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9.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0.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handoutMasterIdLst>
    <p:handoutMasterId r:id="rId41"/>
  </p:handoutMasterIdLst>
  <p:sldIdLst>
    <p:sldId id="303" r:id="rId2"/>
    <p:sldId id="586" r:id="rId3"/>
    <p:sldId id="587" r:id="rId4"/>
    <p:sldId id="588" r:id="rId5"/>
    <p:sldId id="466" r:id="rId6"/>
    <p:sldId id="467" r:id="rId7"/>
    <p:sldId id="578" r:id="rId8"/>
    <p:sldId id="314" r:id="rId9"/>
    <p:sldId id="316" r:id="rId10"/>
    <p:sldId id="476" r:id="rId11"/>
    <p:sldId id="409" r:id="rId12"/>
    <p:sldId id="406" r:id="rId13"/>
    <p:sldId id="402" r:id="rId14"/>
    <p:sldId id="403" r:id="rId15"/>
    <p:sldId id="462" r:id="rId16"/>
    <p:sldId id="515" r:id="rId17"/>
    <p:sldId id="531" r:id="rId18"/>
    <p:sldId id="580" r:id="rId19"/>
    <p:sldId id="579" r:id="rId20"/>
    <p:sldId id="589" r:id="rId21"/>
    <p:sldId id="590" r:id="rId22"/>
    <p:sldId id="591" r:id="rId23"/>
    <p:sldId id="592" r:id="rId24"/>
    <p:sldId id="605" r:id="rId25"/>
    <p:sldId id="594" r:id="rId26"/>
    <p:sldId id="603" r:id="rId27"/>
    <p:sldId id="604" r:id="rId28"/>
    <p:sldId id="595" r:id="rId29"/>
    <p:sldId id="596" r:id="rId30"/>
    <p:sldId id="597" r:id="rId31"/>
    <p:sldId id="598" r:id="rId32"/>
    <p:sldId id="599" r:id="rId33"/>
    <p:sldId id="600" r:id="rId34"/>
    <p:sldId id="609" r:id="rId35"/>
    <p:sldId id="606" r:id="rId36"/>
    <p:sldId id="607" r:id="rId37"/>
    <p:sldId id="608" r:id="rId38"/>
    <p:sldId id="602" r:id="rId39"/>
  </p:sldIdLst>
  <p:sldSz cx="9144000" cy="6858000" type="screen4x3"/>
  <p:notesSz cx="7010400" cy="9296400"/>
  <p:custDataLst>
    <p:tags r:id="rId4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MAS" initials="DMAS" lastIdx="1" clrIdx="0"/>
  <p:cmAuthor id="1" name="Confer, Sherry (DMAS)" initials="CS" lastIdx="4" clrIdx="1"/>
  <p:cmAuthor id="2" name="Frank Shier" initials="FCS" lastIdx="3" clrIdx="2"/>
  <p:cmAuthor id="3" name="Ashley Harrell" initials="AH" lastIdx="4"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F8A"/>
    <a:srgbClr val="003399"/>
    <a:srgbClr val="000099"/>
    <a:srgbClr val="009900"/>
    <a:srgbClr val="73A64C"/>
    <a:srgbClr val="94BF73"/>
    <a:srgbClr val="ACCE92"/>
    <a:srgbClr val="3BB0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6611" autoAdjust="0"/>
    <p:restoredTop sz="67496" autoAdjust="0"/>
  </p:normalViewPr>
  <p:slideViewPr>
    <p:cSldViewPr>
      <p:cViewPr>
        <p:scale>
          <a:sx n="50" d="100"/>
          <a:sy n="50" d="100"/>
        </p:scale>
        <p:origin x="-1512" y="-600"/>
      </p:cViewPr>
      <p:guideLst>
        <p:guide orient="horz" pos="2160"/>
        <p:guide pos="2880"/>
      </p:guideLst>
    </p:cSldViewPr>
  </p:slideViewPr>
  <p:outlineViewPr>
    <p:cViewPr>
      <p:scale>
        <a:sx n="33" d="100"/>
        <a:sy n="33" d="100"/>
      </p:scale>
      <p:origin x="0" y="7824"/>
    </p:cViewPr>
  </p:outlineViewPr>
  <p:notesTextViewPr>
    <p:cViewPr>
      <p:scale>
        <a:sx n="1" d="1"/>
        <a:sy n="1" d="1"/>
      </p:scale>
      <p:origin x="0" y="0"/>
    </p:cViewPr>
  </p:notesTextViewPr>
  <p:sorterViewPr>
    <p:cViewPr varScale="1">
      <p:scale>
        <a:sx n="1" d="1"/>
        <a:sy n="1" d="1"/>
      </p:scale>
      <p:origin x="0" y="14514"/>
    </p:cViewPr>
  </p:sorterViewPr>
  <p:notesViewPr>
    <p:cSldViewPr>
      <p:cViewPr>
        <p:scale>
          <a:sx n="80" d="100"/>
          <a:sy n="80" d="100"/>
        </p:scale>
        <p:origin x="-2196" y="1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diagrams/_rels/data1.xml.rels><?xml version="1.0" encoding="UTF-8" standalone="yes"?>
<Relationships xmlns="http://schemas.openxmlformats.org/package/2006/relationships"><Relationship Id="rId1" Type="http://schemas.openxmlformats.org/officeDocument/2006/relationships/image" Target="../media/image14.png"/></Relationships>
</file>

<file path=ppt/diagrams/_rels/data13.xml.rels><?xml version="1.0" encoding="UTF-8" standalone="yes"?>
<Relationships xmlns="http://schemas.openxmlformats.org/package/2006/relationships"><Relationship Id="rId2" Type="http://schemas.openxmlformats.org/officeDocument/2006/relationships/hyperlink" Target="http://www.samhsa.gov/SBIRT" TargetMode="External"/><Relationship Id="rId1" Type="http://schemas.openxmlformats.org/officeDocument/2006/relationships/hyperlink" Target="http://www.dbhds.virginia.gov/library/mental%20health%20services/scrn-medicaidreimbursement.pdf" TargetMode="External"/></Relationships>
</file>

<file path=ppt/diagrams/_rels/drawing1.xml.rels><?xml version="1.0" encoding="UTF-8" standalone="yes"?>
<Relationships xmlns="http://schemas.openxmlformats.org/package/2006/relationships"><Relationship Id="rId1" Type="http://schemas.openxmlformats.org/officeDocument/2006/relationships/image" Target="../media/image14.png"/></Relationships>
</file>

<file path=ppt/diagrams/_rels/drawing13.xml.rels><?xml version="1.0" encoding="UTF-8" standalone="yes"?>
<Relationships xmlns="http://schemas.openxmlformats.org/package/2006/relationships"><Relationship Id="rId2" Type="http://schemas.openxmlformats.org/officeDocument/2006/relationships/hyperlink" Target="http://www.samhsa.gov/SBIRT" TargetMode="External"/><Relationship Id="rId1" Type="http://schemas.openxmlformats.org/officeDocument/2006/relationships/hyperlink" Target="http://www.dbhds.virginia.gov/library/mental%20health%20services/scrn-medicaidreimbursement.pdf"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278B7B-036E-4F95-A27E-F422D66BF0C1}" type="doc">
      <dgm:prSet loTypeId="urn:microsoft.com/office/officeart/2005/8/layout/arrow2" loCatId="process" qsTypeId="urn:microsoft.com/office/officeart/2005/8/quickstyle/simple1" qsCatId="simple" csTypeId="urn:microsoft.com/office/officeart/2005/8/colors/accent1_2" csCatId="accent1" phldr="1"/>
      <dgm:spPr/>
    </dgm:pt>
    <dgm:pt modelId="{68C81023-E0BB-494B-9E9C-7A82F4E14EB1}">
      <dgm:prSet phldrT="[Text]"/>
      <dgm:spPr/>
      <dgm:t>
        <a:bodyPr/>
        <a:lstStyle/>
        <a:p>
          <a:r>
            <a:rPr lang="en-US" b="1" dirty="0" smtClean="0"/>
            <a:t>March 2016: </a:t>
          </a:r>
          <a:r>
            <a:rPr lang="en-US" b="0" dirty="0" smtClean="0"/>
            <a:t>SUD benefit passed in GA budget</a:t>
          </a:r>
          <a:endParaRPr lang="en-US" dirty="0"/>
        </a:p>
      </dgm:t>
    </dgm:pt>
    <dgm:pt modelId="{F9801C73-7B8E-4DBB-8BEE-B21AD7BF25DF}" type="parTrans" cxnId="{CEF8953E-C925-47AD-B71B-BA123A96F094}">
      <dgm:prSet/>
      <dgm:spPr/>
      <dgm:t>
        <a:bodyPr/>
        <a:lstStyle/>
        <a:p>
          <a:endParaRPr lang="en-US"/>
        </a:p>
      </dgm:t>
    </dgm:pt>
    <dgm:pt modelId="{EB553D6A-D11B-45AB-930E-DF6A41C8BCD0}" type="sibTrans" cxnId="{CEF8953E-C925-47AD-B71B-BA123A96F094}">
      <dgm:prSet/>
      <dgm:spPr/>
      <dgm:t>
        <a:bodyPr/>
        <a:lstStyle/>
        <a:p>
          <a:endParaRPr lang="en-US"/>
        </a:p>
      </dgm:t>
    </dgm:pt>
    <dgm:pt modelId="{084A0FDA-3EB3-45DC-A0A8-8E9B53A131B8}">
      <dgm:prSet phldrT="[Text]"/>
      <dgm:spPr/>
      <dgm:t>
        <a:bodyPr/>
        <a:lstStyle/>
        <a:p>
          <a:r>
            <a:rPr lang="en-US" b="1" dirty="0" smtClean="0"/>
            <a:t>April – August 2016: </a:t>
          </a:r>
          <a:r>
            <a:rPr lang="en-US" b="0" dirty="0" smtClean="0"/>
            <a:t>W</a:t>
          </a:r>
          <a:r>
            <a:rPr lang="en-US" dirty="0" smtClean="0"/>
            <a:t>orkgroup designed SUD benefit </a:t>
          </a:r>
          <a:r>
            <a:rPr lang="en-US" dirty="0" smtClean="0">
              <a:sym typeface="Wingdings" panose="05000000000000000000" pitchFamily="2" charset="2"/>
            </a:rPr>
            <a:t> renamed ARTS benefit</a:t>
          </a:r>
          <a:endParaRPr lang="en-US" dirty="0"/>
        </a:p>
      </dgm:t>
    </dgm:pt>
    <dgm:pt modelId="{054D7724-B6CC-4DE4-9176-DB46B01FC0A3}" type="parTrans" cxnId="{AE79C43E-BB4B-46F1-BFB7-56D41396D185}">
      <dgm:prSet/>
      <dgm:spPr/>
      <dgm:t>
        <a:bodyPr/>
        <a:lstStyle/>
        <a:p>
          <a:endParaRPr lang="en-US"/>
        </a:p>
      </dgm:t>
    </dgm:pt>
    <dgm:pt modelId="{15DB2102-DA68-4689-BAF4-25D059B00849}" type="sibTrans" cxnId="{AE79C43E-BB4B-46F1-BFB7-56D41396D185}">
      <dgm:prSet/>
      <dgm:spPr/>
      <dgm:t>
        <a:bodyPr/>
        <a:lstStyle/>
        <a:p>
          <a:endParaRPr lang="en-US"/>
        </a:p>
      </dgm:t>
    </dgm:pt>
    <dgm:pt modelId="{15B88CD8-DBD0-4D79-8093-583B1365D2C5}">
      <dgm:prSet phldrT="[Text]"/>
      <dgm:spPr/>
      <dgm:t>
        <a:bodyPr/>
        <a:lstStyle/>
        <a:p>
          <a:r>
            <a:rPr lang="en-US" b="1" dirty="0" smtClean="0"/>
            <a:t>August 2016</a:t>
          </a:r>
          <a:r>
            <a:rPr lang="en-US" dirty="0" smtClean="0"/>
            <a:t>: DMAS submitted ARTS waiver to CMS</a:t>
          </a:r>
          <a:endParaRPr lang="en-US" dirty="0"/>
        </a:p>
      </dgm:t>
    </dgm:pt>
    <dgm:pt modelId="{6066C843-F055-4AEC-9705-154190CC294E}" type="parTrans" cxnId="{BB9D8C87-BE87-4F0D-BA9F-45715A4E8DE6}">
      <dgm:prSet/>
      <dgm:spPr/>
      <dgm:t>
        <a:bodyPr/>
        <a:lstStyle/>
        <a:p>
          <a:endParaRPr lang="en-US"/>
        </a:p>
      </dgm:t>
    </dgm:pt>
    <dgm:pt modelId="{715E25D4-757F-45F7-9062-EAE9B8BD257A}" type="sibTrans" cxnId="{BB9D8C87-BE87-4F0D-BA9F-45715A4E8DE6}">
      <dgm:prSet/>
      <dgm:spPr/>
      <dgm:t>
        <a:bodyPr/>
        <a:lstStyle/>
        <a:p>
          <a:endParaRPr lang="en-US"/>
        </a:p>
      </dgm:t>
    </dgm:pt>
    <dgm:pt modelId="{8A11C52D-0357-4366-9A7F-3281E6AE2E10}">
      <dgm:prSet phldrT="[Text]"/>
      <dgm:spPr/>
      <dgm:t>
        <a:bodyPr/>
        <a:lstStyle/>
        <a:p>
          <a:r>
            <a:rPr lang="en-US" b="1" dirty="0" smtClean="0"/>
            <a:t>April 1, 2017</a:t>
          </a:r>
          <a:r>
            <a:rPr lang="en-US" dirty="0" smtClean="0"/>
            <a:t>: ARTS benefit implemented statewide</a:t>
          </a:r>
          <a:endParaRPr lang="en-US" dirty="0"/>
        </a:p>
      </dgm:t>
    </dgm:pt>
    <dgm:pt modelId="{969323C9-5E18-4ADD-B660-FEA5ED3D8DC9}" type="parTrans" cxnId="{A476E529-8775-48A4-BE3D-E2683435F035}">
      <dgm:prSet/>
      <dgm:spPr/>
      <dgm:t>
        <a:bodyPr/>
        <a:lstStyle/>
        <a:p>
          <a:endParaRPr lang="en-US"/>
        </a:p>
      </dgm:t>
    </dgm:pt>
    <dgm:pt modelId="{45939A85-D8ED-49A9-8AC9-02FEC6639D09}" type="sibTrans" cxnId="{A476E529-8775-48A4-BE3D-E2683435F035}">
      <dgm:prSet/>
      <dgm:spPr/>
      <dgm:t>
        <a:bodyPr/>
        <a:lstStyle/>
        <a:p>
          <a:endParaRPr lang="en-US"/>
        </a:p>
      </dgm:t>
    </dgm:pt>
    <dgm:pt modelId="{716BC8E5-5A22-494C-91FF-8A72D8982985}">
      <dgm:prSet phldrT="[Text]"/>
      <dgm:spPr/>
      <dgm:t>
        <a:bodyPr/>
        <a:lstStyle/>
        <a:p>
          <a:r>
            <a:rPr lang="en-US" b="1" dirty="0" smtClean="0"/>
            <a:t>July 1, 2017</a:t>
          </a:r>
          <a:r>
            <a:rPr lang="en-US" dirty="0" smtClean="0"/>
            <a:t>: </a:t>
          </a:r>
        </a:p>
        <a:p>
          <a:r>
            <a:rPr lang="en-US" dirty="0" smtClean="0"/>
            <a:t>Peer supports for substance use and mental health conditions implemented statewide</a:t>
          </a:r>
          <a:endParaRPr lang="en-US" dirty="0"/>
        </a:p>
      </dgm:t>
    </dgm:pt>
    <dgm:pt modelId="{D803C03C-FA6D-4F1D-B795-CBA7CED327E9}" type="parTrans" cxnId="{B95EAD64-2B29-401E-9A29-C062AE85918B}">
      <dgm:prSet/>
      <dgm:spPr/>
      <dgm:t>
        <a:bodyPr/>
        <a:lstStyle/>
        <a:p>
          <a:endParaRPr lang="en-US"/>
        </a:p>
      </dgm:t>
    </dgm:pt>
    <dgm:pt modelId="{814FD0FC-E0CE-4EB6-9F16-747C38D41143}" type="sibTrans" cxnId="{B95EAD64-2B29-401E-9A29-C062AE85918B}">
      <dgm:prSet/>
      <dgm:spPr/>
      <dgm:t>
        <a:bodyPr/>
        <a:lstStyle/>
        <a:p>
          <a:endParaRPr lang="en-US"/>
        </a:p>
      </dgm:t>
    </dgm:pt>
    <dgm:pt modelId="{35B58480-E3EF-4BBB-9D11-E64DA1D30798}" type="pres">
      <dgm:prSet presAssocID="{E3278B7B-036E-4F95-A27E-F422D66BF0C1}" presName="arrowDiagram" presStyleCnt="0">
        <dgm:presLayoutVars>
          <dgm:chMax val="5"/>
          <dgm:dir/>
          <dgm:resizeHandles val="exact"/>
        </dgm:presLayoutVars>
      </dgm:prSet>
      <dgm:spPr/>
    </dgm:pt>
    <dgm:pt modelId="{17E6C148-3265-4FCD-A636-CE819FFF1357}" type="pres">
      <dgm:prSet presAssocID="{E3278B7B-036E-4F95-A27E-F422D66BF0C1}" presName="arrow" presStyleLbl="bgShp" presStyleIdx="0" presStyleCnt="1"/>
      <dgm:spPr/>
    </dgm:pt>
    <dgm:pt modelId="{0EF10C78-9C03-46CC-A262-3E8D541DEAFE}" type="pres">
      <dgm:prSet presAssocID="{E3278B7B-036E-4F95-A27E-F422D66BF0C1}" presName="arrowDiagram5" presStyleCnt="0"/>
      <dgm:spPr/>
    </dgm:pt>
    <dgm:pt modelId="{4368A52F-87ED-4A47-9E46-56B64A2C5587}" type="pres">
      <dgm:prSet presAssocID="{68C81023-E0BB-494B-9E9C-7A82F4E14EB1}" presName="bullet5a" presStyleLbl="node1" presStyleIdx="0" presStyleCnt="5" custLinFactX="-1242" custLinFactY="22274" custLinFactNeighborX="-100000" custLinFactNeighborY="100000"/>
      <dgm:spPr/>
    </dgm:pt>
    <dgm:pt modelId="{7E7A7A34-BCCC-47D0-B942-1D77667AD6E4}" type="pres">
      <dgm:prSet presAssocID="{68C81023-E0BB-494B-9E9C-7A82F4E14EB1}" presName="textBox5a" presStyleLbl="revTx" presStyleIdx="0" presStyleCnt="5">
        <dgm:presLayoutVars>
          <dgm:bulletEnabled val="1"/>
        </dgm:presLayoutVars>
      </dgm:prSet>
      <dgm:spPr/>
      <dgm:t>
        <a:bodyPr/>
        <a:lstStyle/>
        <a:p>
          <a:endParaRPr lang="en-US"/>
        </a:p>
      </dgm:t>
    </dgm:pt>
    <dgm:pt modelId="{4FBC94BF-F514-4EE3-84E9-05803DD9984B}" type="pres">
      <dgm:prSet presAssocID="{084A0FDA-3EB3-45DC-A0A8-8E9B53A131B8}" presName="bullet5b" presStyleLbl="node1" presStyleIdx="1" presStyleCnt="5" custLinFactNeighborX="-71054" custLinFactNeighborY="43613"/>
      <dgm:spPr/>
    </dgm:pt>
    <dgm:pt modelId="{156826BB-D4B2-47F9-8BD7-0F0E931AF6A0}" type="pres">
      <dgm:prSet presAssocID="{084A0FDA-3EB3-45DC-A0A8-8E9B53A131B8}" presName="textBox5b" presStyleLbl="revTx" presStyleIdx="1" presStyleCnt="5" custScaleY="84847" custLinFactNeighborX="-14300" custLinFactNeighborY="11365">
        <dgm:presLayoutVars>
          <dgm:bulletEnabled val="1"/>
        </dgm:presLayoutVars>
      </dgm:prSet>
      <dgm:spPr/>
      <dgm:t>
        <a:bodyPr/>
        <a:lstStyle/>
        <a:p>
          <a:endParaRPr lang="en-US"/>
        </a:p>
      </dgm:t>
    </dgm:pt>
    <dgm:pt modelId="{26FCAB37-2086-48E3-9319-368A50041473}" type="pres">
      <dgm:prSet presAssocID="{15B88CD8-DBD0-4D79-8093-583B1365D2C5}" presName="bullet5c" presStyleLbl="node1" presStyleIdx="2" presStyleCnt="5" custLinFactNeighborX="-97272" custLinFactNeighborY="41063"/>
      <dgm:spPr/>
    </dgm:pt>
    <dgm:pt modelId="{E5B1C285-F4C0-4CC5-A811-6FEEB3AE5C79}" type="pres">
      <dgm:prSet presAssocID="{15B88CD8-DBD0-4D79-8093-583B1365D2C5}" presName="textBox5c" presStyleLbl="revTx" presStyleIdx="2" presStyleCnt="5" custScaleY="77406" custLinFactNeighborX="-26347" custLinFactNeighborY="8473">
        <dgm:presLayoutVars>
          <dgm:bulletEnabled val="1"/>
        </dgm:presLayoutVars>
      </dgm:prSet>
      <dgm:spPr/>
      <dgm:t>
        <a:bodyPr/>
        <a:lstStyle/>
        <a:p>
          <a:endParaRPr lang="en-US"/>
        </a:p>
      </dgm:t>
    </dgm:pt>
    <dgm:pt modelId="{38AB23A8-5CC8-4C61-8934-10E8873C44ED}" type="pres">
      <dgm:prSet presAssocID="{8A11C52D-0357-4366-9A7F-3281E6AE2E10}" presName="bullet5d" presStyleLbl="node1" presStyleIdx="3" presStyleCnt="5" custLinFactX="-3290" custLinFactNeighborX="-100000" custLinFactNeighborY="33366"/>
      <dgm:spPr/>
    </dgm:pt>
    <dgm:pt modelId="{11E4154C-1938-4A88-9102-B3A535EB387F}" type="pres">
      <dgm:prSet presAssocID="{8A11C52D-0357-4366-9A7F-3281E6AE2E10}" presName="textBox5d" presStyleLbl="revTx" presStyleIdx="3" presStyleCnt="5" custScaleY="71571" custLinFactNeighborX="-37599" custLinFactNeighborY="4738">
        <dgm:presLayoutVars>
          <dgm:bulletEnabled val="1"/>
        </dgm:presLayoutVars>
      </dgm:prSet>
      <dgm:spPr/>
      <dgm:t>
        <a:bodyPr/>
        <a:lstStyle/>
        <a:p>
          <a:endParaRPr lang="en-US"/>
        </a:p>
      </dgm:t>
    </dgm:pt>
    <dgm:pt modelId="{7006079A-7D7D-4FEF-A336-87BFE4B5E787}" type="pres">
      <dgm:prSet presAssocID="{716BC8E5-5A22-494C-91FF-8A72D8982985}" presName="bullet5e" presStyleLbl="node1" presStyleIdx="4" presStyleCnt="5" custLinFactX="-22544" custLinFactNeighborX="-100000" custLinFactNeighborY="17410"/>
      <dgm:spPr>
        <a:blipFill rotWithShape="0">
          <a:blip xmlns:r="http://schemas.openxmlformats.org/officeDocument/2006/relationships" r:embed="rId1"/>
          <a:stretch>
            <a:fillRect/>
          </a:stretch>
        </a:blipFill>
      </dgm:spPr>
      <dgm:t>
        <a:bodyPr/>
        <a:lstStyle/>
        <a:p>
          <a:endParaRPr lang="en-US"/>
        </a:p>
      </dgm:t>
    </dgm:pt>
    <dgm:pt modelId="{EECB6E5E-D84D-4B62-9736-FBC2E23C091B}" type="pres">
      <dgm:prSet presAssocID="{716BC8E5-5A22-494C-91FF-8A72D8982985}" presName="textBox5e" presStyleLbl="revTx" presStyleIdx="4" presStyleCnt="5" custScaleY="69807" custLinFactNeighborX="-53274" custLinFactNeighborY="4313">
        <dgm:presLayoutVars>
          <dgm:bulletEnabled val="1"/>
        </dgm:presLayoutVars>
      </dgm:prSet>
      <dgm:spPr/>
      <dgm:t>
        <a:bodyPr/>
        <a:lstStyle/>
        <a:p>
          <a:endParaRPr lang="en-US"/>
        </a:p>
      </dgm:t>
    </dgm:pt>
  </dgm:ptLst>
  <dgm:cxnLst>
    <dgm:cxn modelId="{AE79C43E-BB4B-46F1-BFB7-56D41396D185}" srcId="{E3278B7B-036E-4F95-A27E-F422D66BF0C1}" destId="{084A0FDA-3EB3-45DC-A0A8-8E9B53A131B8}" srcOrd="1" destOrd="0" parTransId="{054D7724-B6CC-4DE4-9176-DB46B01FC0A3}" sibTransId="{15DB2102-DA68-4689-BAF4-25D059B00849}"/>
    <dgm:cxn modelId="{258459AA-7B8A-40E5-AF36-6284985499EA}" type="presOf" srcId="{15B88CD8-DBD0-4D79-8093-583B1365D2C5}" destId="{E5B1C285-F4C0-4CC5-A811-6FEEB3AE5C79}" srcOrd="0" destOrd="0" presId="urn:microsoft.com/office/officeart/2005/8/layout/arrow2"/>
    <dgm:cxn modelId="{CEF8953E-C925-47AD-B71B-BA123A96F094}" srcId="{E3278B7B-036E-4F95-A27E-F422D66BF0C1}" destId="{68C81023-E0BB-494B-9E9C-7A82F4E14EB1}" srcOrd="0" destOrd="0" parTransId="{F9801C73-7B8E-4DBB-8BEE-B21AD7BF25DF}" sibTransId="{EB553D6A-D11B-45AB-930E-DF6A41C8BCD0}"/>
    <dgm:cxn modelId="{A4518D50-3727-4421-9D49-E4F368E2FC5F}" type="presOf" srcId="{716BC8E5-5A22-494C-91FF-8A72D8982985}" destId="{EECB6E5E-D84D-4B62-9736-FBC2E23C091B}" srcOrd="0" destOrd="0" presId="urn:microsoft.com/office/officeart/2005/8/layout/arrow2"/>
    <dgm:cxn modelId="{20BA1428-C976-4CE7-AA93-D5FCED733726}" type="presOf" srcId="{084A0FDA-3EB3-45DC-A0A8-8E9B53A131B8}" destId="{156826BB-D4B2-47F9-8BD7-0F0E931AF6A0}" srcOrd="0" destOrd="0" presId="urn:microsoft.com/office/officeart/2005/8/layout/arrow2"/>
    <dgm:cxn modelId="{BB9D8C87-BE87-4F0D-BA9F-45715A4E8DE6}" srcId="{E3278B7B-036E-4F95-A27E-F422D66BF0C1}" destId="{15B88CD8-DBD0-4D79-8093-583B1365D2C5}" srcOrd="2" destOrd="0" parTransId="{6066C843-F055-4AEC-9705-154190CC294E}" sibTransId="{715E25D4-757F-45F7-9062-EAE9B8BD257A}"/>
    <dgm:cxn modelId="{4EED0231-02A5-4A43-823E-8D1888F035E0}" type="presOf" srcId="{68C81023-E0BB-494B-9E9C-7A82F4E14EB1}" destId="{7E7A7A34-BCCC-47D0-B942-1D77667AD6E4}" srcOrd="0" destOrd="0" presId="urn:microsoft.com/office/officeart/2005/8/layout/arrow2"/>
    <dgm:cxn modelId="{B95EAD64-2B29-401E-9A29-C062AE85918B}" srcId="{E3278B7B-036E-4F95-A27E-F422D66BF0C1}" destId="{716BC8E5-5A22-494C-91FF-8A72D8982985}" srcOrd="4" destOrd="0" parTransId="{D803C03C-FA6D-4F1D-B795-CBA7CED327E9}" sibTransId="{814FD0FC-E0CE-4EB6-9F16-747C38D41143}"/>
    <dgm:cxn modelId="{9C29E643-0EEF-4F75-88AB-32E6346A84F5}" type="presOf" srcId="{E3278B7B-036E-4F95-A27E-F422D66BF0C1}" destId="{35B58480-E3EF-4BBB-9D11-E64DA1D30798}" srcOrd="0" destOrd="0" presId="urn:microsoft.com/office/officeart/2005/8/layout/arrow2"/>
    <dgm:cxn modelId="{5BD56770-BC1F-4079-A07B-06ECAE98C637}" type="presOf" srcId="{8A11C52D-0357-4366-9A7F-3281E6AE2E10}" destId="{11E4154C-1938-4A88-9102-B3A535EB387F}" srcOrd="0" destOrd="0" presId="urn:microsoft.com/office/officeart/2005/8/layout/arrow2"/>
    <dgm:cxn modelId="{A476E529-8775-48A4-BE3D-E2683435F035}" srcId="{E3278B7B-036E-4F95-A27E-F422D66BF0C1}" destId="{8A11C52D-0357-4366-9A7F-3281E6AE2E10}" srcOrd="3" destOrd="0" parTransId="{969323C9-5E18-4ADD-B660-FEA5ED3D8DC9}" sibTransId="{45939A85-D8ED-49A9-8AC9-02FEC6639D09}"/>
    <dgm:cxn modelId="{36D897F7-C6D0-46B0-ABBE-58A01A1A9F53}" type="presParOf" srcId="{35B58480-E3EF-4BBB-9D11-E64DA1D30798}" destId="{17E6C148-3265-4FCD-A636-CE819FFF1357}" srcOrd="0" destOrd="0" presId="urn:microsoft.com/office/officeart/2005/8/layout/arrow2"/>
    <dgm:cxn modelId="{AD0DB5DA-7D0F-41E8-BD53-E6B5253E3102}" type="presParOf" srcId="{35B58480-E3EF-4BBB-9D11-E64DA1D30798}" destId="{0EF10C78-9C03-46CC-A262-3E8D541DEAFE}" srcOrd="1" destOrd="0" presId="urn:microsoft.com/office/officeart/2005/8/layout/arrow2"/>
    <dgm:cxn modelId="{64381B02-33D6-48A1-9C33-42B4BDC10229}" type="presParOf" srcId="{0EF10C78-9C03-46CC-A262-3E8D541DEAFE}" destId="{4368A52F-87ED-4A47-9E46-56B64A2C5587}" srcOrd="0" destOrd="0" presId="urn:microsoft.com/office/officeart/2005/8/layout/arrow2"/>
    <dgm:cxn modelId="{45137FC2-6A78-4FD2-A86F-4E5626F5E28F}" type="presParOf" srcId="{0EF10C78-9C03-46CC-A262-3E8D541DEAFE}" destId="{7E7A7A34-BCCC-47D0-B942-1D77667AD6E4}" srcOrd="1" destOrd="0" presId="urn:microsoft.com/office/officeart/2005/8/layout/arrow2"/>
    <dgm:cxn modelId="{DF59F04F-AFA6-4619-9AAF-2A20B2935D4D}" type="presParOf" srcId="{0EF10C78-9C03-46CC-A262-3E8D541DEAFE}" destId="{4FBC94BF-F514-4EE3-84E9-05803DD9984B}" srcOrd="2" destOrd="0" presId="urn:microsoft.com/office/officeart/2005/8/layout/arrow2"/>
    <dgm:cxn modelId="{895602F3-2BE4-4BB7-8BD5-3EC0A42E41A8}" type="presParOf" srcId="{0EF10C78-9C03-46CC-A262-3E8D541DEAFE}" destId="{156826BB-D4B2-47F9-8BD7-0F0E931AF6A0}" srcOrd="3" destOrd="0" presId="urn:microsoft.com/office/officeart/2005/8/layout/arrow2"/>
    <dgm:cxn modelId="{309381BB-4B9E-430F-AD33-45F4817FACC0}" type="presParOf" srcId="{0EF10C78-9C03-46CC-A262-3E8D541DEAFE}" destId="{26FCAB37-2086-48E3-9319-368A50041473}" srcOrd="4" destOrd="0" presId="urn:microsoft.com/office/officeart/2005/8/layout/arrow2"/>
    <dgm:cxn modelId="{3FF71DA1-A15D-4A3C-8E4D-D0C99C324799}" type="presParOf" srcId="{0EF10C78-9C03-46CC-A262-3E8D541DEAFE}" destId="{E5B1C285-F4C0-4CC5-A811-6FEEB3AE5C79}" srcOrd="5" destOrd="0" presId="urn:microsoft.com/office/officeart/2005/8/layout/arrow2"/>
    <dgm:cxn modelId="{023D1D04-1EF0-4071-8B35-AF3941605127}" type="presParOf" srcId="{0EF10C78-9C03-46CC-A262-3E8D541DEAFE}" destId="{38AB23A8-5CC8-4C61-8934-10E8873C44ED}" srcOrd="6" destOrd="0" presId="urn:microsoft.com/office/officeart/2005/8/layout/arrow2"/>
    <dgm:cxn modelId="{907EAD03-8EAC-4BD1-A1EA-0E633C809E8A}" type="presParOf" srcId="{0EF10C78-9C03-46CC-A262-3E8D541DEAFE}" destId="{11E4154C-1938-4A88-9102-B3A535EB387F}" srcOrd="7" destOrd="0" presId="urn:microsoft.com/office/officeart/2005/8/layout/arrow2"/>
    <dgm:cxn modelId="{D9746B84-153E-4A68-9476-ED9CD8617266}" type="presParOf" srcId="{0EF10C78-9C03-46CC-A262-3E8D541DEAFE}" destId="{7006079A-7D7D-4FEF-A336-87BFE4B5E787}" srcOrd="8" destOrd="0" presId="urn:microsoft.com/office/officeart/2005/8/layout/arrow2"/>
    <dgm:cxn modelId="{CC099A3B-1F52-49B6-87A9-17DBA2B64D08}" type="presParOf" srcId="{0EF10C78-9C03-46CC-A262-3E8D541DEAFE}" destId="{EECB6E5E-D84D-4B62-9736-FBC2E23C091B}" srcOrd="9"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89470AB-D609-4D66-BE25-ED543CF45FE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E4690FD-2886-4D08-A92A-1F4BEE208AAA}">
      <dgm:prSet phldrT="[Text]"/>
      <dgm:spPr/>
      <dgm:t>
        <a:bodyPr/>
        <a:lstStyle/>
        <a:p>
          <a:r>
            <a:rPr lang="en-US" b="1" dirty="0" smtClean="0"/>
            <a:t>Care Team Requirements</a:t>
          </a:r>
          <a:endParaRPr lang="en-US" dirty="0"/>
        </a:p>
      </dgm:t>
    </dgm:pt>
    <dgm:pt modelId="{5607DCCC-D301-4F43-B27E-9ABC2425C1CB}" type="parTrans" cxnId="{FDAF86D0-5CE9-4C80-9039-4D80CADF11D1}">
      <dgm:prSet/>
      <dgm:spPr/>
      <dgm:t>
        <a:bodyPr/>
        <a:lstStyle/>
        <a:p>
          <a:endParaRPr lang="en-US"/>
        </a:p>
      </dgm:t>
    </dgm:pt>
    <dgm:pt modelId="{CF2A69F6-2912-4042-BF1C-86CD82B9AB91}" type="sibTrans" cxnId="{FDAF86D0-5CE9-4C80-9039-4D80CADF11D1}">
      <dgm:prSet/>
      <dgm:spPr/>
      <dgm:t>
        <a:bodyPr/>
        <a:lstStyle/>
        <a:p>
          <a:endParaRPr lang="en-US"/>
        </a:p>
      </dgm:t>
    </dgm:pt>
    <dgm:pt modelId="{C902D93B-0265-41EB-B4EB-92ACCD28EE64}">
      <dgm:prSet phldrT="[Text]"/>
      <dgm:spPr/>
      <dgm:t>
        <a:bodyPr/>
        <a:lstStyle/>
        <a:p>
          <a:r>
            <a:rPr lang="en-US" b="1" dirty="0" smtClean="0"/>
            <a:t>MAT Requirements</a:t>
          </a:r>
          <a:endParaRPr lang="en-US" dirty="0"/>
        </a:p>
      </dgm:t>
    </dgm:pt>
    <dgm:pt modelId="{B7E88FB6-2C62-42B9-B116-C400841F4988}" type="parTrans" cxnId="{58BEE1DC-F1BC-4A7F-94E6-9358EC61A536}">
      <dgm:prSet/>
      <dgm:spPr/>
      <dgm:t>
        <a:bodyPr/>
        <a:lstStyle/>
        <a:p>
          <a:endParaRPr lang="en-US"/>
        </a:p>
      </dgm:t>
    </dgm:pt>
    <dgm:pt modelId="{3CDF8A7E-5499-4BB6-B3FA-84ECBA10EDC9}" type="sibTrans" cxnId="{58BEE1DC-F1BC-4A7F-94E6-9358EC61A536}">
      <dgm:prSet/>
      <dgm:spPr/>
      <dgm:t>
        <a:bodyPr/>
        <a:lstStyle/>
        <a:p>
          <a:endParaRPr lang="en-US"/>
        </a:p>
      </dgm:t>
    </dgm:pt>
    <dgm:pt modelId="{5DF94EA7-D00C-49AB-AC21-A86CBD004993}">
      <dgm:prSet/>
      <dgm:spPr/>
      <dgm:t>
        <a:bodyPr/>
        <a:lstStyle/>
        <a:p>
          <a:r>
            <a:rPr lang="en-US" dirty="0" smtClean="0"/>
            <a:t>Buprenorphine-waivered physician may practice in a variety of practice settings including primary care clinics, outpatient health system clinics, psychiatry clinics, FQHCs, CSBs, Local Health Departments, and physician’s offices</a:t>
          </a:r>
          <a:endParaRPr lang="en-US" dirty="0"/>
        </a:p>
      </dgm:t>
    </dgm:pt>
    <dgm:pt modelId="{8351A3FD-DF80-4BF9-A120-63BBE6E2C33E}" type="parTrans" cxnId="{345F4221-7A1F-4FEC-8324-8BF522E438EF}">
      <dgm:prSet/>
      <dgm:spPr/>
      <dgm:t>
        <a:bodyPr/>
        <a:lstStyle/>
        <a:p>
          <a:endParaRPr lang="en-US"/>
        </a:p>
      </dgm:t>
    </dgm:pt>
    <dgm:pt modelId="{D146A6F5-2482-43FB-904F-C91B690DBFCF}" type="sibTrans" cxnId="{345F4221-7A1F-4FEC-8324-8BF522E438EF}">
      <dgm:prSet/>
      <dgm:spPr/>
      <dgm:t>
        <a:bodyPr/>
        <a:lstStyle/>
        <a:p>
          <a:endParaRPr lang="en-US"/>
        </a:p>
      </dgm:t>
    </dgm:pt>
    <dgm:pt modelId="{5A7CFDB5-E35C-4A1F-B195-B0254BFCC592}">
      <dgm:prSet/>
      <dgm:spPr/>
      <dgm:t>
        <a:bodyPr/>
        <a:lstStyle/>
        <a:p>
          <a:r>
            <a:rPr lang="en-US" smtClean="0"/>
            <a:t>Buprenorphine monoproduct prescribed only to pregnant women.  All other patients receive buprenorphine/naloxone or naltrexone products</a:t>
          </a:r>
          <a:endParaRPr lang="en-US"/>
        </a:p>
      </dgm:t>
    </dgm:pt>
    <dgm:pt modelId="{95ABEFB0-5AF4-4011-847F-D9C667A4203D}" type="parTrans" cxnId="{1D3A5F64-1E0A-4848-95D0-F70ED801FA43}">
      <dgm:prSet/>
      <dgm:spPr/>
      <dgm:t>
        <a:bodyPr/>
        <a:lstStyle/>
        <a:p>
          <a:endParaRPr lang="en-US"/>
        </a:p>
      </dgm:t>
    </dgm:pt>
    <dgm:pt modelId="{330B7AF1-A5D1-4B46-8D4A-0C4B55AFA75B}" type="sibTrans" cxnId="{1D3A5F64-1E0A-4848-95D0-F70ED801FA43}">
      <dgm:prSet/>
      <dgm:spPr/>
      <dgm:t>
        <a:bodyPr/>
        <a:lstStyle/>
        <a:p>
          <a:endParaRPr lang="en-US"/>
        </a:p>
      </dgm:t>
    </dgm:pt>
    <dgm:pt modelId="{3EBCF0B3-52F2-433D-9025-B3D20C04FC4F}">
      <dgm:prSet/>
      <dgm:spPr/>
      <dgm:t>
        <a:bodyPr/>
        <a:lstStyle/>
        <a:p>
          <a:r>
            <a:rPr lang="en-US" dirty="0" smtClean="0"/>
            <a:t>Maximum daily buprenorphine/naloxone dose 16 mg unless documentation of  ongoing compelling clinical rationale for higher dose up to maximum of 24 mg. </a:t>
          </a:r>
          <a:endParaRPr lang="en-US" dirty="0"/>
        </a:p>
      </dgm:t>
    </dgm:pt>
    <dgm:pt modelId="{98605DA8-F5F0-4CF6-AA48-795620288266}" type="parTrans" cxnId="{CCD57B08-E5B6-4C4E-9424-A21A5E804750}">
      <dgm:prSet/>
      <dgm:spPr/>
      <dgm:t>
        <a:bodyPr/>
        <a:lstStyle/>
        <a:p>
          <a:endParaRPr lang="en-US"/>
        </a:p>
      </dgm:t>
    </dgm:pt>
    <dgm:pt modelId="{8676AF0A-E219-481E-B0FE-B2ED392E7F3C}" type="sibTrans" cxnId="{CCD57B08-E5B6-4C4E-9424-A21A5E804750}">
      <dgm:prSet/>
      <dgm:spPr/>
      <dgm:t>
        <a:bodyPr/>
        <a:lstStyle/>
        <a:p>
          <a:endParaRPr lang="en-US"/>
        </a:p>
      </dgm:t>
    </dgm:pt>
    <dgm:pt modelId="{82013850-E8A0-41BD-B57C-42AF155BE415}">
      <dgm:prSet/>
      <dgm:spPr/>
      <dgm:t>
        <a:bodyPr/>
        <a:lstStyle/>
        <a:p>
          <a:r>
            <a:rPr lang="en-US" dirty="0" smtClean="0"/>
            <a:t>On site licensed behavioral health provider (licensed clinical psychologist, licensed clinical social worker, licensed professional counselor, licensed psychiatric clinical nurse specialist, a licensed psychiatric nurse practitioner, a licensed marriage and family therapist, a licensed substance abuse treatment practitioner, or CSAC) providing counseling to patients receiving buprenorphine</a:t>
          </a:r>
          <a:endParaRPr lang="en-US" dirty="0"/>
        </a:p>
      </dgm:t>
    </dgm:pt>
    <dgm:pt modelId="{2A07E8A7-CFB9-43F1-ACD3-F4D3299FB885}" type="parTrans" cxnId="{27CD8B25-6AD5-4032-95DC-02D0E85DF847}">
      <dgm:prSet/>
      <dgm:spPr/>
      <dgm:t>
        <a:bodyPr/>
        <a:lstStyle/>
        <a:p>
          <a:endParaRPr lang="en-US"/>
        </a:p>
      </dgm:t>
    </dgm:pt>
    <dgm:pt modelId="{DAB40705-DAA8-40D0-AE4F-5C9E5EF5C75B}" type="sibTrans" cxnId="{27CD8B25-6AD5-4032-95DC-02D0E85DF847}">
      <dgm:prSet/>
      <dgm:spPr/>
      <dgm:t>
        <a:bodyPr/>
        <a:lstStyle/>
        <a:p>
          <a:endParaRPr lang="en-US"/>
        </a:p>
      </dgm:t>
    </dgm:pt>
    <dgm:pt modelId="{963148A3-9699-4A3C-9E40-359FF10916D7}">
      <dgm:prSet/>
      <dgm:spPr/>
      <dgm:t>
        <a:bodyPr/>
        <a:lstStyle/>
        <a:p>
          <a:r>
            <a:rPr lang="en-US" dirty="0" smtClean="0"/>
            <a:t>No tolerance to other opioids, soma, stimulants, or benzodiazepines except for patients already on benzodiazepines for 3 months during a relapse or tapering plan  </a:t>
          </a:r>
          <a:endParaRPr lang="en-US" dirty="0"/>
        </a:p>
      </dgm:t>
    </dgm:pt>
    <dgm:pt modelId="{9C4A24D1-B173-4505-9BCA-F3C9BD7194E3}" type="parTrans" cxnId="{1E1EB28E-5F91-448F-B323-CB9F07D73523}">
      <dgm:prSet/>
      <dgm:spPr/>
      <dgm:t>
        <a:bodyPr/>
        <a:lstStyle/>
        <a:p>
          <a:endParaRPr lang="en-US"/>
        </a:p>
      </dgm:t>
    </dgm:pt>
    <dgm:pt modelId="{DA899450-85F2-41E4-B729-1E3B740A8FEF}" type="sibTrans" cxnId="{1E1EB28E-5F91-448F-B323-CB9F07D73523}">
      <dgm:prSet/>
      <dgm:spPr/>
      <dgm:t>
        <a:bodyPr/>
        <a:lstStyle/>
        <a:p>
          <a:endParaRPr lang="en-US"/>
        </a:p>
      </dgm:t>
    </dgm:pt>
    <dgm:pt modelId="{4DC2AEDD-0A82-45A4-87C5-989CE7D70DDC}" type="pres">
      <dgm:prSet presAssocID="{789470AB-D609-4D66-BE25-ED543CF45FEE}" presName="linear" presStyleCnt="0">
        <dgm:presLayoutVars>
          <dgm:animLvl val="lvl"/>
          <dgm:resizeHandles val="exact"/>
        </dgm:presLayoutVars>
      </dgm:prSet>
      <dgm:spPr/>
      <dgm:t>
        <a:bodyPr/>
        <a:lstStyle/>
        <a:p>
          <a:endParaRPr lang="en-US"/>
        </a:p>
      </dgm:t>
    </dgm:pt>
    <dgm:pt modelId="{7556C8D6-B8BA-47BC-A46A-7488D7531120}" type="pres">
      <dgm:prSet presAssocID="{EE4690FD-2886-4D08-A92A-1F4BEE208AAA}" presName="parentText" presStyleLbl="node1" presStyleIdx="0" presStyleCnt="2">
        <dgm:presLayoutVars>
          <dgm:chMax val="0"/>
          <dgm:bulletEnabled val="1"/>
        </dgm:presLayoutVars>
      </dgm:prSet>
      <dgm:spPr/>
      <dgm:t>
        <a:bodyPr/>
        <a:lstStyle/>
        <a:p>
          <a:endParaRPr lang="en-US"/>
        </a:p>
      </dgm:t>
    </dgm:pt>
    <dgm:pt modelId="{DA0BFDE7-4E4B-4A02-A84F-E2480F4240F8}" type="pres">
      <dgm:prSet presAssocID="{EE4690FD-2886-4D08-A92A-1F4BEE208AAA}" presName="childText" presStyleLbl="revTx" presStyleIdx="0" presStyleCnt="2">
        <dgm:presLayoutVars>
          <dgm:bulletEnabled val="1"/>
        </dgm:presLayoutVars>
      </dgm:prSet>
      <dgm:spPr/>
      <dgm:t>
        <a:bodyPr/>
        <a:lstStyle/>
        <a:p>
          <a:endParaRPr lang="en-US"/>
        </a:p>
      </dgm:t>
    </dgm:pt>
    <dgm:pt modelId="{EA3AC948-71B5-43EB-A591-96F40A27B8E0}" type="pres">
      <dgm:prSet presAssocID="{C902D93B-0265-41EB-B4EB-92ACCD28EE64}" presName="parentText" presStyleLbl="node1" presStyleIdx="1" presStyleCnt="2">
        <dgm:presLayoutVars>
          <dgm:chMax val="0"/>
          <dgm:bulletEnabled val="1"/>
        </dgm:presLayoutVars>
      </dgm:prSet>
      <dgm:spPr/>
      <dgm:t>
        <a:bodyPr/>
        <a:lstStyle/>
        <a:p>
          <a:endParaRPr lang="en-US"/>
        </a:p>
      </dgm:t>
    </dgm:pt>
    <dgm:pt modelId="{A7CEF81A-00FE-4F70-8D9B-349F57EE27F4}" type="pres">
      <dgm:prSet presAssocID="{C902D93B-0265-41EB-B4EB-92ACCD28EE64}" presName="childText" presStyleLbl="revTx" presStyleIdx="1" presStyleCnt="2">
        <dgm:presLayoutVars>
          <dgm:bulletEnabled val="1"/>
        </dgm:presLayoutVars>
      </dgm:prSet>
      <dgm:spPr/>
      <dgm:t>
        <a:bodyPr/>
        <a:lstStyle/>
        <a:p>
          <a:endParaRPr lang="en-US"/>
        </a:p>
      </dgm:t>
    </dgm:pt>
  </dgm:ptLst>
  <dgm:cxnLst>
    <dgm:cxn modelId="{46CFF180-0201-4B72-B993-3A6C36C7062F}" type="presOf" srcId="{C902D93B-0265-41EB-B4EB-92ACCD28EE64}" destId="{EA3AC948-71B5-43EB-A591-96F40A27B8E0}" srcOrd="0" destOrd="0" presId="urn:microsoft.com/office/officeart/2005/8/layout/vList2"/>
    <dgm:cxn modelId="{27CD8B25-6AD5-4032-95DC-02D0E85DF847}" srcId="{EE4690FD-2886-4D08-A92A-1F4BEE208AAA}" destId="{82013850-E8A0-41BD-B57C-42AF155BE415}" srcOrd="1" destOrd="0" parTransId="{2A07E8A7-CFB9-43F1-ACD3-F4D3299FB885}" sibTransId="{DAB40705-DAA8-40D0-AE4F-5C9E5EF5C75B}"/>
    <dgm:cxn modelId="{1E1EB28E-5F91-448F-B323-CB9F07D73523}" srcId="{C902D93B-0265-41EB-B4EB-92ACCD28EE64}" destId="{963148A3-9699-4A3C-9E40-359FF10916D7}" srcOrd="2" destOrd="0" parTransId="{9C4A24D1-B173-4505-9BCA-F3C9BD7194E3}" sibTransId="{DA899450-85F2-41E4-B729-1E3B740A8FEF}"/>
    <dgm:cxn modelId="{6FE33CEF-B540-46C9-BECC-B1168EAA755F}" type="presOf" srcId="{5A7CFDB5-E35C-4A1F-B195-B0254BFCC592}" destId="{A7CEF81A-00FE-4F70-8D9B-349F57EE27F4}" srcOrd="0" destOrd="0" presId="urn:microsoft.com/office/officeart/2005/8/layout/vList2"/>
    <dgm:cxn modelId="{CCD57B08-E5B6-4C4E-9424-A21A5E804750}" srcId="{C902D93B-0265-41EB-B4EB-92ACCD28EE64}" destId="{3EBCF0B3-52F2-433D-9025-B3D20C04FC4F}" srcOrd="1" destOrd="0" parTransId="{98605DA8-F5F0-4CF6-AA48-795620288266}" sibTransId="{8676AF0A-E219-481E-B0FE-B2ED392E7F3C}"/>
    <dgm:cxn modelId="{3E78A816-2C52-485D-B698-A3435D922993}" type="presOf" srcId="{789470AB-D609-4D66-BE25-ED543CF45FEE}" destId="{4DC2AEDD-0A82-45A4-87C5-989CE7D70DDC}" srcOrd="0" destOrd="0" presId="urn:microsoft.com/office/officeart/2005/8/layout/vList2"/>
    <dgm:cxn modelId="{5FB3E1FE-B9F5-415B-BA86-897C238636F2}" type="presOf" srcId="{5DF94EA7-D00C-49AB-AC21-A86CBD004993}" destId="{DA0BFDE7-4E4B-4A02-A84F-E2480F4240F8}" srcOrd="0" destOrd="0" presId="urn:microsoft.com/office/officeart/2005/8/layout/vList2"/>
    <dgm:cxn modelId="{9752C504-1E8F-45C1-898D-1814A1DB7165}" type="presOf" srcId="{EE4690FD-2886-4D08-A92A-1F4BEE208AAA}" destId="{7556C8D6-B8BA-47BC-A46A-7488D7531120}" srcOrd="0" destOrd="0" presId="urn:microsoft.com/office/officeart/2005/8/layout/vList2"/>
    <dgm:cxn modelId="{3902FA44-F546-4154-9705-C99B02C40E67}" type="presOf" srcId="{82013850-E8A0-41BD-B57C-42AF155BE415}" destId="{DA0BFDE7-4E4B-4A02-A84F-E2480F4240F8}" srcOrd="0" destOrd="1" presId="urn:microsoft.com/office/officeart/2005/8/layout/vList2"/>
    <dgm:cxn modelId="{6BC1C270-1770-4F77-81CF-4196B098E78E}" type="presOf" srcId="{3EBCF0B3-52F2-433D-9025-B3D20C04FC4F}" destId="{A7CEF81A-00FE-4F70-8D9B-349F57EE27F4}" srcOrd="0" destOrd="1" presId="urn:microsoft.com/office/officeart/2005/8/layout/vList2"/>
    <dgm:cxn modelId="{22C149BE-5097-4E49-920C-1AF429252AF2}" type="presOf" srcId="{963148A3-9699-4A3C-9E40-359FF10916D7}" destId="{A7CEF81A-00FE-4F70-8D9B-349F57EE27F4}" srcOrd="0" destOrd="2" presId="urn:microsoft.com/office/officeart/2005/8/layout/vList2"/>
    <dgm:cxn modelId="{FDAF86D0-5CE9-4C80-9039-4D80CADF11D1}" srcId="{789470AB-D609-4D66-BE25-ED543CF45FEE}" destId="{EE4690FD-2886-4D08-A92A-1F4BEE208AAA}" srcOrd="0" destOrd="0" parTransId="{5607DCCC-D301-4F43-B27E-9ABC2425C1CB}" sibTransId="{CF2A69F6-2912-4042-BF1C-86CD82B9AB91}"/>
    <dgm:cxn modelId="{345F4221-7A1F-4FEC-8324-8BF522E438EF}" srcId="{EE4690FD-2886-4D08-A92A-1F4BEE208AAA}" destId="{5DF94EA7-D00C-49AB-AC21-A86CBD004993}" srcOrd="0" destOrd="0" parTransId="{8351A3FD-DF80-4BF9-A120-63BBE6E2C33E}" sibTransId="{D146A6F5-2482-43FB-904F-C91B690DBFCF}"/>
    <dgm:cxn modelId="{1D3A5F64-1E0A-4848-95D0-F70ED801FA43}" srcId="{C902D93B-0265-41EB-B4EB-92ACCD28EE64}" destId="{5A7CFDB5-E35C-4A1F-B195-B0254BFCC592}" srcOrd="0" destOrd="0" parTransId="{95ABEFB0-5AF4-4011-847F-D9C667A4203D}" sibTransId="{330B7AF1-A5D1-4B46-8D4A-0C4B55AFA75B}"/>
    <dgm:cxn modelId="{58BEE1DC-F1BC-4A7F-94E6-9358EC61A536}" srcId="{789470AB-D609-4D66-BE25-ED543CF45FEE}" destId="{C902D93B-0265-41EB-B4EB-92ACCD28EE64}" srcOrd="1" destOrd="0" parTransId="{B7E88FB6-2C62-42B9-B116-C400841F4988}" sibTransId="{3CDF8A7E-5499-4BB6-B3FA-84ECBA10EDC9}"/>
    <dgm:cxn modelId="{D0ABFE0D-DFF8-4379-A9C9-4D470C4D741F}" type="presParOf" srcId="{4DC2AEDD-0A82-45A4-87C5-989CE7D70DDC}" destId="{7556C8D6-B8BA-47BC-A46A-7488D7531120}" srcOrd="0" destOrd="0" presId="urn:microsoft.com/office/officeart/2005/8/layout/vList2"/>
    <dgm:cxn modelId="{74ABC06B-C9B7-442A-8C46-CAF4449EAD6B}" type="presParOf" srcId="{4DC2AEDD-0A82-45A4-87C5-989CE7D70DDC}" destId="{DA0BFDE7-4E4B-4A02-A84F-E2480F4240F8}" srcOrd="1" destOrd="0" presId="urn:microsoft.com/office/officeart/2005/8/layout/vList2"/>
    <dgm:cxn modelId="{10708D00-4A44-4186-A008-BC9546F52D1E}" type="presParOf" srcId="{4DC2AEDD-0A82-45A4-87C5-989CE7D70DDC}" destId="{EA3AC948-71B5-43EB-A591-96F40A27B8E0}" srcOrd="2" destOrd="0" presId="urn:microsoft.com/office/officeart/2005/8/layout/vList2"/>
    <dgm:cxn modelId="{AAABE4B6-D974-48BD-927C-F3D542D03C29}" type="presParOf" srcId="{4DC2AEDD-0A82-45A4-87C5-989CE7D70DDC}" destId="{A7CEF81A-00FE-4F70-8D9B-349F57EE27F4}"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89470AB-D609-4D66-BE25-ED543CF45FE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E4690FD-2886-4D08-A92A-1F4BEE208AAA}">
      <dgm:prSet phldrT="[Text]"/>
      <dgm:spPr/>
      <dgm:t>
        <a:bodyPr/>
        <a:lstStyle/>
        <a:p>
          <a:r>
            <a:rPr lang="en-US" b="1" dirty="0" smtClean="0"/>
            <a:t>Risk Management and Adherence Monitoring Requirements</a:t>
          </a:r>
          <a:endParaRPr lang="en-US" dirty="0"/>
        </a:p>
      </dgm:t>
    </dgm:pt>
    <dgm:pt modelId="{5607DCCC-D301-4F43-B27E-9ABC2425C1CB}" type="parTrans" cxnId="{FDAF86D0-5CE9-4C80-9039-4D80CADF11D1}">
      <dgm:prSet/>
      <dgm:spPr/>
      <dgm:t>
        <a:bodyPr/>
        <a:lstStyle/>
        <a:p>
          <a:endParaRPr lang="en-US"/>
        </a:p>
      </dgm:t>
    </dgm:pt>
    <dgm:pt modelId="{CF2A69F6-2912-4042-BF1C-86CD82B9AB91}" type="sibTrans" cxnId="{FDAF86D0-5CE9-4C80-9039-4D80CADF11D1}">
      <dgm:prSet/>
      <dgm:spPr/>
      <dgm:t>
        <a:bodyPr/>
        <a:lstStyle/>
        <a:p>
          <a:endParaRPr lang="en-US"/>
        </a:p>
      </dgm:t>
    </dgm:pt>
    <dgm:pt modelId="{C902D93B-0265-41EB-B4EB-92ACCD28EE64}">
      <dgm:prSet phldrT="[Text]"/>
      <dgm:spPr/>
      <dgm:t>
        <a:bodyPr/>
        <a:lstStyle/>
        <a:p>
          <a:r>
            <a:rPr lang="en-US" b="1" dirty="0" smtClean="0"/>
            <a:t>Benefits</a:t>
          </a:r>
          <a:endParaRPr lang="en-US" dirty="0"/>
        </a:p>
      </dgm:t>
    </dgm:pt>
    <dgm:pt modelId="{B7E88FB6-2C62-42B9-B116-C400841F4988}" type="parTrans" cxnId="{58BEE1DC-F1BC-4A7F-94E6-9358EC61A536}">
      <dgm:prSet/>
      <dgm:spPr/>
      <dgm:t>
        <a:bodyPr/>
        <a:lstStyle/>
        <a:p>
          <a:endParaRPr lang="en-US"/>
        </a:p>
      </dgm:t>
    </dgm:pt>
    <dgm:pt modelId="{3CDF8A7E-5499-4BB6-B3FA-84ECBA10EDC9}" type="sibTrans" cxnId="{58BEE1DC-F1BC-4A7F-94E6-9358EC61A536}">
      <dgm:prSet/>
      <dgm:spPr/>
      <dgm:t>
        <a:bodyPr/>
        <a:lstStyle/>
        <a:p>
          <a:endParaRPr lang="en-US"/>
        </a:p>
      </dgm:t>
    </dgm:pt>
    <dgm:pt modelId="{5DF94EA7-D00C-49AB-AC21-A86CBD004993}">
      <dgm:prSet/>
      <dgm:spPr/>
      <dgm:t>
        <a:bodyPr/>
        <a:lstStyle/>
        <a:p>
          <a:r>
            <a:rPr lang="en-US" dirty="0" smtClean="0"/>
            <a:t>Random urine drug screens, a minimum of 8 times per year for all patients.</a:t>
          </a:r>
          <a:endParaRPr lang="en-US" dirty="0"/>
        </a:p>
      </dgm:t>
    </dgm:pt>
    <dgm:pt modelId="{8351A3FD-DF80-4BF9-A120-63BBE6E2C33E}" type="parTrans" cxnId="{345F4221-7A1F-4FEC-8324-8BF522E438EF}">
      <dgm:prSet/>
      <dgm:spPr/>
      <dgm:t>
        <a:bodyPr/>
        <a:lstStyle/>
        <a:p>
          <a:endParaRPr lang="en-US"/>
        </a:p>
      </dgm:t>
    </dgm:pt>
    <dgm:pt modelId="{D146A6F5-2482-43FB-904F-C91B690DBFCF}" type="sibTrans" cxnId="{345F4221-7A1F-4FEC-8324-8BF522E438EF}">
      <dgm:prSet/>
      <dgm:spPr/>
      <dgm:t>
        <a:bodyPr/>
        <a:lstStyle/>
        <a:p>
          <a:endParaRPr lang="en-US"/>
        </a:p>
      </dgm:t>
    </dgm:pt>
    <dgm:pt modelId="{5A7CFDB5-E35C-4A1F-B195-B0254BFCC592}">
      <dgm:prSet/>
      <dgm:spPr/>
      <dgm:t>
        <a:bodyPr/>
        <a:lstStyle/>
        <a:p>
          <a:r>
            <a:rPr lang="en-US" dirty="0" smtClean="0"/>
            <a:t>No Prior Authorizations required for buprenorphine or buprenorphine/naloxone </a:t>
          </a:r>
          <a:endParaRPr lang="en-US" dirty="0"/>
        </a:p>
      </dgm:t>
    </dgm:pt>
    <dgm:pt modelId="{95ABEFB0-5AF4-4011-847F-D9C667A4203D}" type="parTrans" cxnId="{1D3A5F64-1E0A-4848-95D0-F70ED801FA43}">
      <dgm:prSet/>
      <dgm:spPr/>
      <dgm:t>
        <a:bodyPr/>
        <a:lstStyle/>
        <a:p>
          <a:endParaRPr lang="en-US"/>
        </a:p>
      </dgm:t>
    </dgm:pt>
    <dgm:pt modelId="{330B7AF1-A5D1-4B46-8D4A-0C4B55AFA75B}" type="sibTrans" cxnId="{1D3A5F64-1E0A-4848-95D0-F70ED801FA43}">
      <dgm:prSet/>
      <dgm:spPr/>
      <dgm:t>
        <a:bodyPr/>
        <a:lstStyle/>
        <a:p>
          <a:endParaRPr lang="en-US"/>
        </a:p>
      </dgm:t>
    </dgm:pt>
    <dgm:pt modelId="{9ED1D24C-F656-49F7-8089-6CAB5B75FB5B}">
      <dgm:prSet/>
      <dgm:spPr/>
      <dgm:t>
        <a:bodyPr/>
        <a:lstStyle/>
        <a:p>
          <a:r>
            <a:rPr lang="en-US" dirty="0" smtClean="0"/>
            <a:t>Buprenorphine-waivered physician in the OBOT can bill all Medicaid health plans for substance abuse care coordination code (monthly per member payment) for members with moderate to severe opioid use disorder receiving MAT.</a:t>
          </a:r>
          <a:endParaRPr lang="en-US" dirty="0"/>
        </a:p>
      </dgm:t>
    </dgm:pt>
    <dgm:pt modelId="{2702F8F1-7F2D-47EF-B207-7FD6868A8089}" type="parTrans" cxnId="{B301AE67-CCC0-4CD5-A76F-97296B332D5F}">
      <dgm:prSet/>
      <dgm:spPr/>
      <dgm:t>
        <a:bodyPr/>
        <a:lstStyle/>
        <a:p>
          <a:endParaRPr lang="en-US"/>
        </a:p>
      </dgm:t>
    </dgm:pt>
    <dgm:pt modelId="{1D1C0C00-F92C-4E0A-8E71-371A2BA1A35F}" type="sibTrans" cxnId="{B301AE67-CCC0-4CD5-A76F-97296B332D5F}">
      <dgm:prSet/>
      <dgm:spPr/>
      <dgm:t>
        <a:bodyPr/>
        <a:lstStyle/>
        <a:p>
          <a:endParaRPr lang="en-US"/>
        </a:p>
      </dgm:t>
    </dgm:pt>
    <dgm:pt modelId="{625B49B8-C689-4B27-98E2-797F555DD674}">
      <dgm:prSet/>
      <dgm:spPr/>
      <dgm:t>
        <a:bodyPr/>
        <a:lstStyle/>
        <a:p>
          <a:r>
            <a:rPr lang="en-US" dirty="0" smtClean="0"/>
            <a:t>Can bill for Certified Peer Recovery Support specialists</a:t>
          </a:r>
          <a:endParaRPr lang="en-US" dirty="0"/>
        </a:p>
      </dgm:t>
    </dgm:pt>
    <dgm:pt modelId="{3ADF2B67-DCFE-4E38-90BE-78A5C9C437C0}" type="parTrans" cxnId="{12266E8C-F513-415B-9361-E91AFE7BFF82}">
      <dgm:prSet/>
      <dgm:spPr/>
      <dgm:t>
        <a:bodyPr/>
        <a:lstStyle/>
        <a:p>
          <a:endParaRPr lang="en-US"/>
        </a:p>
      </dgm:t>
    </dgm:pt>
    <dgm:pt modelId="{46658EB8-22D8-45EC-854D-B775E1BBD659}" type="sibTrans" cxnId="{12266E8C-F513-415B-9361-E91AFE7BFF82}">
      <dgm:prSet/>
      <dgm:spPr/>
      <dgm:t>
        <a:bodyPr/>
        <a:lstStyle/>
        <a:p>
          <a:endParaRPr lang="en-US"/>
        </a:p>
      </dgm:t>
    </dgm:pt>
    <dgm:pt modelId="{3820E695-8A76-4B79-80B9-922483A7CDA6}">
      <dgm:prSet/>
      <dgm:spPr/>
      <dgm:t>
        <a:bodyPr/>
        <a:lstStyle/>
        <a:p>
          <a:r>
            <a:rPr lang="en-US" smtClean="0"/>
            <a:t>Buprenorphine waivered residents can complete structured moonlighting experiences under the supervision of a credentialed attending physician</a:t>
          </a:r>
          <a:endParaRPr lang="en-US" dirty="0"/>
        </a:p>
      </dgm:t>
    </dgm:pt>
    <dgm:pt modelId="{92B6303A-1D98-4FFC-BAA1-182365765D0F}" type="parTrans" cxnId="{70A8D7E5-AED2-4D3A-B859-2C906A60AB15}">
      <dgm:prSet/>
      <dgm:spPr/>
      <dgm:t>
        <a:bodyPr/>
        <a:lstStyle/>
        <a:p>
          <a:endParaRPr lang="en-US"/>
        </a:p>
      </dgm:t>
    </dgm:pt>
    <dgm:pt modelId="{7F786321-9F1F-47D7-98DD-C4E4CE828F08}" type="sibTrans" cxnId="{70A8D7E5-AED2-4D3A-B859-2C906A60AB15}">
      <dgm:prSet/>
      <dgm:spPr/>
      <dgm:t>
        <a:bodyPr/>
        <a:lstStyle/>
        <a:p>
          <a:endParaRPr lang="en-US"/>
        </a:p>
      </dgm:t>
    </dgm:pt>
    <dgm:pt modelId="{85A399E1-E488-4744-8B03-599C2145191A}">
      <dgm:prSet/>
      <dgm:spPr/>
      <dgm:t>
        <a:bodyPr/>
        <a:lstStyle/>
        <a:p>
          <a:r>
            <a:rPr lang="en-US" dirty="0" smtClean="0"/>
            <a:t>Public recognition (if desired) as a “Gold-Card” OBOT clinic who is a “preferred provider.”</a:t>
          </a:r>
          <a:endParaRPr lang="en-US" dirty="0"/>
        </a:p>
      </dgm:t>
    </dgm:pt>
    <dgm:pt modelId="{BAD8C781-A422-4F13-A113-878D4EDF54D7}" type="parTrans" cxnId="{49974772-A9CD-46A5-8FC2-29D78E588E06}">
      <dgm:prSet/>
      <dgm:spPr/>
      <dgm:t>
        <a:bodyPr/>
        <a:lstStyle/>
        <a:p>
          <a:endParaRPr lang="en-US"/>
        </a:p>
      </dgm:t>
    </dgm:pt>
    <dgm:pt modelId="{F39F1B87-3776-4FC9-8868-DDC0FBCF8A2F}" type="sibTrans" cxnId="{49974772-A9CD-46A5-8FC2-29D78E588E06}">
      <dgm:prSet/>
      <dgm:spPr/>
      <dgm:t>
        <a:bodyPr/>
        <a:lstStyle/>
        <a:p>
          <a:endParaRPr lang="en-US"/>
        </a:p>
      </dgm:t>
    </dgm:pt>
    <dgm:pt modelId="{6A553F08-1577-4B13-A719-07E05F5A4046}">
      <dgm:prSet/>
      <dgm:spPr/>
      <dgm:t>
        <a:bodyPr/>
        <a:lstStyle/>
        <a:p>
          <a:r>
            <a:rPr lang="en-US" dirty="0" smtClean="0"/>
            <a:t>Opioid overdose prevention education including the prescribing of naloxone.</a:t>
          </a:r>
          <a:endParaRPr lang="en-US" dirty="0"/>
        </a:p>
      </dgm:t>
    </dgm:pt>
    <dgm:pt modelId="{3531C0C3-7A90-4661-8CED-AB25D8476C28}" type="parTrans" cxnId="{9BF35987-9A44-4134-BFD5-2894FD9DC725}">
      <dgm:prSet/>
      <dgm:spPr/>
      <dgm:t>
        <a:bodyPr/>
        <a:lstStyle/>
        <a:p>
          <a:endParaRPr lang="en-US"/>
        </a:p>
      </dgm:t>
    </dgm:pt>
    <dgm:pt modelId="{D97DB711-5D10-40A7-9353-0978C5F80357}" type="sibTrans" cxnId="{9BF35987-9A44-4134-BFD5-2894FD9DC725}">
      <dgm:prSet/>
      <dgm:spPr/>
      <dgm:t>
        <a:bodyPr/>
        <a:lstStyle/>
        <a:p>
          <a:endParaRPr lang="en-US"/>
        </a:p>
      </dgm:t>
    </dgm:pt>
    <dgm:pt modelId="{A6E5A143-8D83-4E91-B071-90F16F17504B}">
      <dgm:prSet/>
      <dgm:spPr/>
      <dgm:t>
        <a:bodyPr/>
        <a:lstStyle/>
        <a:p>
          <a:r>
            <a:rPr lang="en-US" dirty="0" smtClean="0"/>
            <a:t>Patients seen at least weekly when initiating treatment. Patient must have been seen for at least 3 months with documented clinical stability before spacing out to a minimum of monthly visits with physician or licensed behavioral health provider.</a:t>
          </a:r>
          <a:endParaRPr lang="en-US" dirty="0"/>
        </a:p>
      </dgm:t>
    </dgm:pt>
    <dgm:pt modelId="{D4161AFE-2B31-4A0B-A899-0C84B4ABE91A}" type="parTrans" cxnId="{A16E19A9-34FB-4620-B679-3FE1DE8CEFD3}">
      <dgm:prSet/>
      <dgm:spPr/>
      <dgm:t>
        <a:bodyPr/>
        <a:lstStyle/>
        <a:p>
          <a:endParaRPr lang="en-US"/>
        </a:p>
      </dgm:t>
    </dgm:pt>
    <dgm:pt modelId="{24F7B3D8-5F0D-4529-8EDC-63858E4CD4E8}" type="sibTrans" cxnId="{A16E19A9-34FB-4620-B679-3FE1DE8CEFD3}">
      <dgm:prSet/>
      <dgm:spPr/>
      <dgm:t>
        <a:bodyPr/>
        <a:lstStyle/>
        <a:p>
          <a:endParaRPr lang="en-US"/>
        </a:p>
      </dgm:t>
    </dgm:pt>
    <dgm:pt modelId="{9BE44E64-A682-48FE-9986-F1DF957E22D0}">
      <dgm:prSet/>
      <dgm:spPr/>
      <dgm:t>
        <a:bodyPr/>
        <a:lstStyle/>
        <a:p>
          <a:r>
            <a:rPr lang="en-US" dirty="0" smtClean="0"/>
            <a:t>Periodic utilization of unused medication and opened medication wrapper counts when clinically indicated.</a:t>
          </a:r>
          <a:endParaRPr lang="en-US" dirty="0"/>
        </a:p>
      </dgm:t>
    </dgm:pt>
    <dgm:pt modelId="{57E555C6-0769-4411-84A2-4929E4F56F7B}" type="parTrans" cxnId="{2CB95916-8E96-4DD5-B026-23564A61973E}">
      <dgm:prSet/>
      <dgm:spPr/>
      <dgm:t>
        <a:bodyPr/>
        <a:lstStyle/>
        <a:p>
          <a:endParaRPr lang="en-US"/>
        </a:p>
      </dgm:t>
    </dgm:pt>
    <dgm:pt modelId="{7FD74F70-C8E6-4AEE-BACC-F13D3F054903}" type="sibTrans" cxnId="{2CB95916-8E96-4DD5-B026-23564A61973E}">
      <dgm:prSet/>
      <dgm:spPr/>
      <dgm:t>
        <a:bodyPr/>
        <a:lstStyle/>
        <a:p>
          <a:endParaRPr lang="en-US"/>
        </a:p>
      </dgm:t>
    </dgm:pt>
    <dgm:pt modelId="{30D676E0-2495-4A78-AA93-FF195AFEF393}">
      <dgm:prSet/>
      <dgm:spPr/>
      <dgm:t>
        <a:bodyPr/>
        <a:lstStyle/>
        <a:p>
          <a:r>
            <a:rPr lang="en-US" dirty="0" smtClean="0"/>
            <a:t>Virginia Prescription Monitoring Program checked at least quarterly for all patients.</a:t>
          </a:r>
          <a:endParaRPr lang="en-US" dirty="0"/>
        </a:p>
      </dgm:t>
    </dgm:pt>
    <dgm:pt modelId="{2537CDDB-F477-4DB7-A7F4-50D4FAA6684E}" type="parTrans" cxnId="{C751F494-2501-4917-95D3-D39949918100}">
      <dgm:prSet/>
      <dgm:spPr/>
      <dgm:t>
        <a:bodyPr/>
        <a:lstStyle/>
        <a:p>
          <a:endParaRPr lang="en-US"/>
        </a:p>
      </dgm:t>
    </dgm:pt>
    <dgm:pt modelId="{E36BBF7A-E0AE-4A49-8249-B634E6E56376}" type="sibTrans" cxnId="{C751F494-2501-4917-95D3-D39949918100}">
      <dgm:prSet/>
      <dgm:spPr/>
      <dgm:t>
        <a:bodyPr/>
        <a:lstStyle/>
        <a:p>
          <a:endParaRPr lang="en-US"/>
        </a:p>
      </dgm:t>
    </dgm:pt>
    <dgm:pt modelId="{4DC2AEDD-0A82-45A4-87C5-989CE7D70DDC}" type="pres">
      <dgm:prSet presAssocID="{789470AB-D609-4D66-BE25-ED543CF45FEE}" presName="linear" presStyleCnt="0">
        <dgm:presLayoutVars>
          <dgm:animLvl val="lvl"/>
          <dgm:resizeHandles val="exact"/>
        </dgm:presLayoutVars>
      </dgm:prSet>
      <dgm:spPr/>
      <dgm:t>
        <a:bodyPr/>
        <a:lstStyle/>
        <a:p>
          <a:endParaRPr lang="en-US"/>
        </a:p>
      </dgm:t>
    </dgm:pt>
    <dgm:pt modelId="{7556C8D6-B8BA-47BC-A46A-7488D7531120}" type="pres">
      <dgm:prSet presAssocID="{EE4690FD-2886-4D08-A92A-1F4BEE208AAA}" presName="parentText" presStyleLbl="node1" presStyleIdx="0" presStyleCnt="2" custLinFactNeighborY="-2051">
        <dgm:presLayoutVars>
          <dgm:chMax val="0"/>
          <dgm:bulletEnabled val="1"/>
        </dgm:presLayoutVars>
      </dgm:prSet>
      <dgm:spPr/>
      <dgm:t>
        <a:bodyPr/>
        <a:lstStyle/>
        <a:p>
          <a:endParaRPr lang="en-US"/>
        </a:p>
      </dgm:t>
    </dgm:pt>
    <dgm:pt modelId="{DA0BFDE7-4E4B-4A02-A84F-E2480F4240F8}" type="pres">
      <dgm:prSet presAssocID="{EE4690FD-2886-4D08-A92A-1F4BEE208AAA}" presName="childText" presStyleLbl="revTx" presStyleIdx="0" presStyleCnt="2">
        <dgm:presLayoutVars>
          <dgm:bulletEnabled val="1"/>
        </dgm:presLayoutVars>
      </dgm:prSet>
      <dgm:spPr/>
      <dgm:t>
        <a:bodyPr/>
        <a:lstStyle/>
        <a:p>
          <a:endParaRPr lang="en-US"/>
        </a:p>
      </dgm:t>
    </dgm:pt>
    <dgm:pt modelId="{EA3AC948-71B5-43EB-A591-96F40A27B8E0}" type="pres">
      <dgm:prSet presAssocID="{C902D93B-0265-41EB-B4EB-92ACCD28EE64}" presName="parentText" presStyleLbl="node1" presStyleIdx="1" presStyleCnt="2">
        <dgm:presLayoutVars>
          <dgm:chMax val="0"/>
          <dgm:bulletEnabled val="1"/>
        </dgm:presLayoutVars>
      </dgm:prSet>
      <dgm:spPr/>
      <dgm:t>
        <a:bodyPr/>
        <a:lstStyle/>
        <a:p>
          <a:endParaRPr lang="en-US"/>
        </a:p>
      </dgm:t>
    </dgm:pt>
    <dgm:pt modelId="{A7CEF81A-00FE-4F70-8D9B-349F57EE27F4}" type="pres">
      <dgm:prSet presAssocID="{C902D93B-0265-41EB-B4EB-92ACCD28EE64}" presName="childText" presStyleLbl="revTx" presStyleIdx="1" presStyleCnt="2">
        <dgm:presLayoutVars>
          <dgm:bulletEnabled val="1"/>
        </dgm:presLayoutVars>
      </dgm:prSet>
      <dgm:spPr/>
      <dgm:t>
        <a:bodyPr/>
        <a:lstStyle/>
        <a:p>
          <a:endParaRPr lang="en-US"/>
        </a:p>
      </dgm:t>
    </dgm:pt>
  </dgm:ptLst>
  <dgm:cxnLst>
    <dgm:cxn modelId="{A16E19A9-34FB-4620-B679-3FE1DE8CEFD3}" srcId="{EE4690FD-2886-4D08-A92A-1F4BEE208AAA}" destId="{A6E5A143-8D83-4E91-B071-90F16F17504B}" srcOrd="3" destOrd="0" parTransId="{D4161AFE-2B31-4A0B-A899-0C84B4ABE91A}" sibTransId="{24F7B3D8-5F0D-4529-8EDC-63858E4CD4E8}"/>
    <dgm:cxn modelId="{B301AE67-CCC0-4CD5-A76F-97296B332D5F}" srcId="{C902D93B-0265-41EB-B4EB-92ACCD28EE64}" destId="{9ED1D24C-F656-49F7-8089-6CAB5B75FB5B}" srcOrd="1" destOrd="0" parTransId="{2702F8F1-7F2D-47EF-B207-7FD6868A8089}" sibTransId="{1D1C0C00-F92C-4E0A-8E71-371A2BA1A35F}"/>
    <dgm:cxn modelId="{43334557-DD99-4BF5-AE31-D078050A15C1}" type="presOf" srcId="{9ED1D24C-F656-49F7-8089-6CAB5B75FB5B}" destId="{A7CEF81A-00FE-4F70-8D9B-349F57EE27F4}" srcOrd="0" destOrd="1" presId="urn:microsoft.com/office/officeart/2005/8/layout/vList2"/>
    <dgm:cxn modelId="{70A8D7E5-AED2-4D3A-B859-2C906A60AB15}" srcId="{C902D93B-0265-41EB-B4EB-92ACCD28EE64}" destId="{3820E695-8A76-4B79-80B9-922483A7CDA6}" srcOrd="3" destOrd="0" parTransId="{92B6303A-1D98-4FFC-BAA1-182365765D0F}" sibTransId="{7F786321-9F1F-47D7-98DD-C4E4CE828F08}"/>
    <dgm:cxn modelId="{FF14D7CC-1A35-4F7F-8AE5-9884F112B84A}" type="presOf" srcId="{EE4690FD-2886-4D08-A92A-1F4BEE208AAA}" destId="{7556C8D6-B8BA-47BC-A46A-7488D7531120}" srcOrd="0" destOrd="0" presId="urn:microsoft.com/office/officeart/2005/8/layout/vList2"/>
    <dgm:cxn modelId="{4755A303-B6C6-4C93-8D35-2DE83CE1D5C2}" type="presOf" srcId="{A6E5A143-8D83-4E91-B071-90F16F17504B}" destId="{DA0BFDE7-4E4B-4A02-A84F-E2480F4240F8}" srcOrd="0" destOrd="3" presId="urn:microsoft.com/office/officeart/2005/8/layout/vList2"/>
    <dgm:cxn modelId="{C6D3AA3A-6FA9-4D56-BD0D-F9D1B606C4C4}" type="presOf" srcId="{5A7CFDB5-E35C-4A1F-B195-B0254BFCC592}" destId="{A7CEF81A-00FE-4F70-8D9B-349F57EE27F4}" srcOrd="0" destOrd="0" presId="urn:microsoft.com/office/officeart/2005/8/layout/vList2"/>
    <dgm:cxn modelId="{70BDE3B1-9409-45D9-93C8-373AC8211610}" type="presOf" srcId="{5DF94EA7-D00C-49AB-AC21-A86CBD004993}" destId="{DA0BFDE7-4E4B-4A02-A84F-E2480F4240F8}" srcOrd="0" destOrd="0" presId="urn:microsoft.com/office/officeart/2005/8/layout/vList2"/>
    <dgm:cxn modelId="{12266E8C-F513-415B-9361-E91AFE7BFF82}" srcId="{C902D93B-0265-41EB-B4EB-92ACCD28EE64}" destId="{625B49B8-C689-4B27-98E2-797F555DD674}" srcOrd="2" destOrd="0" parTransId="{3ADF2B67-DCFE-4E38-90BE-78A5C9C437C0}" sibTransId="{46658EB8-22D8-45EC-854D-B775E1BBD659}"/>
    <dgm:cxn modelId="{2CB95916-8E96-4DD5-B026-23564A61973E}" srcId="{EE4690FD-2886-4D08-A92A-1F4BEE208AAA}" destId="{9BE44E64-A682-48FE-9986-F1DF957E22D0}" srcOrd="4" destOrd="0" parTransId="{57E555C6-0769-4411-84A2-4929E4F56F7B}" sibTransId="{7FD74F70-C8E6-4AEE-BACC-F13D3F054903}"/>
    <dgm:cxn modelId="{39FCFA3B-C55D-49A0-9D85-4B3D80C2D10C}" type="presOf" srcId="{30D676E0-2495-4A78-AA93-FF195AFEF393}" destId="{DA0BFDE7-4E4B-4A02-A84F-E2480F4240F8}" srcOrd="0" destOrd="1" presId="urn:microsoft.com/office/officeart/2005/8/layout/vList2"/>
    <dgm:cxn modelId="{C751F494-2501-4917-95D3-D39949918100}" srcId="{EE4690FD-2886-4D08-A92A-1F4BEE208AAA}" destId="{30D676E0-2495-4A78-AA93-FF195AFEF393}" srcOrd="1" destOrd="0" parTransId="{2537CDDB-F477-4DB7-A7F4-50D4FAA6684E}" sibTransId="{E36BBF7A-E0AE-4A49-8249-B634E6E56376}"/>
    <dgm:cxn modelId="{B10641B1-9EA6-4E8E-831B-29EF0A5A701A}" type="presOf" srcId="{85A399E1-E488-4744-8B03-599C2145191A}" destId="{A7CEF81A-00FE-4F70-8D9B-349F57EE27F4}" srcOrd="0" destOrd="4" presId="urn:microsoft.com/office/officeart/2005/8/layout/vList2"/>
    <dgm:cxn modelId="{9BF35987-9A44-4134-BFD5-2894FD9DC725}" srcId="{EE4690FD-2886-4D08-A92A-1F4BEE208AAA}" destId="{6A553F08-1577-4B13-A719-07E05F5A4046}" srcOrd="2" destOrd="0" parTransId="{3531C0C3-7A90-4661-8CED-AB25D8476C28}" sibTransId="{D97DB711-5D10-40A7-9353-0978C5F80357}"/>
    <dgm:cxn modelId="{AD2D8601-9E50-44F4-8ACD-88EBF7A80E4F}" type="presOf" srcId="{6A553F08-1577-4B13-A719-07E05F5A4046}" destId="{DA0BFDE7-4E4B-4A02-A84F-E2480F4240F8}" srcOrd="0" destOrd="2" presId="urn:microsoft.com/office/officeart/2005/8/layout/vList2"/>
    <dgm:cxn modelId="{A78A2DDC-7533-4485-AB73-D8A0D5D44BC9}" type="presOf" srcId="{625B49B8-C689-4B27-98E2-797F555DD674}" destId="{A7CEF81A-00FE-4F70-8D9B-349F57EE27F4}" srcOrd="0" destOrd="2" presId="urn:microsoft.com/office/officeart/2005/8/layout/vList2"/>
    <dgm:cxn modelId="{A2DBD76E-4FBE-4208-8851-1883D49A2AA5}" type="presOf" srcId="{C902D93B-0265-41EB-B4EB-92ACCD28EE64}" destId="{EA3AC948-71B5-43EB-A591-96F40A27B8E0}" srcOrd="0" destOrd="0" presId="urn:microsoft.com/office/officeart/2005/8/layout/vList2"/>
    <dgm:cxn modelId="{87D4DABA-3D2C-4BBF-B36E-86ED9A7C691E}" type="presOf" srcId="{9BE44E64-A682-48FE-9986-F1DF957E22D0}" destId="{DA0BFDE7-4E4B-4A02-A84F-E2480F4240F8}" srcOrd="0" destOrd="4" presId="urn:microsoft.com/office/officeart/2005/8/layout/vList2"/>
    <dgm:cxn modelId="{49974772-A9CD-46A5-8FC2-29D78E588E06}" srcId="{C902D93B-0265-41EB-B4EB-92ACCD28EE64}" destId="{85A399E1-E488-4744-8B03-599C2145191A}" srcOrd="4" destOrd="0" parTransId="{BAD8C781-A422-4F13-A113-878D4EDF54D7}" sibTransId="{F39F1B87-3776-4FC9-8868-DDC0FBCF8A2F}"/>
    <dgm:cxn modelId="{651B10FB-DEA8-492A-9440-801AD193388A}" type="presOf" srcId="{789470AB-D609-4D66-BE25-ED543CF45FEE}" destId="{4DC2AEDD-0A82-45A4-87C5-989CE7D70DDC}" srcOrd="0" destOrd="0" presId="urn:microsoft.com/office/officeart/2005/8/layout/vList2"/>
    <dgm:cxn modelId="{FDAF86D0-5CE9-4C80-9039-4D80CADF11D1}" srcId="{789470AB-D609-4D66-BE25-ED543CF45FEE}" destId="{EE4690FD-2886-4D08-A92A-1F4BEE208AAA}" srcOrd="0" destOrd="0" parTransId="{5607DCCC-D301-4F43-B27E-9ABC2425C1CB}" sibTransId="{CF2A69F6-2912-4042-BF1C-86CD82B9AB91}"/>
    <dgm:cxn modelId="{345F4221-7A1F-4FEC-8324-8BF522E438EF}" srcId="{EE4690FD-2886-4D08-A92A-1F4BEE208AAA}" destId="{5DF94EA7-D00C-49AB-AC21-A86CBD004993}" srcOrd="0" destOrd="0" parTransId="{8351A3FD-DF80-4BF9-A120-63BBE6E2C33E}" sibTransId="{D146A6F5-2482-43FB-904F-C91B690DBFCF}"/>
    <dgm:cxn modelId="{D9D4DC77-D480-435F-8DB3-D6A82D1FE8E0}" type="presOf" srcId="{3820E695-8A76-4B79-80B9-922483A7CDA6}" destId="{A7CEF81A-00FE-4F70-8D9B-349F57EE27F4}" srcOrd="0" destOrd="3" presId="urn:microsoft.com/office/officeart/2005/8/layout/vList2"/>
    <dgm:cxn modelId="{1D3A5F64-1E0A-4848-95D0-F70ED801FA43}" srcId="{C902D93B-0265-41EB-B4EB-92ACCD28EE64}" destId="{5A7CFDB5-E35C-4A1F-B195-B0254BFCC592}" srcOrd="0" destOrd="0" parTransId="{95ABEFB0-5AF4-4011-847F-D9C667A4203D}" sibTransId="{330B7AF1-A5D1-4B46-8D4A-0C4B55AFA75B}"/>
    <dgm:cxn modelId="{58BEE1DC-F1BC-4A7F-94E6-9358EC61A536}" srcId="{789470AB-D609-4D66-BE25-ED543CF45FEE}" destId="{C902D93B-0265-41EB-B4EB-92ACCD28EE64}" srcOrd="1" destOrd="0" parTransId="{B7E88FB6-2C62-42B9-B116-C400841F4988}" sibTransId="{3CDF8A7E-5499-4BB6-B3FA-84ECBA10EDC9}"/>
    <dgm:cxn modelId="{062AF013-3842-4D31-84BC-8A47312440BA}" type="presParOf" srcId="{4DC2AEDD-0A82-45A4-87C5-989CE7D70DDC}" destId="{7556C8D6-B8BA-47BC-A46A-7488D7531120}" srcOrd="0" destOrd="0" presId="urn:microsoft.com/office/officeart/2005/8/layout/vList2"/>
    <dgm:cxn modelId="{587C26D0-33C2-4DB1-8530-8089E6609C79}" type="presParOf" srcId="{4DC2AEDD-0A82-45A4-87C5-989CE7D70DDC}" destId="{DA0BFDE7-4E4B-4A02-A84F-E2480F4240F8}" srcOrd="1" destOrd="0" presId="urn:microsoft.com/office/officeart/2005/8/layout/vList2"/>
    <dgm:cxn modelId="{FF9FA713-EFED-493A-9599-A8FE5497BC51}" type="presParOf" srcId="{4DC2AEDD-0A82-45A4-87C5-989CE7D70DDC}" destId="{EA3AC948-71B5-43EB-A591-96F40A27B8E0}" srcOrd="2" destOrd="0" presId="urn:microsoft.com/office/officeart/2005/8/layout/vList2"/>
    <dgm:cxn modelId="{B1E8D7FA-7B37-4560-A325-1DD480365B91}" type="presParOf" srcId="{4DC2AEDD-0A82-45A4-87C5-989CE7D70DDC}" destId="{A7CEF81A-00FE-4F70-8D9B-349F57EE27F4}"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2DF3310-C4B4-4A52-9D35-857BDFFC757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E29C104-997C-4371-BA96-98A39807F0CC}">
      <dgm:prSet phldrT="[Text]" custT="1"/>
      <dgm:spPr/>
      <dgm:t>
        <a:bodyPr/>
        <a:lstStyle/>
        <a:p>
          <a:r>
            <a:rPr lang="en-US" sz="1800" dirty="0" smtClean="0"/>
            <a:t>Waivered Physician + Behavioral Health Professional Employed by </a:t>
          </a:r>
          <a:r>
            <a:rPr lang="en-US" sz="1800" u="sng" dirty="0" smtClean="0"/>
            <a:t>Same Site</a:t>
          </a:r>
          <a:endParaRPr lang="en-US" sz="1800" u="sng" dirty="0"/>
        </a:p>
      </dgm:t>
    </dgm:pt>
    <dgm:pt modelId="{A3CCF2B0-9B0C-4261-B21B-91B425F0F04C}" type="parTrans" cxnId="{280F7115-10E1-49FE-A04B-86B5B518A179}">
      <dgm:prSet/>
      <dgm:spPr/>
      <dgm:t>
        <a:bodyPr/>
        <a:lstStyle/>
        <a:p>
          <a:endParaRPr lang="en-US" sz="1400"/>
        </a:p>
      </dgm:t>
    </dgm:pt>
    <dgm:pt modelId="{AFD11310-28F6-430E-8639-88FD024E3E9E}" type="sibTrans" cxnId="{280F7115-10E1-49FE-A04B-86B5B518A179}">
      <dgm:prSet/>
      <dgm:spPr/>
      <dgm:t>
        <a:bodyPr/>
        <a:lstStyle/>
        <a:p>
          <a:endParaRPr lang="en-US" sz="1400"/>
        </a:p>
      </dgm:t>
    </dgm:pt>
    <dgm:pt modelId="{303ABB52-FBF2-4DC4-8B84-563258E011B4}">
      <dgm:prSet phldrT="[Text]" custT="1"/>
      <dgm:spPr/>
      <dgm:t>
        <a:bodyPr/>
        <a:lstStyle/>
        <a:p>
          <a:r>
            <a:rPr lang="en-US" sz="1400" dirty="0" smtClean="0"/>
            <a:t>Waivered physician goes on-site to private or public behavioral health provider 2-3x per week to provide MAT</a:t>
          </a:r>
          <a:endParaRPr lang="en-US" sz="1400" dirty="0"/>
        </a:p>
      </dgm:t>
    </dgm:pt>
    <dgm:pt modelId="{564455DE-5286-4202-8826-D22D4C610A45}" type="parTrans" cxnId="{2D09DD56-ADB7-4D06-8128-52F604DD20AF}">
      <dgm:prSet/>
      <dgm:spPr/>
      <dgm:t>
        <a:bodyPr/>
        <a:lstStyle/>
        <a:p>
          <a:endParaRPr lang="en-US" sz="1400"/>
        </a:p>
      </dgm:t>
    </dgm:pt>
    <dgm:pt modelId="{73780086-0C1A-48B4-9F1A-1981563444B6}" type="sibTrans" cxnId="{2D09DD56-ADB7-4D06-8128-52F604DD20AF}">
      <dgm:prSet/>
      <dgm:spPr/>
      <dgm:t>
        <a:bodyPr/>
        <a:lstStyle/>
        <a:p>
          <a:endParaRPr lang="en-US" sz="1400"/>
        </a:p>
      </dgm:t>
    </dgm:pt>
    <dgm:pt modelId="{6B6536F3-5463-481A-8B97-9E2CD0374B53}">
      <dgm:prSet phldrT="[Text]" custT="1"/>
      <dgm:spPr/>
      <dgm:t>
        <a:bodyPr/>
        <a:lstStyle/>
        <a:p>
          <a:r>
            <a:rPr lang="en-US" sz="1800" dirty="0" smtClean="0"/>
            <a:t>Waivered Physician  On-site at Behavioral Health Provider</a:t>
          </a:r>
        </a:p>
      </dgm:t>
    </dgm:pt>
    <dgm:pt modelId="{C909DC0B-8192-4033-BB57-EC298685F2CF}" type="parTrans" cxnId="{221C8675-363E-4F24-9168-3C712C9023A7}">
      <dgm:prSet/>
      <dgm:spPr/>
      <dgm:t>
        <a:bodyPr/>
        <a:lstStyle/>
        <a:p>
          <a:endParaRPr lang="en-US" sz="1400"/>
        </a:p>
      </dgm:t>
    </dgm:pt>
    <dgm:pt modelId="{9A13D966-C8BB-4F0F-A4A2-60068D529A13}" type="sibTrans" cxnId="{221C8675-363E-4F24-9168-3C712C9023A7}">
      <dgm:prSet/>
      <dgm:spPr/>
      <dgm:t>
        <a:bodyPr/>
        <a:lstStyle/>
        <a:p>
          <a:endParaRPr lang="en-US" sz="1400"/>
        </a:p>
      </dgm:t>
    </dgm:pt>
    <dgm:pt modelId="{ADE22E71-EF78-4A47-A89E-68325036F0DD}">
      <dgm:prSet custT="1"/>
      <dgm:spPr/>
      <dgm:t>
        <a:bodyPr/>
        <a:lstStyle/>
        <a:p>
          <a:r>
            <a:rPr lang="en-US" sz="1400" dirty="0" smtClean="0"/>
            <a:t>FQHC, public or private behavioral health provider, primary care physician, outpatient clinic, etc. employs buprenorphine-waivered physician AND behavioral health professional to offer MAT for opioid use disorder</a:t>
          </a:r>
          <a:endParaRPr lang="en-US" sz="1400" dirty="0"/>
        </a:p>
      </dgm:t>
    </dgm:pt>
    <dgm:pt modelId="{BA7EF400-48E7-4434-BD68-49F21114A43A}" type="parTrans" cxnId="{977EF3D5-3006-4EEE-B265-3403F76343C7}">
      <dgm:prSet/>
      <dgm:spPr/>
      <dgm:t>
        <a:bodyPr/>
        <a:lstStyle/>
        <a:p>
          <a:endParaRPr lang="en-US" sz="1400"/>
        </a:p>
      </dgm:t>
    </dgm:pt>
    <dgm:pt modelId="{57102953-C224-4578-8FDD-93AE1E33B7A6}" type="sibTrans" cxnId="{977EF3D5-3006-4EEE-B265-3403F76343C7}">
      <dgm:prSet/>
      <dgm:spPr/>
      <dgm:t>
        <a:bodyPr/>
        <a:lstStyle/>
        <a:p>
          <a:endParaRPr lang="en-US" sz="1400"/>
        </a:p>
      </dgm:t>
    </dgm:pt>
    <dgm:pt modelId="{BE987C45-3000-42A7-8C0C-7F8E9C32FC23}">
      <dgm:prSet custT="1"/>
      <dgm:spPr/>
      <dgm:t>
        <a:bodyPr/>
        <a:lstStyle/>
        <a:p>
          <a:r>
            <a:rPr lang="en-US" sz="1400" dirty="0" smtClean="0"/>
            <a:t>Services would be billed through the physician</a:t>
          </a:r>
          <a:endParaRPr lang="en-US" sz="1400" dirty="0"/>
        </a:p>
      </dgm:t>
    </dgm:pt>
    <dgm:pt modelId="{8D1FCCD8-CE81-47D6-A3AA-6457348E2AE7}" type="parTrans" cxnId="{472AA217-F960-4C6C-BC7D-BA2FEA6C6823}">
      <dgm:prSet/>
      <dgm:spPr/>
      <dgm:t>
        <a:bodyPr/>
        <a:lstStyle/>
        <a:p>
          <a:endParaRPr lang="en-US" sz="1400"/>
        </a:p>
      </dgm:t>
    </dgm:pt>
    <dgm:pt modelId="{53338F6F-0A6B-4A00-A8AE-1F469FA7D403}" type="sibTrans" cxnId="{472AA217-F960-4C6C-BC7D-BA2FEA6C6823}">
      <dgm:prSet/>
      <dgm:spPr/>
      <dgm:t>
        <a:bodyPr/>
        <a:lstStyle/>
        <a:p>
          <a:endParaRPr lang="en-US" sz="1400"/>
        </a:p>
      </dgm:t>
    </dgm:pt>
    <dgm:pt modelId="{018A8CCB-DA65-4F77-A4C9-FB2A34B1235C}">
      <dgm:prSet phldrT="[Text]" custT="1"/>
      <dgm:spPr/>
      <dgm:t>
        <a:bodyPr/>
        <a:lstStyle/>
        <a:p>
          <a:r>
            <a:rPr lang="en-US" sz="1400" dirty="0" smtClean="0"/>
            <a:t>Behavioral health professional (LCSW, LPC, psychologist, etc.) goes on-site to FQHC, health department, PCP office, or outpatient clinic 2-3x per week to provide MAT </a:t>
          </a:r>
          <a:endParaRPr lang="en-US" sz="1400" dirty="0"/>
        </a:p>
      </dgm:t>
    </dgm:pt>
    <dgm:pt modelId="{29BA2E17-25C7-41B0-886D-B881DFC8A8FB}" type="parTrans" cxnId="{2C38E39C-B38D-4F8D-9C96-83D6F715F51F}">
      <dgm:prSet/>
      <dgm:spPr/>
      <dgm:t>
        <a:bodyPr/>
        <a:lstStyle/>
        <a:p>
          <a:endParaRPr lang="en-US" sz="1400"/>
        </a:p>
      </dgm:t>
    </dgm:pt>
    <dgm:pt modelId="{20FCF75B-E256-4723-987C-CD1F900FCB19}" type="sibTrans" cxnId="{2C38E39C-B38D-4F8D-9C96-83D6F715F51F}">
      <dgm:prSet/>
      <dgm:spPr/>
      <dgm:t>
        <a:bodyPr/>
        <a:lstStyle/>
        <a:p>
          <a:endParaRPr lang="en-US" sz="1400"/>
        </a:p>
      </dgm:t>
    </dgm:pt>
    <dgm:pt modelId="{9501FE10-9814-40F1-BD46-B866C31E67AB}">
      <dgm:prSet phldrT="[Text]" custT="1"/>
      <dgm:spPr/>
      <dgm:t>
        <a:bodyPr/>
        <a:lstStyle/>
        <a:p>
          <a:r>
            <a:rPr lang="en-US" sz="1400" dirty="0" smtClean="0"/>
            <a:t>Services would be billed through the physician</a:t>
          </a:r>
          <a:endParaRPr lang="en-US" sz="1400" dirty="0"/>
        </a:p>
      </dgm:t>
    </dgm:pt>
    <dgm:pt modelId="{E573C969-6CCF-48A6-896E-C623282D01D5}" type="parTrans" cxnId="{25106E03-FE63-4B54-BD13-14232B9E792A}">
      <dgm:prSet/>
      <dgm:spPr/>
      <dgm:t>
        <a:bodyPr/>
        <a:lstStyle/>
        <a:p>
          <a:endParaRPr lang="en-US" sz="1400"/>
        </a:p>
      </dgm:t>
    </dgm:pt>
    <dgm:pt modelId="{0C3900EF-6D50-4243-820F-24046579A8B1}" type="sibTrans" cxnId="{25106E03-FE63-4B54-BD13-14232B9E792A}">
      <dgm:prSet/>
      <dgm:spPr/>
      <dgm:t>
        <a:bodyPr/>
        <a:lstStyle/>
        <a:p>
          <a:endParaRPr lang="en-US" sz="1400"/>
        </a:p>
      </dgm:t>
    </dgm:pt>
    <dgm:pt modelId="{7E495FD8-2544-4248-9C3A-08CFE7A6F476}">
      <dgm:prSet phldrT="[Text]" custT="1"/>
      <dgm:spPr/>
      <dgm:t>
        <a:bodyPr/>
        <a:lstStyle/>
        <a:p>
          <a:r>
            <a:rPr lang="en-US" sz="1800" dirty="0" smtClean="0"/>
            <a:t>Behavioral Health Professional On-Site at Health Department, Physician’s Office, or FQHC</a:t>
          </a:r>
        </a:p>
      </dgm:t>
    </dgm:pt>
    <dgm:pt modelId="{1559880B-9484-4690-995E-614294BBD439}" type="parTrans" cxnId="{856AE82F-E8D7-42AE-836F-3ED595A1A58F}">
      <dgm:prSet/>
      <dgm:spPr/>
      <dgm:t>
        <a:bodyPr/>
        <a:lstStyle/>
        <a:p>
          <a:endParaRPr lang="en-US" sz="1400"/>
        </a:p>
      </dgm:t>
    </dgm:pt>
    <dgm:pt modelId="{0F65FF73-601D-4DA7-8017-5A1C77413692}" type="sibTrans" cxnId="{856AE82F-E8D7-42AE-836F-3ED595A1A58F}">
      <dgm:prSet/>
      <dgm:spPr/>
      <dgm:t>
        <a:bodyPr/>
        <a:lstStyle/>
        <a:p>
          <a:endParaRPr lang="en-US" sz="1400"/>
        </a:p>
      </dgm:t>
    </dgm:pt>
    <dgm:pt modelId="{DDE1EEB7-5C58-4A97-9D10-FD9C9DC10558}">
      <dgm:prSet custT="1"/>
      <dgm:spPr/>
      <dgm:t>
        <a:bodyPr/>
        <a:lstStyle/>
        <a:p>
          <a:r>
            <a:rPr lang="en-US" sz="1400" dirty="0" smtClean="0"/>
            <a:t>Services would be billed through the physician</a:t>
          </a:r>
          <a:endParaRPr lang="en-US" sz="1400" dirty="0"/>
        </a:p>
      </dgm:t>
    </dgm:pt>
    <dgm:pt modelId="{52B8B28B-7225-4D00-930B-25460738EBEC}" type="parTrans" cxnId="{4E1A5F05-B2F0-4B39-8EB0-558B25571EA9}">
      <dgm:prSet/>
      <dgm:spPr/>
      <dgm:t>
        <a:bodyPr/>
        <a:lstStyle/>
        <a:p>
          <a:endParaRPr lang="en-US" sz="1400"/>
        </a:p>
      </dgm:t>
    </dgm:pt>
    <dgm:pt modelId="{360F8C59-DAF8-43F0-8ED8-811B47CA17CF}" type="sibTrans" cxnId="{4E1A5F05-B2F0-4B39-8EB0-558B25571EA9}">
      <dgm:prSet/>
      <dgm:spPr/>
      <dgm:t>
        <a:bodyPr/>
        <a:lstStyle/>
        <a:p>
          <a:endParaRPr lang="en-US" sz="1400"/>
        </a:p>
      </dgm:t>
    </dgm:pt>
    <dgm:pt modelId="{E5131778-8F10-463C-B416-87AD27FD85BA}">
      <dgm:prSet custT="1"/>
      <dgm:spPr/>
      <dgm:t>
        <a:bodyPr/>
        <a:lstStyle/>
        <a:p>
          <a:r>
            <a:rPr lang="en-US" sz="1400" b="1" dirty="0" smtClean="0"/>
            <a:t>Attend the Virginia Department of Health Addiction Disease Management Training</a:t>
          </a:r>
          <a:r>
            <a:rPr lang="en-US" sz="1400" dirty="0" smtClean="0"/>
            <a:t>s to earn free CMEs, physicians receive 8 hours needed to apply for the waiver to prescribe buprenorphine for treatment of opioid addiction, and learn how to successful bill for and be reimbursed for MAT. </a:t>
          </a:r>
          <a:endParaRPr lang="en-US" sz="1400" dirty="0"/>
        </a:p>
      </dgm:t>
    </dgm:pt>
    <dgm:pt modelId="{A77564C8-B616-47C2-9F6C-35935905C3CB}" type="sibTrans" cxnId="{C43F88FE-C765-40DB-A131-30F89B2DD5A1}">
      <dgm:prSet/>
      <dgm:spPr/>
      <dgm:t>
        <a:bodyPr/>
        <a:lstStyle/>
        <a:p>
          <a:endParaRPr lang="en-US" sz="1400"/>
        </a:p>
      </dgm:t>
    </dgm:pt>
    <dgm:pt modelId="{0614F68B-B99D-48C0-A0EB-54AD1DB2D737}" type="parTrans" cxnId="{C43F88FE-C765-40DB-A131-30F89B2DD5A1}">
      <dgm:prSet/>
      <dgm:spPr/>
      <dgm:t>
        <a:bodyPr/>
        <a:lstStyle/>
        <a:p>
          <a:endParaRPr lang="en-US" sz="1400"/>
        </a:p>
      </dgm:t>
    </dgm:pt>
    <dgm:pt modelId="{3B6D7FD8-CE99-440D-AA82-85E8187BC8FC}">
      <dgm:prSet custT="1"/>
      <dgm:spPr/>
      <dgm:t>
        <a:bodyPr/>
        <a:lstStyle/>
        <a:p>
          <a:r>
            <a:rPr lang="en-US" sz="1800" b="1" dirty="0" smtClean="0"/>
            <a:t>Attend the Addiction Disease Management Training</a:t>
          </a:r>
          <a:endParaRPr lang="en-US" sz="1800" b="1" dirty="0"/>
        </a:p>
      </dgm:t>
    </dgm:pt>
    <dgm:pt modelId="{1C3F91AB-F491-4E47-9A4C-B0572064E167}" type="sibTrans" cxnId="{38DFAB25-7015-4CA6-B585-B3E7E6D9723D}">
      <dgm:prSet/>
      <dgm:spPr/>
      <dgm:t>
        <a:bodyPr/>
        <a:lstStyle/>
        <a:p>
          <a:endParaRPr lang="en-US" sz="1400"/>
        </a:p>
      </dgm:t>
    </dgm:pt>
    <dgm:pt modelId="{404AD629-0AC8-4A6B-86D1-FF5341BC6042}" type="parTrans" cxnId="{38DFAB25-7015-4CA6-B585-B3E7E6D9723D}">
      <dgm:prSet/>
      <dgm:spPr/>
      <dgm:t>
        <a:bodyPr/>
        <a:lstStyle/>
        <a:p>
          <a:endParaRPr lang="en-US" sz="1400"/>
        </a:p>
      </dgm:t>
    </dgm:pt>
    <dgm:pt modelId="{01D9CCC7-8AAC-488F-A232-2C0F158A7818}" type="pres">
      <dgm:prSet presAssocID="{92DF3310-C4B4-4A52-9D35-857BDFFC7577}" presName="linear" presStyleCnt="0">
        <dgm:presLayoutVars>
          <dgm:animLvl val="lvl"/>
          <dgm:resizeHandles val="exact"/>
        </dgm:presLayoutVars>
      </dgm:prSet>
      <dgm:spPr/>
      <dgm:t>
        <a:bodyPr/>
        <a:lstStyle/>
        <a:p>
          <a:endParaRPr lang="en-US"/>
        </a:p>
      </dgm:t>
    </dgm:pt>
    <dgm:pt modelId="{8A3AB97F-154E-453F-94E1-C1DBAFF1FAF5}" type="pres">
      <dgm:prSet presAssocID="{CE29C104-997C-4371-BA96-98A39807F0CC}" presName="parentText" presStyleLbl="node1" presStyleIdx="0" presStyleCnt="4">
        <dgm:presLayoutVars>
          <dgm:chMax val="0"/>
          <dgm:bulletEnabled val="1"/>
        </dgm:presLayoutVars>
      </dgm:prSet>
      <dgm:spPr/>
      <dgm:t>
        <a:bodyPr/>
        <a:lstStyle/>
        <a:p>
          <a:endParaRPr lang="en-US"/>
        </a:p>
      </dgm:t>
    </dgm:pt>
    <dgm:pt modelId="{35D8946E-5B52-4445-B192-84DC60C4AEB3}" type="pres">
      <dgm:prSet presAssocID="{CE29C104-997C-4371-BA96-98A39807F0CC}" presName="childText" presStyleLbl="revTx" presStyleIdx="0" presStyleCnt="4">
        <dgm:presLayoutVars>
          <dgm:bulletEnabled val="1"/>
        </dgm:presLayoutVars>
      </dgm:prSet>
      <dgm:spPr/>
      <dgm:t>
        <a:bodyPr/>
        <a:lstStyle/>
        <a:p>
          <a:endParaRPr lang="en-US"/>
        </a:p>
      </dgm:t>
    </dgm:pt>
    <dgm:pt modelId="{123F11C6-C7C7-4B07-AA02-4F198D3F2BDE}" type="pres">
      <dgm:prSet presAssocID="{6B6536F3-5463-481A-8B97-9E2CD0374B53}" presName="parentText" presStyleLbl="node1" presStyleIdx="1" presStyleCnt="4">
        <dgm:presLayoutVars>
          <dgm:chMax val="0"/>
          <dgm:bulletEnabled val="1"/>
        </dgm:presLayoutVars>
      </dgm:prSet>
      <dgm:spPr/>
      <dgm:t>
        <a:bodyPr/>
        <a:lstStyle/>
        <a:p>
          <a:endParaRPr lang="en-US"/>
        </a:p>
      </dgm:t>
    </dgm:pt>
    <dgm:pt modelId="{882F9241-DE03-4E8D-8A4D-247D370C8080}" type="pres">
      <dgm:prSet presAssocID="{6B6536F3-5463-481A-8B97-9E2CD0374B53}" presName="childText" presStyleLbl="revTx" presStyleIdx="1" presStyleCnt="4">
        <dgm:presLayoutVars>
          <dgm:bulletEnabled val="1"/>
        </dgm:presLayoutVars>
      </dgm:prSet>
      <dgm:spPr/>
      <dgm:t>
        <a:bodyPr/>
        <a:lstStyle/>
        <a:p>
          <a:endParaRPr lang="en-US"/>
        </a:p>
      </dgm:t>
    </dgm:pt>
    <dgm:pt modelId="{FCBA57ED-8014-47F6-90DE-B1A50F4F362A}" type="pres">
      <dgm:prSet presAssocID="{7E495FD8-2544-4248-9C3A-08CFE7A6F476}" presName="parentText" presStyleLbl="node1" presStyleIdx="2" presStyleCnt="4">
        <dgm:presLayoutVars>
          <dgm:chMax val="0"/>
          <dgm:bulletEnabled val="1"/>
        </dgm:presLayoutVars>
      </dgm:prSet>
      <dgm:spPr/>
      <dgm:t>
        <a:bodyPr/>
        <a:lstStyle/>
        <a:p>
          <a:endParaRPr lang="en-US"/>
        </a:p>
      </dgm:t>
    </dgm:pt>
    <dgm:pt modelId="{BBBFC176-C2AE-4D86-8249-88C9C5D44B2E}" type="pres">
      <dgm:prSet presAssocID="{7E495FD8-2544-4248-9C3A-08CFE7A6F476}" presName="childText" presStyleLbl="revTx" presStyleIdx="2" presStyleCnt="4">
        <dgm:presLayoutVars>
          <dgm:bulletEnabled val="1"/>
        </dgm:presLayoutVars>
      </dgm:prSet>
      <dgm:spPr/>
      <dgm:t>
        <a:bodyPr/>
        <a:lstStyle/>
        <a:p>
          <a:endParaRPr lang="en-US"/>
        </a:p>
      </dgm:t>
    </dgm:pt>
    <dgm:pt modelId="{7B4577F7-74DC-4AE7-8D37-A8D20CC07625}" type="pres">
      <dgm:prSet presAssocID="{3B6D7FD8-CE99-440D-AA82-85E8187BC8FC}" presName="parentText" presStyleLbl="node1" presStyleIdx="3" presStyleCnt="4">
        <dgm:presLayoutVars>
          <dgm:chMax val="0"/>
          <dgm:bulletEnabled val="1"/>
        </dgm:presLayoutVars>
      </dgm:prSet>
      <dgm:spPr/>
      <dgm:t>
        <a:bodyPr/>
        <a:lstStyle/>
        <a:p>
          <a:endParaRPr lang="en-US"/>
        </a:p>
      </dgm:t>
    </dgm:pt>
    <dgm:pt modelId="{B7C247A8-2302-4336-8BF8-36527E495ED4}" type="pres">
      <dgm:prSet presAssocID="{3B6D7FD8-CE99-440D-AA82-85E8187BC8FC}" presName="childText" presStyleLbl="revTx" presStyleIdx="3" presStyleCnt="4">
        <dgm:presLayoutVars>
          <dgm:bulletEnabled val="1"/>
        </dgm:presLayoutVars>
      </dgm:prSet>
      <dgm:spPr/>
      <dgm:t>
        <a:bodyPr/>
        <a:lstStyle/>
        <a:p>
          <a:endParaRPr lang="en-US"/>
        </a:p>
      </dgm:t>
    </dgm:pt>
  </dgm:ptLst>
  <dgm:cxnLst>
    <dgm:cxn modelId="{DF12D850-1FF9-4111-ADA6-6CB92AC2C91C}" type="presOf" srcId="{92DF3310-C4B4-4A52-9D35-857BDFFC7577}" destId="{01D9CCC7-8AAC-488F-A232-2C0F158A7818}" srcOrd="0" destOrd="0" presId="urn:microsoft.com/office/officeart/2005/8/layout/vList2"/>
    <dgm:cxn modelId="{2C38E39C-B38D-4F8D-9C96-83D6F715F51F}" srcId="{7E495FD8-2544-4248-9C3A-08CFE7A6F476}" destId="{018A8CCB-DA65-4F77-A4C9-FB2A34B1235C}" srcOrd="0" destOrd="0" parTransId="{29BA2E17-25C7-41B0-886D-B881DFC8A8FB}" sibTransId="{20FCF75B-E256-4723-987C-CD1F900FCB19}"/>
    <dgm:cxn modelId="{2D09DD56-ADB7-4D06-8128-52F604DD20AF}" srcId="{6B6536F3-5463-481A-8B97-9E2CD0374B53}" destId="{303ABB52-FBF2-4DC4-8B84-563258E011B4}" srcOrd="0" destOrd="0" parTransId="{564455DE-5286-4202-8826-D22D4C610A45}" sibTransId="{73780086-0C1A-48B4-9F1A-1981563444B6}"/>
    <dgm:cxn modelId="{280F7115-10E1-49FE-A04B-86B5B518A179}" srcId="{92DF3310-C4B4-4A52-9D35-857BDFFC7577}" destId="{CE29C104-997C-4371-BA96-98A39807F0CC}" srcOrd="0" destOrd="0" parTransId="{A3CCF2B0-9B0C-4261-B21B-91B425F0F04C}" sibTransId="{AFD11310-28F6-430E-8639-88FD024E3E9E}"/>
    <dgm:cxn modelId="{38DFAB25-7015-4CA6-B585-B3E7E6D9723D}" srcId="{92DF3310-C4B4-4A52-9D35-857BDFFC7577}" destId="{3B6D7FD8-CE99-440D-AA82-85E8187BC8FC}" srcOrd="3" destOrd="0" parTransId="{404AD629-0AC8-4A6B-86D1-FF5341BC6042}" sibTransId="{1C3F91AB-F491-4E47-9A4C-B0572064E167}"/>
    <dgm:cxn modelId="{37D05483-9188-4057-AA08-AFD0EF05B527}" type="presOf" srcId="{BE987C45-3000-42A7-8C0C-7F8E9C32FC23}" destId="{35D8946E-5B52-4445-B192-84DC60C4AEB3}" srcOrd="0" destOrd="1" presId="urn:microsoft.com/office/officeart/2005/8/layout/vList2"/>
    <dgm:cxn modelId="{977EF3D5-3006-4EEE-B265-3403F76343C7}" srcId="{CE29C104-997C-4371-BA96-98A39807F0CC}" destId="{ADE22E71-EF78-4A47-A89E-68325036F0DD}" srcOrd="0" destOrd="0" parTransId="{BA7EF400-48E7-4434-BD68-49F21114A43A}" sibTransId="{57102953-C224-4578-8FDD-93AE1E33B7A6}"/>
    <dgm:cxn modelId="{EC3ACA09-DD9D-4D24-92ED-D679FF41AEDB}" type="presOf" srcId="{303ABB52-FBF2-4DC4-8B84-563258E011B4}" destId="{882F9241-DE03-4E8D-8A4D-247D370C8080}" srcOrd="0" destOrd="0" presId="urn:microsoft.com/office/officeart/2005/8/layout/vList2"/>
    <dgm:cxn modelId="{F53DE628-D43C-410C-82A9-1076D20091A2}" type="presOf" srcId="{3B6D7FD8-CE99-440D-AA82-85E8187BC8FC}" destId="{7B4577F7-74DC-4AE7-8D37-A8D20CC07625}" srcOrd="0" destOrd="0" presId="urn:microsoft.com/office/officeart/2005/8/layout/vList2"/>
    <dgm:cxn modelId="{0EE54F91-3A9B-4A7E-9E27-AA2548745D2E}" type="presOf" srcId="{DDE1EEB7-5C58-4A97-9D10-FD9C9DC10558}" destId="{BBBFC176-C2AE-4D86-8249-88C9C5D44B2E}" srcOrd="0" destOrd="1" presId="urn:microsoft.com/office/officeart/2005/8/layout/vList2"/>
    <dgm:cxn modelId="{856AE82F-E8D7-42AE-836F-3ED595A1A58F}" srcId="{92DF3310-C4B4-4A52-9D35-857BDFFC7577}" destId="{7E495FD8-2544-4248-9C3A-08CFE7A6F476}" srcOrd="2" destOrd="0" parTransId="{1559880B-9484-4690-995E-614294BBD439}" sibTransId="{0F65FF73-601D-4DA7-8017-5A1C77413692}"/>
    <dgm:cxn modelId="{25106E03-FE63-4B54-BD13-14232B9E792A}" srcId="{6B6536F3-5463-481A-8B97-9E2CD0374B53}" destId="{9501FE10-9814-40F1-BD46-B866C31E67AB}" srcOrd="1" destOrd="0" parTransId="{E573C969-6CCF-48A6-896E-C623282D01D5}" sibTransId="{0C3900EF-6D50-4243-820F-24046579A8B1}"/>
    <dgm:cxn modelId="{4E1A5F05-B2F0-4B39-8EB0-558B25571EA9}" srcId="{7E495FD8-2544-4248-9C3A-08CFE7A6F476}" destId="{DDE1EEB7-5C58-4A97-9D10-FD9C9DC10558}" srcOrd="1" destOrd="0" parTransId="{52B8B28B-7225-4D00-930B-25460738EBEC}" sibTransId="{360F8C59-DAF8-43F0-8ED8-811B47CA17CF}"/>
    <dgm:cxn modelId="{A1541A29-0E46-4E4F-BD49-81E576472E1A}" type="presOf" srcId="{9501FE10-9814-40F1-BD46-B866C31E67AB}" destId="{882F9241-DE03-4E8D-8A4D-247D370C8080}" srcOrd="0" destOrd="1" presId="urn:microsoft.com/office/officeart/2005/8/layout/vList2"/>
    <dgm:cxn modelId="{EB53CFE2-6B2D-4929-A350-C8597644813E}" type="presOf" srcId="{E5131778-8F10-463C-B416-87AD27FD85BA}" destId="{B7C247A8-2302-4336-8BF8-36527E495ED4}" srcOrd="0" destOrd="0" presId="urn:microsoft.com/office/officeart/2005/8/layout/vList2"/>
    <dgm:cxn modelId="{41C96B82-88F9-4F7A-A9D6-E4F9FDF5F192}" type="presOf" srcId="{7E495FD8-2544-4248-9C3A-08CFE7A6F476}" destId="{FCBA57ED-8014-47F6-90DE-B1A50F4F362A}" srcOrd="0" destOrd="0" presId="urn:microsoft.com/office/officeart/2005/8/layout/vList2"/>
    <dgm:cxn modelId="{6E2CED59-C1EF-4457-BDF1-F373B8B016E4}" type="presOf" srcId="{ADE22E71-EF78-4A47-A89E-68325036F0DD}" destId="{35D8946E-5B52-4445-B192-84DC60C4AEB3}" srcOrd="0" destOrd="0" presId="urn:microsoft.com/office/officeart/2005/8/layout/vList2"/>
    <dgm:cxn modelId="{472AA217-F960-4C6C-BC7D-BA2FEA6C6823}" srcId="{CE29C104-997C-4371-BA96-98A39807F0CC}" destId="{BE987C45-3000-42A7-8C0C-7F8E9C32FC23}" srcOrd="1" destOrd="0" parTransId="{8D1FCCD8-CE81-47D6-A3AA-6457348E2AE7}" sibTransId="{53338F6F-0A6B-4A00-A8AE-1F469FA7D403}"/>
    <dgm:cxn modelId="{221C8675-363E-4F24-9168-3C712C9023A7}" srcId="{92DF3310-C4B4-4A52-9D35-857BDFFC7577}" destId="{6B6536F3-5463-481A-8B97-9E2CD0374B53}" srcOrd="1" destOrd="0" parTransId="{C909DC0B-8192-4033-BB57-EC298685F2CF}" sibTransId="{9A13D966-C8BB-4F0F-A4A2-60068D529A13}"/>
    <dgm:cxn modelId="{CE5318EE-5244-4E84-8D7D-570376B0E5CF}" type="presOf" srcId="{018A8CCB-DA65-4F77-A4C9-FB2A34B1235C}" destId="{BBBFC176-C2AE-4D86-8249-88C9C5D44B2E}" srcOrd="0" destOrd="0" presId="urn:microsoft.com/office/officeart/2005/8/layout/vList2"/>
    <dgm:cxn modelId="{F0664187-C7FC-4A75-817A-68AE4048808D}" type="presOf" srcId="{CE29C104-997C-4371-BA96-98A39807F0CC}" destId="{8A3AB97F-154E-453F-94E1-C1DBAFF1FAF5}" srcOrd="0" destOrd="0" presId="urn:microsoft.com/office/officeart/2005/8/layout/vList2"/>
    <dgm:cxn modelId="{194C64DF-527A-41A1-A539-9F0C2E132703}" type="presOf" srcId="{6B6536F3-5463-481A-8B97-9E2CD0374B53}" destId="{123F11C6-C7C7-4B07-AA02-4F198D3F2BDE}" srcOrd="0" destOrd="0" presId="urn:microsoft.com/office/officeart/2005/8/layout/vList2"/>
    <dgm:cxn modelId="{C43F88FE-C765-40DB-A131-30F89B2DD5A1}" srcId="{3B6D7FD8-CE99-440D-AA82-85E8187BC8FC}" destId="{E5131778-8F10-463C-B416-87AD27FD85BA}" srcOrd="0" destOrd="0" parTransId="{0614F68B-B99D-48C0-A0EB-54AD1DB2D737}" sibTransId="{A77564C8-B616-47C2-9F6C-35935905C3CB}"/>
    <dgm:cxn modelId="{504929D2-293A-4873-8690-E01750A59F06}" type="presParOf" srcId="{01D9CCC7-8AAC-488F-A232-2C0F158A7818}" destId="{8A3AB97F-154E-453F-94E1-C1DBAFF1FAF5}" srcOrd="0" destOrd="0" presId="urn:microsoft.com/office/officeart/2005/8/layout/vList2"/>
    <dgm:cxn modelId="{87FEEF0F-7C51-41F7-95D0-CD167EAF4E5B}" type="presParOf" srcId="{01D9CCC7-8AAC-488F-A232-2C0F158A7818}" destId="{35D8946E-5B52-4445-B192-84DC60C4AEB3}" srcOrd="1" destOrd="0" presId="urn:microsoft.com/office/officeart/2005/8/layout/vList2"/>
    <dgm:cxn modelId="{CD177677-E1E7-4B82-A50D-065E4397854C}" type="presParOf" srcId="{01D9CCC7-8AAC-488F-A232-2C0F158A7818}" destId="{123F11C6-C7C7-4B07-AA02-4F198D3F2BDE}" srcOrd="2" destOrd="0" presId="urn:microsoft.com/office/officeart/2005/8/layout/vList2"/>
    <dgm:cxn modelId="{35FF35E2-2E06-43D0-9D86-C7160AB889CB}" type="presParOf" srcId="{01D9CCC7-8AAC-488F-A232-2C0F158A7818}" destId="{882F9241-DE03-4E8D-8A4D-247D370C8080}" srcOrd="3" destOrd="0" presId="urn:microsoft.com/office/officeart/2005/8/layout/vList2"/>
    <dgm:cxn modelId="{6770D249-F39B-4DCC-AC73-B844B4607C70}" type="presParOf" srcId="{01D9CCC7-8AAC-488F-A232-2C0F158A7818}" destId="{FCBA57ED-8014-47F6-90DE-B1A50F4F362A}" srcOrd="4" destOrd="0" presId="urn:microsoft.com/office/officeart/2005/8/layout/vList2"/>
    <dgm:cxn modelId="{4AE45812-F629-4474-AF62-58BFECA942FF}" type="presParOf" srcId="{01D9CCC7-8AAC-488F-A232-2C0F158A7818}" destId="{BBBFC176-C2AE-4D86-8249-88C9C5D44B2E}" srcOrd="5" destOrd="0" presId="urn:microsoft.com/office/officeart/2005/8/layout/vList2"/>
    <dgm:cxn modelId="{14BFE0B7-5531-4D0C-AA23-CB99AFE98181}" type="presParOf" srcId="{01D9CCC7-8AAC-488F-A232-2C0F158A7818}" destId="{7B4577F7-74DC-4AE7-8D37-A8D20CC07625}" srcOrd="6" destOrd="0" presId="urn:microsoft.com/office/officeart/2005/8/layout/vList2"/>
    <dgm:cxn modelId="{810D4846-A6DF-4D39-877B-423D0381D70D}" type="presParOf" srcId="{01D9CCC7-8AAC-488F-A232-2C0F158A7818}" destId="{B7C247A8-2302-4336-8BF8-36527E495ED4}"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91CD4B9-A547-4F09-B8D7-235E84E4B28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26D9153-E40A-49A0-AADF-D47168018092}">
      <dgm:prSet/>
      <dgm:spPr/>
      <dgm:t>
        <a:bodyPr/>
        <a:lstStyle/>
        <a:p>
          <a:r>
            <a:rPr lang="en-US" dirty="0" smtClean="0"/>
            <a:t>Services Description</a:t>
          </a:r>
          <a:endParaRPr lang="en-US" dirty="0"/>
        </a:p>
      </dgm:t>
    </dgm:pt>
    <dgm:pt modelId="{503B2B6C-D9DC-458C-93A6-061746316682}" type="parTrans" cxnId="{0F5543F9-BF60-4D60-B2BA-F883C9B5FF81}">
      <dgm:prSet/>
      <dgm:spPr/>
      <dgm:t>
        <a:bodyPr/>
        <a:lstStyle/>
        <a:p>
          <a:endParaRPr lang="en-US"/>
        </a:p>
      </dgm:t>
    </dgm:pt>
    <dgm:pt modelId="{45231752-B059-450F-9EB5-145C568A1073}" type="sibTrans" cxnId="{0F5543F9-BF60-4D60-B2BA-F883C9B5FF81}">
      <dgm:prSet/>
      <dgm:spPr/>
      <dgm:t>
        <a:bodyPr/>
        <a:lstStyle/>
        <a:p>
          <a:endParaRPr lang="en-US"/>
        </a:p>
      </dgm:t>
    </dgm:pt>
    <dgm:pt modelId="{7AD6AA98-0413-4D5A-9364-E3A09758871C}">
      <dgm:prSet/>
      <dgm:spPr/>
      <dgm:t>
        <a:bodyPr/>
        <a:lstStyle/>
        <a:p>
          <a:r>
            <a:rPr lang="en-US" dirty="0" smtClean="0"/>
            <a:t>Staff Requirements and Settings</a:t>
          </a:r>
          <a:endParaRPr lang="en-US" dirty="0"/>
        </a:p>
      </dgm:t>
    </dgm:pt>
    <dgm:pt modelId="{37A51134-3ECA-4B77-A1BD-21CBE12DE65A}" type="parTrans" cxnId="{C5E27D21-3767-47EE-9969-42B4F5654740}">
      <dgm:prSet/>
      <dgm:spPr/>
      <dgm:t>
        <a:bodyPr/>
        <a:lstStyle/>
        <a:p>
          <a:endParaRPr lang="en-US"/>
        </a:p>
      </dgm:t>
    </dgm:pt>
    <dgm:pt modelId="{4553E184-754E-47F1-9225-2ABE4A02D463}" type="sibTrans" cxnId="{C5E27D21-3767-47EE-9969-42B4F5654740}">
      <dgm:prSet/>
      <dgm:spPr/>
      <dgm:t>
        <a:bodyPr/>
        <a:lstStyle/>
        <a:p>
          <a:endParaRPr lang="en-US"/>
        </a:p>
      </dgm:t>
    </dgm:pt>
    <dgm:pt modelId="{B936D9E7-480B-443B-9712-0612FF44ABA2}">
      <dgm:prSet/>
      <dgm:spPr/>
      <dgm:t>
        <a:bodyPr/>
        <a:lstStyle/>
        <a:p>
          <a:r>
            <a:rPr lang="en-US" dirty="0" smtClean="0"/>
            <a:t>Physician, Pharmacist, and other Credential Treatment Treatment Professionals</a:t>
          </a:r>
          <a:endParaRPr lang="en-US" dirty="0"/>
        </a:p>
      </dgm:t>
    </dgm:pt>
    <dgm:pt modelId="{2F3AFE25-924E-4F48-838E-46FCDC7D5FB5}" type="parTrans" cxnId="{9FAD89EB-061D-4E64-B89A-D0E673B7822E}">
      <dgm:prSet/>
      <dgm:spPr/>
      <dgm:t>
        <a:bodyPr/>
        <a:lstStyle/>
        <a:p>
          <a:endParaRPr lang="en-US"/>
        </a:p>
      </dgm:t>
    </dgm:pt>
    <dgm:pt modelId="{5A65A0D1-3958-4E3B-8A5C-5157AF710D7A}" type="sibTrans" cxnId="{9FAD89EB-061D-4E64-B89A-D0E673B7822E}">
      <dgm:prSet/>
      <dgm:spPr/>
      <dgm:t>
        <a:bodyPr/>
        <a:lstStyle/>
        <a:p>
          <a:endParaRPr lang="en-US"/>
        </a:p>
      </dgm:t>
    </dgm:pt>
    <dgm:pt modelId="{4AB60012-A51A-49F1-A305-4A8EA4497F6F}">
      <dgm:prSet/>
      <dgm:spPr/>
      <dgm:t>
        <a:bodyPr/>
        <a:lstStyle/>
        <a:p>
          <a:r>
            <a:rPr lang="en-US" smtClean="0"/>
            <a:t>The purpose of SBIRT is to identify </a:t>
          </a:r>
          <a:r>
            <a:rPr lang="en-US" dirty="0" smtClean="0"/>
            <a:t>individuals who may have alcohol and/or other substance use problems. Following screening, a brief intervention is provided to educate individuals about their use, alert them to possible consequences and, if needed, begin to motivate them to take steps to change their behavior.</a:t>
          </a:r>
          <a:endParaRPr lang="en-US" dirty="0"/>
        </a:p>
      </dgm:t>
    </dgm:pt>
    <dgm:pt modelId="{9A157590-B019-4320-94A3-8BC1F5FE6CB7}" type="parTrans" cxnId="{C15E53F4-7FA2-4867-911C-AB832406695B}">
      <dgm:prSet/>
      <dgm:spPr/>
      <dgm:t>
        <a:bodyPr/>
        <a:lstStyle/>
        <a:p>
          <a:endParaRPr lang="en-US"/>
        </a:p>
      </dgm:t>
    </dgm:pt>
    <dgm:pt modelId="{71968214-4E90-40AA-BEA0-1EC810AE08BE}" type="sibTrans" cxnId="{C15E53F4-7FA2-4867-911C-AB832406695B}">
      <dgm:prSet/>
      <dgm:spPr/>
      <dgm:t>
        <a:bodyPr/>
        <a:lstStyle/>
        <a:p>
          <a:endParaRPr lang="en-US"/>
        </a:p>
      </dgm:t>
    </dgm:pt>
    <dgm:pt modelId="{2EF0D479-E2D5-4798-B0BC-5D93BEF2BF34}">
      <dgm:prSet/>
      <dgm:spPr/>
      <dgm:t>
        <a:bodyPr/>
        <a:lstStyle/>
        <a:p>
          <a:r>
            <a:rPr lang="en-US" dirty="0" smtClean="0"/>
            <a:t>Approved Screening Tools</a:t>
          </a:r>
          <a:endParaRPr lang="en-US" dirty="0"/>
        </a:p>
      </dgm:t>
    </dgm:pt>
    <dgm:pt modelId="{8D144FA5-8E66-4239-BEC1-374A5C40DC28}" type="parTrans" cxnId="{FEAB20CC-014A-40A8-A8BF-A3D0A699CF00}">
      <dgm:prSet/>
      <dgm:spPr/>
      <dgm:t>
        <a:bodyPr/>
        <a:lstStyle/>
        <a:p>
          <a:endParaRPr lang="en-US"/>
        </a:p>
      </dgm:t>
    </dgm:pt>
    <dgm:pt modelId="{628BA179-F77B-464E-A441-74E7F3671291}" type="sibTrans" cxnId="{FEAB20CC-014A-40A8-A8BF-A3D0A699CF00}">
      <dgm:prSet/>
      <dgm:spPr/>
      <dgm:t>
        <a:bodyPr/>
        <a:lstStyle/>
        <a:p>
          <a:endParaRPr lang="en-US"/>
        </a:p>
      </dgm:t>
    </dgm:pt>
    <dgm:pt modelId="{2978CD29-B71D-4F2B-8A70-D90465BD32D9}">
      <dgm:prSet/>
      <dgm:spPr/>
      <dgm:t>
        <a:bodyPr/>
        <a:lstStyle/>
        <a:p>
          <a:r>
            <a:rPr lang="en-US" dirty="0" smtClean="0"/>
            <a:t>The Department of Behavioral Health and Developmental Services (DBHDS) has a list of approved Screening Tools posted on the website:    http://</a:t>
          </a:r>
          <a:r>
            <a:rPr lang="en-US" dirty="0" smtClean="0">
              <a:hlinkClick xmlns:r="http://schemas.openxmlformats.org/officeDocument/2006/relationships" r:id="rId1"/>
            </a:rPr>
            <a:t>www.dbhds.virginia.gov</a:t>
          </a:r>
          <a:r>
            <a:rPr lang="en-US" dirty="0" smtClean="0"/>
            <a:t> </a:t>
          </a:r>
          <a:endParaRPr lang="en-US" dirty="0"/>
        </a:p>
      </dgm:t>
    </dgm:pt>
    <dgm:pt modelId="{B8B4978E-A9C3-4091-B8A0-399C038CE84A}" type="parTrans" cxnId="{4670478B-DB3E-4058-AF67-4E3643F77179}">
      <dgm:prSet/>
      <dgm:spPr/>
      <dgm:t>
        <a:bodyPr/>
        <a:lstStyle/>
        <a:p>
          <a:endParaRPr lang="en-US"/>
        </a:p>
      </dgm:t>
    </dgm:pt>
    <dgm:pt modelId="{1263E55D-F869-4AEE-BCDE-666E59027164}" type="sibTrans" cxnId="{4670478B-DB3E-4058-AF67-4E3643F77179}">
      <dgm:prSet/>
      <dgm:spPr/>
      <dgm:t>
        <a:bodyPr/>
        <a:lstStyle/>
        <a:p>
          <a:endParaRPr lang="en-US"/>
        </a:p>
      </dgm:t>
    </dgm:pt>
    <dgm:pt modelId="{D82AD674-EEF4-4E45-8977-24D61D8B57BC}">
      <dgm:prSet/>
      <dgm:spPr/>
      <dgm:t>
        <a:bodyPr/>
        <a:lstStyle/>
        <a:p>
          <a:r>
            <a:rPr lang="en-US" dirty="0" smtClean="0"/>
            <a:t>Licensed providers, as allowed by their scope of practice, may delegate administration of the tool to other staff (for </a:t>
          </a:r>
          <a:r>
            <a:rPr lang="en-US" smtClean="0"/>
            <a:t>example Registered Nurses) </a:t>
          </a:r>
          <a:r>
            <a:rPr lang="en-US" dirty="0" smtClean="0"/>
            <a:t>but must review the tool with the member and provide the counseling.</a:t>
          </a:r>
        </a:p>
      </dgm:t>
    </dgm:pt>
    <dgm:pt modelId="{0F7D56A8-F7A8-4CE0-967B-F0B18382323C}" type="parTrans" cxnId="{0FD809C8-E9CA-41B9-AB9F-EFD03DCC8EC9}">
      <dgm:prSet/>
      <dgm:spPr/>
      <dgm:t>
        <a:bodyPr/>
        <a:lstStyle/>
        <a:p>
          <a:endParaRPr lang="en-US"/>
        </a:p>
      </dgm:t>
    </dgm:pt>
    <dgm:pt modelId="{CD5AC257-4732-4042-BB23-F2484CD89E7D}" type="sibTrans" cxnId="{0FD809C8-E9CA-41B9-AB9F-EFD03DCC8EC9}">
      <dgm:prSet/>
      <dgm:spPr/>
      <dgm:t>
        <a:bodyPr/>
        <a:lstStyle/>
        <a:p>
          <a:endParaRPr lang="en-US"/>
        </a:p>
      </dgm:t>
    </dgm:pt>
    <dgm:pt modelId="{D05E26D6-10B8-46FB-901D-926A98D4E2C4}">
      <dgm:prSet/>
      <dgm:spPr/>
      <dgm:t>
        <a:bodyPr/>
        <a:lstStyle/>
        <a:p>
          <a:r>
            <a:rPr lang="en-US" dirty="0" smtClean="0"/>
            <a:t>Variety of health care encounter setting including but not limited to: Health Departments, Federally Qualified Health Centers, Rural Health Clinics, Community Services Boards, Health Systems, Emergency Departments, Pharmacies, Physician Offices, and Outpatient Clinics</a:t>
          </a:r>
          <a:endParaRPr lang="en-US" dirty="0"/>
        </a:p>
      </dgm:t>
    </dgm:pt>
    <dgm:pt modelId="{E8427E58-765A-44A7-B884-09F88511EA4C}" type="parTrans" cxnId="{1E1B4F47-E58D-47F4-8CA7-F57A56F0EBF7}">
      <dgm:prSet/>
      <dgm:spPr/>
      <dgm:t>
        <a:bodyPr/>
        <a:lstStyle/>
        <a:p>
          <a:endParaRPr lang="en-US"/>
        </a:p>
      </dgm:t>
    </dgm:pt>
    <dgm:pt modelId="{8BDA7A76-4615-4E07-A673-2D041B80FB2A}" type="sibTrans" cxnId="{1E1B4F47-E58D-47F4-8CA7-F57A56F0EBF7}">
      <dgm:prSet/>
      <dgm:spPr/>
      <dgm:t>
        <a:bodyPr/>
        <a:lstStyle/>
        <a:p>
          <a:endParaRPr lang="en-US"/>
        </a:p>
      </dgm:t>
    </dgm:pt>
    <dgm:pt modelId="{28C1DD03-5CC0-4996-BF02-8AC60657C03C}">
      <dgm:prSet/>
      <dgm:spPr/>
      <dgm:t>
        <a:bodyPr/>
        <a:lstStyle/>
        <a:p>
          <a:r>
            <a:rPr lang="en-US" dirty="0" smtClean="0"/>
            <a:t>SAMHSA SBIRT Training</a:t>
          </a:r>
          <a:endParaRPr lang="en-US" dirty="0"/>
        </a:p>
      </dgm:t>
    </dgm:pt>
    <dgm:pt modelId="{5F9D8663-9046-47BC-A4E5-3EE54927AB9E}" type="parTrans" cxnId="{41866A00-87AA-4DF0-B0C7-919EDA692928}">
      <dgm:prSet/>
      <dgm:spPr/>
      <dgm:t>
        <a:bodyPr/>
        <a:lstStyle/>
        <a:p>
          <a:endParaRPr lang="en-US"/>
        </a:p>
      </dgm:t>
    </dgm:pt>
    <dgm:pt modelId="{F0B43481-A979-4AFE-AAEF-4ABD16E83637}" type="sibTrans" cxnId="{41866A00-87AA-4DF0-B0C7-919EDA692928}">
      <dgm:prSet/>
      <dgm:spPr/>
      <dgm:t>
        <a:bodyPr/>
        <a:lstStyle/>
        <a:p>
          <a:endParaRPr lang="en-US"/>
        </a:p>
      </dgm:t>
    </dgm:pt>
    <dgm:pt modelId="{EFED9E97-C4D3-486F-A0AD-0F22E0F77DE1}">
      <dgm:prSet/>
      <dgm:spPr/>
      <dgm:t>
        <a:bodyPr/>
        <a:lstStyle/>
        <a:p>
          <a:r>
            <a:rPr lang="en-US" dirty="0" smtClean="0"/>
            <a:t>Join for free and receive 1.75 CME/CEU credits for free!</a:t>
          </a:r>
          <a:endParaRPr lang="en-US" dirty="0"/>
        </a:p>
      </dgm:t>
    </dgm:pt>
    <dgm:pt modelId="{C5539DE7-D3B8-4AC7-9F9A-9672D07D37AA}" type="parTrans" cxnId="{B9560EE7-177A-480D-9B41-4B8C3471FFEF}">
      <dgm:prSet/>
      <dgm:spPr/>
      <dgm:t>
        <a:bodyPr/>
        <a:lstStyle/>
        <a:p>
          <a:endParaRPr lang="en-US"/>
        </a:p>
      </dgm:t>
    </dgm:pt>
    <dgm:pt modelId="{72298D9E-74FC-47C0-8C44-A0B6D1DD1B09}" type="sibTrans" cxnId="{B9560EE7-177A-480D-9B41-4B8C3471FFEF}">
      <dgm:prSet/>
      <dgm:spPr/>
      <dgm:t>
        <a:bodyPr/>
        <a:lstStyle/>
        <a:p>
          <a:endParaRPr lang="en-US"/>
        </a:p>
      </dgm:t>
    </dgm:pt>
    <dgm:pt modelId="{FA9AFF2F-317B-4926-8D70-FCA6BFF194C1}">
      <dgm:prSet/>
      <dgm:spPr/>
      <dgm:t>
        <a:bodyPr/>
        <a:lstStyle/>
        <a:p>
          <a:r>
            <a:rPr lang="en-US" dirty="0" smtClean="0">
              <a:hlinkClick xmlns:r="http://schemas.openxmlformats.org/officeDocument/2006/relationships" r:id="rId2"/>
            </a:rPr>
            <a:t>www.samhsa.gov/SBIRT</a:t>
          </a:r>
          <a:r>
            <a:rPr lang="en-US" dirty="0" smtClean="0"/>
            <a:t>  </a:t>
          </a:r>
          <a:endParaRPr lang="en-US" dirty="0"/>
        </a:p>
      </dgm:t>
    </dgm:pt>
    <dgm:pt modelId="{57BBA5CE-5CFD-4A65-AD86-1FBC7D84B8FD}" type="parTrans" cxnId="{D690476B-8450-46CA-89B8-3750E92B64BF}">
      <dgm:prSet/>
      <dgm:spPr/>
      <dgm:t>
        <a:bodyPr/>
        <a:lstStyle/>
        <a:p>
          <a:endParaRPr lang="en-US"/>
        </a:p>
      </dgm:t>
    </dgm:pt>
    <dgm:pt modelId="{F97FDDBF-1408-4CE4-91ED-9679ABA587EC}" type="sibTrans" cxnId="{D690476B-8450-46CA-89B8-3750E92B64BF}">
      <dgm:prSet/>
      <dgm:spPr/>
      <dgm:t>
        <a:bodyPr/>
        <a:lstStyle/>
        <a:p>
          <a:endParaRPr lang="en-US"/>
        </a:p>
      </dgm:t>
    </dgm:pt>
    <dgm:pt modelId="{80DA5F50-7F47-4E47-8307-28AF5F0070FC}" type="pres">
      <dgm:prSet presAssocID="{191CD4B9-A547-4F09-B8D7-235E84E4B281}" presName="linear" presStyleCnt="0">
        <dgm:presLayoutVars>
          <dgm:animLvl val="lvl"/>
          <dgm:resizeHandles val="exact"/>
        </dgm:presLayoutVars>
      </dgm:prSet>
      <dgm:spPr/>
      <dgm:t>
        <a:bodyPr/>
        <a:lstStyle/>
        <a:p>
          <a:endParaRPr lang="en-US"/>
        </a:p>
      </dgm:t>
    </dgm:pt>
    <dgm:pt modelId="{FD03B4F5-1046-422D-9994-3F713FB24CDB}" type="pres">
      <dgm:prSet presAssocID="{F26D9153-E40A-49A0-AADF-D47168018092}" presName="parentText" presStyleLbl="node1" presStyleIdx="0" presStyleCnt="4">
        <dgm:presLayoutVars>
          <dgm:chMax val="0"/>
          <dgm:bulletEnabled val="1"/>
        </dgm:presLayoutVars>
      </dgm:prSet>
      <dgm:spPr/>
      <dgm:t>
        <a:bodyPr/>
        <a:lstStyle/>
        <a:p>
          <a:endParaRPr lang="en-US"/>
        </a:p>
      </dgm:t>
    </dgm:pt>
    <dgm:pt modelId="{5FCE0347-70C5-458B-94F6-3EFFB549E30D}" type="pres">
      <dgm:prSet presAssocID="{F26D9153-E40A-49A0-AADF-D47168018092}" presName="childText" presStyleLbl="revTx" presStyleIdx="0" presStyleCnt="4">
        <dgm:presLayoutVars>
          <dgm:bulletEnabled val="1"/>
        </dgm:presLayoutVars>
      </dgm:prSet>
      <dgm:spPr/>
      <dgm:t>
        <a:bodyPr/>
        <a:lstStyle/>
        <a:p>
          <a:endParaRPr lang="en-US"/>
        </a:p>
      </dgm:t>
    </dgm:pt>
    <dgm:pt modelId="{BC54547B-2FA3-45B4-AA18-57AE2044B2D0}" type="pres">
      <dgm:prSet presAssocID="{7AD6AA98-0413-4D5A-9364-E3A09758871C}" presName="parentText" presStyleLbl="node1" presStyleIdx="1" presStyleCnt="4">
        <dgm:presLayoutVars>
          <dgm:chMax val="0"/>
          <dgm:bulletEnabled val="1"/>
        </dgm:presLayoutVars>
      </dgm:prSet>
      <dgm:spPr/>
      <dgm:t>
        <a:bodyPr/>
        <a:lstStyle/>
        <a:p>
          <a:endParaRPr lang="en-US"/>
        </a:p>
      </dgm:t>
    </dgm:pt>
    <dgm:pt modelId="{5CD3B416-F083-4EBA-9602-B144EC29D7DB}" type="pres">
      <dgm:prSet presAssocID="{7AD6AA98-0413-4D5A-9364-E3A09758871C}" presName="childText" presStyleLbl="revTx" presStyleIdx="1" presStyleCnt="4">
        <dgm:presLayoutVars>
          <dgm:bulletEnabled val="1"/>
        </dgm:presLayoutVars>
      </dgm:prSet>
      <dgm:spPr/>
      <dgm:t>
        <a:bodyPr/>
        <a:lstStyle/>
        <a:p>
          <a:endParaRPr lang="en-US"/>
        </a:p>
      </dgm:t>
    </dgm:pt>
    <dgm:pt modelId="{D2CB01C1-23B2-4E2F-939D-806F47498D8C}" type="pres">
      <dgm:prSet presAssocID="{2EF0D479-E2D5-4798-B0BC-5D93BEF2BF34}" presName="parentText" presStyleLbl="node1" presStyleIdx="2" presStyleCnt="4">
        <dgm:presLayoutVars>
          <dgm:chMax val="0"/>
          <dgm:bulletEnabled val="1"/>
        </dgm:presLayoutVars>
      </dgm:prSet>
      <dgm:spPr/>
      <dgm:t>
        <a:bodyPr/>
        <a:lstStyle/>
        <a:p>
          <a:endParaRPr lang="en-US"/>
        </a:p>
      </dgm:t>
    </dgm:pt>
    <dgm:pt modelId="{CB9E149E-6693-4EF7-9A4C-CA4348F7861D}" type="pres">
      <dgm:prSet presAssocID="{2EF0D479-E2D5-4798-B0BC-5D93BEF2BF34}" presName="childText" presStyleLbl="revTx" presStyleIdx="2" presStyleCnt="4">
        <dgm:presLayoutVars>
          <dgm:bulletEnabled val="1"/>
        </dgm:presLayoutVars>
      </dgm:prSet>
      <dgm:spPr/>
      <dgm:t>
        <a:bodyPr/>
        <a:lstStyle/>
        <a:p>
          <a:endParaRPr lang="en-US"/>
        </a:p>
      </dgm:t>
    </dgm:pt>
    <dgm:pt modelId="{5A40949C-BA72-4647-8611-18E897BD3684}" type="pres">
      <dgm:prSet presAssocID="{28C1DD03-5CC0-4996-BF02-8AC60657C03C}" presName="parentText" presStyleLbl="node1" presStyleIdx="3" presStyleCnt="4">
        <dgm:presLayoutVars>
          <dgm:chMax val="0"/>
          <dgm:bulletEnabled val="1"/>
        </dgm:presLayoutVars>
      </dgm:prSet>
      <dgm:spPr/>
      <dgm:t>
        <a:bodyPr/>
        <a:lstStyle/>
        <a:p>
          <a:endParaRPr lang="en-US"/>
        </a:p>
      </dgm:t>
    </dgm:pt>
    <dgm:pt modelId="{8E8FC183-9D30-4F72-A26D-1FBCD4D18A18}" type="pres">
      <dgm:prSet presAssocID="{28C1DD03-5CC0-4996-BF02-8AC60657C03C}" presName="childText" presStyleLbl="revTx" presStyleIdx="3" presStyleCnt="4">
        <dgm:presLayoutVars>
          <dgm:bulletEnabled val="1"/>
        </dgm:presLayoutVars>
      </dgm:prSet>
      <dgm:spPr/>
      <dgm:t>
        <a:bodyPr/>
        <a:lstStyle/>
        <a:p>
          <a:endParaRPr lang="en-US"/>
        </a:p>
      </dgm:t>
    </dgm:pt>
  </dgm:ptLst>
  <dgm:cxnLst>
    <dgm:cxn modelId="{0FD809C8-E9CA-41B9-AB9F-EFD03DCC8EC9}" srcId="{7AD6AA98-0413-4D5A-9364-E3A09758871C}" destId="{D82AD674-EEF4-4E45-8977-24D61D8B57BC}" srcOrd="2" destOrd="0" parTransId="{0F7D56A8-F7A8-4CE0-967B-F0B18382323C}" sibTransId="{CD5AC257-4732-4042-BB23-F2484CD89E7D}"/>
    <dgm:cxn modelId="{FEAB20CC-014A-40A8-A8BF-A3D0A699CF00}" srcId="{191CD4B9-A547-4F09-B8D7-235E84E4B281}" destId="{2EF0D479-E2D5-4798-B0BC-5D93BEF2BF34}" srcOrd="2" destOrd="0" parTransId="{8D144FA5-8E66-4239-BEC1-374A5C40DC28}" sibTransId="{628BA179-F77B-464E-A441-74E7F3671291}"/>
    <dgm:cxn modelId="{C5E27D21-3767-47EE-9969-42B4F5654740}" srcId="{191CD4B9-A547-4F09-B8D7-235E84E4B281}" destId="{7AD6AA98-0413-4D5A-9364-E3A09758871C}" srcOrd="1" destOrd="0" parTransId="{37A51134-3ECA-4B77-A1BD-21CBE12DE65A}" sibTransId="{4553E184-754E-47F1-9225-2ABE4A02D463}"/>
    <dgm:cxn modelId="{4198AF92-8C17-4BB2-8B6E-0937311FAC0D}" type="presOf" srcId="{191CD4B9-A547-4F09-B8D7-235E84E4B281}" destId="{80DA5F50-7F47-4E47-8307-28AF5F0070FC}" srcOrd="0" destOrd="0" presId="urn:microsoft.com/office/officeart/2005/8/layout/vList2"/>
    <dgm:cxn modelId="{08EA7D67-A40B-46CD-B6A8-9D270F668503}" type="presOf" srcId="{EFED9E97-C4D3-486F-A0AD-0F22E0F77DE1}" destId="{8E8FC183-9D30-4F72-A26D-1FBCD4D18A18}" srcOrd="0" destOrd="0" presId="urn:microsoft.com/office/officeart/2005/8/layout/vList2"/>
    <dgm:cxn modelId="{30BE0C7C-48AC-43C1-94A0-AA59B6670CAC}" type="presOf" srcId="{FA9AFF2F-317B-4926-8D70-FCA6BFF194C1}" destId="{8E8FC183-9D30-4F72-A26D-1FBCD4D18A18}" srcOrd="0" destOrd="1" presId="urn:microsoft.com/office/officeart/2005/8/layout/vList2"/>
    <dgm:cxn modelId="{C15E53F4-7FA2-4867-911C-AB832406695B}" srcId="{F26D9153-E40A-49A0-AADF-D47168018092}" destId="{4AB60012-A51A-49F1-A305-4A8EA4497F6F}" srcOrd="0" destOrd="0" parTransId="{9A157590-B019-4320-94A3-8BC1F5FE6CB7}" sibTransId="{71968214-4E90-40AA-BEA0-1EC810AE08BE}"/>
    <dgm:cxn modelId="{D690476B-8450-46CA-89B8-3750E92B64BF}" srcId="{28C1DD03-5CC0-4996-BF02-8AC60657C03C}" destId="{FA9AFF2F-317B-4926-8D70-FCA6BFF194C1}" srcOrd="1" destOrd="0" parTransId="{57BBA5CE-5CFD-4A65-AD86-1FBC7D84B8FD}" sibTransId="{F97FDDBF-1408-4CE4-91ED-9679ABA587EC}"/>
    <dgm:cxn modelId="{1E1B4F47-E58D-47F4-8CA7-F57A56F0EBF7}" srcId="{7AD6AA98-0413-4D5A-9364-E3A09758871C}" destId="{D05E26D6-10B8-46FB-901D-926A98D4E2C4}" srcOrd="1" destOrd="0" parTransId="{E8427E58-765A-44A7-B884-09F88511EA4C}" sibTransId="{8BDA7A76-4615-4E07-A673-2D041B80FB2A}"/>
    <dgm:cxn modelId="{9FAD89EB-061D-4E64-B89A-D0E673B7822E}" srcId="{7AD6AA98-0413-4D5A-9364-E3A09758871C}" destId="{B936D9E7-480B-443B-9712-0612FF44ABA2}" srcOrd="0" destOrd="0" parTransId="{2F3AFE25-924E-4F48-838E-46FCDC7D5FB5}" sibTransId="{5A65A0D1-3958-4E3B-8A5C-5157AF710D7A}"/>
    <dgm:cxn modelId="{1590DA13-822F-44C6-AF3E-8AE63B0D30A0}" type="presOf" srcId="{28C1DD03-5CC0-4996-BF02-8AC60657C03C}" destId="{5A40949C-BA72-4647-8611-18E897BD3684}" srcOrd="0" destOrd="0" presId="urn:microsoft.com/office/officeart/2005/8/layout/vList2"/>
    <dgm:cxn modelId="{11F37CA4-D9FE-4B86-8AF3-40A7F264F3B4}" type="presOf" srcId="{B936D9E7-480B-443B-9712-0612FF44ABA2}" destId="{5CD3B416-F083-4EBA-9602-B144EC29D7DB}" srcOrd="0" destOrd="0" presId="urn:microsoft.com/office/officeart/2005/8/layout/vList2"/>
    <dgm:cxn modelId="{3BDD8DE7-E4E0-4823-96A5-ED853270D38D}" type="presOf" srcId="{7AD6AA98-0413-4D5A-9364-E3A09758871C}" destId="{BC54547B-2FA3-45B4-AA18-57AE2044B2D0}" srcOrd="0" destOrd="0" presId="urn:microsoft.com/office/officeart/2005/8/layout/vList2"/>
    <dgm:cxn modelId="{41866A00-87AA-4DF0-B0C7-919EDA692928}" srcId="{191CD4B9-A547-4F09-B8D7-235E84E4B281}" destId="{28C1DD03-5CC0-4996-BF02-8AC60657C03C}" srcOrd="3" destOrd="0" parTransId="{5F9D8663-9046-47BC-A4E5-3EE54927AB9E}" sibTransId="{F0B43481-A979-4AFE-AAEF-4ABD16E83637}"/>
    <dgm:cxn modelId="{1B231FD0-9BD7-4662-8519-C99585D83DA4}" type="presOf" srcId="{4AB60012-A51A-49F1-A305-4A8EA4497F6F}" destId="{5FCE0347-70C5-458B-94F6-3EFFB549E30D}" srcOrd="0" destOrd="0" presId="urn:microsoft.com/office/officeart/2005/8/layout/vList2"/>
    <dgm:cxn modelId="{B9560EE7-177A-480D-9B41-4B8C3471FFEF}" srcId="{28C1DD03-5CC0-4996-BF02-8AC60657C03C}" destId="{EFED9E97-C4D3-486F-A0AD-0F22E0F77DE1}" srcOrd="0" destOrd="0" parTransId="{C5539DE7-D3B8-4AC7-9F9A-9672D07D37AA}" sibTransId="{72298D9E-74FC-47C0-8C44-A0B6D1DD1B09}"/>
    <dgm:cxn modelId="{BD5FA366-0AB3-4CE0-AF5A-132B00350FCD}" type="presOf" srcId="{D05E26D6-10B8-46FB-901D-926A98D4E2C4}" destId="{5CD3B416-F083-4EBA-9602-B144EC29D7DB}" srcOrd="0" destOrd="1" presId="urn:microsoft.com/office/officeart/2005/8/layout/vList2"/>
    <dgm:cxn modelId="{7995AAAF-0D0F-41E2-8667-0810646D7BF3}" type="presOf" srcId="{2EF0D479-E2D5-4798-B0BC-5D93BEF2BF34}" destId="{D2CB01C1-23B2-4E2F-939D-806F47498D8C}" srcOrd="0" destOrd="0" presId="urn:microsoft.com/office/officeart/2005/8/layout/vList2"/>
    <dgm:cxn modelId="{83FD4EAF-8093-4925-9E3A-B14BCC2B8147}" type="presOf" srcId="{2978CD29-B71D-4F2B-8A70-D90465BD32D9}" destId="{CB9E149E-6693-4EF7-9A4C-CA4348F7861D}" srcOrd="0" destOrd="0" presId="urn:microsoft.com/office/officeart/2005/8/layout/vList2"/>
    <dgm:cxn modelId="{E6E041DD-80A4-479A-B676-78106E85CA6D}" type="presOf" srcId="{F26D9153-E40A-49A0-AADF-D47168018092}" destId="{FD03B4F5-1046-422D-9994-3F713FB24CDB}" srcOrd="0" destOrd="0" presId="urn:microsoft.com/office/officeart/2005/8/layout/vList2"/>
    <dgm:cxn modelId="{4670478B-DB3E-4058-AF67-4E3643F77179}" srcId="{2EF0D479-E2D5-4798-B0BC-5D93BEF2BF34}" destId="{2978CD29-B71D-4F2B-8A70-D90465BD32D9}" srcOrd="0" destOrd="0" parTransId="{B8B4978E-A9C3-4091-B8A0-399C038CE84A}" sibTransId="{1263E55D-F869-4AEE-BCDE-666E59027164}"/>
    <dgm:cxn modelId="{0F5543F9-BF60-4D60-B2BA-F883C9B5FF81}" srcId="{191CD4B9-A547-4F09-B8D7-235E84E4B281}" destId="{F26D9153-E40A-49A0-AADF-D47168018092}" srcOrd="0" destOrd="0" parTransId="{503B2B6C-D9DC-458C-93A6-061746316682}" sibTransId="{45231752-B059-450F-9EB5-145C568A1073}"/>
    <dgm:cxn modelId="{6BCEC18D-9BFE-4411-A191-A952E2E9C4E6}" type="presOf" srcId="{D82AD674-EEF4-4E45-8977-24D61D8B57BC}" destId="{5CD3B416-F083-4EBA-9602-B144EC29D7DB}" srcOrd="0" destOrd="2" presId="urn:microsoft.com/office/officeart/2005/8/layout/vList2"/>
    <dgm:cxn modelId="{D80FAFC9-CE7B-4C24-BBFC-D26A7E86B2CC}" type="presParOf" srcId="{80DA5F50-7F47-4E47-8307-28AF5F0070FC}" destId="{FD03B4F5-1046-422D-9994-3F713FB24CDB}" srcOrd="0" destOrd="0" presId="urn:microsoft.com/office/officeart/2005/8/layout/vList2"/>
    <dgm:cxn modelId="{E227FFB1-FFF4-45F8-B412-FF9DFCE30959}" type="presParOf" srcId="{80DA5F50-7F47-4E47-8307-28AF5F0070FC}" destId="{5FCE0347-70C5-458B-94F6-3EFFB549E30D}" srcOrd="1" destOrd="0" presId="urn:microsoft.com/office/officeart/2005/8/layout/vList2"/>
    <dgm:cxn modelId="{53383958-0D72-42BA-9379-CB47A478F5D6}" type="presParOf" srcId="{80DA5F50-7F47-4E47-8307-28AF5F0070FC}" destId="{BC54547B-2FA3-45B4-AA18-57AE2044B2D0}" srcOrd="2" destOrd="0" presId="urn:microsoft.com/office/officeart/2005/8/layout/vList2"/>
    <dgm:cxn modelId="{537DAE17-0309-40FE-9BCF-316484A6546B}" type="presParOf" srcId="{80DA5F50-7F47-4E47-8307-28AF5F0070FC}" destId="{5CD3B416-F083-4EBA-9602-B144EC29D7DB}" srcOrd="3" destOrd="0" presId="urn:microsoft.com/office/officeart/2005/8/layout/vList2"/>
    <dgm:cxn modelId="{E498063F-F922-42E6-B29A-B27A87D5A02A}" type="presParOf" srcId="{80DA5F50-7F47-4E47-8307-28AF5F0070FC}" destId="{D2CB01C1-23B2-4E2F-939D-806F47498D8C}" srcOrd="4" destOrd="0" presId="urn:microsoft.com/office/officeart/2005/8/layout/vList2"/>
    <dgm:cxn modelId="{B847A957-2690-4B69-AEEE-D977262E9E05}" type="presParOf" srcId="{80DA5F50-7F47-4E47-8307-28AF5F0070FC}" destId="{CB9E149E-6693-4EF7-9A4C-CA4348F7861D}" srcOrd="5" destOrd="0" presId="urn:microsoft.com/office/officeart/2005/8/layout/vList2"/>
    <dgm:cxn modelId="{416C332B-E0BD-4C8C-94AE-7A389FB3B8A2}" type="presParOf" srcId="{80DA5F50-7F47-4E47-8307-28AF5F0070FC}" destId="{5A40949C-BA72-4647-8611-18E897BD3684}" srcOrd="6" destOrd="0" presId="urn:microsoft.com/office/officeart/2005/8/layout/vList2"/>
    <dgm:cxn modelId="{0F50FDF1-977B-481C-9F57-A2B065EF1E0E}" type="presParOf" srcId="{80DA5F50-7F47-4E47-8307-28AF5F0070FC}" destId="{8E8FC183-9D30-4F72-A26D-1FBCD4D18A18}"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70BEFE9-B065-4033-8B5D-A01A60CCEF6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DEE2191-02BF-4150-AE4B-90214818444E}">
      <dgm:prSet/>
      <dgm:spPr/>
      <dgm:t>
        <a:bodyPr/>
        <a:lstStyle/>
        <a:p>
          <a:pPr rtl="0"/>
          <a:r>
            <a:rPr lang="en-US" dirty="0" smtClean="0"/>
            <a:t>Setting</a:t>
          </a:r>
          <a:endParaRPr lang="en-US" dirty="0"/>
        </a:p>
      </dgm:t>
    </dgm:pt>
    <dgm:pt modelId="{4086C4BB-4BE1-4156-8CAF-2166EFA65DE7}" type="parTrans" cxnId="{C9E19125-4B87-4552-9519-A22435914D2A}">
      <dgm:prSet/>
      <dgm:spPr/>
      <dgm:t>
        <a:bodyPr/>
        <a:lstStyle/>
        <a:p>
          <a:endParaRPr lang="en-US"/>
        </a:p>
      </dgm:t>
    </dgm:pt>
    <dgm:pt modelId="{CC6BA941-A9EF-4EE0-BA8F-2C0E13835F7D}" type="sibTrans" cxnId="{C9E19125-4B87-4552-9519-A22435914D2A}">
      <dgm:prSet/>
      <dgm:spPr/>
      <dgm:t>
        <a:bodyPr/>
        <a:lstStyle/>
        <a:p>
          <a:endParaRPr lang="en-US"/>
        </a:p>
      </dgm:t>
    </dgm:pt>
    <dgm:pt modelId="{BEDA7734-BBA6-4BFA-9DBE-E423CEFE90E9}">
      <dgm:prSet/>
      <dgm:spPr/>
      <dgm:t>
        <a:bodyPr/>
        <a:lstStyle/>
        <a:p>
          <a:pPr rtl="0"/>
          <a:r>
            <a:rPr lang="en-US" dirty="0" smtClean="0"/>
            <a:t>Any appropriate setting that meets state licensure or certification criteria</a:t>
          </a:r>
          <a:endParaRPr lang="en-US" dirty="0"/>
        </a:p>
      </dgm:t>
    </dgm:pt>
    <dgm:pt modelId="{896AF2C5-C3DB-4AA7-84D0-5B945E143B3E}" type="parTrans" cxnId="{042B3960-5F88-47A4-8A04-E99982DCD2AA}">
      <dgm:prSet/>
      <dgm:spPr/>
      <dgm:t>
        <a:bodyPr/>
        <a:lstStyle/>
        <a:p>
          <a:endParaRPr lang="en-US"/>
        </a:p>
      </dgm:t>
    </dgm:pt>
    <dgm:pt modelId="{CCEEBA7E-AE93-468C-B579-09C439A29FEC}" type="sibTrans" cxnId="{042B3960-5F88-47A4-8A04-E99982DCD2AA}">
      <dgm:prSet/>
      <dgm:spPr/>
      <dgm:t>
        <a:bodyPr/>
        <a:lstStyle/>
        <a:p>
          <a:endParaRPr lang="en-US"/>
        </a:p>
      </dgm:t>
    </dgm:pt>
    <dgm:pt modelId="{9061A0F0-6AD8-44EA-AE79-603AE5810698}">
      <dgm:prSet/>
      <dgm:spPr/>
      <dgm:t>
        <a:bodyPr/>
        <a:lstStyle/>
        <a:p>
          <a:pPr rtl="0"/>
          <a:r>
            <a:rPr lang="en-US" dirty="0" smtClean="0"/>
            <a:t>Medical, psychiatric, psychological, lab and toxicology services, available on-site or thru consult</a:t>
          </a:r>
          <a:endParaRPr lang="en-US" dirty="0"/>
        </a:p>
      </dgm:t>
    </dgm:pt>
    <dgm:pt modelId="{66DDD7E7-0735-4820-97A3-2C0905A7D597}" type="parTrans" cxnId="{68CA217F-4FCB-4FB6-A50F-C5E379580555}">
      <dgm:prSet/>
      <dgm:spPr/>
      <dgm:t>
        <a:bodyPr/>
        <a:lstStyle/>
        <a:p>
          <a:endParaRPr lang="en-US"/>
        </a:p>
      </dgm:t>
    </dgm:pt>
    <dgm:pt modelId="{2C5F9206-4FDB-4EBD-88D1-38ED51B1C5CF}" type="sibTrans" cxnId="{68CA217F-4FCB-4FB6-A50F-C5E379580555}">
      <dgm:prSet/>
      <dgm:spPr/>
      <dgm:t>
        <a:bodyPr/>
        <a:lstStyle/>
        <a:p>
          <a:endParaRPr lang="en-US"/>
        </a:p>
      </dgm:t>
    </dgm:pt>
    <dgm:pt modelId="{965CEDB9-29C2-4999-97E3-8F28D3B8E97E}">
      <dgm:prSet/>
      <dgm:spPr/>
      <dgm:t>
        <a:bodyPr/>
        <a:lstStyle/>
        <a:p>
          <a:pPr rtl="0"/>
          <a:r>
            <a:rPr lang="en-US" dirty="0" smtClean="0"/>
            <a:t>Direct affiliation with (or close coordination thru referral to) more intensive levels of care</a:t>
          </a:r>
          <a:endParaRPr lang="en-US" dirty="0"/>
        </a:p>
      </dgm:t>
    </dgm:pt>
    <dgm:pt modelId="{B18379F0-49F7-418A-A5F5-21D22F7DC85B}" type="parTrans" cxnId="{A827E7E0-CEEE-4058-8803-1C8FDE71F40C}">
      <dgm:prSet/>
      <dgm:spPr/>
      <dgm:t>
        <a:bodyPr/>
        <a:lstStyle/>
        <a:p>
          <a:endParaRPr lang="en-US"/>
        </a:p>
      </dgm:t>
    </dgm:pt>
    <dgm:pt modelId="{3E6AD8B3-B1C4-410E-9790-C5762D91223D}" type="sibTrans" cxnId="{A827E7E0-CEEE-4058-8803-1C8FDE71F40C}">
      <dgm:prSet/>
      <dgm:spPr/>
      <dgm:t>
        <a:bodyPr/>
        <a:lstStyle/>
        <a:p>
          <a:endParaRPr lang="en-US"/>
        </a:p>
      </dgm:t>
    </dgm:pt>
    <dgm:pt modelId="{552DE55B-5C7E-4141-973C-08F232146100}">
      <dgm:prSet/>
      <dgm:spPr/>
      <dgm:t>
        <a:bodyPr/>
        <a:lstStyle/>
        <a:p>
          <a:pPr rtl="0"/>
          <a:r>
            <a:rPr lang="en-US" dirty="0" smtClean="0"/>
            <a:t>Staff Requirements</a:t>
          </a:r>
          <a:endParaRPr lang="en-US" dirty="0"/>
        </a:p>
      </dgm:t>
    </dgm:pt>
    <dgm:pt modelId="{8CA27C53-5697-4DC2-B66B-CAA8F28AB6CD}" type="parTrans" cxnId="{69D13FB1-4F90-417F-97E1-4D141DBEE3FB}">
      <dgm:prSet/>
      <dgm:spPr/>
      <dgm:t>
        <a:bodyPr/>
        <a:lstStyle/>
        <a:p>
          <a:endParaRPr lang="en-US"/>
        </a:p>
      </dgm:t>
    </dgm:pt>
    <dgm:pt modelId="{BAFF3129-BD25-490B-B292-7D3EEC3B7A67}" type="sibTrans" cxnId="{69D13FB1-4F90-417F-97E1-4D141DBEE3FB}">
      <dgm:prSet/>
      <dgm:spPr/>
      <dgm:t>
        <a:bodyPr/>
        <a:lstStyle/>
        <a:p>
          <a:endParaRPr lang="en-US"/>
        </a:p>
      </dgm:t>
    </dgm:pt>
    <dgm:pt modelId="{E9FB997C-475C-4CE1-8CB3-0F1B9AAAF690}">
      <dgm:prSet/>
      <dgm:spPr/>
      <dgm:t>
        <a:bodyPr/>
        <a:lstStyle/>
        <a:p>
          <a:pPr rtl="0"/>
          <a:r>
            <a:rPr lang="en-US" dirty="0" smtClean="0"/>
            <a:t>RNs/LPNs involved with medication management </a:t>
          </a:r>
          <a:endParaRPr lang="en-US" dirty="0"/>
        </a:p>
      </dgm:t>
    </dgm:pt>
    <dgm:pt modelId="{A05F21F9-A507-46FF-B659-BBD28D885D25}" type="parTrans" cxnId="{E92CE2F9-DCBC-4C8F-B597-127CE395925E}">
      <dgm:prSet/>
      <dgm:spPr/>
      <dgm:t>
        <a:bodyPr/>
        <a:lstStyle/>
        <a:p>
          <a:endParaRPr lang="en-US"/>
        </a:p>
      </dgm:t>
    </dgm:pt>
    <dgm:pt modelId="{E7F8B8D5-F756-43E9-9D72-A40155AAB16C}" type="sibTrans" cxnId="{E92CE2F9-DCBC-4C8F-B597-127CE395925E}">
      <dgm:prSet/>
      <dgm:spPr/>
      <dgm:t>
        <a:bodyPr/>
        <a:lstStyle/>
        <a:p>
          <a:endParaRPr lang="en-US"/>
        </a:p>
      </dgm:t>
    </dgm:pt>
    <dgm:pt modelId="{17BC8568-DD62-4788-92EF-4549F2E9B8CC}">
      <dgm:prSet/>
      <dgm:spPr/>
      <dgm:t>
        <a:bodyPr/>
        <a:lstStyle/>
        <a:p>
          <a:pPr rtl="0"/>
          <a:r>
            <a:rPr lang="en-US" dirty="0" smtClean="0"/>
            <a:t>Therapies</a:t>
          </a:r>
          <a:endParaRPr lang="en-US" dirty="0"/>
        </a:p>
      </dgm:t>
    </dgm:pt>
    <dgm:pt modelId="{5027FD46-C41D-4C49-8A1F-4AD7263A4128}" type="parTrans" cxnId="{E8BC043D-E07C-4B37-9F4B-0141E20BC32F}">
      <dgm:prSet/>
      <dgm:spPr/>
      <dgm:t>
        <a:bodyPr/>
        <a:lstStyle/>
        <a:p>
          <a:endParaRPr lang="en-US"/>
        </a:p>
      </dgm:t>
    </dgm:pt>
    <dgm:pt modelId="{B1B19566-CAE8-4BEE-8BE4-5FF6A9EB1093}" type="sibTrans" cxnId="{E8BC043D-E07C-4B37-9F4B-0141E20BC32F}">
      <dgm:prSet/>
      <dgm:spPr/>
      <dgm:t>
        <a:bodyPr/>
        <a:lstStyle/>
        <a:p>
          <a:endParaRPr lang="en-US"/>
        </a:p>
      </dgm:t>
    </dgm:pt>
    <dgm:pt modelId="{47CBEE10-D22E-4C4A-AF08-EDE0BC1A5229}">
      <dgm:prSet/>
      <dgm:spPr/>
      <dgm:t>
        <a:bodyPr/>
        <a:lstStyle/>
        <a:p>
          <a:pPr rtl="0"/>
          <a:r>
            <a:rPr lang="en-US" dirty="0" smtClean="0"/>
            <a:t>Support Systems</a:t>
          </a:r>
          <a:endParaRPr lang="en-US" dirty="0"/>
        </a:p>
      </dgm:t>
    </dgm:pt>
    <dgm:pt modelId="{60FFE6B5-E33E-445C-9CCA-AFDF7678F4C6}" type="parTrans" cxnId="{12F6A573-33A6-4ED9-902C-66A77BFF202C}">
      <dgm:prSet/>
      <dgm:spPr/>
      <dgm:t>
        <a:bodyPr/>
        <a:lstStyle/>
        <a:p>
          <a:endParaRPr lang="en-US"/>
        </a:p>
      </dgm:t>
    </dgm:pt>
    <dgm:pt modelId="{6D27C093-52AE-420A-9763-14E44B9E4890}" type="sibTrans" cxnId="{12F6A573-33A6-4ED9-902C-66A77BFF202C}">
      <dgm:prSet/>
      <dgm:spPr/>
      <dgm:t>
        <a:bodyPr/>
        <a:lstStyle/>
        <a:p>
          <a:endParaRPr lang="en-US"/>
        </a:p>
      </dgm:t>
    </dgm:pt>
    <dgm:pt modelId="{67DC1EEE-E645-493C-92A7-1032BBFBDA3A}">
      <dgm:prSet/>
      <dgm:spPr/>
      <dgm:t>
        <a:bodyPr/>
        <a:lstStyle/>
        <a:p>
          <a:pPr rtl="0"/>
          <a:r>
            <a:rPr lang="en-US" dirty="0" smtClean="0"/>
            <a:t>Appropriately credentialed and/or licensed professionals</a:t>
          </a:r>
          <a:endParaRPr lang="en-US" dirty="0"/>
        </a:p>
      </dgm:t>
    </dgm:pt>
    <dgm:pt modelId="{272F5D68-BB13-4102-88E8-7CB831BEDBB9}" type="parTrans" cxnId="{A08981BD-46A2-4B48-A5CC-E4D04A36992C}">
      <dgm:prSet/>
      <dgm:spPr/>
      <dgm:t>
        <a:bodyPr/>
        <a:lstStyle/>
        <a:p>
          <a:endParaRPr lang="en-US"/>
        </a:p>
      </dgm:t>
    </dgm:pt>
    <dgm:pt modelId="{2F6D67AA-1886-4AF8-88D4-7C4AF09A165A}" type="sibTrans" cxnId="{A08981BD-46A2-4B48-A5CC-E4D04A36992C}">
      <dgm:prSet/>
      <dgm:spPr/>
      <dgm:t>
        <a:bodyPr/>
        <a:lstStyle/>
        <a:p>
          <a:endParaRPr lang="en-US"/>
        </a:p>
      </dgm:t>
    </dgm:pt>
    <dgm:pt modelId="{662F0B94-9754-4D69-B0E6-12B43B5D69E0}">
      <dgm:prSet/>
      <dgm:spPr/>
      <dgm:t>
        <a:bodyPr/>
        <a:lstStyle/>
        <a:p>
          <a:pPr rtl="0"/>
          <a:r>
            <a:rPr lang="en-US" smtClean="0"/>
            <a:t>Skilled </a:t>
          </a:r>
          <a:r>
            <a:rPr lang="en-US" dirty="0" smtClean="0"/>
            <a:t>treatment service: Individual, family and group counseling, addiction pharmacotherapy</a:t>
          </a:r>
          <a:endParaRPr lang="en-US" dirty="0"/>
        </a:p>
      </dgm:t>
    </dgm:pt>
    <dgm:pt modelId="{78038748-13A7-4733-96D2-5727FFADB476}" type="parTrans" cxnId="{844F0091-3FE5-4796-BEF8-6C666F2BD056}">
      <dgm:prSet/>
      <dgm:spPr/>
      <dgm:t>
        <a:bodyPr/>
        <a:lstStyle/>
        <a:p>
          <a:endParaRPr lang="en-US"/>
        </a:p>
      </dgm:t>
    </dgm:pt>
    <dgm:pt modelId="{EF866BF0-9153-4746-95CF-539E4EF8D923}" type="sibTrans" cxnId="{844F0091-3FE5-4796-BEF8-6C666F2BD056}">
      <dgm:prSet/>
      <dgm:spPr/>
      <dgm:t>
        <a:bodyPr/>
        <a:lstStyle/>
        <a:p>
          <a:endParaRPr lang="en-US"/>
        </a:p>
      </dgm:t>
    </dgm:pt>
    <dgm:pt modelId="{93858A8F-670E-4EFC-A897-F7214C050CC9}" type="pres">
      <dgm:prSet presAssocID="{570BEFE9-B065-4033-8B5D-A01A60CCEF64}" presName="linear" presStyleCnt="0">
        <dgm:presLayoutVars>
          <dgm:animLvl val="lvl"/>
          <dgm:resizeHandles val="exact"/>
        </dgm:presLayoutVars>
      </dgm:prSet>
      <dgm:spPr/>
      <dgm:t>
        <a:bodyPr/>
        <a:lstStyle/>
        <a:p>
          <a:endParaRPr lang="en-US"/>
        </a:p>
      </dgm:t>
    </dgm:pt>
    <dgm:pt modelId="{F194452F-D8FD-4D6C-BA32-984F6114513D}" type="pres">
      <dgm:prSet presAssocID="{CDEE2191-02BF-4150-AE4B-90214818444E}" presName="parentText" presStyleLbl="node1" presStyleIdx="0" presStyleCnt="4">
        <dgm:presLayoutVars>
          <dgm:chMax val="0"/>
          <dgm:bulletEnabled val="1"/>
        </dgm:presLayoutVars>
      </dgm:prSet>
      <dgm:spPr/>
      <dgm:t>
        <a:bodyPr/>
        <a:lstStyle/>
        <a:p>
          <a:endParaRPr lang="en-US"/>
        </a:p>
      </dgm:t>
    </dgm:pt>
    <dgm:pt modelId="{C69E15F3-5563-47C5-AC3B-38695E717979}" type="pres">
      <dgm:prSet presAssocID="{CDEE2191-02BF-4150-AE4B-90214818444E}" presName="childText" presStyleLbl="revTx" presStyleIdx="0" presStyleCnt="4">
        <dgm:presLayoutVars>
          <dgm:bulletEnabled val="1"/>
        </dgm:presLayoutVars>
      </dgm:prSet>
      <dgm:spPr/>
      <dgm:t>
        <a:bodyPr/>
        <a:lstStyle/>
        <a:p>
          <a:endParaRPr lang="en-US"/>
        </a:p>
      </dgm:t>
    </dgm:pt>
    <dgm:pt modelId="{80CF24D0-73DC-405B-A94F-E48BE8E3EE49}" type="pres">
      <dgm:prSet presAssocID="{47CBEE10-D22E-4C4A-AF08-EDE0BC1A5229}" presName="parentText" presStyleLbl="node1" presStyleIdx="1" presStyleCnt="4">
        <dgm:presLayoutVars>
          <dgm:chMax val="0"/>
          <dgm:bulletEnabled val="1"/>
        </dgm:presLayoutVars>
      </dgm:prSet>
      <dgm:spPr/>
      <dgm:t>
        <a:bodyPr/>
        <a:lstStyle/>
        <a:p>
          <a:endParaRPr lang="en-US"/>
        </a:p>
      </dgm:t>
    </dgm:pt>
    <dgm:pt modelId="{D1152715-B933-4F1B-80C6-A3A41B440296}" type="pres">
      <dgm:prSet presAssocID="{47CBEE10-D22E-4C4A-AF08-EDE0BC1A5229}" presName="childText" presStyleLbl="revTx" presStyleIdx="1" presStyleCnt="4">
        <dgm:presLayoutVars>
          <dgm:bulletEnabled val="1"/>
        </dgm:presLayoutVars>
      </dgm:prSet>
      <dgm:spPr/>
      <dgm:t>
        <a:bodyPr/>
        <a:lstStyle/>
        <a:p>
          <a:endParaRPr lang="en-US"/>
        </a:p>
      </dgm:t>
    </dgm:pt>
    <dgm:pt modelId="{3B9BA1CB-3588-407F-8E6C-F89E3E9C9E7D}" type="pres">
      <dgm:prSet presAssocID="{552DE55B-5C7E-4141-973C-08F232146100}" presName="parentText" presStyleLbl="node1" presStyleIdx="2" presStyleCnt="4">
        <dgm:presLayoutVars>
          <dgm:chMax val="0"/>
          <dgm:bulletEnabled val="1"/>
        </dgm:presLayoutVars>
      </dgm:prSet>
      <dgm:spPr/>
      <dgm:t>
        <a:bodyPr/>
        <a:lstStyle/>
        <a:p>
          <a:endParaRPr lang="en-US"/>
        </a:p>
      </dgm:t>
    </dgm:pt>
    <dgm:pt modelId="{53B93C55-D73D-4AEC-9192-0061FB9D409A}" type="pres">
      <dgm:prSet presAssocID="{552DE55B-5C7E-4141-973C-08F232146100}" presName="childText" presStyleLbl="revTx" presStyleIdx="2" presStyleCnt="4">
        <dgm:presLayoutVars>
          <dgm:bulletEnabled val="1"/>
        </dgm:presLayoutVars>
      </dgm:prSet>
      <dgm:spPr/>
      <dgm:t>
        <a:bodyPr/>
        <a:lstStyle/>
        <a:p>
          <a:endParaRPr lang="en-US"/>
        </a:p>
      </dgm:t>
    </dgm:pt>
    <dgm:pt modelId="{6CE6788A-336D-4994-B9B7-276AF147ABD4}" type="pres">
      <dgm:prSet presAssocID="{17BC8568-DD62-4788-92EF-4549F2E9B8CC}" presName="parentText" presStyleLbl="node1" presStyleIdx="3" presStyleCnt="4">
        <dgm:presLayoutVars>
          <dgm:chMax val="0"/>
          <dgm:bulletEnabled val="1"/>
        </dgm:presLayoutVars>
      </dgm:prSet>
      <dgm:spPr/>
      <dgm:t>
        <a:bodyPr/>
        <a:lstStyle/>
        <a:p>
          <a:endParaRPr lang="en-US"/>
        </a:p>
      </dgm:t>
    </dgm:pt>
    <dgm:pt modelId="{C4825019-916E-4BC7-85CD-501CBE6725AD}" type="pres">
      <dgm:prSet presAssocID="{17BC8568-DD62-4788-92EF-4549F2E9B8CC}" presName="childText" presStyleLbl="revTx" presStyleIdx="3" presStyleCnt="4">
        <dgm:presLayoutVars>
          <dgm:bulletEnabled val="1"/>
        </dgm:presLayoutVars>
      </dgm:prSet>
      <dgm:spPr/>
      <dgm:t>
        <a:bodyPr/>
        <a:lstStyle/>
        <a:p>
          <a:endParaRPr lang="en-US"/>
        </a:p>
      </dgm:t>
    </dgm:pt>
  </dgm:ptLst>
  <dgm:cxnLst>
    <dgm:cxn modelId="{E92CE2F9-DCBC-4C8F-B597-127CE395925E}" srcId="{552DE55B-5C7E-4141-973C-08F232146100}" destId="{E9FB997C-475C-4CE1-8CB3-0F1B9AAAF690}" srcOrd="1" destOrd="0" parTransId="{A05F21F9-A507-46FF-B659-BBD28D885D25}" sibTransId="{E7F8B8D5-F756-43E9-9D72-A40155AAB16C}"/>
    <dgm:cxn modelId="{69D13FB1-4F90-417F-97E1-4D141DBEE3FB}" srcId="{570BEFE9-B065-4033-8B5D-A01A60CCEF64}" destId="{552DE55B-5C7E-4141-973C-08F232146100}" srcOrd="2" destOrd="0" parTransId="{8CA27C53-5697-4DC2-B66B-CAA8F28AB6CD}" sibTransId="{BAFF3129-BD25-490B-B292-7D3EEC3B7A67}"/>
    <dgm:cxn modelId="{844F0091-3FE5-4796-BEF8-6C666F2BD056}" srcId="{17BC8568-DD62-4788-92EF-4549F2E9B8CC}" destId="{662F0B94-9754-4D69-B0E6-12B43B5D69E0}" srcOrd="0" destOrd="0" parTransId="{78038748-13A7-4733-96D2-5727FFADB476}" sibTransId="{EF866BF0-9153-4746-95CF-539E4EF8D923}"/>
    <dgm:cxn modelId="{093492D3-9D1E-4417-BA51-1ABF78BCADD9}" type="presOf" srcId="{570BEFE9-B065-4033-8B5D-A01A60CCEF64}" destId="{93858A8F-670E-4EFC-A897-F7214C050CC9}" srcOrd="0" destOrd="0" presId="urn:microsoft.com/office/officeart/2005/8/layout/vList2"/>
    <dgm:cxn modelId="{A08981BD-46A2-4B48-A5CC-E4D04A36992C}" srcId="{552DE55B-5C7E-4141-973C-08F232146100}" destId="{67DC1EEE-E645-493C-92A7-1032BBFBDA3A}" srcOrd="0" destOrd="0" parTransId="{272F5D68-BB13-4102-88E8-7CB831BEDBB9}" sibTransId="{2F6D67AA-1886-4AF8-88D4-7C4AF09A165A}"/>
    <dgm:cxn modelId="{9909B8C9-F0FD-453F-8602-5CFA9B87F024}" type="presOf" srcId="{965CEDB9-29C2-4999-97E3-8F28D3B8E97E}" destId="{D1152715-B933-4F1B-80C6-A3A41B440296}" srcOrd="0" destOrd="1" presId="urn:microsoft.com/office/officeart/2005/8/layout/vList2"/>
    <dgm:cxn modelId="{12F6A573-33A6-4ED9-902C-66A77BFF202C}" srcId="{570BEFE9-B065-4033-8B5D-A01A60CCEF64}" destId="{47CBEE10-D22E-4C4A-AF08-EDE0BC1A5229}" srcOrd="1" destOrd="0" parTransId="{60FFE6B5-E33E-445C-9CCA-AFDF7678F4C6}" sibTransId="{6D27C093-52AE-420A-9763-14E44B9E4890}"/>
    <dgm:cxn modelId="{C39561C0-64FB-47E9-9A6C-AB4D29EC4484}" type="presOf" srcId="{17BC8568-DD62-4788-92EF-4549F2E9B8CC}" destId="{6CE6788A-336D-4994-B9B7-276AF147ABD4}" srcOrd="0" destOrd="0" presId="urn:microsoft.com/office/officeart/2005/8/layout/vList2"/>
    <dgm:cxn modelId="{E8BC043D-E07C-4B37-9F4B-0141E20BC32F}" srcId="{570BEFE9-B065-4033-8B5D-A01A60CCEF64}" destId="{17BC8568-DD62-4788-92EF-4549F2E9B8CC}" srcOrd="3" destOrd="0" parTransId="{5027FD46-C41D-4C49-8A1F-4AD7263A4128}" sibTransId="{B1B19566-CAE8-4BEE-8BE4-5FF6A9EB1093}"/>
    <dgm:cxn modelId="{EFB18F5F-2945-4668-8E0B-AF2648887125}" type="presOf" srcId="{67DC1EEE-E645-493C-92A7-1032BBFBDA3A}" destId="{53B93C55-D73D-4AEC-9192-0061FB9D409A}" srcOrd="0" destOrd="0" presId="urn:microsoft.com/office/officeart/2005/8/layout/vList2"/>
    <dgm:cxn modelId="{04A1CD51-F2FF-41BC-B2F1-91A6D616FF8C}" type="presOf" srcId="{BEDA7734-BBA6-4BFA-9DBE-E423CEFE90E9}" destId="{C69E15F3-5563-47C5-AC3B-38695E717979}" srcOrd="0" destOrd="0" presId="urn:microsoft.com/office/officeart/2005/8/layout/vList2"/>
    <dgm:cxn modelId="{F8A4E22A-1D39-4FE5-972D-D5841EFA0725}" type="presOf" srcId="{47CBEE10-D22E-4C4A-AF08-EDE0BC1A5229}" destId="{80CF24D0-73DC-405B-A94F-E48BE8E3EE49}" srcOrd="0" destOrd="0" presId="urn:microsoft.com/office/officeart/2005/8/layout/vList2"/>
    <dgm:cxn modelId="{C9E19125-4B87-4552-9519-A22435914D2A}" srcId="{570BEFE9-B065-4033-8B5D-A01A60CCEF64}" destId="{CDEE2191-02BF-4150-AE4B-90214818444E}" srcOrd="0" destOrd="0" parTransId="{4086C4BB-4BE1-4156-8CAF-2166EFA65DE7}" sibTransId="{CC6BA941-A9EF-4EE0-BA8F-2C0E13835F7D}"/>
    <dgm:cxn modelId="{4D1BA48A-5561-4FBB-99F3-B00D46C28DA7}" type="presOf" srcId="{662F0B94-9754-4D69-B0E6-12B43B5D69E0}" destId="{C4825019-916E-4BC7-85CD-501CBE6725AD}" srcOrd="0" destOrd="0" presId="urn:microsoft.com/office/officeart/2005/8/layout/vList2"/>
    <dgm:cxn modelId="{3E1FE27F-DBFD-4AD4-AA07-16324EFB1757}" type="presOf" srcId="{E9FB997C-475C-4CE1-8CB3-0F1B9AAAF690}" destId="{53B93C55-D73D-4AEC-9192-0061FB9D409A}" srcOrd="0" destOrd="1" presId="urn:microsoft.com/office/officeart/2005/8/layout/vList2"/>
    <dgm:cxn modelId="{042B3960-5F88-47A4-8A04-E99982DCD2AA}" srcId="{CDEE2191-02BF-4150-AE4B-90214818444E}" destId="{BEDA7734-BBA6-4BFA-9DBE-E423CEFE90E9}" srcOrd="0" destOrd="0" parTransId="{896AF2C5-C3DB-4AA7-84D0-5B945E143B3E}" sibTransId="{CCEEBA7E-AE93-468C-B579-09C439A29FEC}"/>
    <dgm:cxn modelId="{F734CF6F-C96A-4B5A-827F-E0E9E9EBC010}" type="presOf" srcId="{9061A0F0-6AD8-44EA-AE79-603AE5810698}" destId="{D1152715-B933-4F1B-80C6-A3A41B440296}" srcOrd="0" destOrd="0" presId="urn:microsoft.com/office/officeart/2005/8/layout/vList2"/>
    <dgm:cxn modelId="{A827E7E0-CEEE-4058-8803-1C8FDE71F40C}" srcId="{47CBEE10-D22E-4C4A-AF08-EDE0BC1A5229}" destId="{965CEDB9-29C2-4999-97E3-8F28D3B8E97E}" srcOrd="1" destOrd="0" parTransId="{B18379F0-49F7-418A-A5F5-21D22F7DC85B}" sibTransId="{3E6AD8B3-B1C4-410E-9790-C5762D91223D}"/>
    <dgm:cxn modelId="{430E631B-AC48-41AA-B615-BB601725F5AB}" type="presOf" srcId="{552DE55B-5C7E-4141-973C-08F232146100}" destId="{3B9BA1CB-3588-407F-8E6C-F89E3E9C9E7D}" srcOrd="0" destOrd="0" presId="urn:microsoft.com/office/officeart/2005/8/layout/vList2"/>
    <dgm:cxn modelId="{68CA217F-4FCB-4FB6-A50F-C5E379580555}" srcId="{47CBEE10-D22E-4C4A-AF08-EDE0BC1A5229}" destId="{9061A0F0-6AD8-44EA-AE79-603AE5810698}" srcOrd="0" destOrd="0" parTransId="{66DDD7E7-0735-4820-97A3-2C0905A7D597}" sibTransId="{2C5F9206-4FDB-4EBD-88D1-38ED51B1C5CF}"/>
    <dgm:cxn modelId="{4D9DDACE-B3FB-444C-A3F3-C7A964B8BE9C}" type="presOf" srcId="{CDEE2191-02BF-4150-AE4B-90214818444E}" destId="{F194452F-D8FD-4D6C-BA32-984F6114513D}" srcOrd="0" destOrd="0" presId="urn:microsoft.com/office/officeart/2005/8/layout/vList2"/>
    <dgm:cxn modelId="{5AB85B63-D6EF-4C18-997E-B5163A1263EE}" type="presParOf" srcId="{93858A8F-670E-4EFC-A897-F7214C050CC9}" destId="{F194452F-D8FD-4D6C-BA32-984F6114513D}" srcOrd="0" destOrd="0" presId="urn:microsoft.com/office/officeart/2005/8/layout/vList2"/>
    <dgm:cxn modelId="{D1D38A38-127F-4FC7-B46D-78FE0B318AA8}" type="presParOf" srcId="{93858A8F-670E-4EFC-A897-F7214C050CC9}" destId="{C69E15F3-5563-47C5-AC3B-38695E717979}" srcOrd="1" destOrd="0" presId="urn:microsoft.com/office/officeart/2005/8/layout/vList2"/>
    <dgm:cxn modelId="{CDE816BF-A055-4F3E-83C2-B8C8BD99A6AD}" type="presParOf" srcId="{93858A8F-670E-4EFC-A897-F7214C050CC9}" destId="{80CF24D0-73DC-405B-A94F-E48BE8E3EE49}" srcOrd="2" destOrd="0" presId="urn:microsoft.com/office/officeart/2005/8/layout/vList2"/>
    <dgm:cxn modelId="{4DFFDE33-43D0-414A-A0FD-4046D82321C5}" type="presParOf" srcId="{93858A8F-670E-4EFC-A897-F7214C050CC9}" destId="{D1152715-B933-4F1B-80C6-A3A41B440296}" srcOrd="3" destOrd="0" presId="urn:microsoft.com/office/officeart/2005/8/layout/vList2"/>
    <dgm:cxn modelId="{93FAADCC-87C5-43F5-BBA5-6EA8078DF3FA}" type="presParOf" srcId="{93858A8F-670E-4EFC-A897-F7214C050CC9}" destId="{3B9BA1CB-3588-407F-8E6C-F89E3E9C9E7D}" srcOrd="4" destOrd="0" presId="urn:microsoft.com/office/officeart/2005/8/layout/vList2"/>
    <dgm:cxn modelId="{0874CD33-0A3D-4596-928E-D9B5AC7E1E7A}" type="presParOf" srcId="{93858A8F-670E-4EFC-A897-F7214C050CC9}" destId="{53B93C55-D73D-4AEC-9192-0061FB9D409A}" srcOrd="5" destOrd="0" presId="urn:microsoft.com/office/officeart/2005/8/layout/vList2"/>
    <dgm:cxn modelId="{7451FC0A-434C-4F05-B74F-243E3668690D}" type="presParOf" srcId="{93858A8F-670E-4EFC-A897-F7214C050CC9}" destId="{6CE6788A-336D-4994-B9B7-276AF147ABD4}" srcOrd="6" destOrd="0" presId="urn:microsoft.com/office/officeart/2005/8/layout/vList2"/>
    <dgm:cxn modelId="{AA010910-8A73-430A-ACEA-8DE98A6DF7DA}" type="presParOf" srcId="{93858A8F-670E-4EFC-A897-F7214C050CC9}" destId="{C4825019-916E-4BC7-85CD-501CBE6725AD}"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91CD4B9-A547-4F09-B8D7-235E84E4B28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13C72CC-C70C-463E-BE4F-76DD4AD37BC7}">
      <dgm:prSet custT="1"/>
      <dgm:spPr/>
      <dgm:t>
        <a:bodyPr/>
        <a:lstStyle/>
        <a:p>
          <a:pPr algn="ctr"/>
          <a:r>
            <a:rPr lang="en-US" sz="1800" b="1" i="1" dirty="0" smtClean="0">
              <a:latin typeface="+mn-lt"/>
            </a:rPr>
            <a:t>Removing the Frustration with Opiate Use in Outpatient Clinical Practice</a:t>
          </a:r>
        </a:p>
        <a:p>
          <a:pPr algn="ctr"/>
          <a:r>
            <a:rPr lang="en-US" sz="1400" b="1" i="1" dirty="0" smtClean="0">
              <a:latin typeface="+mn-lt"/>
            </a:rPr>
            <a:t>No Cost  Statewide Trainings for Clinicians, Behavioral Health Professionals, and Practice Administrators</a:t>
          </a:r>
          <a:endParaRPr lang="en-US" sz="1400" dirty="0">
            <a:latin typeface="+mn-lt"/>
          </a:endParaRPr>
        </a:p>
      </dgm:t>
    </dgm:pt>
    <dgm:pt modelId="{2AC11954-91C2-467F-AD33-4DCB16B797C2}" type="parTrans" cxnId="{D5D1C1F8-BC2D-4EDF-89D1-73676BF0203B}">
      <dgm:prSet/>
      <dgm:spPr/>
      <dgm:t>
        <a:bodyPr/>
        <a:lstStyle/>
        <a:p>
          <a:endParaRPr lang="en-US"/>
        </a:p>
      </dgm:t>
    </dgm:pt>
    <dgm:pt modelId="{96879633-64FA-47AC-8207-E8FDE426FE02}" type="sibTrans" cxnId="{D5D1C1F8-BC2D-4EDF-89D1-73676BF0203B}">
      <dgm:prSet/>
      <dgm:spPr/>
      <dgm:t>
        <a:bodyPr/>
        <a:lstStyle/>
        <a:p>
          <a:endParaRPr lang="en-US"/>
        </a:p>
      </dgm:t>
    </dgm:pt>
    <dgm:pt modelId="{A1CE1F10-2CE0-4718-8F53-1D0C348E478A}">
      <dgm:prSet custT="1"/>
      <dgm:spPr/>
      <dgm:t>
        <a:bodyPr/>
        <a:lstStyle/>
        <a:p>
          <a:r>
            <a:rPr lang="en-US" sz="1600" b="0" dirty="0" smtClean="0">
              <a:latin typeface="+mn-lt"/>
            </a:rPr>
            <a:t>Full day broad spectrum provider education training across the state from October 2016-April 2017</a:t>
          </a:r>
          <a:endParaRPr lang="en-US" sz="1600" b="0" dirty="0">
            <a:latin typeface="+mn-lt"/>
          </a:endParaRPr>
        </a:p>
      </dgm:t>
    </dgm:pt>
    <dgm:pt modelId="{9538602B-DACC-4E3B-9085-A19771E6DC2F}" type="parTrans" cxnId="{42016CF5-D4B5-4C57-B031-258EF24B208B}">
      <dgm:prSet/>
      <dgm:spPr/>
      <dgm:t>
        <a:bodyPr/>
        <a:lstStyle/>
        <a:p>
          <a:endParaRPr lang="en-US"/>
        </a:p>
      </dgm:t>
    </dgm:pt>
    <dgm:pt modelId="{6F7ABDB3-7370-4A83-8484-EB18D658B3EA}" type="sibTrans" cxnId="{42016CF5-D4B5-4C57-B031-258EF24B208B}">
      <dgm:prSet/>
      <dgm:spPr/>
      <dgm:t>
        <a:bodyPr/>
        <a:lstStyle/>
        <a:p>
          <a:endParaRPr lang="en-US"/>
        </a:p>
      </dgm:t>
    </dgm:pt>
    <dgm:pt modelId="{EF421233-B60A-4982-94E9-EF4132DDBD2C}">
      <dgm:prSet custT="1"/>
      <dgm:spPr/>
      <dgm:t>
        <a:bodyPr/>
        <a:lstStyle/>
        <a:p>
          <a:r>
            <a:rPr lang="en-US" sz="1600" dirty="0" smtClean="0">
              <a:latin typeface="+mn-lt"/>
            </a:rPr>
            <a:t>Physicians will complete the 4 hours of training online and 4 in-person hours to meet the requirement for providers to obtain the waiver to prescribe buprenorphine in their practice for treatment of opioid addiction 	</a:t>
          </a:r>
          <a:endParaRPr lang="en-US" sz="1600" dirty="0">
            <a:latin typeface="+mn-lt"/>
          </a:endParaRPr>
        </a:p>
      </dgm:t>
    </dgm:pt>
    <dgm:pt modelId="{DC8DE16A-B9F0-4032-97B8-2FBCE202ED7D}" type="parTrans" cxnId="{5FB3EB99-9F0B-4A26-9092-F2435E1A5680}">
      <dgm:prSet/>
      <dgm:spPr/>
      <dgm:t>
        <a:bodyPr/>
        <a:lstStyle/>
        <a:p>
          <a:endParaRPr lang="en-US"/>
        </a:p>
      </dgm:t>
    </dgm:pt>
    <dgm:pt modelId="{91FAAB90-62F1-4F7D-8448-EF8707074752}" type="sibTrans" cxnId="{5FB3EB99-9F0B-4A26-9092-F2435E1A5680}">
      <dgm:prSet/>
      <dgm:spPr/>
      <dgm:t>
        <a:bodyPr/>
        <a:lstStyle/>
        <a:p>
          <a:endParaRPr lang="en-US"/>
        </a:p>
      </dgm:t>
    </dgm:pt>
    <dgm:pt modelId="{DFBBC745-B838-4641-A30C-F3EDDC133405}">
      <dgm:prSet custT="1"/>
      <dgm:spPr/>
      <dgm:t>
        <a:bodyPr/>
        <a:lstStyle/>
        <a:p>
          <a:r>
            <a:rPr lang="en-US" sz="1600" dirty="0" smtClean="0">
              <a:latin typeface="+mn-lt"/>
            </a:rPr>
            <a:t>Specialty track content for behavioral health professionals and clinic administrators, addressing approaches for integrating  behavioral health into outpatient clinical and operational practice   </a:t>
          </a:r>
        </a:p>
      </dgm:t>
    </dgm:pt>
    <dgm:pt modelId="{8116C1FA-99FF-4F53-84E5-905F478BD9FC}" type="parTrans" cxnId="{DDAFC81C-A822-45FF-8F9A-08ADB32D3C35}">
      <dgm:prSet/>
      <dgm:spPr/>
      <dgm:t>
        <a:bodyPr/>
        <a:lstStyle/>
        <a:p>
          <a:endParaRPr lang="en-US"/>
        </a:p>
      </dgm:t>
    </dgm:pt>
    <dgm:pt modelId="{1BE521C3-7AB9-401A-BC15-297BC50D82BB}" type="sibTrans" cxnId="{DDAFC81C-A822-45FF-8F9A-08ADB32D3C35}">
      <dgm:prSet/>
      <dgm:spPr/>
      <dgm:t>
        <a:bodyPr/>
        <a:lstStyle/>
        <a:p>
          <a:endParaRPr lang="en-US"/>
        </a:p>
      </dgm:t>
    </dgm:pt>
    <dgm:pt modelId="{C7870340-79EB-4961-B0C3-404529BF94D5}">
      <dgm:prSet custT="1"/>
      <dgm:spPr/>
      <dgm:t>
        <a:bodyPr/>
        <a:lstStyle/>
        <a:p>
          <a:r>
            <a:rPr lang="en-US" sz="1600" dirty="0" smtClean="0">
              <a:latin typeface="+mn-lt"/>
            </a:rPr>
            <a:t>Training model offers the Sixth ARTS Benefit Support for current Virginia Medicaid members by offering provider education, training, and recruitment activities to engage healthcare workforce </a:t>
          </a:r>
        </a:p>
      </dgm:t>
    </dgm:pt>
    <dgm:pt modelId="{23A4FD5F-FAA5-4092-80E6-27AE589A99CC}" type="parTrans" cxnId="{EE0276CB-1BCC-46D9-BE6C-0D80FF8F24A7}">
      <dgm:prSet/>
      <dgm:spPr/>
      <dgm:t>
        <a:bodyPr/>
        <a:lstStyle/>
        <a:p>
          <a:endParaRPr lang="en-US"/>
        </a:p>
      </dgm:t>
    </dgm:pt>
    <dgm:pt modelId="{E3E40884-DD05-406A-AC08-238762574564}" type="sibTrans" cxnId="{EE0276CB-1BCC-46D9-BE6C-0D80FF8F24A7}">
      <dgm:prSet/>
      <dgm:spPr/>
      <dgm:t>
        <a:bodyPr/>
        <a:lstStyle/>
        <a:p>
          <a:endParaRPr lang="en-US"/>
        </a:p>
      </dgm:t>
    </dgm:pt>
    <dgm:pt modelId="{8590A525-5449-4B64-A2F3-4EB010CB4B4C}">
      <dgm:prSet custT="1"/>
      <dgm:spPr/>
      <dgm:t>
        <a:bodyPr/>
        <a:lstStyle/>
        <a:p>
          <a:r>
            <a:rPr lang="en-US" sz="1600" dirty="0" smtClean="0">
              <a:latin typeface="+mn-lt"/>
            </a:rPr>
            <a:t>Integration of ASAM criteria </a:t>
          </a:r>
        </a:p>
      </dgm:t>
    </dgm:pt>
    <dgm:pt modelId="{A3E3CA08-8EB5-4D86-A843-9698126E9F79}" type="parTrans" cxnId="{081A8DE5-ACFD-4BF9-8DDC-3E059150DB85}">
      <dgm:prSet/>
      <dgm:spPr/>
      <dgm:t>
        <a:bodyPr/>
        <a:lstStyle/>
        <a:p>
          <a:endParaRPr lang="en-US"/>
        </a:p>
      </dgm:t>
    </dgm:pt>
    <dgm:pt modelId="{3EC903EA-CE48-4D9A-B667-464757B9BE42}" type="sibTrans" cxnId="{081A8DE5-ACFD-4BF9-8DDC-3E059150DB85}">
      <dgm:prSet/>
      <dgm:spPr/>
      <dgm:t>
        <a:bodyPr/>
        <a:lstStyle/>
        <a:p>
          <a:endParaRPr lang="en-US"/>
        </a:p>
      </dgm:t>
    </dgm:pt>
    <dgm:pt modelId="{0FA7881B-1F4A-451E-A1C3-95F666EAD0E4}">
      <dgm:prSet custT="1"/>
      <dgm:spPr/>
      <dgm:t>
        <a:bodyPr/>
        <a:lstStyle/>
        <a:p>
          <a:r>
            <a:rPr lang="en-US" sz="1600" dirty="0" smtClean="0">
              <a:latin typeface="+mn-lt"/>
            </a:rPr>
            <a:t>Utilization of Provider Clinical Support System MAT criteria </a:t>
          </a:r>
        </a:p>
      </dgm:t>
    </dgm:pt>
    <dgm:pt modelId="{9B7DDC0D-E7F8-42CB-BABF-DC0D1EEA9EA3}" type="parTrans" cxnId="{E0902CA1-E8C5-4129-AA09-8F88DC79E48F}">
      <dgm:prSet/>
      <dgm:spPr/>
      <dgm:t>
        <a:bodyPr/>
        <a:lstStyle/>
        <a:p>
          <a:endParaRPr lang="en-US"/>
        </a:p>
      </dgm:t>
    </dgm:pt>
    <dgm:pt modelId="{6443C0EE-5266-40CE-9E67-D83BCB915B42}" type="sibTrans" cxnId="{E0902CA1-E8C5-4129-AA09-8F88DC79E48F}">
      <dgm:prSet/>
      <dgm:spPr/>
      <dgm:t>
        <a:bodyPr/>
        <a:lstStyle/>
        <a:p>
          <a:endParaRPr lang="en-US"/>
        </a:p>
      </dgm:t>
    </dgm:pt>
    <dgm:pt modelId="{AD47BC95-7613-49BA-8D42-531D10E31ED2}">
      <dgm:prSet custT="1"/>
      <dgm:spPr/>
      <dgm:t>
        <a:bodyPr/>
        <a:lstStyle/>
        <a:p>
          <a:r>
            <a:rPr lang="en-US" sz="1600" dirty="0" smtClean="0">
              <a:latin typeface="+mn-lt"/>
            </a:rPr>
            <a:t>Meets the requirement of the federal DATA 2000 law</a:t>
          </a:r>
        </a:p>
      </dgm:t>
    </dgm:pt>
    <dgm:pt modelId="{9507F3D2-6E5E-4335-8FC2-ACCD6C656D2D}" type="parTrans" cxnId="{D5209C10-CA84-4194-B184-E9A3334C965F}">
      <dgm:prSet/>
      <dgm:spPr/>
      <dgm:t>
        <a:bodyPr/>
        <a:lstStyle/>
        <a:p>
          <a:endParaRPr lang="en-US"/>
        </a:p>
      </dgm:t>
    </dgm:pt>
    <dgm:pt modelId="{3F1013BB-41B0-467A-A5D5-886C8CEF9706}" type="sibTrans" cxnId="{D5209C10-CA84-4194-B184-E9A3334C965F}">
      <dgm:prSet/>
      <dgm:spPr/>
      <dgm:t>
        <a:bodyPr/>
        <a:lstStyle/>
        <a:p>
          <a:endParaRPr lang="en-US"/>
        </a:p>
      </dgm:t>
    </dgm:pt>
    <dgm:pt modelId="{86FFF58E-406E-491B-B37D-B05BD2F33A3D}">
      <dgm:prSet custT="1"/>
      <dgm:spPr/>
      <dgm:t>
        <a:bodyPr/>
        <a:lstStyle/>
        <a:p>
          <a:r>
            <a:rPr lang="en-US" sz="1600" dirty="0" smtClean="0">
              <a:latin typeface="+mn-lt"/>
            </a:rPr>
            <a:t>Up to 12 free Continuing Medical Education units available for online and live trainings, including Virginia specific content</a:t>
          </a:r>
        </a:p>
      </dgm:t>
    </dgm:pt>
    <dgm:pt modelId="{96CABFF7-FE6A-47DD-AB29-4F8EF065E7C2}" type="parTrans" cxnId="{91E2EF7F-0141-488A-82FC-6005C6ED24A3}">
      <dgm:prSet/>
      <dgm:spPr/>
      <dgm:t>
        <a:bodyPr/>
        <a:lstStyle/>
        <a:p>
          <a:endParaRPr lang="en-US"/>
        </a:p>
      </dgm:t>
    </dgm:pt>
    <dgm:pt modelId="{A96AF1FD-48D4-455D-A90E-AEF94D84399A}" type="sibTrans" cxnId="{91E2EF7F-0141-488A-82FC-6005C6ED24A3}">
      <dgm:prSet/>
      <dgm:spPr/>
      <dgm:t>
        <a:bodyPr/>
        <a:lstStyle/>
        <a:p>
          <a:endParaRPr lang="en-US"/>
        </a:p>
      </dgm:t>
    </dgm:pt>
    <dgm:pt modelId="{02309155-0FCD-44AC-BC71-A326D816601B}">
      <dgm:prSet custT="1"/>
      <dgm:spPr/>
      <dgm:t>
        <a:bodyPr/>
        <a:lstStyle/>
        <a:p>
          <a:r>
            <a:rPr lang="en-US" sz="1600" dirty="0" smtClean="0">
              <a:latin typeface="+mn-lt"/>
            </a:rPr>
            <a:t>Intended Audience: Practicing MDs/DOs, APNs, PAs, medical students, behavioral health professionals, substance abuse professionals, and administrators supporting clinical practice</a:t>
          </a:r>
          <a:endParaRPr lang="en-US" sz="1600" dirty="0">
            <a:latin typeface="+mn-lt"/>
          </a:endParaRPr>
        </a:p>
      </dgm:t>
    </dgm:pt>
    <dgm:pt modelId="{23A9E5F7-C3C8-4039-A32C-288616273162}" type="parTrans" cxnId="{E67DC788-3C15-4031-8089-A6EAA644F8C2}">
      <dgm:prSet/>
      <dgm:spPr/>
      <dgm:t>
        <a:bodyPr/>
        <a:lstStyle/>
        <a:p>
          <a:endParaRPr lang="en-US"/>
        </a:p>
      </dgm:t>
    </dgm:pt>
    <dgm:pt modelId="{0EF9E9F5-1116-40E9-AC44-B63C6EB30F79}" type="sibTrans" cxnId="{E67DC788-3C15-4031-8089-A6EAA644F8C2}">
      <dgm:prSet/>
      <dgm:spPr/>
      <dgm:t>
        <a:bodyPr/>
        <a:lstStyle/>
        <a:p>
          <a:endParaRPr lang="en-US"/>
        </a:p>
      </dgm:t>
    </dgm:pt>
    <dgm:pt modelId="{80DA5F50-7F47-4E47-8307-28AF5F0070FC}" type="pres">
      <dgm:prSet presAssocID="{191CD4B9-A547-4F09-B8D7-235E84E4B281}" presName="linear" presStyleCnt="0">
        <dgm:presLayoutVars>
          <dgm:animLvl val="lvl"/>
          <dgm:resizeHandles val="exact"/>
        </dgm:presLayoutVars>
      </dgm:prSet>
      <dgm:spPr/>
      <dgm:t>
        <a:bodyPr/>
        <a:lstStyle/>
        <a:p>
          <a:endParaRPr lang="en-US"/>
        </a:p>
      </dgm:t>
    </dgm:pt>
    <dgm:pt modelId="{1B31ACC7-0FC1-4AB8-A0AB-A6F32E4A89E6}" type="pres">
      <dgm:prSet presAssocID="{913C72CC-C70C-463E-BE4F-76DD4AD37BC7}" presName="parentText" presStyleLbl="node1" presStyleIdx="0" presStyleCnt="1" custLinFactNeighborX="630" custLinFactNeighborY="-3228">
        <dgm:presLayoutVars>
          <dgm:chMax val="0"/>
          <dgm:bulletEnabled val="1"/>
        </dgm:presLayoutVars>
      </dgm:prSet>
      <dgm:spPr/>
      <dgm:t>
        <a:bodyPr/>
        <a:lstStyle/>
        <a:p>
          <a:endParaRPr lang="en-US"/>
        </a:p>
      </dgm:t>
    </dgm:pt>
    <dgm:pt modelId="{C82B3035-8B54-4FBB-A03B-DDBFA8781447}" type="pres">
      <dgm:prSet presAssocID="{913C72CC-C70C-463E-BE4F-76DD4AD37BC7}" presName="childText" presStyleLbl="revTx" presStyleIdx="0" presStyleCnt="1" custScaleY="114035" custLinFactNeighborY="22449">
        <dgm:presLayoutVars>
          <dgm:bulletEnabled val="1"/>
        </dgm:presLayoutVars>
      </dgm:prSet>
      <dgm:spPr/>
      <dgm:t>
        <a:bodyPr/>
        <a:lstStyle/>
        <a:p>
          <a:endParaRPr lang="en-US"/>
        </a:p>
      </dgm:t>
    </dgm:pt>
  </dgm:ptLst>
  <dgm:cxnLst>
    <dgm:cxn modelId="{42016CF5-D4B5-4C57-B031-258EF24B208B}" srcId="{913C72CC-C70C-463E-BE4F-76DD4AD37BC7}" destId="{A1CE1F10-2CE0-4718-8F53-1D0C348E478A}" srcOrd="0" destOrd="0" parTransId="{9538602B-DACC-4E3B-9085-A19771E6DC2F}" sibTransId="{6F7ABDB3-7370-4A83-8484-EB18D658B3EA}"/>
    <dgm:cxn modelId="{E4597C3B-E044-4260-934B-4E4BF880B1BF}" type="presOf" srcId="{DFBBC745-B838-4641-A30C-F3EDDC133405}" destId="{C82B3035-8B54-4FBB-A03B-DDBFA8781447}" srcOrd="0" destOrd="8" presId="urn:microsoft.com/office/officeart/2005/8/layout/vList2"/>
    <dgm:cxn modelId="{081A8DE5-ACFD-4BF9-8DDC-3E059150DB85}" srcId="{C7870340-79EB-4961-B0C3-404529BF94D5}" destId="{8590A525-5449-4B64-A2F3-4EB010CB4B4C}" srcOrd="0" destOrd="0" parTransId="{A3E3CA08-8EB5-4D86-A843-9698126E9F79}" sibTransId="{3EC903EA-CE48-4D9A-B667-464757B9BE42}"/>
    <dgm:cxn modelId="{EE0276CB-1BCC-46D9-BE6C-0D80FF8F24A7}" srcId="{913C72CC-C70C-463E-BE4F-76DD4AD37BC7}" destId="{C7870340-79EB-4961-B0C3-404529BF94D5}" srcOrd="2" destOrd="0" parTransId="{23A4FD5F-FAA5-4092-80E6-27AE589A99CC}" sibTransId="{E3E40884-DD05-406A-AC08-238762574564}"/>
    <dgm:cxn modelId="{DDAFC81C-A822-45FF-8F9A-08ADB32D3C35}" srcId="{913C72CC-C70C-463E-BE4F-76DD4AD37BC7}" destId="{DFBBC745-B838-4641-A30C-F3EDDC133405}" srcOrd="5" destOrd="0" parTransId="{8116C1FA-99FF-4F53-84E5-905F478BD9FC}" sibTransId="{1BE521C3-7AB9-401A-BC15-297BC50D82BB}"/>
    <dgm:cxn modelId="{E67DC788-3C15-4031-8089-A6EAA644F8C2}" srcId="{913C72CC-C70C-463E-BE4F-76DD4AD37BC7}" destId="{02309155-0FCD-44AC-BC71-A326D816601B}" srcOrd="3" destOrd="0" parTransId="{23A9E5F7-C3C8-4039-A32C-288616273162}" sibTransId="{0EF9E9F5-1116-40E9-AC44-B63C6EB30F79}"/>
    <dgm:cxn modelId="{B40BDC93-40A6-4621-A0A0-E779DECA3F05}" type="presOf" srcId="{0FA7881B-1F4A-451E-A1C3-95F666EAD0E4}" destId="{C82B3035-8B54-4FBB-A03B-DDBFA8781447}" srcOrd="0" destOrd="4" presId="urn:microsoft.com/office/officeart/2005/8/layout/vList2"/>
    <dgm:cxn modelId="{29D2D2A3-CF6E-49F3-A34F-D9E602BFEC59}" type="presOf" srcId="{8590A525-5449-4B64-A2F3-4EB010CB4B4C}" destId="{C82B3035-8B54-4FBB-A03B-DDBFA8781447}" srcOrd="0" destOrd="3" presId="urn:microsoft.com/office/officeart/2005/8/layout/vList2"/>
    <dgm:cxn modelId="{2EB93232-E07F-4DF0-A779-9C1D5080FC42}" type="presOf" srcId="{191CD4B9-A547-4F09-B8D7-235E84E4B281}" destId="{80DA5F50-7F47-4E47-8307-28AF5F0070FC}" srcOrd="0" destOrd="0" presId="urn:microsoft.com/office/officeart/2005/8/layout/vList2"/>
    <dgm:cxn modelId="{333E8210-210B-4563-81A0-8DE01ED8F402}" type="presOf" srcId="{86FFF58E-406E-491B-B37D-B05BD2F33A3D}" destId="{C82B3035-8B54-4FBB-A03B-DDBFA8781447}" srcOrd="0" destOrd="1" presId="urn:microsoft.com/office/officeart/2005/8/layout/vList2"/>
    <dgm:cxn modelId="{D5D1C1F8-BC2D-4EDF-89D1-73676BF0203B}" srcId="{191CD4B9-A547-4F09-B8D7-235E84E4B281}" destId="{913C72CC-C70C-463E-BE4F-76DD4AD37BC7}" srcOrd="0" destOrd="0" parTransId="{2AC11954-91C2-467F-AD33-4DCB16B797C2}" sibTransId="{96879633-64FA-47AC-8207-E8FDE426FE02}"/>
    <dgm:cxn modelId="{E0902CA1-E8C5-4129-AA09-8F88DC79E48F}" srcId="{C7870340-79EB-4961-B0C3-404529BF94D5}" destId="{0FA7881B-1F4A-451E-A1C3-95F666EAD0E4}" srcOrd="1" destOrd="0" parTransId="{9B7DDC0D-E7F8-42CB-BABF-DC0D1EEA9EA3}" sibTransId="{6443C0EE-5266-40CE-9E67-D83BCB915B42}"/>
    <dgm:cxn modelId="{562B079D-FEC5-4065-B3B5-416C6361EAAB}" type="presOf" srcId="{C7870340-79EB-4961-B0C3-404529BF94D5}" destId="{C82B3035-8B54-4FBB-A03B-DDBFA8781447}" srcOrd="0" destOrd="2" presId="urn:microsoft.com/office/officeart/2005/8/layout/vList2"/>
    <dgm:cxn modelId="{CA4FFA63-010F-41BC-AC17-7BB58E09DB18}" type="presOf" srcId="{EF421233-B60A-4982-94E9-EF4132DDBD2C}" destId="{C82B3035-8B54-4FBB-A03B-DDBFA8781447}" srcOrd="0" destOrd="7" presId="urn:microsoft.com/office/officeart/2005/8/layout/vList2"/>
    <dgm:cxn modelId="{C796804C-5062-433D-8F4F-FBE6F8382E36}" type="presOf" srcId="{AD47BC95-7613-49BA-8D42-531D10E31ED2}" destId="{C82B3035-8B54-4FBB-A03B-DDBFA8781447}" srcOrd="0" destOrd="5" presId="urn:microsoft.com/office/officeart/2005/8/layout/vList2"/>
    <dgm:cxn modelId="{91E2EF7F-0141-488A-82FC-6005C6ED24A3}" srcId="{913C72CC-C70C-463E-BE4F-76DD4AD37BC7}" destId="{86FFF58E-406E-491B-B37D-B05BD2F33A3D}" srcOrd="1" destOrd="0" parTransId="{96CABFF7-FE6A-47DD-AB29-4F8EF065E7C2}" sibTransId="{A96AF1FD-48D4-455D-A90E-AEF94D84399A}"/>
    <dgm:cxn modelId="{5FB3EB99-9F0B-4A26-9092-F2435E1A5680}" srcId="{913C72CC-C70C-463E-BE4F-76DD4AD37BC7}" destId="{EF421233-B60A-4982-94E9-EF4132DDBD2C}" srcOrd="4" destOrd="0" parTransId="{DC8DE16A-B9F0-4032-97B8-2FBCE202ED7D}" sibTransId="{91FAAB90-62F1-4F7D-8448-EF8707074752}"/>
    <dgm:cxn modelId="{E15DF646-7B21-40CC-8831-E7FDA1ACCFE4}" type="presOf" srcId="{02309155-0FCD-44AC-BC71-A326D816601B}" destId="{C82B3035-8B54-4FBB-A03B-DDBFA8781447}" srcOrd="0" destOrd="6" presId="urn:microsoft.com/office/officeart/2005/8/layout/vList2"/>
    <dgm:cxn modelId="{BA9E9DB8-F22A-48C1-8060-BF015B430A6B}" type="presOf" srcId="{913C72CC-C70C-463E-BE4F-76DD4AD37BC7}" destId="{1B31ACC7-0FC1-4AB8-A0AB-A6F32E4A89E6}" srcOrd="0" destOrd="0" presId="urn:microsoft.com/office/officeart/2005/8/layout/vList2"/>
    <dgm:cxn modelId="{0C3569FF-DFF9-4B66-82DF-D813B17EEE0D}" type="presOf" srcId="{A1CE1F10-2CE0-4718-8F53-1D0C348E478A}" destId="{C82B3035-8B54-4FBB-A03B-DDBFA8781447}" srcOrd="0" destOrd="0" presId="urn:microsoft.com/office/officeart/2005/8/layout/vList2"/>
    <dgm:cxn modelId="{D5209C10-CA84-4194-B184-E9A3334C965F}" srcId="{C7870340-79EB-4961-B0C3-404529BF94D5}" destId="{AD47BC95-7613-49BA-8D42-531D10E31ED2}" srcOrd="2" destOrd="0" parTransId="{9507F3D2-6E5E-4335-8FC2-ACCD6C656D2D}" sibTransId="{3F1013BB-41B0-467A-A5D5-886C8CEF9706}"/>
    <dgm:cxn modelId="{0E90F25B-2080-40AF-8BD0-C3665F028FE0}" type="presParOf" srcId="{80DA5F50-7F47-4E47-8307-28AF5F0070FC}" destId="{1B31ACC7-0FC1-4AB8-A0AB-A6F32E4A89E6}" srcOrd="0" destOrd="0" presId="urn:microsoft.com/office/officeart/2005/8/layout/vList2"/>
    <dgm:cxn modelId="{4E3D7865-82D6-489F-8B9F-815C215696B9}" type="presParOf" srcId="{80DA5F50-7F47-4E47-8307-28AF5F0070FC}" destId="{C82B3035-8B54-4FBB-A03B-DDBFA8781447}"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AD42CB-BCBA-413A-8C30-E619161D6108}"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CD1585E5-E085-4283-8555-9EE917176221}">
      <dgm:prSet phldrT="[Text]"/>
      <dgm:spPr/>
      <dgm:t>
        <a:bodyPr/>
        <a:lstStyle/>
        <a:p>
          <a:r>
            <a:rPr lang="en-US"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ARTS</a:t>
          </a:r>
          <a:endParaRPr lang="en-US"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B5725544-DF5B-4667-8766-D7327E64B92D}" type="parTrans" cxnId="{59AFEE6B-1B0B-4695-8B62-7D18D9574C35}">
      <dgm:prSet/>
      <dgm:spPr/>
      <dgm:t>
        <a:bodyPr/>
        <a:lstStyle/>
        <a:p>
          <a:endParaRPr lang="en-US" b="1"/>
        </a:p>
      </dgm:t>
    </dgm:pt>
    <dgm:pt modelId="{F13960A4-9B27-41DF-9699-6152A3649DDA}" type="sibTrans" cxnId="{59AFEE6B-1B0B-4695-8B62-7D18D9574C35}">
      <dgm:prSet/>
      <dgm:spPr/>
      <dgm:t>
        <a:bodyPr/>
        <a:lstStyle/>
        <a:p>
          <a:endParaRPr lang="en-US" b="1"/>
        </a:p>
      </dgm:t>
    </dgm:pt>
    <dgm:pt modelId="{7F9C9DEE-9F97-41A5-B6D9-B8979697BEDA}">
      <dgm:prSet phldrT="[Text]" custT="1"/>
      <dgm:spPr/>
      <dgm:t>
        <a:bodyPr/>
        <a:lstStyle/>
        <a:p>
          <a:r>
            <a:rPr lang="en-US" sz="1600" b="1" dirty="0" smtClean="0"/>
            <a:t>Residential Treatment</a:t>
          </a:r>
          <a:endParaRPr lang="en-US" sz="1600" b="1" dirty="0"/>
        </a:p>
      </dgm:t>
    </dgm:pt>
    <dgm:pt modelId="{749CBC37-B6E8-4501-A6B2-A7D80FC3FB0F}" type="parTrans" cxnId="{310815E7-B5B7-40FF-AC09-45B9E0DF6393}">
      <dgm:prSet/>
      <dgm:spPr/>
      <dgm:t>
        <a:bodyPr/>
        <a:lstStyle/>
        <a:p>
          <a:endParaRPr lang="en-US" b="1"/>
        </a:p>
      </dgm:t>
    </dgm:pt>
    <dgm:pt modelId="{88F4EA67-9B15-4651-B50B-209F89F0E145}" type="sibTrans" cxnId="{310815E7-B5B7-40FF-AC09-45B9E0DF6393}">
      <dgm:prSet/>
      <dgm:spPr/>
      <dgm:t>
        <a:bodyPr/>
        <a:lstStyle/>
        <a:p>
          <a:endParaRPr lang="en-US" b="1"/>
        </a:p>
      </dgm:t>
    </dgm:pt>
    <dgm:pt modelId="{3408D1E5-A855-4045-8191-D99B3A94FD7D}">
      <dgm:prSet phldrT="[Text]" custT="1"/>
      <dgm:spPr/>
      <dgm:t>
        <a:bodyPr/>
        <a:lstStyle/>
        <a:p>
          <a:r>
            <a:rPr lang="en-US" sz="1600" b="1" dirty="0" smtClean="0"/>
            <a:t>Partial Hospitalization</a:t>
          </a:r>
          <a:endParaRPr lang="en-US" sz="1600" b="1" dirty="0"/>
        </a:p>
      </dgm:t>
    </dgm:pt>
    <dgm:pt modelId="{9F004AE5-E520-4F16-ACCE-F8750063AF1B}" type="parTrans" cxnId="{DE329387-B511-483A-BA49-867003EFF242}">
      <dgm:prSet/>
      <dgm:spPr/>
      <dgm:t>
        <a:bodyPr/>
        <a:lstStyle/>
        <a:p>
          <a:endParaRPr lang="en-US" b="1"/>
        </a:p>
      </dgm:t>
    </dgm:pt>
    <dgm:pt modelId="{5B8AF354-A9D9-4ADA-A9BC-3F9CB3373EA2}" type="sibTrans" cxnId="{DE329387-B511-483A-BA49-867003EFF242}">
      <dgm:prSet/>
      <dgm:spPr/>
      <dgm:t>
        <a:bodyPr/>
        <a:lstStyle/>
        <a:p>
          <a:endParaRPr lang="en-US" b="1"/>
        </a:p>
      </dgm:t>
    </dgm:pt>
    <dgm:pt modelId="{B5642477-361F-4350-867E-16A60CAA427B}">
      <dgm:prSet phldrT="[Text]" custT="1"/>
      <dgm:spPr/>
      <dgm:t>
        <a:bodyPr/>
        <a:lstStyle/>
        <a:p>
          <a:r>
            <a:rPr lang="en-US" sz="1600" b="1" dirty="0" smtClean="0"/>
            <a:t>Intensive Outpatient Programs</a:t>
          </a:r>
        </a:p>
      </dgm:t>
    </dgm:pt>
    <dgm:pt modelId="{F7115AFB-B404-4AB3-955E-68266A2DE74A}" type="parTrans" cxnId="{6C00141F-E293-4D53-A42D-AD7408283834}">
      <dgm:prSet/>
      <dgm:spPr/>
      <dgm:t>
        <a:bodyPr/>
        <a:lstStyle/>
        <a:p>
          <a:endParaRPr lang="en-US" b="1"/>
        </a:p>
      </dgm:t>
    </dgm:pt>
    <dgm:pt modelId="{B3D4D9B7-CF37-421D-A615-4E6E7EFBB4C3}" type="sibTrans" cxnId="{6C00141F-E293-4D53-A42D-AD7408283834}">
      <dgm:prSet/>
      <dgm:spPr/>
      <dgm:t>
        <a:bodyPr/>
        <a:lstStyle/>
        <a:p>
          <a:endParaRPr lang="en-US" b="1"/>
        </a:p>
      </dgm:t>
    </dgm:pt>
    <dgm:pt modelId="{F14DF2BD-7161-4E92-811F-CDB9E169AAAC}">
      <dgm:prSet custT="1"/>
      <dgm:spPr/>
      <dgm:t>
        <a:bodyPr/>
        <a:lstStyle/>
        <a:p>
          <a:r>
            <a:rPr lang="en-US" sz="1600" b="1" dirty="0" smtClean="0"/>
            <a:t>Case Management</a:t>
          </a:r>
          <a:endParaRPr lang="en-US" sz="1600" b="1" dirty="0"/>
        </a:p>
      </dgm:t>
    </dgm:pt>
    <dgm:pt modelId="{579F95E6-387F-4D9F-84D8-9EE6843FEEAA}" type="parTrans" cxnId="{04DFD99F-7390-4294-9536-A04D3C044018}">
      <dgm:prSet/>
      <dgm:spPr/>
      <dgm:t>
        <a:bodyPr/>
        <a:lstStyle/>
        <a:p>
          <a:endParaRPr lang="en-US" b="1"/>
        </a:p>
      </dgm:t>
    </dgm:pt>
    <dgm:pt modelId="{A2B42C88-FB8A-43B3-AA56-A485F8AB524A}" type="sibTrans" cxnId="{04DFD99F-7390-4294-9536-A04D3C044018}">
      <dgm:prSet/>
      <dgm:spPr/>
      <dgm:t>
        <a:bodyPr/>
        <a:lstStyle/>
        <a:p>
          <a:endParaRPr lang="en-US" b="1"/>
        </a:p>
      </dgm:t>
    </dgm:pt>
    <dgm:pt modelId="{D3981165-C233-4300-B157-7F54EAD9C2C3}">
      <dgm:prSet custT="1"/>
      <dgm:spPr/>
      <dgm:t>
        <a:bodyPr/>
        <a:lstStyle/>
        <a:p>
          <a:r>
            <a:rPr lang="en-US" sz="1600" b="1" dirty="0" smtClean="0"/>
            <a:t>Opioid Treatment</a:t>
          </a:r>
          <a:endParaRPr lang="en-US" sz="1600" b="1" dirty="0"/>
        </a:p>
      </dgm:t>
    </dgm:pt>
    <dgm:pt modelId="{693A44CB-5283-4DE1-9C80-A1222E4F28FA}" type="parTrans" cxnId="{8E05927C-5BF1-458B-9C59-02651DB555BE}">
      <dgm:prSet/>
      <dgm:spPr/>
      <dgm:t>
        <a:bodyPr/>
        <a:lstStyle/>
        <a:p>
          <a:endParaRPr lang="en-US" b="1"/>
        </a:p>
      </dgm:t>
    </dgm:pt>
    <dgm:pt modelId="{E89BC8FE-AF01-4764-A729-1DE91E1F0E3F}" type="sibTrans" cxnId="{8E05927C-5BF1-458B-9C59-02651DB555BE}">
      <dgm:prSet/>
      <dgm:spPr/>
      <dgm:t>
        <a:bodyPr/>
        <a:lstStyle/>
        <a:p>
          <a:endParaRPr lang="en-US" b="1"/>
        </a:p>
      </dgm:t>
    </dgm:pt>
    <dgm:pt modelId="{F8BB443E-AE15-44D4-A563-0DAEB3645E05}">
      <dgm:prSet custT="1"/>
      <dgm:spPr/>
      <dgm:t>
        <a:bodyPr/>
        <a:lstStyle/>
        <a:p>
          <a:r>
            <a:rPr lang="en-US" sz="1600" b="1" dirty="0" smtClean="0"/>
            <a:t>Crisis Intervention</a:t>
          </a:r>
          <a:endParaRPr lang="en-US" sz="1600" b="1" dirty="0"/>
        </a:p>
      </dgm:t>
    </dgm:pt>
    <dgm:pt modelId="{1EA51125-2492-4DDE-8564-3EFBC57AEB1B}" type="parTrans" cxnId="{1CAA2048-080F-4483-B1ED-7E7D0759F6DC}">
      <dgm:prSet/>
      <dgm:spPr/>
      <dgm:t>
        <a:bodyPr/>
        <a:lstStyle/>
        <a:p>
          <a:endParaRPr lang="en-US" b="1"/>
        </a:p>
      </dgm:t>
    </dgm:pt>
    <dgm:pt modelId="{109733FE-963D-4607-A8BD-F485BC115C24}" type="sibTrans" cxnId="{1CAA2048-080F-4483-B1ED-7E7D0759F6DC}">
      <dgm:prSet/>
      <dgm:spPr/>
      <dgm:t>
        <a:bodyPr/>
        <a:lstStyle/>
        <a:p>
          <a:endParaRPr lang="en-US" b="1"/>
        </a:p>
      </dgm:t>
    </dgm:pt>
    <dgm:pt modelId="{734FF0E9-1A3D-4E9C-9A0B-D4F88BF34BA3}">
      <dgm:prSet phldrT="[Text]" custT="1"/>
      <dgm:spPr/>
      <dgm:t>
        <a:bodyPr/>
        <a:lstStyle/>
        <a:p>
          <a:r>
            <a:rPr lang="en-US" sz="1600" b="1" dirty="0" smtClean="0"/>
            <a:t>Inpatient Detox</a:t>
          </a:r>
          <a:endParaRPr lang="en-US" sz="1600" b="1" dirty="0"/>
        </a:p>
      </dgm:t>
    </dgm:pt>
    <dgm:pt modelId="{15EADAB6-B453-41DB-B23F-2E5B73B0A819}" type="parTrans" cxnId="{8207E177-9DBF-4226-94FE-8C2F6A61DD0B}">
      <dgm:prSet/>
      <dgm:spPr/>
      <dgm:t>
        <a:bodyPr/>
        <a:lstStyle/>
        <a:p>
          <a:endParaRPr lang="en-US" b="1"/>
        </a:p>
      </dgm:t>
    </dgm:pt>
    <dgm:pt modelId="{3B716A78-51D0-47A9-9833-597A8A86923B}" type="sibTrans" cxnId="{8207E177-9DBF-4226-94FE-8C2F6A61DD0B}">
      <dgm:prSet/>
      <dgm:spPr/>
      <dgm:t>
        <a:bodyPr/>
        <a:lstStyle/>
        <a:p>
          <a:endParaRPr lang="en-US" b="1"/>
        </a:p>
      </dgm:t>
    </dgm:pt>
    <dgm:pt modelId="{83029EB6-FD90-4836-B7F6-97F5E83400B2}">
      <dgm:prSet custT="1"/>
      <dgm:spPr/>
      <dgm:t>
        <a:bodyPr/>
        <a:lstStyle/>
        <a:p>
          <a:r>
            <a:rPr lang="en-US" sz="1600" b="1" dirty="0" smtClean="0"/>
            <a:t>Peer Recovery Supports</a:t>
          </a:r>
          <a:endParaRPr lang="en-US" sz="1600" b="1" dirty="0"/>
        </a:p>
      </dgm:t>
    </dgm:pt>
    <dgm:pt modelId="{075DA75F-716B-4287-9F07-EF233DA5E7B3}" type="parTrans" cxnId="{0E1180EC-FFC3-491B-809C-E7DCF9A8A3CA}">
      <dgm:prSet/>
      <dgm:spPr/>
      <dgm:t>
        <a:bodyPr/>
        <a:lstStyle/>
        <a:p>
          <a:endParaRPr lang="en-US" b="1"/>
        </a:p>
      </dgm:t>
    </dgm:pt>
    <dgm:pt modelId="{F76BBBDB-D191-4EAD-A649-9561FCBD006E}" type="sibTrans" cxnId="{0E1180EC-FFC3-491B-809C-E7DCF9A8A3CA}">
      <dgm:prSet/>
      <dgm:spPr/>
      <dgm:t>
        <a:bodyPr/>
        <a:lstStyle/>
        <a:p>
          <a:endParaRPr lang="en-US" b="1"/>
        </a:p>
      </dgm:t>
    </dgm:pt>
    <dgm:pt modelId="{A94B0526-1B09-41DF-A605-90443ADE8ABE}" type="pres">
      <dgm:prSet presAssocID="{AEAD42CB-BCBA-413A-8C30-E619161D6108}" presName="cycle" presStyleCnt="0">
        <dgm:presLayoutVars>
          <dgm:chMax val="1"/>
          <dgm:dir/>
          <dgm:animLvl val="ctr"/>
          <dgm:resizeHandles val="exact"/>
        </dgm:presLayoutVars>
      </dgm:prSet>
      <dgm:spPr/>
      <dgm:t>
        <a:bodyPr/>
        <a:lstStyle/>
        <a:p>
          <a:endParaRPr lang="en-US"/>
        </a:p>
      </dgm:t>
    </dgm:pt>
    <dgm:pt modelId="{3D5C128A-5740-438F-8E0C-159E453B5674}" type="pres">
      <dgm:prSet presAssocID="{CD1585E5-E085-4283-8555-9EE917176221}" presName="centerShape" presStyleLbl="node0" presStyleIdx="0" presStyleCnt="1" custScaleX="133397" custScaleY="139847"/>
      <dgm:spPr/>
      <dgm:t>
        <a:bodyPr/>
        <a:lstStyle/>
        <a:p>
          <a:endParaRPr lang="en-US"/>
        </a:p>
      </dgm:t>
    </dgm:pt>
    <dgm:pt modelId="{4377D1F4-D3DD-4A25-A23A-01DDD310FF5D}" type="pres">
      <dgm:prSet presAssocID="{15EADAB6-B453-41DB-B23F-2E5B73B0A819}" presName="parTrans" presStyleLbl="bgSibTrans2D1" presStyleIdx="0" presStyleCnt="8"/>
      <dgm:spPr/>
      <dgm:t>
        <a:bodyPr/>
        <a:lstStyle/>
        <a:p>
          <a:endParaRPr lang="en-US"/>
        </a:p>
      </dgm:t>
    </dgm:pt>
    <dgm:pt modelId="{0DE0D3DA-5AF0-4336-BADC-239CE2102690}" type="pres">
      <dgm:prSet presAssocID="{734FF0E9-1A3D-4E9C-9A0B-D4F88BF34BA3}" presName="node" presStyleLbl="node1" presStyleIdx="0" presStyleCnt="8" custScaleX="114953">
        <dgm:presLayoutVars>
          <dgm:bulletEnabled val="1"/>
        </dgm:presLayoutVars>
      </dgm:prSet>
      <dgm:spPr/>
      <dgm:t>
        <a:bodyPr/>
        <a:lstStyle/>
        <a:p>
          <a:endParaRPr lang="en-US"/>
        </a:p>
      </dgm:t>
    </dgm:pt>
    <dgm:pt modelId="{6656CD9E-B330-4C3B-A7B6-398BC24DCD7C}" type="pres">
      <dgm:prSet presAssocID="{749CBC37-B6E8-4501-A6B2-A7D80FC3FB0F}" presName="parTrans" presStyleLbl="bgSibTrans2D1" presStyleIdx="1" presStyleCnt="8"/>
      <dgm:spPr/>
      <dgm:t>
        <a:bodyPr/>
        <a:lstStyle/>
        <a:p>
          <a:endParaRPr lang="en-US"/>
        </a:p>
      </dgm:t>
    </dgm:pt>
    <dgm:pt modelId="{8AE8BD6A-9A14-4196-A6E7-F2190EE7D1F2}" type="pres">
      <dgm:prSet presAssocID="{7F9C9DEE-9F97-41A5-B6D9-B8979697BEDA}" presName="node" presStyleLbl="node1" presStyleIdx="1" presStyleCnt="8" custScaleX="114953">
        <dgm:presLayoutVars>
          <dgm:bulletEnabled val="1"/>
        </dgm:presLayoutVars>
      </dgm:prSet>
      <dgm:spPr/>
      <dgm:t>
        <a:bodyPr/>
        <a:lstStyle/>
        <a:p>
          <a:endParaRPr lang="en-US"/>
        </a:p>
      </dgm:t>
    </dgm:pt>
    <dgm:pt modelId="{AF216499-CCA3-4F8D-962B-E63C7B1974C7}" type="pres">
      <dgm:prSet presAssocID="{9F004AE5-E520-4F16-ACCE-F8750063AF1B}" presName="parTrans" presStyleLbl="bgSibTrans2D1" presStyleIdx="2" presStyleCnt="8"/>
      <dgm:spPr/>
      <dgm:t>
        <a:bodyPr/>
        <a:lstStyle/>
        <a:p>
          <a:endParaRPr lang="en-US"/>
        </a:p>
      </dgm:t>
    </dgm:pt>
    <dgm:pt modelId="{CD832887-242C-4FE8-B421-42721E923DC5}" type="pres">
      <dgm:prSet presAssocID="{3408D1E5-A855-4045-8191-D99B3A94FD7D}" presName="node" presStyleLbl="node1" presStyleIdx="2" presStyleCnt="8" custScaleX="150498" custRadScaleRad="107305" custRadScaleInc="-19475">
        <dgm:presLayoutVars>
          <dgm:bulletEnabled val="1"/>
        </dgm:presLayoutVars>
      </dgm:prSet>
      <dgm:spPr/>
      <dgm:t>
        <a:bodyPr/>
        <a:lstStyle/>
        <a:p>
          <a:endParaRPr lang="en-US"/>
        </a:p>
      </dgm:t>
    </dgm:pt>
    <dgm:pt modelId="{3D67A7E0-73EA-431F-9F9C-120FE17D6804}" type="pres">
      <dgm:prSet presAssocID="{F7115AFB-B404-4AB3-955E-68266A2DE74A}" presName="parTrans" presStyleLbl="bgSibTrans2D1" presStyleIdx="3" presStyleCnt="8"/>
      <dgm:spPr/>
      <dgm:t>
        <a:bodyPr/>
        <a:lstStyle/>
        <a:p>
          <a:endParaRPr lang="en-US"/>
        </a:p>
      </dgm:t>
    </dgm:pt>
    <dgm:pt modelId="{3CA06D4F-072A-4A8B-8C53-8106E3B7A7BF}" type="pres">
      <dgm:prSet presAssocID="{B5642477-361F-4350-867E-16A60CAA427B}" presName="node" presStyleLbl="node1" presStyleIdx="3" presStyleCnt="8" custScaleX="114953" custRadScaleRad="99500" custRadScaleInc="4520">
        <dgm:presLayoutVars>
          <dgm:bulletEnabled val="1"/>
        </dgm:presLayoutVars>
      </dgm:prSet>
      <dgm:spPr/>
      <dgm:t>
        <a:bodyPr/>
        <a:lstStyle/>
        <a:p>
          <a:endParaRPr lang="en-US"/>
        </a:p>
      </dgm:t>
    </dgm:pt>
    <dgm:pt modelId="{4C171C2C-610F-4D54-AF9E-ACA3D48EF113}" type="pres">
      <dgm:prSet presAssocID="{693A44CB-5283-4DE1-9C80-A1222E4F28FA}" presName="parTrans" presStyleLbl="bgSibTrans2D1" presStyleIdx="4" presStyleCnt="8"/>
      <dgm:spPr/>
      <dgm:t>
        <a:bodyPr/>
        <a:lstStyle/>
        <a:p>
          <a:endParaRPr lang="en-US"/>
        </a:p>
      </dgm:t>
    </dgm:pt>
    <dgm:pt modelId="{E89D55F3-DEEB-4137-8774-721EECAB080B}" type="pres">
      <dgm:prSet presAssocID="{D3981165-C233-4300-B157-7F54EAD9C2C3}" presName="node" presStyleLbl="node1" presStyleIdx="4" presStyleCnt="8" custScaleX="114953" custRadScaleRad="100633" custRadScaleInc="7745">
        <dgm:presLayoutVars>
          <dgm:bulletEnabled val="1"/>
        </dgm:presLayoutVars>
      </dgm:prSet>
      <dgm:spPr/>
      <dgm:t>
        <a:bodyPr/>
        <a:lstStyle/>
        <a:p>
          <a:endParaRPr lang="en-US"/>
        </a:p>
      </dgm:t>
    </dgm:pt>
    <dgm:pt modelId="{B85E2F33-EAFF-45E1-B496-13E888E34F69}" type="pres">
      <dgm:prSet presAssocID="{579F95E6-387F-4D9F-84D8-9EE6843FEEAA}" presName="parTrans" presStyleLbl="bgSibTrans2D1" presStyleIdx="5" presStyleCnt="8"/>
      <dgm:spPr/>
      <dgm:t>
        <a:bodyPr/>
        <a:lstStyle/>
        <a:p>
          <a:endParaRPr lang="en-US"/>
        </a:p>
      </dgm:t>
    </dgm:pt>
    <dgm:pt modelId="{6DCEAE8A-E207-4185-B29B-CEE805843E4A}" type="pres">
      <dgm:prSet presAssocID="{F14DF2BD-7161-4E92-811F-CDB9E169AAAC}" presName="node" presStyleLbl="node1" presStyleIdx="5" presStyleCnt="8" custScaleX="134252" custRadScaleRad="106726" custRadScaleInc="17988">
        <dgm:presLayoutVars>
          <dgm:bulletEnabled val="1"/>
        </dgm:presLayoutVars>
      </dgm:prSet>
      <dgm:spPr/>
      <dgm:t>
        <a:bodyPr/>
        <a:lstStyle/>
        <a:p>
          <a:endParaRPr lang="en-US"/>
        </a:p>
      </dgm:t>
    </dgm:pt>
    <dgm:pt modelId="{F0488C74-6290-4613-89A8-830A38DD43F7}" type="pres">
      <dgm:prSet presAssocID="{075DA75F-716B-4287-9F07-EF233DA5E7B3}" presName="parTrans" presStyleLbl="bgSibTrans2D1" presStyleIdx="6" presStyleCnt="8"/>
      <dgm:spPr/>
      <dgm:t>
        <a:bodyPr/>
        <a:lstStyle/>
        <a:p>
          <a:endParaRPr lang="en-US"/>
        </a:p>
      </dgm:t>
    </dgm:pt>
    <dgm:pt modelId="{466C7417-C660-4BF1-AC34-6B17B998707E}" type="pres">
      <dgm:prSet presAssocID="{83029EB6-FD90-4836-B7F6-97F5E83400B2}" presName="node" presStyleLbl="node1" presStyleIdx="6" presStyleCnt="8" custScaleX="114953">
        <dgm:presLayoutVars>
          <dgm:bulletEnabled val="1"/>
        </dgm:presLayoutVars>
      </dgm:prSet>
      <dgm:spPr/>
      <dgm:t>
        <a:bodyPr/>
        <a:lstStyle/>
        <a:p>
          <a:endParaRPr lang="en-US"/>
        </a:p>
      </dgm:t>
    </dgm:pt>
    <dgm:pt modelId="{5804F0E9-BC1E-4AED-BE54-8587CCE5460D}" type="pres">
      <dgm:prSet presAssocID="{1EA51125-2492-4DDE-8564-3EFBC57AEB1B}" presName="parTrans" presStyleLbl="bgSibTrans2D1" presStyleIdx="7" presStyleCnt="8"/>
      <dgm:spPr/>
      <dgm:t>
        <a:bodyPr/>
        <a:lstStyle/>
        <a:p>
          <a:endParaRPr lang="en-US"/>
        </a:p>
      </dgm:t>
    </dgm:pt>
    <dgm:pt modelId="{F8581F5F-88B5-4919-9F5B-0C0804119A08}" type="pres">
      <dgm:prSet presAssocID="{F8BB443E-AE15-44D4-A563-0DAEB3645E05}" presName="node" presStyleLbl="node1" presStyleIdx="7" presStyleCnt="8" custScaleX="131820">
        <dgm:presLayoutVars>
          <dgm:bulletEnabled val="1"/>
        </dgm:presLayoutVars>
      </dgm:prSet>
      <dgm:spPr/>
      <dgm:t>
        <a:bodyPr/>
        <a:lstStyle/>
        <a:p>
          <a:endParaRPr lang="en-US"/>
        </a:p>
      </dgm:t>
    </dgm:pt>
  </dgm:ptLst>
  <dgm:cxnLst>
    <dgm:cxn modelId="{0E1180EC-FFC3-491B-809C-E7DCF9A8A3CA}" srcId="{CD1585E5-E085-4283-8555-9EE917176221}" destId="{83029EB6-FD90-4836-B7F6-97F5E83400B2}" srcOrd="6" destOrd="0" parTransId="{075DA75F-716B-4287-9F07-EF233DA5E7B3}" sibTransId="{F76BBBDB-D191-4EAD-A649-9561FCBD006E}"/>
    <dgm:cxn modelId="{2790CEAB-168D-4275-B9DD-B3A89DA21D81}" type="presOf" srcId="{749CBC37-B6E8-4501-A6B2-A7D80FC3FB0F}" destId="{6656CD9E-B330-4C3B-A7B6-398BC24DCD7C}" srcOrd="0" destOrd="0" presId="urn:microsoft.com/office/officeart/2005/8/layout/radial4"/>
    <dgm:cxn modelId="{9DA603D8-38A7-4E9D-8F64-9E3A1D8BF5AF}" type="presOf" srcId="{7F9C9DEE-9F97-41A5-B6D9-B8979697BEDA}" destId="{8AE8BD6A-9A14-4196-A6E7-F2190EE7D1F2}" srcOrd="0" destOrd="0" presId="urn:microsoft.com/office/officeart/2005/8/layout/radial4"/>
    <dgm:cxn modelId="{D54A43F8-955A-491A-8712-7A3C8224CD37}" type="presOf" srcId="{CD1585E5-E085-4283-8555-9EE917176221}" destId="{3D5C128A-5740-438F-8E0C-159E453B5674}" srcOrd="0" destOrd="0" presId="urn:microsoft.com/office/officeart/2005/8/layout/radial4"/>
    <dgm:cxn modelId="{A9EF677A-7341-41E9-BA3F-44AC6EBAB5C0}" type="presOf" srcId="{1EA51125-2492-4DDE-8564-3EFBC57AEB1B}" destId="{5804F0E9-BC1E-4AED-BE54-8587CCE5460D}" srcOrd="0" destOrd="0" presId="urn:microsoft.com/office/officeart/2005/8/layout/radial4"/>
    <dgm:cxn modelId="{310815E7-B5B7-40FF-AC09-45B9E0DF6393}" srcId="{CD1585E5-E085-4283-8555-9EE917176221}" destId="{7F9C9DEE-9F97-41A5-B6D9-B8979697BEDA}" srcOrd="1" destOrd="0" parTransId="{749CBC37-B6E8-4501-A6B2-A7D80FC3FB0F}" sibTransId="{88F4EA67-9B15-4651-B50B-209F89F0E145}"/>
    <dgm:cxn modelId="{04DFD99F-7390-4294-9536-A04D3C044018}" srcId="{CD1585E5-E085-4283-8555-9EE917176221}" destId="{F14DF2BD-7161-4E92-811F-CDB9E169AAAC}" srcOrd="5" destOrd="0" parTransId="{579F95E6-387F-4D9F-84D8-9EE6843FEEAA}" sibTransId="{A2B42C88-FB8A-43B3-AA56-A485F8AB524A}"/>
    <dgm:cxn modelId="{8E05927C-5BF1-458B-9C59-02651DB555BE}" srcId="{CD1585E5-E085-4283-8555-9EE917176221}" destId="{D3981165-C233-4300-B157-7F54EAD9C2C3}" srcOrd="4" destOrd="0" parTransId="{693A44CB-5283-4DE1-9C80-A1222E4F28FA}" sibTransId="{E89BC8FE-AF01-4764-A729-1DE91E1F0E3F}"/>
    <dgm:cxn modelId="{1144A2F9-AC83-4B32-8661-718A06E1017A}" type="presOf" srcId="{9F004AE5-E520-4F16-ACCE-F8750063AF1B}" destId="{AF216499-CCA3-4F8D-962B-E63C7B1974C7}" srcOrd="0" destOrd="0" presId="urn:microsoft.com/office/officeart/2005/8/layout/radial4"/>
    <dgm:cxn modelId="{DE329387-B511-483A-BA49-867003EFF242}" srcId="{CD1585E5-E085-4283-8555-9EE917176221}" destId="{3408D1E5-A855-4045-8191-D99B3A94FD7D}" srcOrd="2" destOrd="0" parTransId="{9F004AE5-E520-4F16-ACCE-F8750063AF1B}" sibTransId="{5B8AF354-A9D9-4ADA-A9BC-3F9CB3373EA2}"/>
    <dgm:cxn modelId="{6BFCA3BB-2A13-487B-ABFD-A1E24F5ED531}" type="presOf" srcId="{734FF0E9-1A3D-4E9C-9A0B-D4F88BF34BA3}" destId="{0DE0D3DA-5AF0-4336-BADC-239CE2102690}" srcOrd="0" destOrd="0" presId="urn:microsoft.com/office/officeart/2005/8/layout/radial4"/>
    <dgm:cxn modelId="{8207E177-9DBF-4226-94FE-8C2F6A61DD0B}" srcId="{CD1585E5-E085-4283-8555-9EE917176221}" destId="{734FF0E9-1A3D-4E9C-9A0B-D4F88BF34BA3}" srcOrd="0" destOrd="0" parTransId="{15EADAB6-B453-41DB-B23F-2E5B73B0A819}" sibTransId="{3B716A78-51D0-47A9-9833-597A8A86923B}"/>
    <dgm:cxn modelId="{1CAA2048-080F-4483-B1ED-7E7D0759F6DC}" srcId="{CD1585E5-E085-4283-8555-9EE917176221}" destId="{F8BB443E-AE15-44D4-A563-0DAEB3645E05}" srcOrd="7" destOrd="0" parTransId="{1EA51125-2492-4DDE-8564-3EFBC57AEB1B}" sibTransId="{109733FE-963D-4607-A8BD-F485BC115C24}"/>
    <dgm:cxn modelId="{AB7DC5E7-9F59-4BBF-AF36-724D46545546}" type="presOf" srcId="{693A44CB-5283-4DE1-9C80-A1222E4F28FA}" destId="{4C171C2C-610F-4D54-AF9E-ACA3D48EF113}" srcOrd="0" destOrd="0" presId="urn:microsoft.com/office/officeart/2005/8/layout/radial4"/>
    <dgm:cxn modelId="{44057F86-8298-4A9F-9958-5C66514A3C37}" type="presOf" srcId="{F14DF2BD-7161-4E92-811F-CDB9E169AAAC}" destId="{6DCEAE8A-E207-4185-B29B-CEE805843E4A}" srcOrd="0" destOrd="0" presId="urn:microsoft.com/office/officeart/2005/8/layout/radial4"/>
    <dgm:cxn modelId="{16AA66C1-A473-4827-856C-E7608FCFF1EF}" type="presOf" srcId="{F7115AFB-B404-4AB3-955E-68266A2DE74A}" destId="{3D67A7E0-73EA-431F-9F9C-120FE17D6804}" srcOrd="0" destOrd="0" presId="urn:microsoft.com/office/officeart/2005/8/layout/radial4"/>
    <dgm:cxn modelId="{62760EDF-7E6F-4093-9C56-134D603D6A79}" type="presOf" srcId="{B5642477-361F-4350-867E-16A60CAA427B}" destId="{3CA06D4F-072A-4A8B-8C53-8106E3B7A7BF}" srcOrd="0" destOrd="0" presId="urn:microsoft.com/office/officeart/2005/8/layout/radial4"/>
    <dgm:cxn modelId="{ACD78219-6016-450A-819E-2A19647F452C}" type="presOf" srcId="{D3981165-C233-4300-B157-7F54EAD9C2C3}" destId="{E89D55F3-DEEB-4137-8774-721EECAB080B}" srcOrd="0" destOrd="0" presId="urn:microsoft.com/office/officeart/2005/8/layout/radial4"/>
    <dgm:cxn modelId="{1E3194F8-FBE7-49A8-99DD-123D5470584B}" type="presOf" srcId="{075DA75F-716B-4287-9F07-EF233DA5E7B3}" destId="{F0488C74-6290-4613-89A8-830A38DD43F7}" srcOrd="0" destOrd="0" presId="urn:microsoft.com/office/officeart/2005/8/layout/radial4"/>
    <dgm:cxn modelId="{EA4B6E7E-F4DD-4623-9441-89C848BE856F}" type="presOf" srcId="{83029EB6-FD90-4836-B7F6-97F5E83400B2}" destId="{466C7417-C660-4BF1-AC34-6B17B998707E}" srcOrd="0" destOrd="0" presId="urn:microsoft.com/office/officeart/2005/8/layout/radial4"/>
    <dgm:cxn modelId="{59AFEE6B-1B0B-4695-8B62-7D18D9574C35}" srcId="{AEAD42CB-BCBA-413A-8C30-E619161D6108}" destId="{CD1585E5-E085-4283-8555-9EE917176221}" srcOrd="0" destOrd="0" parTransId="{B5725544-DF5B-4667-8766-D7327E64B92D}" sibTransId="{F13960A4-9B27-41DF-9699-6152A3649DDA}"/>
    <dgm:cxn modelId="{E4FF3573-6860-425E-8CAF-DE3132A92433}" type="presOf" srcId="{15EADAB6-B453-41DB-B23F-2E5B73B0A819}" destId="{4377D1F4-D3DD-4A25-A23A-01DDD310FF5D}" srcOrd="0" destOrd="0" presId="urn:microsoft.com/office/officeart/2005/8/layout/radial4"/>
    <dgm:cxn modelId="{6C00141F-E293-4D53-A42D-AD7408283834}" srcId="{CD1585E5-E085-4283-8555-9EE917176221}" destId="{B5642477-361F-4350-867E-16A60CAA427B}" srcOrd="3" destOrd="0" parTransId="{F7115AFB-B404-4AB3-955E-68266A2DE74A}" sibTransId="{B3D4D9B7-CF37-421D-A615-4E6E7EFBB4C3}"/>
    <dgm:cxn modelId="{D60CECB8-2115-4E0F-8A49-E6A99702EA0A}" type="presOf" srcId="{F8BB443E-AE15-44D4-A563-0DAEB3645E05}" destId="{F8581F5F-88B5-4919-9F5B-0C0804119A08}" srcOrd="0" destOrd="0" presId="urn:microsoft.com/office/officeart/2005/8/layout/radial4"/>
    <dgm:cxn modelId="{EA2CC90A-39F7-4C73-857C-C11D233737DB}" type="presOf" srcId="{3408D1E5-A855-4045-8191-D99B3A94FD7D}" destId="{CD832887-242C-4FE8-B421-42721E923DC5}" srcOrd="0" destOrd="0" presId="urn:microsoft.com/office/officeart/2005/8/layout/radial4"/>
    <dgm:cxn modelId="{CE7FEA70-599E-48A6-81B4-E9C6A5D0873C}" type="presOf" srcId="{AEAD42CB-BCBA-413A-8C30-E619161D6108}" destId="{A94B0526-1B09-41DF-A605-90443ADE8ABE}" srcOrd="0" destOrd="0" presId="urn:microsoft.com/office/officeart/2005/8/layout/radial4"/>
    <dgm:cxn modelId="{8F36739E-6E8B-4AE9-93D9-6D76D3113B11}" type="presOf" srcId="{579F95E6-387F-4D9F-84D8-9EE6843FEEAA}" destId="{B85E2F33-EAFF-45E1-B496-13E888E34F69}" srcOrd="0" destOrd="0" presId="urn:microsoft.com/office/officeart/2005/8/layout/radial4"/>
    <dgm:cxn modelId="{18E093AA-CD8B-44E7-A47D-EA567C25F807}" type="presParOf" srcId="{A94B0526-1B09-41DF-A605-90443ADE8ABE}" destId="{3D5C128A-5740-438F-8E0C-159E453B5674}" srcOrd="0" destOrd="0" presId="urn:microsoft.com/office/officeart/2005/8/layout/radial4"/>
    <dgm:cxn modelId="{EA770A98-9435-4A96-8C54-87CA63E1D810}" type="presParOf" srcId="{A94B0526-1B09-41DF-A605-90443ADE8ABE}" destId="{4377D1F4-D3DD-4A25-A23A-01DDD310FF5D}" srcOrd="1" destOrd="0" presId="urn:microsoft.com/office/officeart/2005/8/layout/radial4"/>
    <dgm:cxn modelId="{0832C76F-22DA-4FCC-8632-9E42D4353F07}" type="presParOf" srcId="{A94B0526-1B09-41DF-A605-90443ADE8ABE}" destId="{0DE0D3DA-5AF0-4336-BADC-239CE2102690}" srcOrd="2" destOrd="0" presId="urn:microsoft.com/office/officeart/2005/8/layout/radial4"/>
    <dgm:cxn modelId="{73AB6920-5867-4F00-9758-4A0490C62417}" type="presParOf" srcId="{A94B0526-1B09-41DF-A605-90443ADE8ABE}" destId="{6656CD9E-B330-4C3B-A7B6-398BC24DCD7C}" srcOrd="3" destOrd="0" presId="urn:microsoft.com/office/officeart/2005/8/layout/radial4"/>
    <dgm:cxn modelId="{D3EE5BF3-944F-4333-B84F-2F383111D7F0}" type="presParOf" srcId="{A94B0526-1B09-41DF-A605-90443ADE8ABE}" destId="{8AE8BD6A-9A14-4196-A6E7-F2190EE7D1F2}" srcOrd="4" destOrd="0" presId="urn:microsoft.com/office/officeart/2005/8/layout/radial4"/>
    <dgm:cxn modelId="{0BDBC5EA-A11A-4DCA-9748-53D4CBB5E2FE}" type="presParOf" srcId="{A94B0526-1B09-41DF-A605-90443ADE8ABE}" destId="{AF216499-CCA3-4F8D-962B-E63C7B1974C7}" srcOrd="5" destOrd="0" presId="urn:microsoft.com/office/officeart/2005/8/layout/radial4"/>
    <dgm:cxn modelId="{7F162AD2-137E-461E-8C7B-CE0D6AF28801}" type="presParOf" srcId="{A94B0526-1B09-41DF-A605-90443ADE8ABE}" destId="{CD832887-242C-4FE8-B421-42721E923DC5}" srcOrd="6" destOrd="0" presId="urn:microsoft.com/office/officeart/2005/8/layout/radial4"/>
    <dgm:cxn modelId="{63536F5E-D5E8-4EF2-A082-3196626A5398}" type="presParOf" srcId="{A94B0526-1B09-41DF-A605-90443ADE8ABE}" destId="{3D67A7E0-73EA-431F-9F9C-120FE17D6804}" srcOrd="7" destOrd="0" presId="urn:microsoft.com/office/officeart/2005/8/layout/radial4"/>
    <dgm:cxn modelId="{9D243637-1601-46E0-8CED-70EA68A2DC05}" type="presParOf" srcId="{A94B0526-1B09-41DF-A605-90443ADE8ABE}" destId="{3CA06D4F-072A-4A8B-8C53-8106E3B7A7BF}" srcOrd="8" destOrd="0" presId="urn:microsoft.com/office/officeart/2005/8/layout/radial4"/>
    <dgm:cxn modelId="{153C6F5F-EF60-4C01-B71A-142E62C6BDD4}" type="presParOf" srcId="{A94B0526-1B09-41DF-A605-90443ADE8ABE}" destId="{4C171C2C-610F-4D54-AF9E-ACA3D48EF113}" srcOrd="9" destOrd="0" presId="urn:microsoft.com/office/officeart/2005/8/layout/radial4"/>
    <dgm:cxn modelId="{6235B25A-3063-4F0B-B6D4-1510971A24F2}" type="presParOf" srcId="{A94B0526-1B09-41DF-A605-90443ADE8ABE}" destId="{E89D55F3-DEEB-4137-8774-721EECAB080B}" srcOrd="10" destOrd="0" presId="urn:microsoft.com/office/officeart/2005/8/layout/radial4"/>
    <dgm:cxn modelId="{6AC59BF1-E510-4A0D-8AAF-BD79A656AC0E}" type="presParOf" srcId="{A94B0526-1B09-41DF-A605-90443ADE8ABE}" destId="{B85E2F33-EAFF-45E1-B496-13E888E34F69}" srcOrd="11" destOrd="0" presId="urn:microsoft.com/office/officeart/2005/8/layout/radial4"/>
    <dgm:cxn modelId="{2E8A4750-EEED-4570-AF45-D57A36FEC0D2}" type="presParOf" srcId="{A94B0526-1B09-41DF-A605-90443ADE8ABE}" destId="{6DCEAE8A-E207-4185-B29B-CEE805843E4A}" srcOrd="12" destOrd="0" presId="urn:microsoft.com/office/officeart/2005/8/layout/radial4"/>
    <dgm:cxn modelId="{8918F49C-C464-457E-9E00-342CDE5B4614}" type="presParOf" srcId="{A94B0526-1B09-41DF-A605-90443ADE8ABE}" destId="{F0488C74-6290-4613-89A8-830A38DD43F7}" srcOrd="13" destOrd="0" presId="urn:microsoft.com/office/officeart/2005/8/layout/radial4"/>
    <dgm:cxn modelId="{516CF97F-478A-48EE-AAF3-9ACF0441C233}" type="presParOf" srcId="{A94B0526-1B09-41DF-A605-90443ADE8ABE}" destId="{466C7417-C660-4BF1-AC34-6B17B998707E}" srcOrd="14" destOrd="0" presId="urn:microsoft.com/office/officeart/2005/8/layout/radial4"/>
    <dgm:cxn modelId="{A4055ECC-B751-47C4-92B3-8F969EBE79C8}" type="presParOf" srcId="{A94B0526-1B09-41DF-A605-90443ADE8ABE}" destId="{5804F0E9-BC1E-4AED-BE54-8587CCE5460D}" srcOrd="15" destOrd="0" presId="urn:microsoft.com/office/officeart/2005/8/layout/radial4"/>
    <dgm:cxn modelId="{F4C0B1AB-186D-400B-BAC3-3A0F6E55117A}" type="presParOf" srcId="{A94B0526-1B09-41DF-A605-90443ADE8ABE}" destId="{F8581F5F-88B5-4919-9F5B-0C0804119A08}" srcOrd="16" destOrd="0" presId="urn:microsoft.com/office/officeart/2005/8/layout/radial4"/>
  </dgm:cxnLst>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5643CB0-49C0-4412-8331-6596CB80E8C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039D7C8-C417-4580-BECF-945E09000D57}">
      <dgm:prSet phldrT="[Text]" custT="1"/>
      <dgm:spPr/>
      <dgm:t>
        <a:bodyPr/>
        <a:lstStyle/>
        <a:p>
          <a:r>
            <a:rPr lang="en-US" sz="2200" dirty="0" smtClean="0"/>
            <a:t>Definition and Evidence</a:t>
          </a:r>
          <a:endParaRPr lang="en-US" sz="2200" dirty="0"/>
        </a:p>
      </dgm:t>
    </dgm:pt>
    <dgm:pt modelId="{CD84EFCB-DBCE-43B5-BBE1-E1F2594081E8}" type="parTrans" cxnId="{E8AB3DCB-1A5A-4772-BEB1-410EE362C566}">
      <dgm:prSet/>
      <dgm:spPr/>
      <dgm:t>
        <a:bodyPr/>
        <a:lstStyle/>
        <a:p>
          <a:endParaRPr lang="en-US"/>
        </a:p>
      </dgm:t>
    </dgm:pt>
    <dgm:pt modelId="{5120FE90-00C1-422E-BCCB-56BE5BE42456}" type="sibTrans" cxnId="{E8AB3DCB-1A5A-4772-BEB1-410EE362C566}">
      <dgm:prSet/>
      <dgm:spPr/>
      <dgm:t>
        <a:bodyPr/>
        <a:lstStyle/>
        <a:p>
          <a:endParaRPr lang="en-US"/>
        </a:p>
      </dgm:t>
    </dgm:pt>
    <dgm:pt modelId="{E93F9190-B014-448F-BD1D-86F4DB65B00B}">
      <dgm:prSet custT="1"/>
      <dgm:spPr/>
      <dgm:t>
        <a:bodyPr/>
        <a:lstStyle/>
        <a:p>
          <a:r>
            <a:rPr lang="en-US" sz="2200" dirty="0" smtClean="0"/>
            <a:t>ARTS Benefit Supports Comprehensive MAT</a:t>
          </a:r>
          <a:endParaRPr lang="en-US" sz="2200" dirty="0"/>
        </a:p>
      </dgm:t>
    </dgm:pt>
    <dgm:pt modelId="{C6BA4B7E-FD46-4C57-B83E-7D467E329EC3}" type="parTrans" cxnId="{39B16FE2-BDD6-44DC-8847-156BB977C1AF}">
      <dgm:prSet/>
      <dgm:spPr/>
      <dgm:t>
        <a:bodyPr/>
        <a:lstStyle/>
        <a:p>
          <a:endParaRPr lang="en-US"/>
        </a:p>
      </dgm:t>
    </dgm:pt>
    <dgm:pt modelId="{87742F81-DCBA-495A-B8DF-88DE666F137C}" type="sibTrans" cxnId="{39B16FE2-BDD6-44DC-8847-156BB977C1AF}">
      <dgm:prSet/>
      <dgm:spPr/>
      <dgm:t>
        <a:bodyPr/>
        <a:lstStyle/>
        <a:p>
          <a:endParaRPr lang="en-US"/>
        </a:p>
      </dgm:t>
    </dgm:pt>
    <dgm:pt modelId="{637C3C82-2AF3-48AA-AE76-723F2B9C860E}">
      <dgm:prSet phldrT="[Text]" custT="1"/>
      <dgm:spPr/>
      <dgm:t>
        <a:bodyPr/>
        <a:lstStyle/>
        <a:p>
          <a:r>
            <a:rPr lang="en-US" sz="2000" dirty="0" smtClean="0"/>
            <a:t>The use of medications in combination with counseling and behavioral therapies for the treatment of substance use disorders.</a:t>
          </a:r>
          <a:endParaRPr lang="en-US" sz="2000" dirty="0"/>
        </a:p>
      </dgm:t>
    </dgm:pt>
    <dgm:pt modelId="{11EA771A-D418-40E9-9314-5764E3C696AE}" type="parTrans" cxnId="{9CBE0E0B-264E-4E3A-9758-0ACC62A90E27}">
      <dgm:prSet/>
      <dgm:spPr/>
      <dgm:t>
        <a:bodyPr/>
        <a:lstStyle/>
        <a:p>
          <a:endParaRPr lang="en-US"/>
        </a:p>
      </dgm:t>
    </dgm:pt>
    <dgm:pt modelId="{D484FB12-251F-4148-8157-382072B591F9}" type="sibTrans" cxnId="{9CBE0E0B-264E-4E3A-9758-0ACC62A90E27}">
      <dgm:prSet/>
      <dgm:spPr/>
      <dgm:t>
        <a:bodyPr/>
        <a:lstStyle/>
        <a:p>
          <a:endParaRPr lang="en-US"/>
        </a:p>
      </dgm:t>
    </dgm:pt>
    <dgm:pt modelId="{05C6C1EC-19E0-42DF-8BB8-24D0AD0655CB}">
      <dgm:prSet phldrT="[Text]" custT="1"/>
      <dgm:spPr/>
      <dgm:t>
        <a:bodyPr/>
        <a:lstStyle/>
        <a:p>
          <a:r>
            <a:rPr lang="en-US" sz="2000" dirty="0" smtClean="0"/>
            <a:t>Use of MAT for opioid use disorder leads to successful recovery rates of 40-60%, compared to 5-20% with abstinence-only models</a:t>
          </a:r>
          <a:endParaRPr lang="en-US" sz="2000" dirty="0"/>
        </a:p>
      </dgm:t>
    </dgm:pt>
    <dgm:pt modelId="{6AD9B31E-50BE-47FE-831C-AC33B219ABCD}" type="parTrans" cxnId="{625AA95D-3A3F-4926-AFEA-801ECF4C7328}">
      <dgm:prSet/>
      <dgm:spPr/>
      <dgm:t>
        <a:bodyPr/>
        <a:lstStyle/>
        <a:p>
          <a:endParaRPr lang="en-US"/>
        </a:p>
      </dgm:t>
    </dgm:pt>
    <dgm:pt modelId="{DE918E20-8B0D-4E7F-8D00-48EB42555CD0}" type="sibTrans" cxnId="{625AA95D-3A3F-4926-AFEA-801ECF4C7328}">
      <dgm:prSet/>
      <dgm:spPr/>
      <dgm:t>
        <a:bodyPr/>
        <a:lstStyle/>
        <a:p>
          <a:endParaRPr lang="en-US"/>
        </a:p>
      </dgm:t>
    </dgm:pt>
    <dgm:pt modelId="{37EFC04A-6830-4921-B561-7B2A77823284}">
      <dgm:prSet custT="1"/>
      <dgm:spPr/>
      <dgm:t>
        <a:bodyPr/>
        <a:lstStyle/>
        <a:p>
          <a:r>
            <a:rPr lang="en-US" sz="2000" dirty="0" smtClean="0"/>
            <a:t>Increases rates for opioid treatment - the counseling component of MAT</a:t>
          </a:r>
          <a:endParaRPr lang="en-US" sz="2000" dirty="0"/>
        </a:p>
      </dgm:t>
    </dgm:pt>
    <dgm:pt modelId="{A71624D9-025A-495F-AC88-039E17B3BF23}" type="parTrans" cxnId="{71B39E68-B71D-43BE-9546-ABBA43B33F56}">
      <dgm:prSet/>
      <dgm:spPr/>
      <dgm:t>
        <a:bodyPr/>
        <a:lstStyle/>
        <a:p>
          <a:endParaRPr lang="en-US"/>
        </a:p>
      </dgm:t>
    </dgm:pt>
    <dgm:pt modelId="{08E694A0-DB69-4EEE-9AF4-4F83EDB51D0E}" type="sibTrans" cxnId="{71B39E68-B71D-43BE-9546-ABBA43B33F56}">
      <dgm:prSet/>
      <dgm:spPr/>
      <dgm:t>
        <a:bodyPr/>
        <a:lstStyle/>
        <a:p>
          <a:endParaRPr lang="en-US"/>
        </a:p>
      </dgm:t>
    </dgm:pt>
    <dgm:pt modelId="{185DE0F5-24C7-4405-87F5-5470331BC379}">
      <dgm:prSet/>
      <dgm:spPr/>
      <dgm:t>
        <a:bodyPr/>
        <a:lstStyle/>
        <a:p>
          <a:endParaRPr lang="en-US" sz="1500" dirty="0"/>
        </a:p>
      </dgm:t>
    </dgm:pt>
    <dgm:pt modelId="{200A41ED-789C-408D-AC6B-E281981E3BB5}" type="parTrans" cxnId="{B38BAF40-52A7-4EFE-A4AA-99687AF65C87}">
      <dgm:prSet/>
      <dgm:spPr/>
      <dgm:t>
        <a:bodyPr/>
        <a:lstStyle/>
        <a:p>
          <a:endParaRPr lang="en-US"/>
        </a:p>
      </dgm:t>
    </dgm:pt>
    <dgm:pt modelId="{84B252AC-A00B-4640-818B-5629730EE397}" type="sibTrans" cxnId="{B38BAF40-52A7-4EFE-A4AA-99687AF65C87}">
      <dgm:prSet/>
      <dgm:spPr/>
      <dgm:t>
        <a:bodyPr/>
        <a:lstStyle/>
        <a:p>
          <a:endParaRPr lang="en-US"/>
        </a:p>
      </dgm:t>
    </dgm:pt>
    <dgm:pt modelId="{C5C85A46-DFA1-4523-A926-0869FA7B72A4}">
      <dgm:prSet custT="1"/>
      <dgm:spPr/>
      <dgm:t>
        <a:bodyPr/>
        <a:lstStyle/>
        <a:p>
          <a:r>
            <a:rPr lang="en-US" sz="2000" dirty="0" smtClean="0"/>
            <a:t>Allows OTPs and OBOT providers to bill for care coordination and peers</a:t>
          </a:r>
          <a:endParaRPr lang="en-US" sz="2000" dirty="0"/>
        </a:p>
      </dgm:t>
    </dgm:pt>
    <dgm:pt modelId="{46CBB3D1-1B1F-4809-B083-520DED96656A}" type="parTrans" cxnId="{96797F6B-4259-474A-BA37-29324E3AF32A}">
      <dgm:prSet/>
      <dgm:spPr/>
      <dgm:t>
        <a:bodyPr/>
        <a:lstStyle/>
        <a:p>
          <a:endParaRPr lang="en-US"/>
        </a:p>
      </dgm:t>
    </dgm:pt>
    <dgm:pt modelId="{E6F94873-B0CC-488F-BF5A-6CC486A3CDC1}" type="sibTrans" cxnId="{96797F6B-4259-474A-BA37-29324E3AF32A}">
      <dgm:prSet/>
      <dgm:spPr/>
      <dgm:t>
        <a:bodyPr/>
        <a:lstStyle/>
        <a:p>
          <a:endParaRPr lang="en-US"/>
        </a:p>
      </dgm:t>
    </dgm:pt>
    <dgm:pt modelId="{EECF49CB-E027-4A49-A64B-4B7A5CA87102}">
      <dgm:prSet phldrT="[Text]" custT="1"/>
      <dgm:spPr/>
      <dgm:t>
        <a:bodyPr/>
        <a:lstStyle/>
        <a:p>
          <a:r>
            <a:rPr lang="en-US" sz="2000" dirty="0" smtClean="0"/>
            <a:t>MAT can be provided by:</a:t>
          </a:r>
          <a:endParaRPr lang="en-US" sz="2000" dirty="0"/>
        </a:p>
      </dgm:t>
    </dgm:pt>
    <dgm:pt modelId="{56BFA5FC-A38B-49F7-8606-08580B71C294}" type="parTrans" cxnId="{81D0082B-56E8-4641-9923-FA08AA57B79B}">
      <dgm:prSet/>
      <dgm:spPr/>
      <dgm:t>
        <a:bodyPr/>
        <a:lstStyle/>
        <a:p>
          <a:endParaRPr lang="en-US"/>
        </a:p>
      </dgm:t>
    </dgm:pt>
    <dgm:pt modelId="{5F1EF791-C2EF-48EC-A9EA-6B54891DDCC9}" type="sibTrans" cxnId="{81D0082B-56E8-4641-9923-FA08AA57B79B}">
      <dgm:prSet/>
      <dgm:spPr/>
      <dgm:t>
        <a:bodyPr/>
        <a:lstStyle/>
        <a:p>
          <a:endParaRPr lang="en-US"/>
        </a:p>
      </dgm:t>
    </dgm:pt>
    <dgm:pt modelId="{DF83CEBC-7BC2-41D9-8412-558689DFDD46}">
      <dgm:prSet phldrT="[Text]" custT="1"/>
      <dgm:spPr/>
      <dgm:t>
        <a:bodyPr/>
        <a:lstStyle/>
        <a:p>
          <a:r>
            <a:rPr lang="en-US" sz="2000" dirty="0" smtClean="0"/>
            <a:t>Opioid Treatment Providers (OTPs) – CSBs and private providers licensed by DBHDS</a:t>
          </a:r>
          <a:endParaRPr lang="en-US" sz="2000" dirty="0"/>
        </a:p>
      </dgm:t>
    </dgm:pt>
    <dgm:pt modelId="{A55CD541-94FB-4C64-8D6C-906E863A9291}" type="parTrans" cxnId="{5914C894-5E99-48F8-BEB7-E62E840AA26A}">
      <dgm:prSet/>
      <dgm:spPr/>
      <dgm:t>
        <a:bodyPr/>
        <a:lstStyle/>
        <a:p>
          <a:endParaRPr lang="en-US"/>
        </a:p>
      </dgm:t>
    </dgm:pt>
    <dgm:pt modelId="{191BC83F-A6B2-4445-AFEA-C9523558BCCA}" type="sibTrans" cxnId="{5914C894-5E99-48F8-BEB7-E62E840AA26A}">
      <dgm:prSet/>
      <dgm:spPr/>
      <dgm:t>
        <a:bodyPr/>
        <a:lstStyle/>
        <a:p>
          <a:endParaRPr lang="en-US"/>
        </a:p>
      </dgm:t>
    </dgm:pt>
    <dgm:pt modelId="{1BF17FB3-E6EA-4A9E-A883-24EB4AA4AA44}">
      <dgm:prSet phldrT="[Text]" custT="1"/>
      <dgm:spPr/>
      <dgm:t>
        <a:bodyPr/>
        <a:lstStyle/>
        <a:p>
          <a:r>
            <a:rPr lang="en-US" sz="2000" dirty="0" smtClean="0"/>
            <a:t>Office-Based Opioid Treatment (OBOT) providers – primary care clinics, FQHCs, outpatient psychiatry clinics, other physician offices, etc</a:t>
          </a:r>
          <a:r>
            <a:rPr lang="en-US" sz="1800" dirty="0" smtClean="0"/>
            <a:t>.  </a:t>
          </a:r>
          <a:endParaRPr lang="en-US" sz="1800" dirty="0"/>
        </a:p>
      </dgm:t>
    </dgm:pt>
    <dgm:pt modelId="{F4B05A3F-45D1-4E24-AF1F-C4920D1A6019}" type="parTrans" cxnId="{C8DD5970-AD28-4A27-AA46-ADA9D87CEC9E}">
      <dgm:prSet/>
      <dgm:spPr/>
      <dgm:t>
        <a:bodyPr/>
        <a:lstStyle/>
        <a:p>
          <a:endParaRPr lang="en-US"/>
        </a:p>
      </dgm:t>
    </dgm:pt>
    <dgm:pt modelId="{F6714C22-F4CE-4AB2-B64D-92A0C4B8EA50}" type="sibTrans" cxnId="{C8DD5970-AD28-4A27-AA46-ADA9D87CEC9E}">
      <dgm:prSet/>
      <dgm:spPr/>
      <dgm:t>
        <a:bodyPr/>
        <a:lstStyle/>
        <a:p>
          <a:endParaRPr lang="en-US"/>
        </a:p>
      </dgm:t>
    </dgm:pt>
    <dgm:pt modelId="{FF32FFF2-C43F-4D1E-B4AF-3285F30AD5B2}">
      <dgm:prSet custT="1"/>
      <dgm:spPr/>
      <dgm:t>
        <a:bodyPr/>
        <a:lstStyle/>
        <a:p>
          <a:endParaRPr lang="en-US" sz="1800" dirty="0"/>
        </a:p>
      </dgm:t>
    </dgm:pt>
    <dgm:pt modelId="{C8C1E4E5-A591-4C30-A761-2204CF37BF23}" type="parTrans" cxnId="{0FC5769B-BA2B-4178-A6AF-D18EB35DAD63}">
      <dgm:prSet/>
      <dgm:spPr/>
      <dgm:t>
        <a:bodyPr/>
        <a:lstStyle/>
        <a:p>
          <a:endParaRPr lang="en-US"/>
        </a:p>
      </dgm:t>
    </dgm:pt>
    <dgm:pt modelId="{41ED0D08-3601-40D8-94AD-A9E51F624876}" type="sibTrans" cxnId="{0FC5769B-BA2B-4178-A6AF-D18EB35DAD63}">
      <dgm:prSet/>
      <dgm:spPr/>
      <dgm:t>
        <a:bodyPr/>
        <a:lstStyle/>
        <a:p>
          <a:endParaRPr lang="en-US"/>
        </a:p>
      </dgm:t>
    </dgm:pt>
    <dgm:pt modelId="{AC202763-259B-4FD4-96E0-666ECB231724}">
      <dgm:prSet custT="1"/>
      <dgm:spPr/>
      <dgm:t>
        <a:bodyPr/>
        <a:lstStyle/>
        <a:p>
          <a:r>
            <a:rPr lang="en-US" sz="2000" dirty="0" smtClean="0"/>
            <a:t>Allows providers to bill separately for opioid treatment when members are receiving treatment in ASAM levels 1, 2.1, 2.5, 3.1, and 3.5.</a:t>
          </a:r>
          <a:endParaRPr lang="en-US" sz="2000" dirty="0"/>
        </a:p>
      </dgm:t>
    </dgm:pt>
    <dgm:pt modelId="{4FB92FD3-321A-42A2-AB2B-F8862F4F244B}" type="parTrans" cxnId="{414FB125-A0A9-40A5-A7DA-6EA1925C15E4}">
      <dgm:prSet/>
      <dgm:spPr/>
    </dgm:pt>
    <dgm:pt modelId="{10D5AB8E-916C-4CD0-B497-61D58F5BB93E}" type="sibTrans" cxnId="{414FB125-A0A9-40A5-A7DA-6EA1925C15E4}">
      <dgm:prSet/>
      <dgm:spPr/>
    </dgm:pt>
    <dgm:pt modelId="{44A5CAFE-51F3-4BD7-8904-3D3361A3C0E7}" type="pres">
      <dgm:prSet presAssocID="{C5643CB0-49C0-4412-8331-6596CB80E8C5}" presName="linear" presStyleCnt="0">
        <dgm:presLayoutVars>
          <dgm:animLvl val="lvl"/>
          <dgm:resizeHandles val="exact"/>
        </dgm:presLayoutVars>
      </dgm:prSet>
      <dgm:spPr/>
      <dgm:t>
        <a:bodyPr/>
        <a:lstStyle/>
        <a:p>
          <a:endParaRPr lang="en-US"/>
        </a:p>
      </dgm:t>
    </dgm:pt>
    <dgm:pt modelId="{6357B328-5D6B-4981-A415-99B3F60132C2}" type="pres">
      <dgm:prSet presAssocID="{C039D7C8-C417-4580-BECF-945E09000D57}" presName="parentText" presStyleLbl="node1" presStyleIdx="0" presStyleCnt="2" custScaleY="98000" custLinFactNeighborX="-438" custLinFactNeighborY="-7544">
        <dgm:presLayoutVars>
          <dgm:chMax val="0"/>
          <dgm:bulletEnabled val="1"/>
        </dgm:presLayoutVars>
      </dgm:prSet>
      <dgm:spPr/>
      <dgm:t>
        <a:bodyPr/>
        <a:lstStyle/>
        <a:p>
          <a:endParaRPr lang="en-US"/>
        </a:p>
      </dgm:t>
    </dgm:pt>
    <dgm:pt modelId="{154A160E-0D81-449A-B2B3-0FD811E0F5A5}" type="pres">
      <dgm:prSet presAssocID="{C039D7C8-C417-4580-BECF-945E09000D57}" presName="childText" presStyleLbl="revTx" presStyleIdx="0" presStyleCnt="2" custLinFactNeighborX="614" custLinFactNeighborY="11663">
        <dgm:presLayoutVars>
          <dgm:bulletEnabled val="1"/>
        </dgm:presLayoutVars>
      </dgm:prSet>
      <dgm:spPr/>
      <dgm:t>
        <a:bodyPr/>
        <a:lstStyle/>
        <a:p>
          <a:endParaRPr lang="en-US"/>
        </a:p>
      </dgm:t>
    </dgm:pt>
    <dgm:pt modelId="{00BCC42A-18CC-4C9B-AD0F-C2BFC2F30281}" type="pres">
      <dgm:prSet presAssocID="{E93F9190-B014-448F-BD1D-86F4DB65B00B}" presName="parentText" presStyleLbl="node1" presStyleIdx="1" presStyleCnt="2" custLinFactNeighborX="-584" custLinFactNeighborY="15131">
        <dgm:presLayoutVars>
          <dgm:chMax val="0"/>
          <dgm:bulletEnabled val="1"/>
        </dgm:presLayoutVars>
      </dgm:prSet>
      <dgm:spPr/>
      <dgm:t>
        <a:bodyPr/>
        <a:lstStyle/>
        <a:p>
          <a:endParaRPr lang="en-US"/>
        </a:p>
      </dgm:t>
    </dgm:pt>
    <dgm:pt modelId="{D163B2C5-09BA-4B5D-9B1D-365B627F5BBF}" type="pres">
      <dgm:prSet presAssocID="{E93F9190-B014-448F-BD1D-86F4DB65B00B}" presName="childText" presStyleLbl="revTx" presStyleIdx="1" presStyleCnt="2" custScaleY="115229" custLinFactNeighborX="-847" custLinFactNeighborY="60631">
        <dgm:presLayoutVars>
          <dgm:bulletEnabled val="1"/>
        </dgm:presLayoutVars>
      </dgm:prSet>
      <dgm:spPr/>
      <dgm:t>
        <a:bodyPr/>
        <a:lstStyle/>
        <a:p>
          <a:endParaRPr lang="en-US"/>
        </a:p>
      </dgm:t>
    </dgm:pt>
  </dgm:ptLst>
  <dgm:cxnLst>
    <dgm:cxn modelId="{F8F656BF-F3EF-413C-9853-791B9E290589}" type="presOf" srcId="{05C6C1EC-19E0-42DF-8BB8-24D0AD0655CB}" destId="{154A160E-0D81-449A-B2B3-0FD811E0F5A5}" srcOrd="0" destOrd="1" presId="urn:microsoft.com/office/officeart/2005/8/layout/vList2"/>
    <dgm:cxn modelId="{DEF6DA4D-A64A-428A-B7F7-BFADE63C5574}" type="presOf" srcId="{1BF17FB3-E6EA-4A9E-A883-24EB4AA4AA44}" destId="{154A160E-0D81-449A-B2B3-0FD811E0F5A5}" srcOrd="0" destOrd="4" presId="urn:microsoft.com/office/officeart/2005/8/layout/vList2"/>
    <dgm:cxn modelId="{9CBE0E0B-264E-4E3A-9758-0ACC62A90E27}" srcId="{C039D7C8-C417-4580-BECF-945E09000D57}" destId="{637C3C82-2AF3-48AA-AE76-723F2B9C860E}" srcOrd="0" destOrd="0" parTransId="{11EA771A-D418-40E9-9314-5764E3C696AE}" sibTransId="{D484FB12-251F-4148-8157-382072B591F9}"/>
    <dgm:cxn modelId="{4D60BF19-195D-43D3-827B-C8113CA9A6C7}" type="presOf" srcId="{185DE0F5-24C7-4405-87F5-5470331BC379}" destId="{D163B2C5-09BA-4B5D-9B1D-365B627F5BBF}" srcOrd="0" destOrd="4" presId="urn:microsoft.com/office/officeart/2005/8/layout/vList2"/>
    <dgm:cxn modelId="{4CC53AFB-E976-4427-BA0A-D91BEED5D0BA}" type="presOf" srcId="{E93F9190-B014-448F-BD1D-86F4DB65B00B}" destId="{00BCC42A-18CC-4C9B-AD0F-C2BFC2F30281}" srcOrd="0" destOrd="0" presId="urn:microsoft.com/office/officeart/2005/8/layout/vList2"/>
    <dgm:cxn modelId="{BD91AE07-74CE-48A7-8EEA-3AD4A7DFE354}" type="presOf" srcId="{EECF49CB-E027-4A49-A64B-4B7A5CA87102}" destId="{154A160E-0D81-449A-B2B3-0FD811E0F5A5}" srcOrd="0" destOrd="2" presId="urn:microsoft.com/office/officeart/2005/8/layout/vList2"/>
    <dgm:cxn modelId="{5914C894-5E99-48F8-BEB7-E62E840AA26A}" srcId="{EECF49CB-E027-4A49-A64B-4B7A5CA87102}" destId="{DF83CEBC-7BC2-41D9-8412-558689DFDD46}" srcOrd="0" destOrd="0" parTransId="{A55CD541-94FB-4C64-8D6C-906E863A9291}" sibTransId="{191BC83F-A6B2-4445-AFEA-C9523558BCCA}"/>
    <dgm:cxn modelId="{625AA95D-3A3F-4926-AFEA-801ECF4C7328}" srcId="{C039D7C8-C417-4580-BECF-945E09000D57}" destId="{05C6C1EC-19E0-42DF-8BB8-24D0AD0655CB}" srcOrd="1" destOrd="0" parTransId="{6AD9B31E-50BE-47FE-831C-AC33B219ABCD}" sibTransId="{DE918E20-8B0D-4E7F-8D00-48EB42555CD0}"/>
    <dgm:cxn modelId="{8FF0DC56-10EE-4F5F-9349-177132F88EF6}" type="presOf" srcId="{C039D7C8-C417-4580-BECF-945E09000D57}" destId="{6357B328-5D6B-4981-A415-99B3F60132C2}" srcOrd="0" destOrd="0" presId="urn:microsoft.com/office/officeart/2005/8/layout/vList2"/>
    <dgm:cxn modelId="{3A71A0E2-0963-49C7-9F41-E7705F7C279A}" type="presOf" srcId="{637C3C82-2AF3-48AA-AE76-723F2B9C860E}" destId="{154A160E-0D81-449A-B2B3-0FD811E0F5A5}" srcOrd="0" destOrd="0" presId="urn:microsoft.com/office/officeart/2005/8/layout/vList2"/>
    <dgm:cxn modelId="{08C3651B-9F3F-46AE-9B42-4E3A0AD23845}" type="presOf" srcId="{C5C85A46-DFA1-4523-A926-0869FA7B72A4}" destId="{D163B2C5-09BA-4B5D-9B1D-365B627F5BBF}" srcOrd="0" destOrd="2" presId="urn:microsoft.com/office/officeart/2005/8/layout/vList2"/>
    <dgm:cxn modelId="{3540887B-77AF-4EAE-8921-67CA1C53E06C}" type="presOf" srcId="{AC202763-259B-4FD4-96E0-666ECB231724}" destId="{D163B2C5-09BA-4B5D-9B1D-365B627F5BBF}" srcOrd="0" destOrd="3" presId="urn:microsoft.com/office/officeart/2005/8/layout/vList2"/>
    <dgm:cxn modelId="{E8AB3DCB-1A5A-4772-BEB1-410EE362C566}" srcId="{C5643CB0-49C0-4412-8331-6596CB80E8C5}" destId="{C039D7C8-C417-4580-BECF-945E09000D57}" srcOrd="0" destOrd="0" parTransId="{CD84EFCB-DBCE-43B5-BBE1-E1F2594081E8}" sibTransId="{5120FE90-00C1-422E-BCCB-56BE5BE42456}"/>
    <dgm:cxn modelId="{0FC5769B-BA2B-4178-A6AF-D18EB35DAD63}" srcId="{E93F9190-B014-448F-BD1D-86F4DB65B00B}" destId="{FF32FFF2-C43F-4D1E-B4AF-3285F30AD5B2}" srcOrd="0" destOrd="0" parTransId="{C8C1E4E5-A591-4C30-A761-2204CF37BF23}" sibTransId="{41ED0D08-3601-40D8-94AD-A9E51F624876}"/>
    <dgm:cxn modelId="{C1AD5410-775D-477B-97E7-615B57B49F21}" type="presOf" srcId="{DF83CEBC-7BC2-41D9-8412-558689DFDD46}" destId="{154A160E-0D81-449A-B2B3-0FD811E0F5A5}" srcOrd="0" destOrd="3" presId="urn:microsoft.com/office/officeart/2005/8/layout/vList2"/>
    <dgm:cxn modelId="{71B39E68-B71D-43BE-9546-ABBA43B33F56}" srcId="{E93F9190-B014-448F-BD1D-86F4DB65B00B}" destId="{37EFC04A-6830-4921-B561-7B2A77823284}" srcOrd="1" destOrd="0" parTransId="{A71624D9-025A-495F-AC88-039E17B3BF23}" sibTransId="{08E694A0-DB69-4EEE-9AF4-4F83EDB51D0E}"/>
    <dgm:cxn modelId="{68524AFE-7311-43A7-AF62-60D4F090D220}" type="presOf" srcId="{C5643CB0-49C0-4412-8331-6596CB80E8C5}" destId="{44A5CAFE-51F3-4BD7-8904-3D3361A3C0E7}" srcOrd="0" destOrd="0" presId="urn:microsoft.com/office/officeart/2005/8/layout/vList2"/>
    <dgm:cxn modelId="{2A66D2D0-94F6-4CD0-B654-DFC09A5B01CB}" type="presOf" srcId="{FF32FFF2-C43F-4D1E-B4AF-3285F30AD5B2}" destId="{D163B2C5-09BA-4B5D-9B1D-365B627F5BBF}" srcOrd="0" destOrd="0" presId="urn:microsoft.com/office/officeart/2005/8/layout/vList2"/>
    <dgm:cxn modelId="{C8DD5970-AD28-4A27-AA46-ADA9D87CEC9E}" srcId="{EECF49CB-E027-4A49-A64B-4B7A5CA87102}" destId="{1BF17FB3-E6EA-4A9E-A883-24EB4AA4AA44}" srcOrd="1" destOrd="0" parTransId="{F4B05A3F-45D1-4E24-AF1F-C4920D1A6019}" sibTransId="{F6714C22-F4CE-4AB2-B64D-92A0C4B8EA50}"/>
    <dgm:cxn modelId="{E78542EE-2AE7-4838-8E2F-36C55A1A65E4}" type="presOf" srcId="{37EFC04A-6830-4921-B561-7B2A77823284}" destId="{D163B2C5-09BA-4B5D-9B1D-365B627F5BBF}" srcOrd="0" destOrd="1" presId="urn:microsoft.com/office/officeart/2005/8/layout/vList2"/>
    <dgm:cxn modelId="{414FB125-A0A9-40A5-A7DA-6EA1925C15E4}" srcId="{E93F9190-B014-448F-BD1D-86F4DB65B00B}" destId="{AC202763-259B-4FD4-96E0-666ECB231724}" srcOrd="3" destOrd="0" parTransId="{4FB92FD3-321A-42A2-AB2B-F8862F4F244B}" sibTransId="{10D5AB8E-916C-4CD0-B497-61D58F5BB93E}"/>
    <dgm:cxn modelId="{96797F6B-4259-474A-BA37-29324E3AF32A}" srcId="{E93F9190-B014-448F-BD1D-86F4DB65B00B}" destId="{C5C85A46-DFA1-4523-A926-0869FA7B72A4}" srcOrd="2" destOrd="0" parTransId="{46CBB3D1-1B1F-4809-B083-520DED96656A}" sibTransId="{E6F94873-B0CC-488F-BF5A-6CC486A3CDC1}"/>
    <dgm:cxn modelId="{39B16FE2-BDD6-44DC-8847-156BB977C1AF}" srcId="{C5643CB0-49C0-4412-8331-6596CB80E8C5}" destId="{E93F9190-B014-448F-BD1D-86F4DB65B00B}" srcOrd="1" destOrd="0" parTransId="{C6BA4B7E-FD46-4C57-B83E-7D467E329EC3}" sibTransId="{87742F81-DCBA-495A-B8DF-88DE666F137C}"/>
    <dgm:cxn modelId="{B38BAF40-52A7-4EFE-A4AA-99687AF65C87}" srcId="{E93F9190-B014-448F-BD1D-86F4DB65B00B}" destId="{185DE0F5-24C7-4405-87F5-5470331BC379}" srcOrd="4" destOrd="0" parTransId="{200A41ED-789C-408D-AC6B-E281981E3BB5}" sibTransId="{84B252AC-A00B-4640-818B-5629730EE397}"/>
    <dgm:cxn modelId="{81D0082B-56E8-4641-9923-FA08AA57B79B}" srcId="{C039D7C8-C417-4580-BECF-945E09000D57}" destId="{EECF49CB-E027-4A49-A64B-4B7A5CA87102}" srcOrd="2" destOrd="0" parTransId="{56BFA5FC-A38B-49F7-8606-08580B71C294}" sibTransId="{5F1EF791-C2EF-48EC-A9EA-6B54891DDCC9}"/>
    <dgm:cxn modelId="{22269801-14B8-43D6-BF16-64AD8274A9AF}" type="presParOf" srcId="{44A5CAFE-51F3-4BD7-8904-3D3361A3C0E7}" destId="{6357B328-5D6B-4981-A415-99B3F60132C2}" srcOrd="0" destOrd="0" presId="urn:microsoft.com/office/officeart/2005/8/layout/vList2"/>
    <dgm:cxn modelId="{6F4E1D7F-E281-4D7D-B590-E5ABC388C97E}" type="presParOf" srcId="{44A5CAFE-51F3-4BD7-8904-3D3361A3C0E7}" destId="{154A160E-0D81-449A-B2B3-0FD811E0F5A5}" srcOrd="1" destOrd="0" presId="urn:microsoft.com/office/officeart/2005/8/layout/vList2"/>
    <dgm:cxn modelId="{A0EB2C60-3C98-4E04-8EA1-4BDAB4F14C41}" type="presParOf" srcId="{44A5CAFE-51F3-4BD7-8904-3D3361A3C0E7}" destId="{00BCC42A-18CC-4C9B-AD0F-C2BFC2F30281}" srcOrd="2" destOrd="0" presId="urn:microsoft.com/office/officeart/2005/8/layout/vList2"/>
    <dgm:cxn modelId="{09EB4990-52F1-4C40-923C-908A4FCB6FB7}" type="presParOf" srcId="{44A5CAFE-51F3-4BD7-8904-3D3361A3C0E7}" destId="{D163B2C5-09BA-4B5D-9B1D-365B627F5BBF}"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91CD4B9-A547-4F09-B8D7-235E84E4B28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0DA5F50-7F47-4E47-8307-28AF5F0070FC}" type="pres">
      <dgm:prSet presAssocID="{191CD4B9-A547-4F09-B8D7-235E84E4B281}" presName="linear" presStyleCnt="0">
        <dgm:presLayoutVars>
          <dgm:animLvl val="lvl"/>
          <dgm:resizeHandles val="exact"/>
        </dgm:presLayoutVars>
      </dgm:prSet>
      <dgm:spPr/>
      <dgm:t>
        <a:bodyPr/>
        <a:lstStyle/>
        <a:p>
          <a:endParaRPr lang="en-US"/>
        </a:p>
      </dgm:t>
    </dgm:pt>
  </dgm:ptLst>
  <dgm:cxnLst>
    <dgm:cxn modelId="{BA44F191-D688-47DB-8B49-D9ED9E405F6D}" type="presOf" srcId="{191CD4B9-A547-4F09-B8D7-235E84E4B281}" destId="{80DA5F50-7F47-4E47-8307-28AF5F0070FC}"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91CD4B9-A547-4F09-B8D7-235E84E4B28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155C67E-BD78-442F-ABE4-368D2DEF71FE}">
      <dgm:prSet custT="1"/>
      <dgm:spPr/>
      <dgm:t>
        <a:bodyPr/>
        <a:lstStyle/>
        <a:p>
          <a:r>
            <a:rPr lang="en-US" sz="2400" dirty="0" smtClean="0">
              <a:latin typeface="+mj-lt"/>
            </a:rPr>
            <a:t>Prior Authorization not required for </a:t>
          </a:r>
          <a:endParaRPr lang="en-US" sz="2400" dirty="0">
            <a:latin typeface="+mj-lt"/>
          </a:endParaRPr>
        </a:p>
      </dgm:t>
    </dgm:pt>
    <dgm:pt modelId="{14433656-9C13-497D-927D-39198A32C0CE}" type="sibTrans" cxnId="{C509F2AB-BC3A-42E0-9DDA-8217C7B08DF6}">
      <dgm:prSet/>
      <dgm:spPr/>
      <dgm:t>
        <a:bodyPr/>
        <a:lstStyle/>
        <a:p>
          <a:endParaRPr lang="en-US"/>
        </a:p>
      </dgm:t>
    </dgm:pt>
    <dgm:pt modelId="{B1C9C401-F48A-429A-A2B5-F68FD7F3C2B3}" type="parTrans" cxnId="{C509F2AB-BC3A-42E0-9DDA-8217C7B08DF6}">
      <dgm:prSet/>
      <dgm:spPr/>
      <dgm:t>
        <a:bodyPr/>
        <a:lstStyle/>
        <a:p>
          <a:endParaRPr lang="en-US"/>
        </a:p>
      </dgm:t>
    </dgm:pt>
    <dgm:pt modelId="{FC14F110-E7B8-4A75-B837-F9E84D358C0A}">
      <dgm:prSet custT="1"/>
      <dgm:spPr/>
      <dgm:t>
        <a:bodyPr/>
        <a:lstStyle/>
        <a:p>
          <a:r>
            <a:rPr lang="en-US" sz="2500" b="1" dirty="0" smtClean="0">
              <a:latin typeface="+mj-lt"/>
            </a:rPr>
            <a:t>Increase Access to Naloxone</a:t>
          </a:r>
          <a:endParaRPr lang="en-US" sz="2500" b="1" dirty="0">
            <a:latin typeface="+mj-lt"/>
          </a:endParaRPr>
        </a:p>
      </dgm:t>
    </dgm:pt>
    <dgm:pt modelId="{1ACB84EF-DF6E-4982-B04C-D6C475CB2E28}" type="sibTrans" cxnId="{55409BE0-0174-4AB9-8116-D87D5D7113E8}">
      <dgm:prSet/>
      <dgm:spPr/>
      <dgm:t>
        <a:bodyPr/>
        <a:lstStyle/>
        <a:p>
          <a:endParaRPr lang="en-US"/>
        </a:p>
      </dgm:t>
    </dgm:pt>
    <dgm:pt modelId="{1DD4AF34-19ED-4356-98E1-902D40625F89}" type="parTrans" cxnId="{55409BE0-0174-4AB9-8116-D87D5D7113E8}">
      <dgm:prSet/>
      <dgm:spPr/>
      <dgm:t>
        <a:bodyPr/>
        <a:lstStyle/>
        <a:p>
          <a:endParaRPr lang="en-US"/>
        </a:p>
      </dgm:t>
    </dgm:pt>
    <dgm:pt modelId="{3ACF76B9-DB82-46B2-9098-13936721D131}">
      <dgm:prSet/>
      <dgm:spPr/>
      <dgm:t>
        <a:bodyPr/>
        <a:lstStyle/>
        <a:p>
          <a:endParaRPr lang="en-US" sz="4800" dirty="0">
            <a:latin typeface="+mj-lt"/>
          </a:endParaRPr>
        </a:p>
      </dgm:t>
    </dgm:pt>
    <dgm:pt modelId="{D18C61AC-1E37-4CD2-B01D-17DEB33B8978}" type="sibTrans" cxnId="{49C7C098-76B0-4290-B3C1-D253B5C460AC}">
      <dgm:prSet/>
      <dgm:spPr/>
      <dgm:t>
        <a:bodyPr/>
        <a:lstStyle/>
        <a:p>
          <a:endParaRPr lang="en-US"/>
        </a:p>
      </dgm:t>
    </dgm:pt>
    <dgm:pt modelId="{A8015ADB-62A3-4EDF-8CA6-70149F98062C}" type="parTrans" cxnId="{49C7C098-76B0-4290-B3C1-D253B5C460AC}">
      <dgm:prSet/>
      <dgm:spPr/>
      <dgm:t>
        <a:bodyPr/>
        <a:lstStyle/>
        <a:p>
          <a:endParaRPr lang="en-US"/>
        </a:p>
      </dgm:t>
    </dgm:pt>
    <dgm:pt modelId="{32BBD5F2-1CAA-45DC-A771-F394278AA384}">
      <dgm:prSet custT="1"/>
      <dgm:spPr/>
      <dgm:t>
        <a:bodyPr/>
        <a:lstStyle/>
        <a:p>
          <a:r>
            <a:rPr lang="en-US" sz="2400" dirty="0" smtClean="0">
              <a:latin typeface="+mj-lt"/>
            </a:rPr>
            <a:t>Naloxone injection</a:t>
          </a:r>
          <a:endParaRPr lang="en-US" sz="2400" dirty="0">
            <a:latin typeface="+mj-lt"/>
          </a:endParaRPr>
        </a:p>
      </dgm:t>
    </dgm:pt>
    <dgm:pt modelId="{0442339E-58C1-4F00-A0D1-E85538F36436}" type="parTrans" cxnId="{6C14C112-580D-48B9-95EE-C56EDDE5BFF6}">
      <dgm:prSet/>
      <dgm:spPr/>
      <dgm:t>
        <a:bodyPr/>
        <a:lstStyle/>
        <a:p>
          <a:endParaRPr lang="en-US"/>
        </a:p>
      </dgm:t>
    </dgm:pt>
    <dgm:pt modelId="{ACDC5EB8-A2E9-4D28-8A6A-735BE2E5FEEA}" type="sibTrans" cxnId="{6C14C112-580D-48B9-95EE-C56EDDE5BFF6}">
      <dgm:prSet/>
      <dgm:spPr/>
      <dgm:t>
        <a:bodyPr/>
        <a:lstStyle/>
        <a:p>
          <a:endParaRPr lang="en-US"/>
        </a:p>
      </dgm:t>
    </dgm:pt>
    <dgm:pt modelId="{5B9CF2F1-AA4C-4590-A952-8B8C213DECAE}">
      <dgm:prSet custT="1"/>
      <dgm:spPr/>
      <dgm:t>
        <a:bodyPr/>
        <a:lstStyle/>
        <a:p>
          <a:r>
            <a:rPr lang="en-US" sz="2400" dirty="0" smtClean="0">
              <a:latin typeface="+mj-lt"/>
            </a:rPr>
            <a:t>Naloxone (</a:t>
          </a:r>
          <a:r>
            <a:rPr lang="en-US" sz="2400" dirty="0" err="1" smtClean="0">
              <a:latin typeface="+mj-lt"/>
            </a:rPr>
            <a:t>Narcan</a:t>
          </a:r>
          <a:r>
            <a:rPr lang="en-US" sz="2400" baseline="30000" dirty="0" smtClean="0">
              <a:latin typeface="Times New Roman"/>
              <a:cs typeface="Times New Roman"/>
            </a:rPr>
            <a:t>®</a:t>
          </a:r>
          <a:r>
            <a:rPr lang="en-US" sz="2400" dirty="0" smtClean="0">
              <a:latin typeface="+mj-lt"/>
            </a:rPr>
            <a:t>)nasal spray </a:t>
          </a:r>
          <a:endParaRPr lang="en-US" sz="2400" dirty="0">
            <a:latin typeface="+mj-lt"/>
          </a:endParaRPr>
        </a:p>
      </dgm:t>
    </dgm:pt>
    <dgm:pt modelId="{8C7E98F5-4F99-4D98-A796-AB4DA21506C0}" type="parTrans" cxnId="{8A57499F-2A9D-4974-A108-536899DB7750}">
      <dgm:prSet/>
      <dgm:spPr/>
      <dgm:t>
        <a:bodyPr/>
        <a:lstStyle/>
        <a:p>
          <a:endParaRPr lang="en-US"/>
        </a:p>
      </dgm:t>
    </dgm:pt>
    <dgm:pt modelId="{77D40E48-469A-443A-89F2-777AC5508CCD}" type="sibTrans" cxnId="{8A57499F-2A9D-4974-A108-536899DB7750}">
      <dgm:prSet/>
      <dgm:spPr/>
      <dgm:t>
        <a:bodyPr/>
        <a:lstStyle/>
        <a:p>
          <a:endParaRPr lang="en-US"/>
        </a:p>
      </dgm:t>
    </dgm:pt>
    <dgm:pt modelId="{1D0A7C03-6E5C-4E1B-9B3C-AF2F2D83FABA}">
      <dgm:prSet custT="1"/>
      <dgm:spPr/>
      <dgm:t>
        <a:bodyPr/>
        <a:lstStyle/>
        <a:p>
          <a:r>
            <a:rPr lang="en-US" sz="2400" b="0" dirty="0" smtClean="0">
              <a:latin typeface="+mj-lt"/>
            </a:rPr>
            <a:t>FFS and Managed Care Plans Expand Naloxone Coverage </a:t>
          </a:r>
          <a:endParaRPr lang="en-US" sz="2400" dirty="0">
            <a:latin typeface="+mj-lt"/>
          </a:endParaRPr>
        </a:p>
      </dgm:t>
    </dgm:pt>
    <dgm:pt modelId="{9A291305-EAFA-437C-929F-A473FFB654B1}" type="parTrans" cxnId="{A14CE2C2-F662-4227-B0D9-651DD115008A}">
      <dgm:prSet/>
      <dgm:spPr/>
      <dgm:t>
        <a:bodyPr/>
        <a:lstStyle/>
        <a:p>
          <a:endParaRPr lang="en-US"/>
        </a:p>
      </dgm:t>
    </dgm:pt>
    <dgm:pt modelId="{9C407955-2245-466F-987E-76D001D8B399}" type="sibTrans" cxnId="{A14CE2C2-F662-4227-B0D9-651DD115008A}">
      <dgm:prSet/>
      <dgm:spPr/>
      <dgm:t>
        <a:bodyPr/>
        <a:lstStyle/>
        <a:p>
          <a:endParaRPr lang="en-US"/>
        </a:p>
      </dgm:t>
    </dgm:pt>
    <dgm:pt modelId="{80DA5F50-7F47-4E47-8307-28AF5F0070FC}" type="pres">
      <dgm:prSet presAssocID="{191CD4B9-A547-4F09-B8D7-235E84E4B281}" presName="linear" presStyleCnt="0">
        <dgm:presLayoutVars>
          <dgm:animLvl val="lvl"/>
          <dgm:resizeHandles val="exact"/>
        </dgm:presLayoutVars>
      </dgm:prSet>
      <dgm:spPr/>
      <dgm:t>
        <a:bodyPr/>
        <a:lstStyle/>
        <a:p>
          <a:endParaRPr lang="en-US"/>
        </a:p>
      </dgm:t>
    </dgm:pt>
    <dgm:pt modelId="{070945B6-5A43-4887-AFE8-667760821672}" type="pres">
      <dgm:prSet presAssocID="{FC14F110-E7B8-4A75-B837-F9E84D358C0A}" presName="parentText" presStyleLbl="node1" presStyleIdx="0" presStyleCnt="1" custScaleY="34134" custLinFactNeighborY="-61777">
        <dgm:presLayoutVars>
          <dgm:chMax val="0"/>
          <dgm:bulletEnabled val="1"/>
        </dgm:presLayoutVars>
      </dgm:prSet>
      <dgm:spPr/>
      <dgm:t>
        <a:bodyPr/>
        <a:lstStyle/>
        <a:p>
          <a:endParaRPr lang="en-US"/>
        </a:p>
      </dgm:t>
    </dgm:pt>
    <dgm:pt modelId="{695BB595-89D1-4276-9E65-EE5B90DF4833}" type="pres">
      <dgm:prSet presAssocID="{FC14F110-E7B8-4A75-B837-F9E84D358C0A}" presName="childText" presStyleLbl="revTx" presStyleIdx="0" presStyleCnt="1" custScaleX="96610" custScaleY="187906" custLinFactNeighborY="52265">
        <dgm:presLayoutVars>
          <dgm:bulletEnabled val="1"/>
        </dgm:presLayoutVars>
      </dgm:prSet>
      <dgm:spPr/>
      <dgm:t>
        <a:bodyPr/>
        <a:lstStyle/>
        <a:p>
          <a:endParaRPr lang="en-US"/>
        </a:p>
      </dgm:t>
    </dgm:pt>
  </dgm:ptLst>
  <dgm:cxnLst>
    <dgm:cxn modelId="{A14CE2C2-F662-4227-B0D9-651DD115008A}" srcId="{FC14F110-E7B8-4A75-B837-F9E84D358C0A}" destId="{1D0A7C03-6E5C-4E1B-9B3C-AF2F2D83FABA}" srcOrd="0" destOrd="0" parTransId="{9A291305-EAFA-437C-929F-A473FFB654B1}" sibTransId="{9C407955-2245-466F-987E-76D001D8B399}"/>
    <dgm:cxn modelId="{55409BE0-0174-4AB9-8116-D87D5D7113E8}" srcId="{191CD4B9-A547-4F09-B8D7-235E84E4B281}" destId="{FC14F110-E7B8-4A75-B837-F9E84D358C0A}" srcOrd="0" destOrd="0" parTransId="{1DD4AF34-19ED-4356-98E1-902D40625F89}" sibTransId="{1ACB84EF-DF6E-4982-B04C-D6C475CB2E28}"/>
    <dgm:cxn modelId="{F74C85B6-AE67-4ACD-AED6-B7E81364C2A1}" type="presOf" srcId="{1D0A7C03-6E5C-4E1B-9B3C-AF2F2D83FABA}" destId="{695BB595-89D1-4276-9E65-EE5B90DF4833}" srcOrd="0" destOrd="0" presId="urn:microsoft.com/office/officeart/2005/8/layout/vList2"/>
    <dgm:cxn modelId="{0ABD1899-FE60-4420-9E7C-0993FCE29950}" type="presOf" srcId="{FC14F110-E7B8-4A75-B837-F9E84D358C0A}" destId="{070945B6-5A43-4887-AFE8-667760821672}" srcOrd="0" destOrd="0" presId="urn:microsoft.com/office/officeart/2005/8/layout/vList2"/>
    <dgm:cxn modelId="{6C14C112-580D-48B9-95EE-C56EDDE5BFF6}" srcId="{C155C67E-BD78-442F-ABE4-368D2DEF71FE}" destId="{32BBD5F2-1CAA-45DC-A771-F394278AA384}" srcOrd="0" destOrd="0" parTransId="{0442339E-58C1-4F00-A0D1-E85538F36436}" sibTransId="{ACDC5EB8-A2E9-4D28-8A6A-735BE2E5FEEA}"/>
    <dgm:cxn modelId="{DFD1797D-ACA1-4015-B190-0DC3F61C1E0C}" type="presOf" srcId="{5B9CF2F1-AA4C-4590-A952-8B8C213DECAE}" destId="{695BB595-89D1-4276-9E65-EE5B90DF4833}" srcOrd="0" destOrd="3" presId="urn:microsoft.com/office/officeart/2005/8/layout/vList2"/>
    <dgm:cxn modelId="{B5B3E1A5-4753-4266-922B-C1495DBE8DA7}" type="presOf" srcId="{3ACF76B9-DB82-46B2-9098-13936721D131}" destId="{695BB595-89D1-4276-9E65-EE5B90DF4833}" srcOrd="0" destOrd="4" presId="urn:microsoft.com/office/officeart/2005/8/layout/vList2"/>
    <dgm:cxn modelId="{49C7C098-76B0-4290-B3C1-D253B5C460AC}" srcId="{FC14F110-E7B8-4A75-B837-F9E84D358C0A}" destId="{3ACF76B9-DB82-46B2-9098-13936721D131}" srcOrd="2" destOrd="0" parTransId="{A8015ADB-62A3-4EDF-8CA6-70149F98062C}" sibTransId="{D18C61AC-1E37-4CD2-B01D-17DEB33B8978}"/>
    <dgm:cxn modelId="{0B9BD0FC-4031-4F7C-86D1-0AA379E39CEC}" type="presOf" srcId="{32BBD5F2-1CAA-45DC-A771-F394278AA384}" destId="{695BB595-89D1-4276-9E65-EE5B90DF4833}" srcOrd="0" destOrd="2" presId="urn:microsoft.com/office/officeart/2005/8/layout/vList2"/>
    <dgm:cxn modelId="{957F2509-3F75-4499-8136-376D36462715}" type="presOf" srcId="{C155C67E-BD78-442F-ABE4-368D2DEF71FE}" destId="{695BB595-89D1-4276-9E65-EE5B90DF4833}" srcOrd="0" destOrd="1" presId="urn:microsoft.com/office/officeart/2005/8/layout/vList2"/>
    <dgm:cxn modelId="{A0818F2C-A17F-437C-AC61-C916F58596D6}" type="presOf" srcId="{191CD4B9-A547-4F09-B8D7-235E84E4B281}" destId="{80DA5F50-7F47-4E47-8307-28AF5F0070FC}" srcOrd="0" destOrd="0" presId="urn:microsoft.com/office/officeart/2005/8/layout/vList2"/>
    <dgm:cxn modelId="{8A57499F-2A9D-4974-A108-536899DB7750}" srcId="{C155C67E-BD78-442F-ABE4-368D2DEF71FE}" destId="{5B9CF2F1-AA4C-4590-A952-8B8C213DECAE}" srcOrd="1" destOrd="0" parTransId="{8C7E98F5-4F99-4D98-A796-AB4DA21506C0}" sibTransId="{77D40E48-469A-443A-89F2-777AC5508CCD}"/>
    <dgm:cxn modelId="{C509F2AB-BC3A-42E0-9DDA-8217C7B08DF6}" srcId="{FC14F110-E7B8-4A75-B837-F9E84D358C0A}" destId="{C155C67E-BD78-442F-ABE4-368D2DEF71FE}" srcOrd="1" destOrd="0" parTransId="{B1C9C401-F48A-429A-A2B5-F68FD7F3C2B3}" sibTransId="{14433656-9C13-497D-927D-39198A32C0CE}"/>
    <dgm:cxn modelId="{82AD45FE-D38E-4C1A-B61D-D007A1285B23}" type="presParOf" srcId="{80DA5F50-7F47-4E47-8307-28AF5F0070FC}" destId="{070945B6-5A43-4887-AFE8-667760821672}" srcOrd="0" destOrd="0" presId="urn:microsoft.com/office/officeart/2005/8/layout/vList2"/>
    <dgm:cxn modelId="{FC3ED1C1-21D5-4A23-A242-165CD1A819F5}" type="presParOf" srcId="{80DA5F50-7F47-4E47-8307-28AF5F0070FC}" destId="{695BB595-89D1-4276-9E65-EE5B90DF4833}"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91CD4B9-A547-4F09-B8D7-235E84E4B28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3A9E88C-05EE-420E-AC7F-86C4C0D288CE}">
      <dgm:prSet phldrT="[Text]"/>
      <dgm:spPr/>
      <dgm:t>
        <a:bodyPr/>
        <a:lstStyle/>
        <a:p>
          <a:r>
            <a:rPr lang="en-US" dirty="0" smtClean="0"/>
            <a:t>Service Description</a:t>
          </a:r>
          <a:endParaRPr lang="en-US" dirty="0"/>
        </a:p>
      </dgm:t>
    </dgm:pt>
    <dgm:pt modelId="{F3A756A5-E3BB-49B0-993B-2EC9318301A3}" type="parTrans" cxnId="{29687CED-428D-4A83-8E43-D9BA1FA8756C}">
      <dgm:prSet/>
      <dgm:spPr/>
      <dgm:t>
        <a:bodyPr/>
        <a:lstStyle/>
        <a:p>
          <a:endParaRPr lang="en-US"/>
        </a:p>
      </dgm:t>
    </dgm:pt>
    <dgm:pt modelId="{607FC148-DB28-4896-B4D6-F85BF525B942}" type="sibTrans" cxnId="{29687CED-428D-4A83-8E43-D9BA1FA8756C}">
      <dgm:prSet/>
      <dgm:spPr/>
      <dgm:t>
        <a:bodyPr/>
        <a:lstStyle/>
        <a:p>
          <a:endParaRPr lang="en-US"/>
        </a:p>
      </dgm:t>
    </dgm:pt>
    <dgm:pt modelId="{C5BA7150-24C3-4C59-85EE-9EC5B4AFB788}">
      <dgm:prSet/>
      <dgm:spPr/>
      <dgm:t>
        <a:bodyPr/>
        <a:lstStyle/>
        <a:p>
          <a:r>
            <a:rPr lang="en-US" dirty="0" smtClean="0"/>
            <a:t>Assessment of psychosocial needs</a:t>
          </a:r>
        </a:p>
      </dgm:t>
    </dgm:pt>
    <dgm:pt modelId="{74928D31-AA32-4064-8F9A-6A5E1E76A065}" type="parTrans" cxnId="{8ECFCE97-2769-48D8-8C3A-738E210B81A8}">
      <dgm:prSet/>
      <dgm:spPr/>
      <dgm:t>
        <a:bodyPr/>
        <a:lstStyle/>
        <a:p>
          <a:endParaRPr lang="en-US"/>
        </a:p>
      </dgm:t>
    </dgm:pt>
    <dgm:pt modelId="{A8B22A23-536C-4483-9F47-C95D9897D1FC}" type="sibTrans" cxnId="{8ECFCE97-2769-48D8-8C3A-738E210B81A8}">
      <dgm:prSet/>
      <dgm:spPr/>
      <dgm:t>
        <a:bodyPr/>
        <a:lstStyle/>
        <a:p>
          <a:endParaRPr lang="en-US"/>
        </a:p>
      </dgm:t>
    </dgm:pt>
    <dgm:pt modelId="{D3D7D9AA-C576-4B5C-86DE-24010CBA779E}">
      <dgm:prSet/>
      <dgm:spPr/>
      <dgm:t>
        <a:bodyPr/>
        <a:lstStyle/>
        <a:p>
          <a:r>
            <a:rPr lang="en-US" dirty="0" smtClean="0"/>
            <a:t>Supportive individual and/or group counseling</a:t>
          </a:r>
        </a:p>
      </dgm:t>
    </dgm:pt>
    <dgm:pt modelId="{4CE506FC-E693-4FBB-A806-349DDDD87496}" type="parTrans" cxnId="{782877D5-36EB-43AF-87B1-5F6D91DD52DC}">
      <dgm:prSet/>
      <dgm:spPr/>
      <dgm:t>
        <a:bodyPr/>
        <a:lstStyle/>
        <a:p>
          <a:endParaRPr lang="en-US"/>
        </a:p>
      </dgm:t>
    </dgm:pt>
    <dgm:pt modelId="{E6A98AE5-DE2C-4124-8B80-6BB7320A5325}" type="sibTrans" cxnId="{782877D5-36EB-43AF-87B1-5F6D91DD52DC}">
      <dgm:prSet/>
      <dgm:spPr/>
      <dgm:t>
        <a:bodyPr/>
        <a:lstStyle/>
        <a:p>
          <a:endParaRPr lang="en-US"/>
        </a:p>
      </dgm:t>
    </dgm:pt>
    <dgm:pt modelId="{B7F68872-18A9-47E8-A317-9586A3E1A528}">
      <dgm:prSet/>
      <dgm:spPr/>
      <dgm:t>
        <a:bodyPr/>
        <a:lstStyle/>
        <a:p>
          <a:r>
            <a:rPr lang="en-US" dirty="0" smtClean="0"/>
            <a:t>Linkages to existing family support systems</a:t>
          </a:r>
        </a:p>
      </dgm:t>
    </dgm:pt>
    <dgm:pt modelId="{055F2E6C-5647-47B1-917D-EB8C0709FBA2}" type="parTrans" cxnId="{55EF4866-9CC4-4D04-96F5-73501AE800A0}">
      <dgm:prSet/>
      <dgm:spPr/>
      <dgm:t>
        <a:bodyPr/>
        <a:lstStyle/>
        <a:p>
          <a:endParaRPr lang="en-US"/>
        </a:p>
      </dgm:t>
    </dgm:pt>
    <dgm:pt modelId="{AF4757ED-092D-458E-8A16-6C788E2F1833}" type="sibTrans" cxnId="{55EF4866-9CC4-4D04-96F5-73501AE800A0}">
      <dgm:prSet/>
      <dgm:spPr/>
      <dgm:t>
        <a:bodyPr/>
        <a:lstStyle/>
        <a:p>
          <a:endParaRPr lang="en-US"/>
        </a:p>
      </dgm:t>
    </dgm:pt>
    <dgm:pt modelId="{D3C5A6A4-9B56-4B4A-8AFD-07BFECFE36F0}">
      <dgm:prSet/>
      <dgm:spPr/>
      <dgm:t>
        <a:bodyPr/>
        <a:lstStyle/>
        <a:p>
          <a:r>
            <a:rPr lang="en-US" dirty="0" smtClean="0"/>
            <a:t>Referrals to community-based services</a:t>
          </a:r>
        </a:p>
      </dgm:t>
    </dgm:pt>
    <dgm:pt modelId="{A0E17251-F922-4696-994A-7FDE9053C947}" type="parTrans" cxnId="{1F8577FB-B1A0-4B57-AF68-2DB19D3C1B24}">
      <dgm:prSet/>
      <dgm:spPr/>
      <dgm:t>
        <a:bodyPr/>
        <a:lstStyle/>
        <a:p>
          <a:endParaRPr lang="en-US"/>
        </a:p>
      </dgm:t>
    </dgm:pt>
    <dgm:pt modelId="{5322B621-2649-4D7D-8856-CF6DFFFCF296}" type="sibTrans" cxnId="{1F8577FB-B1A0-4B57-AF68-2DB19D3C1B24}">
      <dgm:prSet/>
      <dgm:spPr/>
      <dgm:t>
        <a:bodyPr/>
        <a:lstStyle/>
        <a:p>
          <a:endParaRPr lang="en-US"/>
        </a:p>
      </dgm:t>
    </dgm:pt>
    <dgm:pt modelId="{FC14F110-E7B8-4A75-B837-F9E84D358C0A}">
      <dgm:prSet/>
      <dgm:spPr/>
      <dgm:t>
        <a:bodyPr/>
        <a:lstStyle/>
        <a:p>
          <a:r>
            <a:rPr lang="en-US" dirty="0" smtClean="0"/>
            <a:t>Provider Requirements</a:t>
          </a:r>
          <a:endParaRPr lang="en-US" dirty="0"/>
        </a:p>
      </dgm:t>
    </dgm:pt>
    <dgm:pt modelId="{1DD4AF34-19ED-4356-98E1-902D40625F89}" type="parTrans" cxnId="{55409BE0-0174-4AB9-8116-D87D5D7113E8}">
      <dgm:prSet/>
      <dgm:spPr/>
      <dgm:t>
        <a:bodyPr/>
        <a:lstStyle/>
        <a:p>
          <a:endParaRPr lang="en-US"/>
        </a:p>
      </dgm:t>
    </dgm:pt>
    <dgm:pt modelId="{1ACB84EF-DF6E-4982-B04C-D6C475CB2E28}" type="sibTrans" cxnId="{55409BE0-0174-4AB9-8116-D87D5D7113E8}">
      <dgm:prSet/>
      <dgm:spPr/>
      <dgm:t>
        <a:bodyPr/>
        <a:lstStyle/>
        <a:p>
          <a:endParaRPr lang="en-US"/>
        </a:p>
      </dgm:t>
    </dgm:pt>
    <dgm:pt modelId="{C155C67E-BD78-442F-ABE4-368D2DEF71FE}">
      <dgm:prSet/>
      <dgm:spPr/>
      <dgm:t>
        <a:bodyPr/>
        <a:lstStyle/>
        <a:p>
          <a:r>
            <a:rPr lang="en-US" dirty="0" smtClean="0"/>
            <a:t>Provider Types for Psychosocial Treatment</a:t>
          </a:r>
          <a:endParaRPr lang="en-US" dirty="0"/>
        </a:p>
      </dgm:t>
    </dgm:pt>
    <dgm:pt modelId="{B1C9C401-F48A-429A-A2B5-F68FD7F3C2B3}" type="parTrans" cxnId="{C509F2AB-BC3A-42E0-9DDA-8217C7B08DF6}">
      <dgm:prSet/>
      <dgm:spPr/>
      <dgm:t>
        <a:bodyPr/>
        <a:lstStyle/>
        <a:p>
          <a:endParaRPr lang="en-US"/>
        </a:p>
      </dgm:t>
    </dgm:pt>
    <dgm:pt modelId="{14433656-9C13-497D-927D-39198A32C0CE}" type="sibTrans" cxnId="{C509F2AB-BC3A-42E0-9DDA-8217C7B08DF6}">
      <dgm:prSet/>
      <dgm:spPr/>
      <dgm:t>
        <a:bodyPr/>
        <a:lstStyle/>
        <a:p>
          <a:endParaRPr lang="en-US"/>
        </a:p>
      </dgm:t>
    </dgm:pt>
    <dgm:pt modelId="{2DF8583B-18A8-48FE-A360-51E997C277B2}">
      <dgm:prSet phldrT="[Text]"/>
      <dgm:spPr/>
      <dgm:t>
        <a:bodyPr/>
        <a:lstStyle/>
        <a:p>
          <a:r>
            <a:rPr lang="en-US" dirty="0" smtClean="0"/>
            <a:t>Medication Administration/Oversight  </a:t>
          </a:r>
          <a:r>
            <a:rPr lang="en-US" b="1" i="1" dirty="0" smtClean="0"/>
            <a:t>AND</a:t>
          </a:r>
          <a:endParaRPr lang="en-US" b="1" i="1" dirty="0"/>
        </a:p>
      </dgm:t>
    </dgm:pt>
    <dgm:pt modelId="{6166003E-C43D-4945-B6F0-DCF933F45D89}" type="parTrans" cxnId="{A13E0240-70DE-4658-90DA-05686CCE346F}">
      <dgm:prSet/>
      <dgm:spPr/>
      <dgm:t>
        <a:bodyPr/>
        <a:lstStyle/>
        <a:p>
          <a:endParaRPr lang="en-US"/>
        </a:p>
      </dgm:t>
    </dgm:pt>
    <dgm:pt modelId="{06ECBE07-DC76-47FC-87FB-BF4B883B7CCD}" type="sibTrans" cxnId="{A13E0240-70DE-4658-90DA-05686CCE346F}">
      <dgm:prSet/>
      <dgm:spPr/>
      <dgm:t>
        <a:bodyPr/>
        <a:lstStyle/>
        <a:p>
          <a:endParaRPr lang="en-US"/>
        </a:p>
      </dgm:t>
    </dgm:pt>
    <dgm:pt modelId="{286CC00D-14B3-4648-866C-10226F129B0E}">
      <dgm:prSet/>
      <dgm:spPr/>
      <dgm:t>
        <a:bodyPr/>
        <a:lstStyle/>
        <a:p>
          <a:r>
            <a:rPr lang="en-US" dirty="0" smtClean="0"/>
            <a:t>Care coordination, medical/prescription monitoring, and coordination of on-site and off-site treatment services</a:t>
          </a:r>
        </a:p>
      </dgm:t>
    </dgm:pt>
    <dgm:pt modelId="{6FAEC1C7-184F-42A6-89ED-F076A243D41A}" type="parTrans" cxnId="{A0A59406-9421-4638-81FF-A19C98786F56}">
      <dgm:prSet/>
      <dgm:spPr/>
      <dgm:t>
        <a:bodyPr/>
        <a:lstStyle/>
        <a:p>
          <a:endParaRPr lang="en-US"/>
        </a:p>
      </dgm:t>
    </dgm:pt>
    <dgm:pt modelId="{2EDEA3B0-8F6B-4B6B-B3E3-E8BA1E13B664}" type="sibTrans" cxnId="{A0A59406-9421-4638-81FF-A19C98786F56}">
      <dgm:prSet/>
      <dgm:spPr/>
      <dgm:t>
        <a:bodyPr/>
        <a:lstStyle/>
        <a:p>
          <a:endParaRPr lang="en-US"/>
        </a:p>
      </dgm:t>
    </dgm:pt>
    <dgm:pt modelId="{550C249A-2E22-434C-96C4-3FD21FECFA95}">
      <dgm:prSet/>
      <dgm:spPr/>
      <dgm:t>
        <a:bodyPr/>
        <a:lstStyle/>
        <a:p>
          <a:r>
            <a:rPr lang="en-US" dirty="0" smtClean="0"/>
            <a:t>Induction phase of MAT must be provided by Registered Nurse.  </a:t>
          </a:r>
          <a:endParaRPr lang="en-US" dirty="0"/>
        </a:p>
      </dgm:t>
    </dgm:pt>
    <dgm:pt modelId="{F8739959-F078-4BB0-B327-BBBA61FB7A90}" type="parTrans" cxnId="{98E2C6D3-26CF-4854-934B-7B5DD914EBC7}">
      <dgm:prSet/>
      <dgm:spPr/>
      <dgm:t>
        <a:bodyPr/>
        <a:lstStyle/>
        <a:p>
          <a:endParaRPr lang="en-US"/>
        </a:p>
      </dgm:t>
    </dgm:pt>
    <dgm:pt modelId="{06ACD090-AD19-4A2D-B686-80D9D891AA26}" type="sibTrans" cxnId="{98E2C6D3-26CF-4854-934B-7B5DD914EBC7}">
      <dgm:prSet/>
      <dgm:spPr/>
      <dgm:t>
        <a:bodyPr/>
        <a:lstStyle/>
        <a:p>
          <a:endParaRPr lang="en-US"/>
        </a:p>
      </dgm:t>
    </dgm:pt>
    <dgm:pt modelId="{0CAD690C-58BE-4CD5-9C99-ADEF28C5F638}">
      <dgm:prSet/>
      <dgm:spPr/>
      <dgm:t>
        <a:bodyPr/>
        <a:lstStyle/>
        <a:p>
          <a:r>
            <a:rPr lang="en-US" dirty="0" smtClean="0"/>
            <a:t>Maintenance phase of MAT may be provided by Licensed Practical Nurse or Registered Nurse.</a:t>
          </a:r>
          <a:endParaRPr lang="en-US" dirty="0"/>
        </a:p>
      </dgm:t>
    </dgm:pt>
    <dgm:pt modelId="{36735560-6C0D-4CC6-A24E-8029D53DC8C3}" type="parTrans" cxnId="{46926E1E-4CC7-4AA5-BFEF-52A5CDBE2990}">
      <dgm:prSet/>
      <dgm:spPr/>
      <dgm:t>
        <a:bodyPr/>
        <a:lstStyle/>
        <a:p>
          <a:endParaRPr lang="en-US"/>
        </a:p>
      </dgm:t>
    </dgm:pt>
    <dgm:pt modelId="{A95D008E-B14F-4439-B99D-4FCB231F5286}" type="sibTrans" cxnId="{46926E1E-4CC7-4AA5-BFEF-52A5CDBE2990}">
      <dgm:prSet/>
      <dgm:spPr/>
      <dgm:t>
        <a:bodyPr/>
        <a:lstStyle/>
        <a:p>
          <a:endParaRPr lang="en-US"/>
        </a:p>
      </dgm:t>
    </dgm:pt>
    <dgm:pt modelId="{996B3928-90F2-4746-B7AF-5A852C413153}">
      <dgm:prSet phldrT="[Text]"/>
      <dgm:spPr/>
      <dgm:t>
        <a:bodyPr/>
        <a:lstStyle/>
        <a:p>
          <a:r>
            <a:rPr lang="en-US" dirty="0" smtClean="0"/>
            <a:t>Psychosocial Treatment for Opioid Use Disorder that includes at a minimum the following components: </a:t>
          </a:r>
          <a:endParaRPr lang="en-US" dirty="0"/>
        </a:p>
      </dgm:t>
    </dgm:pt>
    <dgm:pt modelId="{65A25880-1054-42E9-829C-1C6D531C3EEF}" type="parTrans" cxnId="{6233582E-8DBB-468C-87E5-CC2F48FC4840}">
      <dgm:prSet/>
      <dgm:spPr/>
      <dgm:t>
        <a:bodyPr/>
        <a:lstStyle/>
        <a:p>
          <a:endParaRPr lang="en-US"/>
        </a:p>
      </dgm:t>
    </dgm:pt>
    <dgm:pt modelId="{F6A11D5A-E36B-40D9-9A3C-0F5C1EA8C408}" type="sibTrans" cxnId="{6233582E-8DBB-468C-87E5-CC2F48FC4840}">
      <dgm:prSet/>
      <dgm:spPr/>
      <dgm:t>
        <a:bodyPr/>
        <a:lstStyle/>
        <a:p>
          <a:endParaRPr lang="en-US"/>
        </a:p>
      </dgm:t>
    </dgm:pt>
    <dgm:pt modelId="{65C3AC6B-B14C-44AD-9171-E0DC4CBB8F08}">
      <dgm:prSet/>
      <dgm:spPr/>
      <dgm:t>
        <a:bodyPr/>
        <a:lstStyle/>
        <a:p>
          <a:r>
            <a:rPr lang="en-US" dirty="0" smtClean="0"/>
            <a:t>Provider Types for Medication Administration</a:t>
          </a:r>
          <a:endParaRPr lang="en-US" dirty="0"/>
        </a:p>
      </dgm:t>
    </dgm:pt>
    <dgm:pt modelId="{66010304-8CE9-4CC7-BED4-E5C996E84BF8}" type="parTrans" cxnId="{75F30502-935C-4BF0-B0FF-8B9D065EB1A3}">
      <dgm:prSet/>
      <dgm:spPr/>
      <dgm:t>
        <a:bodyPr/>
        <a:lstStyle/>
        <a:p>
          <a:endParaRPr lang="en-US"/>
        </a:p>
      </dgm:t>
    </dgm:pt>
    <dgm:pt modelId="{2931660A-19AB-4140-9AF1-0C114E61C1C1}" type="sibTrans" cxnId="{75F30502-935C-4BF0-B0FF-8B9D065EB1A3}">
      <dgm:prSet/>
      <dgm:spPr/>
      <dgm:t>
        <a:bodyPr/>
        <a:lstStyle/>
        <a:p>
          <a:endParaRPr lang="en-US"/>
        </a:p>
      </dgm:t>
    </dgm:pt>
    <dgm:pt modelId="{C4602EC7-AF6B-41A2-B924-89D3B4985E9B}">
      <dgm:prSet/>
      <dgm:spPr/>
      <dgm:t>
        <a:bodyPr/>
        <a:lstStyle/>
        <a:p>
          <a:r>
            <a:rPr lang="en-US" dirty="0" smtClean="0"/>
            <a:t>  Credentialed Treatment Addiction Professionals</a:t>
          </a:r>
          <a:endParaRPr lang="en-US" dirty="0"/>
        </a:p>
      </dgm:t>
    </dgm:pt>
    <dgm:pt modelId="{B91B8243-EA32-47FA-9F0C-CABEE4C9A027}" type="parTrans" cxnId="{079CD0AE-9EDB-4A26-84FD-DE6626A32AB0}">
      <dgm:prSet/>
      <dgm:spPr/>
      <dgm:t>
        <a:bodyPr/>
        <a:lstStyle/>
        <a:p>
          <a:endParaRPr lang="en-US"/>
        </a:p>
      </dgm:t>
    </dgm:pt>
    <dgm:pt modelId="{16365BE7-A3E5-4601-B58A-8223338C3A08}" type="sibTrans" cxnId="{079CD0AE-9EDB-4A26-84FD-DE6626A32AB0}">
      <dgm:prSet/>
      <dgm:spPr/>
      <dgm:t>
        <a:bodyPr/>
        <a:lstStyle/>
        <a:p>
          <a:endParaRPr lang="en-US"/>
        </a:p>
      </dgm:t>
    </dgm:pt>
    <dgm:pt modelId="{80DA5F50-7F47-4E47-8307-28AF5F0070FC}" type="pres">
      <dgm:prSet presAssocID="{191CD4B9-A547-4F09-B8D7-235E84E4B281}" presName="linear" presStyleCnt="0">
        <dgm:presLayoutVars>
          <dgm:animLvl val="lvl"/>
          <dgm:resizeHandles val="exact"/>
        </dgm:presLayoutVars>
      </dgm:prSet>
      <dgm:spPr/>
      <dgm:t>
        <a:bodyPr/>
        <a:lstStyle/>
        <a:p>
          <a:endParaRPr lang="en-US"/>
        </a:p>
      </dgm:t>
    </dgm:pt>
    <dgm:pt modelId="{8E78D729-6440-4904-B8ED-910CAD4C7A9B}" type="pres">
      <dgm:prSet presAssocID="{C3A9E88C-05EE-420E-AC7F-86C4C0D288CE}" presName="parentText" presStyleLbl="node1" presStyleIdx="0" presStyleCnt="2">
        <dgm:presLayoutVars>
          <dgm:chMax val="0"/>
          <dgm:bulletEnabled val="1"/>
        </dgm:presLayoutVars>
      </dgm:prSet>
      <dgm:spPr/>
      <dgm:t>
        <a:bodyPr/>
        <a:lstStyle/>
        <a:p>
          <a:endParaRPr lang="en-US"/>
        </a:p>
      </dgm:t>
    </dgm:pt>
    <dgm:pt modelId="{B2C651D8-4450-4CF9-AD06-54411942F55F}" type="pres">
      <dgm:prSet presAssocID="{C3A9E88C-05EE-420E-AC7F-86C4C0D288CE}" presName="childText" presStyleLbl="revTx" presStyleIdx="0" presStyleCnt="2">
        <dgm:presLayoutVars>
          <dgm:bulletEnabled val="1"/>
        </dgm:presLayoutVars>
      </dgm:prSet>
      <dgm:spPr/>
      <dgm:t>
        <a:bodyPr/>
        <a:lstStyle/>
        <a:p>
          <a:endParaRPr lang="en-US"/>
        </a:p>
      </dgm:t>
    </dgm:pt>
    <dgm:pt modelId="{070945B6-5A43-4887-AFE8-667760821672}" type="pres">
      <dgm:prSet presAssocID="{FC14F110-E7B8-4A75-B837-F9E84D358C0A}" presName="parentText" presStyleLbl="node1" presStyleIdx="1" presStyleCnt="2">
        <dgm:presLayoutVars>
          <dgm:chMax val="0"/>
          <dgm:bulletEnabled val="1"/>
        </dgm:presLayoutVars>
      </dgm:prSet>
      <dgm:spPr/>
      <dgm:t>
        <a:bodyPr/>
        <a:lstStyle/>
        <a:p>
          <a:endParaRPr lang="en-US"/>
        </a:p>
      </dgm:t>
    </dgm:pt>
    <dgm:pt modelId="{695BB595-89D1-4276-9E65-EE5B90DF4833}" type="pres">
      <dgm:prSet presAssocID="{FC14F110-E7B8-4A75-B837-F9E84D358C0A}" presName="childText" presStyleLbl="revTx" presStyleIdx="1" presStyleCnt="2">
        <dgm:presLayoutVars>
          <dgm:bulletEnabled val="1"/>
        </dgm:presLayoutVars>
      </dgm:prSet>
      <dgm:spPr/>
      <dgm:t>
        <a:bodyPr/>
        <a:lstStyle/>
        <a:p>
          <a:endParaRPr lang="en-US"/>
        </a:p>
      </dgm:t>
    </dgm:pt>
  </dgm:ptLst>
  <dgm:cxnLst>
    <dgm:cxn modelId="{FD1437A2-C226-4CF8-A923-26255074EA09}" type="presOf" srcId="{996B3928-90F2-4746-B7AF-5A852C413153}" destId="{B2C651D8-4450-4CF9-AD06-54411942F55F}" srcOrd="0" destOrd="1" presId="urn:microsoft.com/office/officeart/2005/8/layout/vList2"/>
    <dgm:cxn modelId="{2E2A1675-6C4D-4962-8F34-F960C6998DFE}" type="presOf" srcId="{B7F68872-18A9-47E8-A317-9586A3E1A528}" destId="{B2C651D8-4450-4CF9-AD06-54411942F55F}" srcOrd="0" destOrd="4" presId="urn:microsoft.com/office/officeart/2005/8/layout/vList2"/>
    <dgm:cxn modelId="{79EC370A-6818-481C-B8FF-AE660D927EA1}" type="presOf" srcId="{2DF8583B-18A8-48FE-A360-51E997C277B2}" destId="{B2C651D8-4450-4CF9-AD06-54411942F55F}" srcOrd="0" destOrd="0" presId="urn:microsoft.com/office/officeart/2005/8/layout/vList2"/>
    <dgm:cxn modelId="{46926E1E-4CC7-4AA5-BFEF-52A5CDBE2990}" srcId="{65C3AC6B-B14C-44AD-9171-E0DC4CBB8F08}" destId="{0CAD690C-58BE-4CD5-9C99-ADEF28C5F638}" srcOrd="1" destOrd="0" parTransId="{36735560-6C0D-4CC6-A24E-8029D53DC8C3}" sibTransId="{A95D008E-B14F-4439-B99D-4FCB231F5286}"/>
    <dgm:cxn modelId="{2AB03456-43A4-4335-9D2A-93F3AA1347E8}" type="presOf" srcId="{191CD4B9-A547-4F09-B8D7-235E84E4B281}" destId="{80DA5F50-7F47-4E47-8307-28AF5F0070FC}" srcOrd="0" destOrd="0" presId="urn:microsoft.com/office/officeart/2005/8/layout/vList2"/>
    <dgm:cxn modelId="{EFE0243E-D956-4151-A125-C78ABD9C2CB2}" type="presOf" srcId="{D3C5A6A4-9B56-4B4A-8AFD-07BFECFE36F0}" destId="{B2C651D8-4450-4CF9-AD06-54411942F55F}" srcOrd="0" destOrd="5" presId="urn:microsoft.com/office/officeart/2005/8/layout/vList2"/>
    <dgm:cxn modelId="{55409BE0-0174-4AB9-8116-D87D5D7113E8}" srcId="{191CD4B9-A547-4F09-B8D7-235E84E4B281}" destId="{FC14F110-E7B8-4A75-B837-F9E84D358C0A}" srcOrd="1" destOrd="0" parTransId="{1DD4AF34-19ED-4356-98E1-902D40625F89}" sibTransId="{1ACB84EF-DF6E-4982-B04C-D6C475CB2E28}"/>
    <dgm:cxn modelId="{F24FCAE2-2CD7-4041-8BF3-AA5555C0CDD8}" type="presOf" srcId="{C5BA7150-24C3-4C59-85EE-9EC5B4AFB788}" destId="{B2C651D8-4450-4CF9-AD06-54411942F55F}" srcOrd="0" destOrd="2" presId="urn:microsoft.com/office/officeart/2005/8/layout/vList2"/>
    <dgm:cxn modelId="{A13E0240-70DE-4658-90DA-05686CCE346F}" srcId="{C3A9E88C-05EE-420E-AC7F-86C4C0D288CE}" destId="{2DF8583B-18A8-48FE-A360-51E997C277B2}" srcOrd="0" destOrd="0" parTransId="{6166003E-C43D-4945-B6F0-DCF933F45D89}" sibTransId="{06ECBE07-DC76-47FC-87FB-BF4B883B7CCD}"/>
    <dgm:cxn modelId="{8A9CB5A8-0C36-4C9F-B120-3A03FB73F2DC}" type="presOf" srcId="{550C249A-2E22-434C-96C4-3FD21FECFA95}" destId="{695BB595-89D1-4276-9E65-EE5B90DF4833}" srcOrd="0" destOrd="3" presId="urn:microsoft.com/office/officeart/2005/8/layout/vList2"/>
    <dgm:cxn modelId="{0869F08B-8181-463A-8273-4885300D8D26}" type="presOf" srcId="{D3D7D9AA-C576-4B5C-86DE-24010CBA779E}" destId="{B2C651D8-4450-4CF9-AD06-54411942F55F}" srcOrd="0" destOrd="3" presId="urn:microsoft.com/office/officeart/2005/8/layout/vList2"/>
    <dgm:cxn modelId="{E1D99179-71FA-4F9C-B340-11FC4FE1FB5B}" type="presOf" srcId="{0CAD690C-58BE-4CD5-9C99-ADEF28C5F638}" destId="{695BB595-89D1-4276-9E65-EE5B90DF4833}" srcOrd="0" destOrd="4" presId="urn:microsoft.com/office/officeart/2005/8/layout/vList2"/>
    <dgm:cxn modelId="{82B2473A-D721-43B3-AD8D-51C51D12D7B0}" type="presOf" srcId="{FC14F110-E7B8-4A75-B837-F9E84D358C0A}" destId="{070945B6-5A43-4887-AFE8-667760821672}" srcOrd="0" destOrd="0" presId="urn:microsoft.com/office/officeart/2005/8/layout/vList2"/>
    <dgm:cxn modelId="{55EF4866-9CC4-4D04-96F5-73501AE800A0}" srcId="{996B3928-90F2-4746-B7AF-5A852C413153}" destId="{B7F68872-18A9-47E8-A317-9586A3E1A528}" srcOrd="2" destOrd="0" parTransId="{055F2E6C-5647-47B1-917D-EB8C0709FBA2}" sibTransId="{AF4757ED-092D-458E-8A16-6C788E2F1833}"/>
    <dgm:cxn modelId="{98E2C6D3-26CF-4854-934B-7B5DD914EBC7}" srcId="{65C3AC6B-B14C-44AD-9171-E0DC4CBB8F08}" destId="{550C249A-2E22-434C-96C4-3FD21FECFA95}" srcOrd="0" destOrd="0" parTransId="{F8739959-F078-4BB0-B327-BBBA61FB7A90}" sibTransId="{06ACD090-AD19-4A2D-B686-80D9D891AA26}"/>
    <dgm:cxn modelId="{6233582E-8DBB-468C-87E5-CC2F48FC4840}" srcId="{C3A9E88C-05EE-420E-AC7F-86C4C0D288CE}" destId="{996B3928-90F2-4746-B7AF-5A852C413153}" srcOrd="1" destOrd="0" parTransId="{65A25880-1054-42E9-829C-1C6D531C3EEF}" sibTransId="{F6A11D5A-E36B-40D9-9A3C-0F5C1EA8C408}"/>
    <dgm:cxn modelId="{079CD0AE-9EDB-4A26-84FD-DE6626A32AB0}" srcId="{C155C67E-BD78-442F-ABE4-368D2DEF71FE}" destId="{C4602EC7-AF6B-41A2-B924-89D3B4985E9B}" srcOrd="0" destOrd="0" parTransId="{B91B8243-EA32-47FA-9F0C-CABEE4C9A027}" sibTransId="{16365BE7-A3E5-4601-B58A-8223338C3A08}"/>
    <dgm:cxn modelId="{75F30502-935C-4BF0-B0FF-8B9D065EB1A3}" srcId="{FC14F110-E7B8-4A75-B837-F9E84D358C0A}" destId="{65C3AC6B-B14C-44AD-9171-E0DC4CBB8F08}" srcOrd="1" destOrd="0" parTransId="{66010304-8CE9-4CC7-BED4-E5C996E84BF8}" sibTransId="{2931660A-19AB-4140-9AF1-0C114E61C1C1}"/>
    <dgm:cxn modelId="{40B59FDC-B517-4993-8759-4CD07856D446}" type="presOf" srcId="{65C3AC6B-B14C-44AD-9171-E0DC4CBB8F08}" destId="{695BB595-89D1-4276-9E65-EE5B90DF4833}" srcOrd="0" destOrd="2" presId="urn:microsoft.com/office/officeart/2005/8/layout/vList2"/>
    <dgm:cxn modelId="{E32D9BFF-6727-4610-B6B1-7D00649D2AD2}" type="presOf" srcId="{C155C67E-BD78-442F-ABE4-368D2DEF71FE}" destId="{695BB595-89D1-4276-9E65-EE5B90DF4833}" srcOrd="0" destOrd="0" presId="urn:microsoft.com/office/officeart/2005/8/layout/vList2"/>
    <dgm:cxn modelId="{8ECFCE97-2769-48D8-8C3A-738E210B81A8}" srcId="{996B3928-90F2-4746-B7AF-5A852C413153}" destId="{C5BA7150-24C3-4C59-85EE-9EC5B4AFB788}" srcOrd="0" destOrd="0" parTransId="{74928D31-AA32-4064-8F9A-6A5E1E76A065}" sibTransId="{A8B22A23-536C-4483-9F47-C95D9897D1FC}"/>
    <dgm:cxn modelId="{7AE0638B-1410-47C0-9C4C-890337F958EC}" type="presOf" srcId="{286CC00D-14B3-4648-866C-10226F129B0E}" destId="{B2C651D8-4450-4CF9-AD06-54411942F55F}" srcOrd="0" destOrd="6" presId="urn:microsoft.com/office/officeart/2005/8/layout/vList2"/>
    <dgm:cxn modelId="{29687CED-428D-4A83-8E43-D9BA1FA8756C}" srcId="{191CD4B9-A547-4F09-B8D7-235E84E4B281}" destId="{C3A9E88C-05EE-420E-AC7F-86C4C0D288CE}" srcOrd="0" destOrd="0" parTransId="{F3A756A5-E3BB-49B0-993B-2EC9318301A3}" sibTransId="{607FC148-DB28-4896-B4D6-F85BF525B942}"/>
    <dgm:cxn modelId="{3A540989-8A28-4AC0-8D58-ECF3F258AE6B}" type="presOf" srcId="{C4602EC7-AF6B-41A2-B924-89D3B4985E9B}" destId="{695BB595-89D1-4276-9E65-EE5B90DF4833}" srcOrd="0" destOrd="1" presId="urn:microsoft.com/office/officeart/2005/8/layout/vList2"/>
    <dgm:cxn modelId="{782877D5-36EB-43AF-87B1-5F6D91DD52DC}" srcId="{996B3928-90F2-4746-B7AF-5A852C413153}" destId="{D3D7D9AA-C576-4B5C-86DE-24010CBA779E}" srcOrd="1" destOrd="0" parTransId="{4CE506FC-E693-4FBB-A806-349DDDD87496}" sibTransId="{E6A98AE5-DE2C-4124-8B80-6BB7320A5325}"/>
    <dgm:cxn modelId="{A0A59406-9421-4638-81FF-A19C98786F56}" srcId="{996B3928-90F2-4746-B7AF-5A852C413153}" destId="{286CC00D-14B3-4648-866C-10226F129B0E}" srcOrd="4" destOrd="0" parTransId="{6FAEC1C7-184F-42A6-89ED-F076A243D41A}" sibTransId="{2EDEA3B0-8F6B-4B6B-B3E3-E8BA1E13B664}"/>
    <dgm:cxn modelId="{5BA04301-6995-4F9D-911A-1EFA0D092BC6}" type="presOf" srcId="{C3A9E88C-05EE-420E-AC7F-86C4C0D288CE}" destId="{8E78D729-6440-4904-B8ED-910CAD4C7A9B}" srcOrd="0" destOrd="0" presId="urn:microsoft.com/office/officeart/2005/8/layout/vList2"/>
    <dgm:cxn modelId="{1F8577FB-B1A0-4B57-AF68-2DB19D3C1B24}" srcId="{996B3928-90F2-4746-B7AF-5A852C413153}" destId="{D3C5A6A4-9B56-4B4A-8AFD-07BFECFE36F0}" srcOrd="3" destOrd="0" parTransId="{A0E17251-F922-4696-994A-7FDE9053C947}" sibTransId="{5322B621-2649-4D7D-8856-CF6DFFFCF296}"/>
    <dgm:cxn modelId="{C509F2AB-BC3A-42E0-9DDA-8217C7B08DF6}" srcId="{FC14F110-E7B8-4A75-B837-F9E84D358C0A}" destId="{C155C67E-BD78-442F-ABE4-368D2DEF71FE}" srcOrd="0" destOrd="0" parTransId="{B1C9C401-F48A-429A-A2B5-F68FD7F3C2B3}" sibTransId="{14433656-9C13-497D-927D-39198A32C0CE}"/>
    <dgm:cxn modelId="{2927196A-E62C-4511-B121-8D3E66294B34}" type="presParOf" srcId="{80DA5F50-7F47-4E47-8307-28AF5F0070FC}" destId="{8E78D729-6440-4904-B8ED-910CAD4C7A9B}" srcOrd="0" destOrd="0" presId="urn:microsoft.com/office/officeart/2005/8/layout/vList2"/>
    <dgm:cxn modelId="{3FDA265E-3081-4710-AB3E-07101B6262DF}" type="presParOf" srcId="{80DA5F50-7F47-4E47-8307-28AF5F0070FC}" destId="{B2C651D8-4450-4CF9-AD06-54411942F55F}" srcOrd="1" destOrd="0" presId="urn:microsoft.com/office/officeart/2005/8/layout/vList2"/>
    <dgm:cxn modelId="{7CFEFD31-18E2-48A1-84EC-AA6A5938771D}" type="presParOf" srcId="{80DA5F50-7F47-4E47-8307-28AF5F0070FC}" destId="{070945B6-5A43-4887-AFE8-667760821672}" srcOrd="2" destOrd="0" presId="urn:microsoft.com/office/officeart/2005/8/layout/vList2"/>
    <dgm:cxn modelId="{C15ECA03-5170-43AF-BDE2-BB60B206B872}" type="presParOf" srcId="{80DA5F50-7F47-4E47-8307-28AF5F0070FC}" destId="{695BB595-89D1-4276-9E65-EE5B90DF4833}"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91CD4B9-A547-4F09-B8D7-235E84E4B28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35D490A-F59E-4EDE-B4D4-609DAFEE1DA3}">
      <dgm:prSet custT="1"/>
      <dgm:spPr/>
      <dgm:t>
        <a:bodyPr/>
        <a:lstStyle/>
        <a:p>
          <a:r>
            <a:rPr lang="en-US" sz="2000" b="1" dirty="0" smtClean="0"/>
            <a:t>Service Description</a:t>
          </a:r>
          <a:endParaRPr lang="en-US" sz="2000" b="1" dirty="0"/>
        </a:p>
      </dgm:t>
    </dgm:pt>
    <dgm:pt modelId="{1DFFF3AD-8F8B-45B4-89C2-2431CB6D03E2}" type="parTrans" cxnId="{8A85718E-97B1-40E5-996E-A04058853CCA}">
      <dgm:prSet/>
      <dgm:spPr/>
      <dgm:t>
        <a:bodyPr/>
        <a:lstStyle/>
        <a:p>
          <a:endParaRPr lang="en-US"/>
        </a:p>
      </dgm:t>
    </dgm:pt>
    <dgm:pt modelId="{9CB7F59B-F0DE-480E-BC27-766162CFD7D7}" type="sibTrans" cxnId="{8A85718E-97B1-40E5-996E-A04058853CCA}">
      <dgm:prSet/>
      <dgm:spPr/>
      <dgm:t>
        <a:bodyPr/>
        <a:lstStyle/>
        <a:p>
          <a:endParaRPr lang="en-US"/>
        </a:p>
      </dgm:t>
    </dgm:pt>
    <dgm:pt modelId="{5555D7D9-C968-4633-AF4D-D7E9FA174DFE}">
      <dgm:prSet custT="1"/>
      <dgm:spPr/>
      <dgm:t>
        <a:bodyPr/>
        <a:lstStyle/>
        <a:p>
          <a:r>
            <a:rPr lang="en-US" sz="1600" dirty="0" smtClean="0"/>
            <a:t>Integrates behavioral health into primary care and specialty medical settings through interdisciplinary care planning and monitoring patient progress and tracking patient outcomes. </a:t>
          </a:r>
          <a:endParaRPr lang="en-US" sz="1600" dirty="0"/>
        </a:p>
      </dgm:t>
    </dgm:pt>
    <dgm:pt modelId="{94D74824-0336-4BA9-A2F4-187F27B614BF}" type="parTrans" cxnId="{277E7EFF-633B-4FEB-86B3-63F454EEFE26}">
      <dgm:prSet/>
      <dgm:spPr/>
      <dgm:t>
        <a:bodyPr/>
        <a:lstStyle/>
        <a:p>
          <a:endParaRPr lang="en-US"/>
        </a:p>
      </dgm:t>
    </dgm:pt>
    <dgm:pt modelId="{1330C36D-C5C0-457E-81D4-414958A2D27C}" type="sibTrans" cxnId="{277E7EFF-633B-4FEB-86B3-63F454EEFE26}">
      <dgm:prSet/>
      <dgm:spPr/>
      <dgm:t>
        <a:bodyPr/>
        <a:lstStyle/>
        <a:p>
          <a:endParaRPr lang="en-US"/>
        </a:p>
      </dgm:t>
    </dgm:pt>
    <dgm:pt modelId="{3B6EDFDC-3217-4ED4-AAA0-BEAB52F688B1}">
      <dgm:prSet custT="1"/>
      <dgm:spPr/>
      <dgm:t>
        <a:bodyPr/>
        <a:lstStyle/>
        <a:p>
          <a:r>
            <a:rPr lang="en-US" sz="2000" b="1" dirty="0" smtClean="0"/>
            <a:t>Professional Care Coordination Requirements</a:t>
          </a:r>
          <a:endParaRPr lang="en-US" sz="2000" b="1" dirty="0"/>
        </a:p>
      </dgm:t>
    </dgm:pt>
    <dgm:pt modelId="{6ABEFC1A-A22F-4459-9B2E-67E4C9543842}" type="parTrans" cxnId="{257770BA-128C-473D-9FB2-39CAA917305D}">
      <dgm:prSet/>
      <dgm:spPr/>
      <dgm:t>
        <a:bodyPr/>
        <a:lstStyle/>
        <a:p>
          <a:endParaRPr lang="en-US"/>
        </a:p>
      </dgm:t>
    </dgm:pt>
    <dgm:pt modelId="{0B64FF5E-2BFE-4554-BF12-DAF419D6705E}" type="sibTrans" cxnId="{257770BA-128C-473D-9FB2-39CAA917305D}">
      <dgm:prSet/>
      <dgm:spPr/>
      <dgm:t>
        <a:bodyPr/>
        <a:lstStyle/>
        <a:p>
          <a:endParaRPr lang="en-US"/>
        </a:p>
      </dgm:t>
    </dgm:pt>
    <dgm:pt modelId="{E0449DB3-B822-423C-BEC9-B9FAA45FD601}">
      <dgm:prSet custT="1"/>
      <dgm:spPr/>
      <dgm:t>
        <a:bodyPr/>
        <a:lstStyle/>
        <a:p>
          <a:r>
            <a:rPr lang="en-US" sz="1600" dirty="0" smtClean="0"/>
            <a:t>At least a bachelor's degree in one of the following fields (social work, psychology, psychiatric rehabilitation, sociology, counseling, vocational rehabilitation, human services counseling) and has at least one year of substance abuse related clinical experience providing direct services to persons with a diagnosis of mental illness or substance abuse; or</a:t>
          </a:r>
          <a:endParaRPr lang="en-US" sz="1600" dirty="0"/>
        </a:p>
      </dgm:t>
    </dgm:pt>
    <dgm:pt modelId="{E7A2430E-6C15-4031-9580-6D3468C05F61}" type="parTrans" cxnId="{86422DF6-7940-4C0F-B056-1DAE38B58E7E}">
      <dgm:prSet/>
      <dgm:spPr/>
      <dgm:t>
        <a:bodyPr/>
        <a:lstStyle/>
        <a:p>
          <a:endParaRPr lang="en-US"/>
        </a:p>
      </dgm:t>
    </dgm:pt>
    <dgm:pt modelId="{45F56CED-5D94-4D5B-9D9E-D9BB3AA61087}" type="sibTrans" cxnId="{86422DF6-7940-4C0F-B056-1DAE38B58E7E}">
      <dgm:prSet/>
      <dgm:spPr/>
      <dgm:t>
        <a:bodyPr/>
        <a:lstStyle/>
        <a:p>
          <a:endParaRPr lang="en-US"/>
        </a:p>
      </dgm:t>
    </dgm:pt>
    <dgm:pt modelId="{33ED5187-A741-47DC-A067-AD71A2878211}">
      <dgm:prSet custT="1"/>
      <dgm:spPr/>
      <dgm:t>
        <a:bodyPr/>
        <a:lstStyle/>
        <a:p>
          <a:r>
            <a:rPr lang="en-US" sz="1600" dirty="0" smtClean="0"/>
            <a:t>Licensure by the Commonwealth as a registered nurse or as a practical nurse with at least one year of clinical experience; or</a:t>
          </a:r>
          <a:endParaRPr lang="en-US" sz="1600" dirty="0"/>
        </a:p>
      </dgm:t>
    </dgm:pt>
    <dgm:pt modelId="{85E2B43A-4F7E-47A4-A4F8-B8A786EE8E95}" type="parTrans" cxnId="{C2E51083-443D-40F9-B2FA-E788F858D071}">
      <dgm:prSet/>
      <dgm:spPr/>
      <dgm:t>
        <a:bodyPr/>
        <a:lstStyle/>
        <a:p>
          <a:endParaRPr lang="en-US"/>
        </a:p>
      </dgm:t>
    </dgm:pt>
    <dgm:pt modelId="{01971F67-E656-463B-81B5-065F4ACA26F4}" type="sibTrans" cxnId="{C2E51083-443D-40F9-B2FA-E788F858D071}">
      <dgm:prSet/>
      <dgm:spPr/>
      <dgm:t>
        <a:bodyPr/>
        <a:lstStyle/>
        <a:p>
          <a:endParaRPr lang="en-US"/>
        </a:p>
      </dgm:t>
    </dgm:pt>
    <dgm:pt modelId="{4E092EBE-4A78-495D-9110-C3FEB5CD900C}">
      <dgm:prSet custT="1"/>
      <dgm:spPr/>
      <dgm:t>
        <a:bodyPr/>
        <a:lstStyle/>
        <a:p>
          <a:r>
            <a:rPr lang="en-US" sz="1600" dirty="0" smtClean="0"/>
            <a:t>An individual with certification as a substance abuse counselor (CSAC).</a:t>
          </a:r>
          <a:endParaRPr lang="en-US" sz="1600" dirty="0"/>
        </a:p>
      </dgm:t>
    </dgm:pt>
    <dgm:pt modelId="{356E150A-7916-46AC-ACDB-F79DE6210CB5}" type="parTrans" cxnId="{07705F33-F1FD-4901-992D-752CE9459407}">
      <dgm:prSet/>
      <dgm:spPr/>
      <dgm:t>
        <a:bodyPr/>
        <a:lstStyle/>
        <a:p>
          <a:endParaRPr lang="en-US"/>
        </a:p>
      </dgm:t>
    </dgm:pt>
    <dgm:pt modelId="{65D17CDC-C92F-4C43-945B-79AC7277A9DC}" type="sibTrans" cxnId="{07705F33-F1FD-4901-992D-752CE9459407}">
      <dgm:prSet/>
      <dgm:spPr/>
      <dgm:t>
        <a:bodyPr/>
        <a:lstStyle/>
        <a:p>
          <a:endParaRPr lang="en-US"/>
        </a:p>
      </dgm:t>
    </dgm:pt>
    <dgm:pt modelId="{1FD90622-609A-461F-8D1D-0238065059D0}">
      <dgm:prSet custT="1"/>
      <dgm:spPr/>
      <dgm:t>
        <a:bodyPr/>
        <a:lstStyle/>
        <a:p>
          <a:r>
            <a:rPr lang="en-US" sz="1600" dirty="0" smtClean="0"/>
            <a:t>Supports conversations between buprenorphine-waivered physicians and behavioral health professionals to develop and monitor individualized treatment plans.  </a:t>
          </a:r>
          <a:endParaRPr lang="en-US" sz="1600" dirty="0"/>
        </a:p>
      </dgm:t>
    </dgm:pt>
    <dgm:pt modelId="{5A1511E4-262E-45F8-A34E-70F63D85906C}" type="parTrans" cxnId="{0DEB71E7-EDC9-4A1C-8689-50051327498B}">
      <dgm:prSet/>
      <dgm:spPr/>
      <dgm:t>
        <a:bodyPr/>
        <a:lstStyle/>
        <a:p>
          <a:endParaRPr lang="en-US"/>
        </a:p>
      </dgm:t>
    </dgm:pt>
    <dgm:pt modelId="{FBA9DA08-FAB8-4122-9166-25C513F581CC}" type="sibTrans" cxnId="{0DEB71E7-EDC9-4A1C-8689-50051327498B}">
      <dgm:prSet/>
      <dgm:spPr/>
      <dgm:t>
        <a:bodyPr/>
        <a:lstStyle/>
        <a:p>
          <a:endParaRPr lang="en-US"/>
        </a:p>
      </dgm:t>
    </dgm:pt>
    <dgm:pt modelId="{71F0B90A-F4E4-4FDF-B2CD-298C9BBF2B06}">
      <dgm:prSet custT="1"/>
      <dgm:spPr/>
      <dgm:t>
        <a:bodyPr/>
        <a:lstStyle/>
        <a:p>
          <a:r>
            <a:rPr lang="en-US" sz="1600" dirty="0" smtClean="0"/>
            <a:t>Links patients community resources (including NA, AA, peer recovery supports, etc.) to facilitate referrals and respond to social service needs.</a:t>
          </a:r>
          <a:endParaRPr lang="en-US" sz="1600" dirty="0"/>
        </a:p>
      </dgm:t>
    </dgm:pt>
    <dgm:pt modelId="{AEC4955E-DFFE-469F-9999-09C91437416D}" type="parTrans" cxnId="{F775361C-E55F-4B32-A370-DB1210B0E1B2}">
      <dgm:prSet/>
      <dgm:spPr/>
      <dgm:t>
        <a:bodyPr/>
        <a:lstStyle/>
        <a:p>
          <a:endParaRPr lang="en-US"/>
        </a:p>
      </dgm:t>
    </dgm:pt>
    <dgm:pt modelId="{A37A3638-5F62-47D0-B662-08951D7BC986}" type="sibTrans" cxnId="{F775361C-E55F-4B32-A370-DB1210B0E1B2}">
      <dgm:prSet/>
      <dgm:spPr/>
      <dgm:t>
        <a:bodyPr/>
        <a:lstStyle/>
        <a:p>
          <a:endParaRPr lang="en-US"/>
        </a:p>
      </dgm:t>
    </dgm:pt>
    <dgm:pt modelId="{8D3C5813-2C40-4690-9731-63A1E3059399}">
      <dgm:prSet custT="1"/>
      <dgm:spPr/>
      <dgm:t>
        <a:bodyPr/>
        <a:lstStyle/>
        <a:p>
          <a:r>
            <a:rPr lang="en-US" sz="1600" dirty="0" smtClean="0"/>
            <a:t>Tracks and supports patients when they obtain medical, behavioral health, or social services outside the practice. </a:t>
          </a:r>
          <a:endParaRPr lang="en-US" sz="1600" dirty="0"/>
        </a:p>
      </dgm:t>
    </dgm:pt>
    <dgm:pt modelId="{8F812BBD-14E0-4011-90EF-F6474447AD3E}" type="parTrans" cxnId="{A5F0FAD7-7130-4727-8D47-38688A6A4A1E}">
      <dgm:prSet/>
      <dgm:spPr/>
      <dgm:t>
        <a:bodyPr/>
        <a:lstStyle/>
        <a:p>
          <a:endParaRPr lang="en-US"/>
        </a:p>
      </dgm:t>
    </dgm:pt>
    <dgm:pt modelId="{9CEF2529-A16A-4FCB-83D8-4D55F90517E9}" type="sibTrans" cxnId="{A5F0FAD7-7130-4727-8D47-38688A6A4A1E}">
      <dgm:prSet/>
      <dgm:spPr/>
      <dgm:t>
        <a:bodyPr/>
        <a:lstStyle/>
        <a:p>
          <a:endParaRPr lang="en-US"/>
        </a:p>
      </dgm:t>
    </dgm:pt>
    <dgm:pt modelId="{881E70CD-A794-4946-9DF8-B550D0AA8B6E}">
      <dgm:prSet custT="1"/>
      <dgm:spPr/>
      <dgm:t>
        <a:bodyPr/>
        <a:lstStyle/>
        <a:p>
          <a:r>
            <a:rPr lang="en-US" sz="1600" b="1" dirty="0" smtClean="0"/>
            <a:t>This code must be billed with moderate to severe Opioid Use Disorder as the primary diagnosis by a buprenorphine-waivered physician prescribing MAT to the patient.</a:t>
          </a:r>
          <a:endParaRPr lang="en-US" sz="1600" dirty="0"/>
        </a:p>
      </dgm:t>
    </dgm:pt>
    <dgm:pt modelId="{0D076FE8-E397-4EF4-BF36-CDF84ADB0008}" type="parTrans" cxnId="{05C98935-EF8A-454F-8FD1-2DACDA416266}">
      <dgm:prSet/>
      <dgm:spPr/>
      <dgm:t>
        <a:bodyPr/>
        <a:lstStyle/>
        <a:p>
          <a:endParaRPr lang="en-US"/>
        </a:p>
      </dgm:t>
    </dgm:pt>
    <dgm:pt modelId="{3478454B-C94C-465D-BE2B-AAB0E4CAC7C5}" type="sibTrans" cxnId="{05C98935-EF8A-454F-8FD1-2DACDA416266}">
      <dgm:prSet/>
      <dgm:spPr/>
      <dgm:t>
        <a:bodyPr/>
        <a:lstStyle/>
        <a:p>
          <a:endParaRPr lang="en-US"/>
        </a:p>
      </dgm:t>
    </dgm:pt>
    <dgm:pt modelId="{51C57F44-6C64-4889-82CA-467D40CCB273}">
      <dgm:prSet custT="1"/>
      <dgm:spPr/>
      <dgm:t>
        <a:bodyPr/>
        <a:lstStyle/>
        <a:p>
          <a:r>
            <a:rPr lang="en-US" sz="1600" dirty="0" smtClean="0"/>
            <a:t>All providers must be under the supervision of a physician prescribing MAT to the patient,</a:t>
          </a:r>
          <a:endParaRPr lang="en-US" sz="1600" dirty="0"/>
        </a:p>
      </dgm:t>
    </dgm:pt>
    <dgm:pt modelId="{2EA02C36-CAEE-4EFA-9064-928EDA2C91E4}" type="parTrans" cxnId="{8CB3964F-3FD6-4A8C-AF96-91B9DCD871C8}">
      <dgm:prSet/>
      <dgm:spPr/>
    </dgm:pt>
    <dgm:pt modelId="{04CB6DB0-9C62-4D88-8937-A720483602E0}" type="sibTrans" cxnId="{8CB3964F-3FD6-4A8C-AF96-91B9DCD871C8}">
      <dgm:prSet/>
      <dgm:spPr/>
    </dgm:pt>
    <dgm:pt modelId="{80DA5F50-7F47-4E47-8307-28AF5F0070FC}" type="pres">
      <dgm:prSet presAssocID="{191CD4B9-A547-4F09-B8D7-235E84E4B281}" presName="linear" presStyleCnt="0">
        <dgm:presLayoutVars>
          <dgm:animLvl val="lvl"/>
          <dgm:resizeHandles val="exact"/>
        </dgm:presLayoutVars>
      </dgm:prSet>
      <dgm:spPr/>
      <dgm:t>
        <a:bodyPr/>
        <a:lstStyle/>
        <a:p>
          <a:endParaRPr lang="en-US"/>
        </a:p>
      </dgm:t>
    </dgm:pt>
    <dgm:pt modelId="{E4EDF6A0-3EEA-4C38-A97E-F54338632B51}" type="pres">
      <dgm:prSet presAssocID="{A35D490A-F59E-4EDE-B4D4-609DAFEE1DA3}" presName="parentText" presStyleLbl="node1" presStyleIdx="0" presStyleCnt="2" custScaleY="90867" custLinFactNeighborX="-840" custLinFactNeighborY="-838">
        <dgm:presLayoutVars>
          <dgm:chMax val="0"/>
          <dgm:bulletEnabled val="1"/>
        </dgm:presLayoutVars>
      </dgm:prSet>
      <dgm:spPr/>
      <dgm:t>
        <a:bodyPr/>
        <a:lstStyle/>
        <a:p>
          <a:endParaRPr lang="en-US"/>
        </a:p>
      </dgm:t>
    </dgm:pt>
    <dgm:pt modelId="{63E689B4-D0DC-47BA-9A10-8B80E2DED4BD}" type="pres">
      <dgm:prSet presAssocID="{A35D490A-F59E-4EDE-B4D4-609DAFEE1DA3}" presName="childText" presStyleLbl="revTx" presStyleIdx="0" presStyleCnt="2">
        <dgm:presLayoutVars>
          <dgm:bulletEnabled val="1"/>
        </dgm:presLayoutVars>
      </dgm:prSet>
      <dgm:spPr/>
      <dgm:t>
        <a:bodyPr/>
        <a:lstStyle/>
        <a:p>
          <a:endParaRPr lang="en-US"/>
        </a:p>
      </dgm:t>
    </dgm:pt>
    <dgm:pt modelId="{AB69C8B3-57A3-4D94-8AC0-4F69BC2BEBAA}" type="pres">
      <dgm:prSet presAssocID="{3B6EDFDC-3217-4ED4-AAA0-BEAB52F688B1}" presName="parentText" presStyleLbl="node1" presStyleIdx="1" presStyleCnt="2" custScaleY="104838" custLinFactNeighborY="2461">
        <dgm:presLayoutVars>
          <dgm:chMax val="0"/>
          <dgm:bulletEnabled val="1"/>
        </dgm:presLayoutVars>
      </dgm:prSet>
      <dgm:spPr/>
      <dgm:t>
        <a:bodyPr/>
        <a:lstStyle/>
        <a:p>
          <a:endParaRPr lang="en-US"/>
        </a:p>
      </dgm:t>
    </dgm:pt>
    <dgm:pt modelId="{274EF834-C969-4718-858D-B345EB470F3B}" type="pres">
      <dgm:prSet presAssocID="{3B6EDFDC-3217-4ED4-AAA0-BEAB52F688B1}" presName="childText" presStyleLbl="revTx" presStyleIdx="1" presStyleCnt="2" custScaleY="101173" custLinFactY="7431" custLinFactNeighborX="-29" custLinFactNeighborY="100000">
        <dgm:presLayoutVars>
          <dgm:bulletEnabled val="1"/>
        </dgm:presLayoutVars>
      </dgm:prSet>
      <dgm:spPr/>
      <dgm:t>
        <a:bodyPr/>
        <a:lstStyle/>
        <a:p>
          <a:endParaRPr lang="en-US"/>
        </a:p>
      </dgm:t>
    </dgm:pt>
  </dgm:ptLst>
  <dgm:cxnLst>
    <dgm:cxn modelId="{A5F0FAD7-7130-4727-8D47-38688A6A4A1E}" srcId="{A35D490A-F59E-4EDE-B4D4-609DAFEE1DA3}" destId="{8D3C5813-2C40-4690-9731-63A1E3059399}" srcOrd="3" destOrd="0" parTransId="{8F812BBD-14E0-4011-90EF-F6474447AD3E}" sibTransId="{9CEF2529-A16A-4FCB-83D8-4D55F90517E9}"/>
    <dgm:cxn modelId="{A791ABF0-08C7-4426-B4CD-CED9AAA5AA47}" type="presOf" srcId="{E0449DB3-B822-423C-BEC9-B9FAA45FD601}" destId="{274EF834-C969-4718-858D-B345EB470F3B}" srcOrd="0" destOrd="0" presId="urn:microsoft.com/office/officeart/2005/8/layout/vList2"/>
    <dgm:cxn modelId="{F775361C-E55F-4B32-A370-DB1210B0E1B2}" srcId="{A35D490A-F59E-4EDE-B4D4-609DAFEE1DA3}" destId="{71F0B90A-F4E4-4FDF-B2CD-298C9BBF2B06}" srcOrd="2" destOrd="0" parTransId="{AEC4955E-DFFE-469F-9999-09C91437416D}" sibTransId="{A37A3638-5F62-47D0-B662-08951D7BC986}"/>
    <dgm:cxn modelId="{4F997224-107D-4776-8BDA-5304250DE6E6}" type="presOf" srcId="{8D3C5813-2C40-4690-9731-63A1E3059399}" destId="{63E689B4-D0DC-47BA-9A10-8B80E2DED4BD}" srcOrd="0" destOrd="3" presId="urn:microsoft.com/office/officeart/2005/8/layout/vList2"/>
    <dgm:cxn modelId="{9A5278A7-CADE-4079-BE72-BC035045D3FB}" type="presOf" srcId="{33ED5187-A741-47DC-A067-AD71A2878211}" destId="{274EF834-C969-4718-858D-B345EB470F3B}" srcOrd="0" destOrd="1" presId="urn:microsoft.com/office/officeart/2005/8/layout/vList2"/>
    <dgm:cxn modelId="{257770BA-128C-473D-9FB2-39CAA917305D}" srcId="{191CD4B9-A547-4F09-B8D7-235E84E4B281}" destId="{3B6EDFDC-3217-4ED4-AAA0-BEAB52F688B1}" srcOrd="1" destOrd="0" parTransId="{6ABEFC1A-A22F-4459-9B2E-67E4C9543842}" sibTransId="{0B64FF5E-2BFE-4554-BF12-DAF419D6705E}"/>
    <dgm:cxn modelId="{1A053633-BF7D-46A8-8E1C-472D1B500017}" type="presOf" srcId="{881E70CD-A794-4946-9DF8-B550D0AA8B6E}" destId="{63E689B4-D0DC-47BA-9A10-8B80E2DED4BD}" srcOrd="0" destOrd="4" presId="urn:microsoft.com/office/officeart/2005/8/layout/vList2"/>
    <dgm:cxn modelId="{40C0D491-7161-44F0-B8E4-2F26484F1334}" type="presOf" srcId="{5555D7D9-C968-4633-AF4D-D7E9FA174DFE}" destId="{63E689B4-D0DC-47BA-9A10-8B80E2DED4BD}" srcOrd="0" destOrd="0" presId="urn:microsoft.com/office/officeart/2005/8/layout/vList2"/>
    <dgm:cxn modelId="{8CB3964F-3FD6-4A8C-AF96-91B9DCD871C8}" srcId="{3B6EDFDC-3217-4ED4-AAA0-BEAB52F688B1}" destId="{51C57F44-6C64-4889-82CA-467D40CCB273}" srcOrd="3" destOrd="0" parTransId="{2EA02C36-CAEE-4EFA-9064-928EDA2C91E4}" sibTransId="{04CB6DB0-9C62-4D88-8937-A720483602E0}"/>
    <dgm:cxn modelId="{C2E51083-443D-40F9-B2FA-E788F858D071}" srcId="{3B6EDFDC-3217-4ED4-AAA0-BEAB52F688B1}" destId="{33ED5187-A741-47DC-A067-AD71A2878211}" srcOrd="1" destOrd="0" parTransId="{85E2B43A-4F7E-47A4-A4F8-B8A786EE8E95}" sibTransId="{01971F67-E656-463B-81B5-065F4ACA26F4}"/>
    <dgm:cxn modelId="{277E7EFF-633B-4FEB-86B3-63F454EEFE26}" srcId="{A35D490A-F59E-4EDE-B4D4-609DAFEE1DA3}" destId="{5555D7D9-C968-4633-AF4D-D7E9FA174DFE}" srcOrd="0" destOrd="0" parTransId="{94D74824-0336-4BA9-A2F4-187F27B614BF}" sibTransId="{1330C36D-C5C0-457E-81D4-414958A2D27C}"/>
    <dgm:cxn modelId="{1C880916-E8E6-4915-B195-1D395A11C363}" type="presOf" srcId="{191CD4B9-A547-4F09-B8D7-235E84E4B281}" destId="{80DA5F50-7F47-4E47-8307-28AF5F0070FC}" srcOrd="0" destOrd="0" presId="urn:microsoft.com/office/officeart/2005/8/layout/vList2"/>
    <dgm:cxn modelId="{0DEB71E7-EDC9-4A1C-8689-50051327498B}" srcId="{A35D490A-F59E-4EDE-B4D4-609DAFEE1DA3}" destId="{1FD90622-609A-461F-8D1D-0238065059D0}" srcOrd="1" destOrd="0" parTransId="{5A1511E4-262E-45F8-A34E-70F63D85906C}" sibTransId="{FBA9DA08-FAB8-4122-9166-25C513F581CC}"/>
    <dgm:cxn modelId="{D8AD16F5-D6CC-4190-AFAB-7BBAA61EB388}" type="presOf" srcId="{4E092EBE-4A78-495D-9110-C3FEB5CD900C}" destId="{274EF834-C969-4718-858D-B345EB470F3B}" srcOrd="0" destOrd="2" presId="urn:microsoft.com/office/officeart/2005/8/layout/vList2"/>
    <dgm:cxn modelId="{3BFD9453-54BC-4038-AEA0-E5D1D3B73855}" type="presOf" srcId="{51C57F44-6C64-4889-82CA-467D40CCB273}" destId="{274EF834-C969-4718-858D-B345EB470F3B}" srcOrd="0" destOrd="3" presId="urn:microsoft.com/office/officeart/2005/8/layout/vList2"/>
    <dgm:cxn modelId="{05C98935-EF8A-454F-8FD1-2DACDA416266}" srcId="{A35D490A-F59E-4EDE-B4D4-609DAFEE1DA3}" destId="{881E70CD-A794-4946-9DF8-B550D0AA8B6E}" srcOrd="4" destOrd="0" parTransId="{0D076FE8-E397-4EF4-BF36-CDF84ADB0008}" sibTransId="{3478454B-C94C-465D-BE2B-AAB0E4CAC7C5}"/>
    <dgm:cxn modelId="{5373F5CD-DFDE-496A-984C-84723C487878}" type="presOf" srcId="{1FD90622-609A-461F-8D1D-0238065059D0}" destId="{63E689B4-D0DC-47BA-9A10-8B80E2DED4BD}" srcOrd="0" destOrd="1" presId="urn:microsoft.com/office/officeart/2005/8/layout/vList2"/>
    <dgm:cxn modelId="{8A85718E-97B1-40E5-996E-A04058853CCA}" srcId="{191CD4B9-A547-4F09-B8D7-235E84E4B281}" destId="{A35D490A-F59E-4EDE-B4D4-609DAFEE1DA3}" srcOrd="0" destOrd="0" parTransId="{1DFFF3AD-8F8B-45B4-89C2-2431CB6D03E2}" sibTransId="{9CB7F59B-F0DE-480E-BC27-766162CFD7D7}"/>
    <dgm:cxn modelId="{86422DF6-7940-4C0F-B056-1DAE38B58E7E}" srcId="{3B6EDFDC-3217-4ED4-AAA0-BEAB52F688B1}" destId="{E0449DB3-B822-423C-BEC9-B9FAA45FD601}" srcOrd="0" destOrd="0" parTransId="{E7A2430E-6C15-4031-9580-6D3468C05F61}" sibTransId="{45F56CED-5D94-4D5B-9D9E-D9BB3AA61087}"/>
    <dgm:cxn modelId="{2B49C636-F9A6-43EC-A412-81C60370B714}" type="presOf" srcId="{3B6EDFDC-3217-4ED4-AAA0-BEAB52F688B1}" destId="{AB69C8B3-57A3-4D94-8AC0-4F69BC2BEBAA}" srcOrd="0" destOrd="0" presId="urn:microsoft.com/office/officeart/2005/8/layout/vList2"/>
    <dgm:cxn modelId="{56C2299F-7A2A-4C53-BF02-A9F2416F9943}" type="presOf" srcId="{A35D490A-F59E-4EDE-B4D4-609DAFEE1DA3}" destId="{E4EDF6A0-3EEA-4C38-A97E-F54338632B51}" srcOrd="0" destOrd="0" presId="urn:microsoft.com/office/officeart/2005/8/layout/vList2"/>
    <dgm:cxn modelId="{07705F33-F1FD-4901-992D-752CE9459407}" srcId="{3B6EDFDC-3217-4ED4-AAA0-BEAB52F688B1}" destId="{4E092EBE-4A78-495D-9110-C3FEB5CD900C}" srcOrd="2" destOrd="0" parTransId="{356E150A-7916-46AC-ACDB-F79DE6210CB5}" sibTransId="{65D17CDC-C92F-4C43-945B-79AC7277A9DC}"/>
    <dgm:cxn modelId="{068E758C-1633-46E1-87F1-4BE800C60AB0}" type="presOf" srcId="{71F0B90A-F4E4-4FDF-B2CD-298C9BBF2B06}" destId="{63E689B4-D0DC-47BA-9A10-8B80E2DED4BD}" srcOrd="0" destOrd="2" presId="urn:microsoft.com/office/officeart/2005/8/layout/vList2"/>
    <dgm:cxn modelId="{E7F36812-964A-4F3A-BBF8-B923EE86CA2C}" type="presParOf" srcId="{80DA5F50-7F47-4E47-8307-28AF5F0070FC}" destId="{E4EDF6A0-3EEA-4C38-A97E-F54338632B51}" srcOrd="0" destOrd="0" presId="urn:microsoft.com/office/officeart/2005/8/layout/vList2"/>
    <dgm:cxn modelId="{5F680428-364B-4A1C-8982-D398465239DE}" type="presParOf" srcId="{80DA5F50-7F47-4E47-8307-28AF5F0070FC}" destId="{63E689B4-D0DC-47BA-9A10-8B80E2DED4BD}" srcOrd="1" destOrd="0" presId="urn:microsoft.com/office/officeart/2005/8/layout/vList2"/>
    <dgm:cxn modelId="{8000F95C-C622-4BCC-9635-FA0547E17F5A}" type="presParOf" srcId="{80DA5F50-7F47-4E47-8307-28AF5F0070FC}" destId="{AB69C8B3-57A3-4D94-8AC0-4F69BC2BEBAA}" srcOrd="2" destOrd="0" presId="urn:microsoft.com/office/officeart/2005/8/layout/vList2"/>
    <dgm:cxn modelId="{046ED4C8-B451-43B3-9859-9CAC6B94CE18}" type="presParOf" srcId="{80DA5F50-7F47-4E47-8307-28AF5F0070FC}" destId="{274EF834-C969-4718-858D-B345EB470F3B}"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C6E06F6-38AF-4235-A5D8-2B7C4769B98F}"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863B8BFC-0577-4287-BE5D-EA9FBC6415EB}">
      <dgm:prSet phldrT="[Text]"/>
      <dgm:spPr/>
      <dgm:t>
        <a:bodyPr/>
        <a:lstStyle/>
        <a:p>
          <a:r>
            <a:rPr lang="en-US" b="1" dirty="0" smtClean="0"/>
            <a:t>Day 1- Induction</a:t>
          </a:r>
          <a:endParaRPr lang="en-US" b="1" dirty="0" smtClean="0"/>
        </a:p>
      </dgm:t>
    </dgm:pt>
    <dgm:pt modelId="{CCBFD555-386E-40A6-9446-F7D718C2A855}" type="parTrans" cxnId="{80674B6D-B741-4FAD-B7D3-E4F108789DC2}">
      <dgm:prSet/>
      <dgm:spPr/>
      <dgm:t>
        <a:bodyPr/>
        <a:lstStyle/>
        <a:p>
          <a:endParaRPr lang="en-US"/>
        </a:p>
      </dgm:t>
    </dgm:pt>
    <dgm:pt modelId="{C2F4D4E4-88B0-44D5-953F-493170FC2FE1}" type="sibTrans" cxnId="{80674B6D-B741-4FAD-B7D3-E4F108789DC2}">
      <dgm:prSet/>
      <dgm:spPr/>
      <dgm:t>
        <a:bodyPr/>
        <a:lstStyle/>
        <a:p>
          <a:endParaRPr lang="en-US"/>
        </a:p>
      </dgm:t>
    </dgm:pt>
    <dgm:pt modelId="{16138A3A-44A5-44C7-9654-5ACC7F01C741}">
      <dgm:prSet custT="1"/>
      <dgm:spPr/>
      <dgm:t>
        <a:bodyPr/>
        <a:lstStyle/>
        <a:p>
          <a:r>
            <a:rPr lang="en-US" sz="2000" dirty="0" smtClean="0"/>
            <a:t>Physician assessment induction (H0014):  $140</a:t>
          </a:r>
          <a:endParaRPr lang="en-US" sz="2000" dirty="0" smtClean="0"/>
        </a:p>
      </dgm:t>
    </dgm:pt>
    <dgm:pt modelId="{AAE83CBF-96DC-4731-80CE-3340A1FEAF68}" type="parTrans" cxnId="{04169E91-9AD7-439F-BC03-432EB5164B42}">
      <dgm:prSet/>
      <dgm:spPr/>
      <dgm:t>
        <a:bodyPr/>
        <a:lstStyle/>
        <a:p>
          <a:endParaRPr lang="en-US"/>
        </a:p>
      </dgm:t>
    </dgm:pt>
    <dgm:pt modelId="{3C244E6E-7A04-4B5F-BF70-5F4188022B6B}" type="sibTrans" cxnId="{04169E91-9AD7-439F-BC03-432EB5164B42}">
      <dgm:prSet/>
      <dgm:spPr/>
      <dgm:t>
        <a:bodyPr/>
        <a:lstStyle/>
        <a:p>
          <a:endParaRPr lang="en-US"/>
        </a:p>
      </dgm:t>
    </dgm:pt>
    <dgm:pt modelId="{B978BF26-2E4A-4131-AAD3-7796993E1DAE}">
      <dgm:prSet custT="1"/>
      <dgm:spPr/>
      <dgm:t>
        <a:bodyPr/>
        <a:lstStyle/>
        <a:p>
          <a:r>
            <a:rPr lang="en-US" sz="2000" dirty="0" smtClean="0"/>
            <a:t>Psychosocial assessment/counseling + prescribing medication and oversight (H0020) 2 units: $48</a:t>
          </a:r>
          <a:endParaRPr lang="en-US" sz="2000" dirty="0" smtClean="0"/>
        </a:p>
      </dgm:t>
    </dgm:pt>
    <dgm:pt modelId="{F5F0DACE-F20B-4F1B-A4B6-D4E3D01D91DE}" type="parTrans" cxnId="{D2A446A5-F870-4994-AB02-AA2FB5381997}">
      <dgm:prSet/>
      <dgm:spPr/>
      <dgm:t>
        <a:bodyPr/>
        <a:lstStyle/>
        <a:p>
          <a:endParaRPr lang="en-US"/>
        </a:p>
      </dgm:t>
    </dgm:pt>
    <dgm:pt modelId="{C2CC7743-DFC4-42F7-9849-50F0CFC42C25}" type="sibTrans" cxnId="{D2A446A5-F870-4994-AB02-AA2FB5381997}">
      <dgm:prSet/>
      <dgm:spPr/>
      <dgm:t>
        <a:bodyPr/>
        <a:lstStyle/>
        <a:p>
          <a:endParaRPr lang="en-US"/>
        </a:p>
      </dgm:t>
    </dgm:pt>
    <dgm:pt modelId="{220C3DEE-9868-479C-818B-C1D6F2159AE1}">
      <dgm:prSet custT="1"/>
      <dgm:spPr/>
      <dgm:t>
        <a:bodyPr/>
        <a:lstStyle/>
        <a:p>
          <a:r>
            <a:rPr lang="en-US" sz="2000" dirty="0" smtClean="0"/>
            <a:t>Urine Drug Screen (G codes): $15-80</a:t>
          </a:r>
          <a:endParaRPr lang="en-US" sz="2000" dirty="0" smtClean="0"/>
        </a:p>
      </dgm:t>
    </dgm:pt>
    <dgm:pt modelId="{A218C272-A75D-45B5-804F-892738DD276E}" type="parTrans" cxnId="{41B017A4-13FE-4D93-8EA9-8DFA5BD76FCB}">
      <dgm:prSet/>
      <dgm:spPr/>
      <dgm:t>
        <a:bodyPr/>
        <a:lstStyle/>
        <a:p>
          <a:endParaRPr lang="en-US"/>
        </a:p>
      </dgm:t>
    </dgm:pt>
    <dgm:pt modelId="{CC8B30D1-5BF5-4F86-8269-B592F531104E}" type="sibTrans" cxnId="{41B017A4-13FE-4D93-8EA9-8DFA5BD76FCB}">
      <dgm:prSet/>
      <dgm:spPr/>
      <dgm:t>
        <a:bodyPr/>
        <a:lstStyle/>
        <a:p>
          <a:endParaRPr lang="en-US"/>
        </a:p>
      </dgm:t>
    </dgm:pt>
    <dgm:pt modelId="{B4CD3C89-FE5E-44DA-8E65-C6E98D69D65F}">
      <dgm:prSet custT="1"/>
      <dgm:spPr/>
      <dgm:t>
        <a:bodyPr/>
        <a:lstStyle/>
        <a:p>
          <a:r>
            <a:rPr lang="en-US" sz="2000" dirty="0" smtClean="0"/>
            <a:t>Substance Abuse Care Coordination (G9012):  $243 PMPM</a:t>
          </a:r>
          <a:endParaRPr lang="en-US" sz="2000" dirty="0" smtClean="0"/>
        </a:p>
      </dgm:t>
    </dgm:pt>
    <dgm:pt modelId="{0C63590A-FF6F-40D8-868E-FD640B915E4D}" type="parTrans" cxnId="{26C746E8-5778-42C9-B5FC-8EE2C58AF7FF}">
      <dgm:prSet/>
      <dgm:spPr/>
      <dgm:t>
        <a:bodyPr/>
        <a:lstStyle/>
        <a:p>
          <a:endParaRPr lang="en-US"/>
        </a:p>
      </dgm:t>
    </dgm:pt>
    <dgm:pt modelId="{D7C50230-E20E-409B-8B49-AE2C43EF766F}" type="sibTrans" cxnId="{26C746E8-5778-42C9-B5FC-8EE2C58AF7FF}">
      <dgm:prSet/>
      <dgm:spPr/>
      <dgm:t>
        <a:bodyPr/>
        <a:lstStyle/>
        <a:p>
          <a:endParaRPr lang="en-US"/>
        </a:p>
      </dgm:t>
    </dgm:pt>
    <dgm:pt modelId="{5771223E-68B9-4703-B9AE-71EDF1F3474F}">
      <dgm:prSet/>
      <dgm:spPr/>
      <dgm:t>
        <a:bodyPr/>
        <a:lstStyle/>
        <a:p>
          <a:r>
            <a:rPr lang="en-US" b="1" dirty="0" smtClean="0"/>
            <a:t>Total:</a:t>
          </a:r>
        </a:p>
      </dgm:t>
    </dgm:pt>
    <dgm:pt modelId="{3CF4BBFA-3997-4D45-A7CE-9E7FB5247FD5}" type="parTrans" cxnId="{82CCBD8F-9F59-431F-B3EC-7BC3BF878B96}">
      <dgm:prSet/>
      <dgm:spPr/>
      <dgm:t>
        <a:bodyPr/>
        <a:lstStyle/>
        <a:p>
          <a:endParaRPr lang="en-US"/>
        </a:p>
      </dgm:t>
    </dgm:pt>
    <dgm:pt modelId="{E23DE4DD-FC12-42F6-8D8D-1B0416EBBB76}" type="sibTrans" cxnId="{82CCBD8F-9F59-431F-B3EC-7BC3BF878B96}">
      <dgm:prSet/>
      <dgm:spPr/>
      <dgm:t>
        <a:bodyPr/>
        <a:lstStyle/>
        <a:p>
          <a:endParaRPr lang="en-US"/>
        </a:p>
      </dgm:t>
    </dgm:pt>
    <dgm:pt modelId="{4D7FFC16-2638-447D-BDA8-D74FB93B66E7}">
      <dgm:prSet custT="1"/>
      <dgm:spPr/>
      <dgm:t>
        <a:bodyPr/>
        <a:lstStyle/>
        <a:p>
          <a:r>
            <a:rPr lang="en-US" sz="3200" b="1" dirty="0" smtClean="0"/>
            <a:t>$227 - $293 for Induction Encounter </a:t>
          </a:r>
          <a:r>
            <a:rPr lang="en-US" sz="3200" b="1" dirty="0" smtClean="0"/>
            <a:t>+ </a:t>
          </a:r>
          <a:r>
            <a:rPr lang="en-US" sz="3200" b="1" dirty="0" smtClean="0"/>
            <a:t>$243 Per Member Per Month Care Coordination Payment</a:t>
          </a:r>
          <a:endParaRPr lang="en-US" sz="3200" b="1" dirty="0" smtClean="0"/>
        </a:p>
      </dgm:t>
    </dgm:pt>
    <dgm:pt modelId="{80844DD5-2C55-4D7C-89EE-E761A265EAA7}" type="parTrans" cxnId="{5F282943-774D-4E88-98DE-2689B70D9D4D}">
      <dgm:prSet/>
      <dgm:spPr/>
      <dgm:t>
        <a:bodyPr/>
        <a:lstStyle/>
        <a:p>
          <a:endParaRPr lang="en-US"/>
        </a:p>
      </dgm:t>
    </dgm:pt>
    <dgm:pt modelId="{244F3D2C-EB7F-48FE-8206-00FD273E7334}" type="sibTrans" cxnId="{5F282943-774D-4E88-98DE-2689B70D9D4D}">
      <dgm:prSet/>
      <dgm:spPr/>
      <dgm:t>
        <a:bodyPr/>
        <a:lstStyle/>
        <a:p>
          <a:endParaRPr lang="en-US"/>
        </a:p>
      </dgm:t>
    </dgm:pt>
    <dgm:pt modelId="{6838057B-8F56-4282-A927-727099C90801}">
      <dgm:prSet custT="1"/>
      <dgm:spPr/>
      <dgm:t>
        <a:bodyPr/>
        <a:lstStyle/>
        <a:p>
          <a:endParaRPr lang="en-US" sz="2000" dirty="0" smtClean="0"/>
        </a:p>
      </dgm:t>
    </dgm:pt>
    <dgm:pt modelId="{88CFE5C1-28C8-4E79-ABC6-41F3B7C8AE2E}" type="sibTrans" cxnId="{55A92B83-ADAB-40DE-8BBF-F3D343793F5E}">
      <dgm:prSet/>
      <dgm:spPr/>
      <dgm:t>
        <a:bodyPr/>
        <a:lstStyle/>
        <a:p>
          <a:endParaRPr lang="en-US"/>
        </a:p>
      </dgm:t>
    </dgm:pt>
    <dgm:pt modelId="{96ECA094-B37F-4571-9EC3-F99F366A3690}" type="parTrans" cxnId="{55A92B83-ADAB-40DE-8BBF-F3D343793F5E}">
      <dgm:prSet/>
      <dgm:spPr/>
      <dgm:t>
        <a:bodyPr/>
        <a:lstStyle/>
        <a:p>
          <a:endParaRPr lang="en-US"/>
        </a:p>
      </dgm:t>
    </dgm:pt>
    <dgm:pt modelId="{1B7E571D-3827-408B-BFD8-E817D1C8FC91}" type="pres">
      <dgm:prSet presAssocID="{8C6E06F6-38AF-4235-A5D8-2B7C4769B98F}" presName="vert0" presStyleCnt="0">
        <dgm:presLayoutVars>
          <dgm:dir/>
          <dgm:animOne val="branch"/>
          <dgm:animLvl val="lvl"/>
        </dgm:presLayoutVars>
      </dgm:prSet>
      <dgm:spPr/>
      <dgm:t>
        <a:bodyPr/>
        <a:lstStyle/>
        <a:p>
          <a:endParaRPr lang="en-US"/>
        </a:p>
      </dgm:t>
    </dgm:pt>
    <dgm:pt modelId="{C8FBEB77-3AF2-4FFC-A809-39881D728BC4}" type="pres">
      <dgm:prSet presAssocID="{863B8BFC-0577-4287-BE5D-EA9FBC6415EB}" presName="thickLine" presStyleLbl="alignNode1" presStyleIdx="0" presStyleCnt="2"/>
      <dgm:spPr/>
      <dgm:t>
        <a:bodyPr/>
        <a:lstStyle/>
        <a:p>
          <a:endParaRPr lang="en-US"/>
        </a:p>
      </dgm:t>
    </dgm:pt>
    <dgm:pt modelId="{71D21FC7-7498-4517-AD04-046DD3B577F7}" type="pres">
      <dgm:prSet presAssocID="{863B8BFC-0577-4287-BE5D-EA9FBC6415EB}" presName="horz1" presStyleCnt="0"/>
      <dgm:spPr/>
      <dgm:t>
        <a:bodyPr/>
        <a:lstStyle/>
        <a:p>
          <a:endParaRPr lang="en-US"/>
        </a:p>
      </dgm:t>
    </dgm:pt>
    <dgm:pt modelId="{E6C02E07-179D-441A-9934-EBF3CE9BDA54}" type="pres">
      <dgm:prSet presAssocID="{863B8BFC-0577-4287-BE5D-EA9FBC6415EB}" presName="tx1" presStyleLbl="revTx" presStyleIdx="0" presStyleCnt="8"/>
      <dgm:spPr/>
      <dgm:t>
        <a:bodyPr/>
        <a:lstStyle/>
        <a:p>
          <a:endParaRPr lang="en-US"/>
        </a:p>
      </dgm:t>
    </dgm:pt>
    <dgm:pt modelId="{12514004-D8F2-435B-9312-9CD28D8BDC10}" type="pres">
      <dgm:prSet presAssocID="{863B8BFC-0577-4287-BE5D-EA9FBC6415EB}" presName="vert1" presStyleCnt="0"/>
      <dgm:spPr/>
      <dgm:t>
        <a:bodyPr/>
        <a:lstStyle/>
        <a:p>
          <a:endParaRPr lang="en-US"/>
        </a:p>
      </dgm:t>
    </dgm:pt>
    <dgm:pt modelId="{2044BC09-46A6-45DB-A371-4712C200CD4C}" type="pres">
      <dgm:prSet presAssocID="{16138A3A-44A5-44C7-9654-5ACC7F01C741}" presName="vertSpace2a" presStyleCnt="0"/>
      <dgm:spPr/>
      <dgm:t>
        <a:bodyPr/>
        <a:lstStyle/>
        <a:p>
          <a:endParaRPr lang="en-US"/>
        </a:p>
      </dgm:t>
    </dgm:pt>
    <dgm:pt modelId="{561500B2-CF45-4EFC-8C92-F0884A889336}" type="pres">
      <dgm:prSet presAssocID="{16138A3A-44A5-44C7-9654-5ACC7F01C741}" presName="horz2" presStyleCnt="0"/>
      <dgm:spPr/>
      <dgm:t>
        <a:bodyPr/>
        <a:lstStyle/>
        <a:p>
          <a:endParaRPr lang="en-US"/>
        </a:p>
      </dgm:t>
    </dgm:pt>
    <dgm:pt modelId="{667F473B-8EC2-460A-A29B-8D766F371138}" type="pres">
      <dgm:prSet presAssocID="{16138A3A-44A5-44C7-9654-5ACC7F01C741}" presName="horzSpace2" presStyleCnt="0"/>
      <dgm:spPr/>
      <dgm:t>
        <a:bodyPr/>
        <a:lstStyle/>
        <a:p>
          <a:endParaRPr lang="en-US"/>
        </a:p>
      </dgm:t>
    </dgm:pt>
    <dgm:pt modelId="{3124A70A-7D50-401E-902A-8A784FBBB065}" type="pres">
      <dgm:prSet presAssocID="{16138A3A-44A5-44C7-9654-5ACC7F01C741}" presName="tx2" presStyleLbl="revTx" presStyleIdx="1" presStyleCnt="8" custScaleY="1256807"/>
      <dgm:spPr/>
      <dgm:t>
        <a:bodyPr/>
        <a:lstStyle/>
        <a:p>
          <a:endParaRPr lang="en-US"/>
        </a:p>
      </dgm:t>
    </dgm:pt>
    <dgm:pt modelId="{22A0075B-D843-4A45-B186-0291CE25B04C}" type="pres">
      <dgm:prSet presAssocID="{16138A3A-44A5-44C7-9654-5ACC7F01C741}" presName="vert2" presStyleCnt="0"/>
      <dgm:spPr/>
      <dgm:t>
        <a:bodyPr/>
        <a:lstStyle/>
        <a:p>
          <a:endParaRPr lang="en-US"/>
        </a:p>
      </dgm:t>
    </dgm:pt>
    <dgm:pt modelId="{13D7832E-B6E6-479C-970F-9E34B8AF23FB}" type="pres">
      <dgm:prSet presAssocID="{16138A3A-44A5-44C7-9654-5ACC7F01C741}" presName="thinLine2b" presStyleLbl="callout" presStyleIdx="0" presStyleCnt="6"/>
      <dgm:spPr/>
      <dgm:t>
        <a:bodyPr/>
        <a:lstStyle/>
        <a:p>
          <a:endParaRPr lang="en-US"/>
        </a:p>
      </dgm:t>
    </dgm:pt>
    <dgm:pt modelId="{875EA5D2-5975-4882-BAE4-9E8E4D2C261B}" type="pres">
      <dgm:prSet presAssocID="{16138A3A-44A5-44C7-9654-5ACC7F01C741}" presName="vertSpace2b" presStyleCnt="0"/>
      <dgm:spPr/>
      <dgm:t>
        <a:bodyPr/>
        <a:lstStyle/>
        <a:p>
          <a:endParaRPr lang="en-US"/>
        </a:p>
      </dgm:t>
    </dgm:pt>
    <dgm:pt modelId="{46A4969B-860F-497C-8A2E-4CAD43FD4FC0}" type="pres">
      <dgm:prSet presAssocID="{B978BF26-2E4A-4131-AAD3-7796993E1DAE}" presName="horz2" presStyleCnt="0"/>
      <dgm:spPr/>
      <dgm:t>
        <a:bodyPr/>
        <a:lstStyle/>
        <a:p>
          <a:endParaRPr lang="en-US"/>
        </a:p>
      </dgm:t>
    </dgm:pt>
    <dgm:pt modelId="{76260A6C-55EC-4BC0-ACE3-D60509BF8CC5}" type="pres">
      <dgm:prSet presAssocID="{B978BF26-2E4A-4131-AAD3-7796993E1DAE}" presName="horzSpace2" presStyleCnt="0"/>
      <dgm:spPr/>
      <dgm:t>
        <a:bodyPr/>
        <a:lstStyle/>
        <a:p>
          <a:endParaRPr lang="en-US"/>
        </a:p>
      </dgm:t>
    </dgm:pt>
    <dgm:pt modelId="{B8BC5B4B-A5F6-4A90-930D-16CFC3600DA4}" type="pres">
      <dgm:prSet presAssocID="{B978BF26-2E4A-4131-AAD3-7796993E1DAE}" presName="tx2" presStyleLbl="revTx" presStyleIdx="2" presStyleCnt="8" custScaleY="1804111"/>
      <dgm:spPr/>
      <dgm:t>
        <a:bodyPr/>
        <a:lstStyle/>
        <a:p>
          <a:endParaRPr lang="en-US"/>
        </a:p>
      </dgm:t>
    </dgm:pt>
    <dgm:pt modelId="{2040604F-5F65-494D-B1FD-65861FFE6DE5}" type="pres">
      <dgm:prSet presAssocID="{B978BF26-2E4A-4131-AAD3-7796993E1DAE}" presName="vert2" presStyleCnt="0"/>
      <dgm:spPr/>
      <dgm:t>
        <a:bodyPr/>
        <a:lstStyle/>
        <a:p>
          <a:endParaRPr lang="en-US"/>
        </a:p>
      </dgm:t>
    </dgm:pt>
    <dgm:pt modelId="{79382BCB-EA41-4E05-99F3-5BBE5AE07EB6}" type="pres">
      <dgm:prSet presAssocID="{B978BF26-2E4A-4131-AAD3-7796993E1DAE}" presName="thinLine2b" presStyleLbl="callout" presStyleIdx="1" presStyleCnt="6"/>
      <dgm:spPr/>
      <dgm:t>
        <a:bodyPr/>
        <a:lstStyle/>
        <a:p>
          <a:endParaRPr lang="en-US"/>
        </a:p>
      </dgm:t>
    </dgm:pt>
    <dgm:pt modelId="{4C63250C-539B-4D3A-8F92-FC230C0D5064}" type="pres">
      <dgm:prSet presAssocID="{B978BF26-2E4A-4131-AAD3-7796993E1DAE}" presName="vertSpace2b" presStyleCnt="0"/>
      <dgm:spPr/>
      <dgm:t>
        <a:bodyPr/>
        <a:lstStyle/>
        <a:p>
          <a:endParaRPr lang="en-US"/>
        </a:p>
      </dgm:t>
    </dgm:pt>
    <dgm:pt modelId="{3018A84B-FFF4-4F41-89B2-C6AE8C5A0298}" type="pres">
      <dgm:prSet presAssocID="{220C3DEE-9868-479C-818B-C1D6F2159AE1}" presName="horz2" presStyleCnt="0"/>
      <dgm:spPr/>
      <dgm:t>
        <a:bodyPr/>
        <a:lstStyle/>
        <a:p>
          <a:endParaRPr lang="en-US"/>
        </a:p>
      </dgm:t>
    </dgm:pt>
    <dgm:pt modelId="{91C56B27-1E01-4FFF-9C0D-47FE69D1C5B8}" type="pres">
      <dgm:prSet presAssocID="{220C3DEE-9868-479C-818B-C1D6F2159AE1}" presName="horzSpace2" presStyleCnt="0"/>
      <dgm:spPr/>
      <dgm:t>
        <a:bodyPr/>
        <a:lstStyle/>
        <a:p>
          <a:endParaRPr lang="en-US"/>
        </a:p>
      </dgm:t>
    </dgm:pt>
    <dgm:pt modelId="{2587E3F6-11A2-40BB-AA31-2FC8894C534A}" type="pres">
      <dgm:prSet presAssocID="{220C3DEE-9868-479C-818B-C1D6F2159AE1}" presName="tx2" presStyleLbl="revTx" presStyleIdx="3" presStyleCnt="8" custScaleY="1052292"/>
      <dgm:spPr/>
      <dgm:t>
        <a:bodyPr/>
        <a:lstStyle/>
        <a:p>
          <a:endParaRPr lang="en-US"/>
        </a:p>
      </dgm:t>
    </dgm:pt>
    <dgm:pt modelId="{6026AF26-C2CA-42E2-9F7F-544C1FC3CA73}" type="pres">
      <dgm:prSet presAssocID="{220C3DEE-9868-479C-818B-C1D6F2159AE1}" presName="vert2" presStyleCnt="0"/>
      <dgm:spPr/>
      <dgm:t>
        <a:bodyPr/>
        <a:lstStyle/>
        <a:p>
          <a:endParaRPr lang="en-US"/>
        </a:p>
      </dgm:t>
    </dgm:pt>
    <dgm:pt modelId="{AF025F57-D291-4508-874F-DB7FA6059D7E}" type="pres">
      <dgm:prSet presAssocID="{220C3DEE-9868-479C-818B-C1D6F2159AE1}" presName="thinLine2b" presStyleLbl="callout" presStyleIdx="2" presStyleCnt="6"/>
      <dgm:spPr/>
      <dgm:t>
        <a:bodyPr/>
        <a:lstStyle/>
        <a:p>
          <a:endParaRPr lang="en-US"/>
        </a:p>
      </dgm:t>
    </dgm:pt>
    <dgm:pt modelId="{5B1403E0-A535-4C2C-8567-8BBEABB1D41B}" type="pres">
      <dgm:prSet presAssocID="{220C3DEE-9868-479C-818B-C1D6F2159AE1}" presName="vertSpace2b" presStyleCnt="0"/>
      <dgm:spPr/>
      <dgm:t>
        <a:bodyPr/>
        <a:lstStyle/>
        <a:p>
          <a:endParaRPr lang="en-US"/>
        </a:p>
      </dgm:t>
    </dgm:pt>
    <dgm:pt modelId="{184F5E69-C6CD-4895-BFAE-40E8D9627BE6}" type="pres">
      <dgm:prSet presAssocID="{B4CD3C89-FE5E-44DA-8E65-C6E98D69D65F}" presName="horz2" presStyleCnt="0"/>
      <dgm:spPr/>
      <dgm:t>
        <a:bodyPr/>
        <a:lstStyle/>
        <a:p>
          <a:endParaRPr lang="en-US"/>
        </a:p>
      </dgm:t>
    </dgm:pt>
    <dgm:pt modelId="{22DE82A0-F647-4727-80FC-6401E8005D7C}" type="pres">
      <dgm:prSet presAssocID="{B4CD3C89-FE5E-44DA-8E65-C6E98D69D65F}" presName="horzSpace2" presStyleCnt="0"/>
      <dgm:spPr/>
      <dgm:t>
        <a:bodyPr/>
        <a:lstStyle/>
        <a:p>
          <a:endParaRPr lang="en-US"/>
        </a:p>
      </dgm:t>
    </dgm:pt>
    <dgm:pt modelId="{3FB14B5D-B1F5-4435-A852-3D2D5B868A84}" type="pres">
      <dgm:prSet presAssocID="{B4CD3C89-FE5E-44DA-8E65-C6E98D69D65F}" presName="tx2" presStyleLbl="revTx" presStyleIdx="4" presStyleCnt="8" custScaleY="1256807"/>
      <dgm:spPr/>
      <dgm:t>
        <a:bodyPr/>
        <a:lstStyle/>
        <a:p>
          <a:endParaRPr lang="en-US"/>
        </a:p>
      </dgm:t>
    </dgm:pt>
    <dgm:pt modelId="{B6C92D82-AD32-4528-887B-E7A36E19DC95}" type="pres">
      <dgm:prSet presAssocID="{B4CD3C89-FE5E-44DA-8E65-C6E98D69D65F}" presName="vert2" presStyleCnt="0"/>
      <dgm:spPr/>
      <dgm:t>
        <a:bodyPr/>
        <a:lstStyle/>
        <a:p>
          <a:endParaRPr lang="en-US"/>
        </a:p>
      </dgm:t>
    </dgm:pt>
    <dgm:pt modelId="{39668BA2-78AB-4B26-9215-E714B363AB53}" type="pres">
      <dgm:prSet presAssocID="{B4CD3C89-FE5E-44DA-8E65-C6E98D69D65F}" presName="thinLine2b" presStyleLbl="callout" presStyleIdx="3" presStyleCnt="6"/>
      <dgm:spPr/>
      <dgm:t>
        <a:bodyPr/>
        <a:lstStyle/>
        <a:p>
          <a:endParaRPr lang="en-US"/>
        </a:p>
      </dgm:t>
    </dgm:pt>
    <dgm:pt modelId="{47BB33AE-5FFF-46F6-AA2E-A4F1AD02A8D9}" type="pres">
      <dgm:prSet presAssocID="{B4CD3C89-FE5E-44DA-8E65-C6E98D69D65F}" presName="vertSpace2b" presStyleCnt="0"/>
      <dgm:spPr/>
      <dgm:t>
        <a:bodyPr/>
        <a:lstStyle/>
        <a:p>
          <a:endParaRPr lang="en-US"/>
        </a:p>
      </dgm:t>
    </dgm:pt>
    <dgm:pt modelId="{65992186-7075-4851-8725-C272B14C5EF6}" type="pres">
      <dgm:prSet presAssocID="{6838057B-8F56-4282-A927-727099C90801}" presName="horz2" presStyleCnt="0"/>
      <dgm:spPr/>
      <dgm:t>
        <a:bodyPr/>
        <a:lstStyle/>
        <a:p>
          <a:endParaRPr lang="en-US"/>
        </a:p>
      </dgm:t>
    </dgm:pt>
    <dgm:pt modelId="{2B5489E7-AE81-4052-8F4A-23336DB9AF9F}" type="pres">
      <dgm:prSet presAssocID="{6838057B-8F56-4282-A927-727099C90801}" presName="horzSpace2" presStyleCnt="0"/>
      <dgm:spPr/>
      <dgm:t>
        <a:bodyPr/>
        <a:lstStyle/>
        <a:p>
          <a:endParaRPr lang="en-US"/>
        </a:p>
      </dgm:t>
    </dgm:pt>
    <dgm:pt modelId="{A4B1E6C1-9D88-4358-9B23-5219CA8A0968}" type="pres">
      <dgm:prSet presAssocID="{6838057B-8F56-4282-A927-727099C90801}" presName="tx2" presStyleLbl="revTx" presStyleIdx="5" presStyleCnt="8" custScaleY="1256807"/>
      <dgm:spPr/>
      <dgm:t>
        <a:bodyPr/>
        <a:lstStyle/>
        <a:p>
          <a:endParaRPr lang="en-US"/>
        </a:p>
      </dgm:t>
    </dgm:pt>
    <dgm:pt modelId="{DA95EB29-2F2D-4594-A2D3-05DB1D03A707}" type="pres">
      <dgm:prSet presAssocID="{6838057B-8F56-4282-A927-727099C90801}" presName="vert2" presStyleCnt="0"/>
      <dgm:spPr/>
      <dgm:t>
        <a:bodyPr/>
        <a:lstStyle/>
        <a:p>
          <a:endParaRPr lang="en-US"/>
        </a:p>
      </dgm:t>
    </dgm:pt>
    <dgm:pt modelId="{D3D260B8-2577-4E1D-AD7E-031CCD9051B5}" type="pres">
      <dgm:prSet presAssocID="{6838057B-8F56-4282-A927-727099C90801}" presName="thinLine2b" presStyleLbl="callout" presStyleIdx="4" presStyleCnt="6"/>
      <dgm:spPr/>
      <dgm:t>
        <a:bodyPr/>
        <a:lstStyle/>
        <a:p>
          <a:endParaRPr lang="en-US"/>
        </a:p>
      </dgm:t>
    </dgm:pt>
    <dgm:pt modelId="{C1BF6D74-00E3-4342-9D23-262E7FAA0E37}" type="pres">
      <dgm:prSet presAssocID="{6838057B-8F56-4282-A927-727099C90801}" presName="vertSpace2b" presStyleCnt="0"/>
      <dgm:spPr/>
      <dgm:t>
        <a:bodyPr/>
        <a:lstStyle/>
        <a:p>
          <a:endParaRPr lang="en-US"/>
        </a:p>
      </dgm:t>
    </dgm:pt>
    <dgm:pt modelId="{39214B98-E2D9-4E0D-B7AA-A56B4CEF7248}" type="pres">
      <dgm:prSet presAssocID="{5771223E-68B9-4703-B9AE-71EDF1F3474F}" presName="thickLine" presStyleLbl="alignNode1" presStyleIdx="1" presStyleCnt="2"/>
      <dgm:spPr/>
      <dgm:t>
        <a:bodyPr/>
        <a:lstStyle/>
        <a:p>
          <a:endParaRPr lang="en-US"/>
        </a:p>
      </dgm:t>
    </dgm:pt>
    <dgm:pt modelId="{6FC2559D-F06E-44ED-995C-9E24EBCB765D}" type="pres">
      <dgm:prSet presAssocID="{5771223E-68B9-4703-B9AE-71EDF1F3474F}" presName="horz1" presStyleCnt="0"/>
      <dgm:spPr/>
      <dgm:t>
        <a:bodyPr/>
        <a:lstStyle/>
        <a:p>
          <a:endParaRPr lang="en-US"/>
        </a:p>
      </dgm:t>
    </dgm:pt>
    <dgm:pt modelId="{736ABC53-2F44-4571-A3FF-E23938755F89}" type="pres">
      <dgm:prSet presAssocID="{5771223E-68B9-4703-B9AE-71EDF1F3474F}" presName="tx1" presStyleLbl="revTx" presStyleIdx="6" presStyleCnt="8"/>
      <dgm:spPr/>
      <dgm:t>
        <a:bodyPr/>
        <a:lstStyle/>
        <a:p>
          <a:endParaRPr lang="en-US"/>
        </a:p>
      </dgm:t>
    </dgm:pt>
    <dgm:pt modelId="{B656CC71-C821-4AA9-B064-2EFED528126D}" type="pres">
      <dgm:prSet presAssocID="{5771223E-68B9-4703-B9AE-71EDF1F3474F}" presName="vert1" presStyleCnt="0"/>
      <dgm:spPr/>
      <dgm:t>
        <a:bodyPr/>
        <a:lstStyle/>
        <a:p>
          <a:endParaRPr lang="en-US"/>
        </a:p>
      </dgm:t>
    </dgm:pt>
    <dgm:pt modelId="{9A41E3DF-9987-4596-9784-0FACB33D7176}" type="pres">
      <dgm:prSet presAssocID="{4D7FFC16-2638-447D-BDA8-D74FB93B66E7}" presName="vertSpace2a" presStyleCnt="0"/>
      <dgm:spPr/>
      <dgm:t>
        <a:bodyPr/>
        <a:lstStyle/>
        <a:p>
          <a:endParaRPr lang="en-US"/>
        </a:p>
      </dgm:t>
    </dgm:pt>
    <dgm:pt modelId="{E1C09091-72F3-4B0B-97DF-F6A72A4D6677}" type="pres">
      <dgm:prSet presAssocID="{4D7FFC16-2638-447D-BDA8-D74FB93B66E7}" presName="horz2" presStyleCnt="0"/>
      <dgm:spPr/>
      <dgm:t>
        <a:bodyPr/>
        <a:lstStyle/>
        <a:p>
          <a:endParaRPr lang="en-US"/>
        </a:p>
      </dgm:t>
    </dgm:pt>
    <dgm:pt modelId="{D9A29734-47A2-4E33-8920-735A0DCE7730}" type="pres">
      <dgm:prSet presAssocID="{4D7FFC16-2638-447D-BDA8-D74FB93B66E7}" presName="horzSpace2" presStyleCnt="0"/>
      <dgm:spPr/>
      <dgm:t>
        <a:bodyPr/>
        <a:lstStyle/>
        <a:p>
          <a:endParaRPr lang="en-US"/>
        </a:p>
      </dgm:t>
    </dgm:pt>
    <dgm:pt modelId="{47C54114-141E-4196-9653-77F34C18BB01}" type="pres">
      <dgm:prSet presAssocID="{4D7FFC16-2638-447D-BDA8-D74FB93B66E7}" presName="tx2" presStyleLbl="revTx" presStyleIdx="7" presStyleCnt="8" custScaleY="53890"/>
      <dgm:spPr/>
      <dgm:t>
        <a:bodyPr/>
        <a:lstStyle/>
        <a:p>
          <a:endParaRPr lang="en-US"/>
        </a:p>
      </dgm:t>
    </dgm:pt>
    <dgm:pt modelId="{90796837-50DF-4533-833B-C04729E8A3DA}" type="pres">
      <dgm:prSet presAssocID="{4D7FFC16-2638-447D-BDA8-D74FB93B66E7}" presName="vert2" presStyleCnt="0"/>
      <dgm:spPr/>
      <dgm:t>
        <a:bodyPr/>
        <a:lstStyle/>
        <a:p>
          <a:endParaRPr lang="en-US"/>
        </a:p>
      </dgm:t>
    </dgm:pt>
    <dgm:pt modelId="{EAE425A5-9CAF-4CA1-96F9-25FD1D1D0C69}" type="pres">
      <dgm:prSet presAssocID="{4D7FFC16-2638-447D-BDA8-D74FB93B66E7}" presName="thinLine2b" presStyleLbl="callout" presStyleIdx="5" presStyleCnt="6"/>
      <dgm:spPr/>
      <dgm:t>
        <a:bodyPr/>
        <a:lstStyle/>
        <a:p>
          <a:endParaRPr lang="en-US"/>
        </a:p>
      </dgm:t>
    </dgm:pt>
    <dgm:pt modelId="{C5F4B316-E531-4434-B25D-A8B3881AFD75}" type="pres">
      <dgm:prSet presAssocID="{4D7FFC16-2638-447D-BDA8-D74FB93B66E7}" presName="vertSpace2b" presStyleCnt="0"/>
      <dgm:spPr/>
      <dgm:t>
        <a:bodyPr/>
        <a:lstStyle/>
        <a:p>
          <a:endParaRPr lang="en-US"/>
        </a:p>
      </dgm:t>
    </dgm:pt>
  </dgm:ptLst>
  <dgm:cxnLst>
    <dgm:cxn modelId="{32A96BE4-B207-4292-AC32-3F911F7D63D0}" type="presOf" srcId="{220C3DEE-9868-479C-818B-C1D6F2159AE1}" destId="{2587E3F6-11A2-40BB-AA31-2FC8894C534A}" srcOrd="0" destOrd="0" presId="urn:microsoft.com/office/officeart/2008/layout/LinedList"/>
    <dgm:cxn modelId="{DEBA0CCF-EE36-4107-A501-C8059501F864}" type="presOf" srcId="{16138A3A-44A5-44C7-9654-5ACC7F01C741}" destId="{3124A70A-7D50-401E-902A-8A784FBBB065}" srcOrd="0" destOrd="0" presId="urn:microsoft.com/office/officeart/2008/layout/LinedList"/>
    <dgm:cxn modelId="{D2A446A5-F870-4994-AB02-AA2FB5381997}" srcId="{863B8BFC-0577-4287-BE5D-EA9FBC6415EB}" destId="{B978BF26-2E4A-4131-AAD3-7796993E1DAE}" srcOrd="1" destOrd="0" parTransId="{F5F0DACE-F20B-4F1B-A4B6-D4E3D01D91DE}" sibTransId="{C2CC7743-DFC4-42F7-9849-50F0CFC42C25}"/>
    <dgm:cxn modelId="{55A92B83-ADAB-40DE-8BBF-F3D343793F5E}" srcId="{863B8BFC-0577-4287-BE5D-EA9FBC6415EB}" destId="{6838057B-8F56-4282-A927-727099C90801}" srcOrd="4" destOrd="0" parTransId="{96ECA094-B37F-4571-9EC3-F99F366A3690}" sibTransId="{88CFE5C1-28C8-4E79-ABC6-41F3B7C8AE2E}"/>
    <dgm:cxn modelId="{ABD929A8-568A-4401-8A94-F6A051AADD3B}" type="presOf" srcId="{6838057B-8F56-4282-A927-727099C90801}" destId="{A4B1E6C1-9D88-4358-9B23-5219CA8A0968}" srcOrd="0" destOrd="0" presId="urn:microsoft.com/office/officeart/2008/layout/LinedList"/>
    <dgm:cxn modelId="{D00871C0-F15F-409B-B95D-DA618659C804}" type="presOf" srcId="{B978BF26-2E4A-4131-AAD3-7796993E1DAE}" destId="{B8BC5B4B-A5F6-4A90-930D-16CFC3600DA4}" srcOrd="0" destOrd="0" presId="urn:microsoft.com/office/officeart/2008/layout/LinedList"/>
    <dgm:cxn modelId="{41B017A4-13FE-4D93-8EA9-8DFA5BD76FCB}" srcId="{863B8BFC-0577-4287-BE5D-EA9FBC6415EB}" destId="{220C3DEE-9868-479C-818B-C1D6F2159AE1}" srcOrd="2" destOrd="0" parTransId="{A218C272-A75D-45B5-804F-892738DD276E}" sibTransId="{CC8B30D1-5BF5-4F86-8269-B592F531104E}"/>
    <dgm:cxn modelId="{22120D03-B6B7-4B59-9C8D-9BE62DC70065}" type="presOf" srcId="{4D7FFC16-2638-447D-BDA8-D74FB93B66E7}" destId="{47C54114-141E-4196-9653-77F34C18BB01}" srcOrd="0" destOrd="0" presId="urn:microsoft.com/office/officeart/2008/layout/LinedList"/>
    <dgm:cxn modelId="{26C746E8-5778-42C9-B5FC-8EE2C58AF7FF}" srcId="{863B8BFC-0577-4287-BE5D-EA9FBC6415EB}" destId="{B4CD3C89-FE5E-44DA-8E65-C6E98D69D65F}" srcOrd="3" destOrd="0" parTransId="{0C63590A-FF6F-40D8-868E-FD640B915E4D}" sibTransId="{D7C50230-E20E-409B-8B49-AE2C43EF766F}"/>
    <dgm:cxn modelId="{80674B6D-B741-4FAD-B7D3-E4F108789DC2}" srcId="{8C6E06F6-38AF-4235-A5D8-2B7C4769B98F}" destId="{863B8BFC-0577-4287-BE5D-EA9FBC6415EB}" srcOrd="0" destOrd="0" parTransId="{CCBFD555-386E-40A6-9446-F7D718C2A855}" sibTransId="{C2F4D4E4-88B0-44D5-953F-493170FC2FE1}"/>
    <dgm:cxn modelId="{FB87E85E-A5FD-4B96-9830-254736906D69}" type="presOf" srcId="{5771223E-68B9-4703-B9AE-71EDF1F3474F}" destId="{736ABC53-2F44-4571-A3FF-E23938755F89}" srcOrd="0" destOrd="0" presId="urn:microsoft.com/office/officeart/2008/layout/LinedList"/>
    <dgm:cxn modelId="{82CCBD8F-9F59-431F-B3EC-7BC3BF878B96}" srcId="{8C6E06F6-38AF-4235-A5D8-2B7C4769B98F}" destId="{5771223E-68B9-4703-B9AE-71EDF1F3474F}" srcOrd="1" destOrd="0" parTransId="{3CF4BBFA-3997-4D45-A7CE-9E7FB5247FD5}" sibTransId="{E23DE4DD-FC12-42F6-8D8D-1B0416EBBB76}"/>
    <dgm:cxn modelId="{C8A170B8-B475-405F-9964-CF157BE6A4FD}" type="presOf" srcId="{B4CD3C89-FE5E-44DA-8E65-C6E98D69D65F}" destId="{3FB14B5D-B1F5-4435-A852-3D2D5B868A84}" srcOrd="0" destOrd="0" presId="urn:microsoft.com/office/officeart/2008/layout/LinedList"/>
    <dgm:cxn modelId="{04169E91-9AD7-439F-BC03-432EB5164B42}" srcId="{863B8BFC-0577-4287-BE5D-EA9FBC6415EB}" destId="{16138A3A-44A5-44C7-9654-5ACC7F01C741}" srcOrd="0" destOrd="0" parTransId="{AAE83CBF-96DC-4731-80CE-3340A1FEAF68}" sibTransId="{3C244E6E-7A04-4B5F-BF70-5F4188022B6B}"/>
    <dgm:cxn modelId="{5F282943-774D-4E88-98DE-2689B70D9D4D}" srcId="{5771223E-68B9-4703-B9AE-71EDF1F3474F}" destId="{4D7FFC16-2638-447D-BDA8-D74FB93B66E7}" srcOrd="0" destOrd="0" parTransId="{80844DD5-2C55-4D7C-89EE-E761A265EAA7}" sibTransId="{244F3D2C-EB7F-48FE-8206-00FD273E7334}"/>
    <dgm:cxn modelId="{E2FDDE23-0F49-4C7E-AAA3-947992C98670}" type="presOf" srcId="{863B8BFC-0577-4287-BE5D-EA9FBC6415EB}" destId="{E6C02E07-179D-441A-9934-EBF3CE9BDA54}" srcOrd="0" destOrd="0" presId="urn:microsoft.com/office/officeart/2008/layout/LinedList"/>
    <dgm:cxn modelId="{96C85F39-D135-4D42-A362-D56D4B47FC04}" type="presOf" srcId="{8C6E06F6-38AF-4235-A5D8-2B7C4769B98F}" destId="{1B7E571D-3827-408B-BFD8-E817D1C8FC91}" srcOrd="0" destOrd="0" presId="urn:microsoft.com/office/officeart/2008/layout/LinedList"/>
    <dgm:cxn modelId="{197ADB43-7D42-4B21-8B08-B5C69B1A9E46}" type="presParOf" srcId="{1B7E571D-3827-408B-BFD8-E817D1C8FC91}" destId="{C8FBEB77-3AF2-4FFC-A809-39881D728BC4}" srcOrd="0" destOrd="0" presId="urn:microsoft.com/office/officeart/2008/layout/LinedList"/>
    <dgm:cxn modelId="{011A7FFE-4CB3-4E69-A3A2-7D1C052DC330}" type="presParOf" srcId="{1B7E571D-3827-408B-BFD8-E817D1C8FC91}" destId="{71D21FC7-7498-4517-AD04-046DD3B577F7}" srcOrd="1" destOrd="0" presId="urn:microsoft.com/office/officeart/2008/layout/LinedList"/>
    <dgm:cxn modelId="{FBD0792B-5B72-4D09-B6D2-D4947809C652}" type="presParOf" srcId="{71D21FC7-7498-4517-AD04-046DD3B577F7}" destId="{E6C02E07-179D-441A-9934-EBF3CE9BDA54}" srcOrd="0" destOrd="0" presId="urn:microsoft.com/office/officeart/2008/layout/LinedList"/>
    <dgm:cxn modelId="{D0D51D4E-8A3F-4A6D-A1DA-7036DCDFC1FC}" type="presParOf" srcId="{71D21FC7-7498-4517-AD04-046DD3B577F7}" destId="{12514004-D8F2-435B-9312-9CD28D8BDC10}" srcOrd="1" destOrd="0" presId="urn:microsoft.com/office/officeart/2008/layout/LinedList"/>
    <dgm:cxn modelId="{66A31A7A-D124-49D8-8C28-F938830066C8}" type="presParOf" srcId="{12514004-D8F2-435B-9312-9CD28D8BDC10}" destId="{2044BC09-46A6-45DB-A371-4712C200CD4C}" srcOrd="0" destOrd="0" presId="urn:microsoft.com/office/officeart/2008/layout/LinedList"/>
    <dgm:cxn modelId="{1400D9D1-67FC-4B8D-89F1-5C4C57FC35C1}" type="presParOf" srcId="{12514004-D8F2-435B-9312-9CD28D8BDC10}" destId="{561500B2-CF45-4EFC-8C92-F0884A889336}" srcOrd="1" destOrd="0" presId="urn:microsoft.com/office/officeart/2008/layout/LinedList"/>
    <dgm:cxn modelId="{64BEE81E-63B1-44FB-BEB1-51A3006193E6}" type="presParOf" srcId="{561500B2-CF45-4EFC-8C92-F0884A889336}" destId="{667F473B-8EC2-460A-A29B-8D766F371138}" srcOrd="0" destOrd="0" presId="urn:microsoft.com/office/officeart/2008/layout/LinedList"/>
    <dgm:cxn modelId="{4E4D030E-3CD2-48D5-A333-41E00E73412B}" type="presParOf" srcId="{561500B2-CF45-4EFC-8C92-F0884A889336}" destId="{3124A70A-7D50-401E-902A-8A784FBBB065}" srcOrd="1" destOrd="0" presId="urn:microsoft.com/office/officeart/2008/layout/LinedList"/>
    <dgm:cxn modelId="{347C002A-5526-4CDD-959D-7C887766441D}" type="presParOf" srcId="{561500B2-CF45-4EFC-8C92-F0884A889336}" destId="{22A0075B-D843-4A45-B186-0291CE25B04C}" srcOrd="2" destOrd="0" presId="urn:microsoft.com/office/officeart/2008/layout/LinedList"/>
    <dgm:cxn modelId="{20266A7E-E4D5-48A3-9B7A-0EBAEAFF496E}" type="presParOf" srcId="{12514004-D8F2-435B-9312-9CD28D8BDC10}" destId="{13D7832E-B6E6-479C-970F-9E34B8AF23FB}" srcOrd="2" destOrd="0" presId="urn:microsoft.com/office/officeart/2008/layout/LinedList"/>
    <dgm:cxn modelId="{E523BEDE-CA30-4602-9AB7-2CF34DC0377B}" type="presParOf" srcId="{12514004-D8F2-435B-9312-9CD28D8BDC10}" destId="{875EA5D2-5975-4882-BAE4-9E8E4D2C261B}" srcOrd="3" destOrd="0" presId="urn:microsoft.com/office/officeart/2008/layout/LinedList"/>
    <dgm:cxn modelId="{557F6C60-EB4E-40EA-8E0D-82C6589F5D93}" type="presParOf" srcId="{12514004-D8F2-435B-9312-9CD28D8BDC10}" destId="{46A4969B-860F-497C-8A2E-4CAD43FD4FC0}" srcOrd="4" destOrd="0" presId="urn:microsoft.com/office/officeart/2008/layout/LinedList"/>
    <dgm:cxn modelId="{FC0C0A5D-C102-4F78-88F8-A82868E9A2E4}" type="presParOf" srcId="{46A4969B-860F-497C-8A2E-4CAD43FD4FC0}" destId="{76260A6C-55EC-4BC0-ACE3-D60509BF8CC5}" srcOrd="0" destOrd="0" presId="urn:microsoft.com/office/officeart/2008/layout/LinedList"/>
    <dgm:cxn modelId="{7C0D9B82-CA81-4A86-A84D-45B39F88F7AC}" type="presParOf" srcId="{46A4969B-860F-497C-8A2E-4CAD43FD4FC0}" destId="{B8BC5B4B-A5F6-4A90-930D-16CFC3600DA4}" srcOrd="1" destOrd="0" presId="urn:microsoft.com/office/officeart/2008/layout/LinedList"/>
    <dgm:cxn modelId="{FC79294B-AD6E-497C-9E38-BAF562808CE5}" type="presParOf" srcId="{46A4969B-860F-497C-8A2E-4CAD43FD4FC0}" destId="{2040604F-5F65-494D-B1FD-65861FFE6DE5}" srcOrd="2" destOrd="0" presId="urn:microsoft.com/office/officeart/2008/layout/LinedList"/>
    <dgm:cxn modelId="{73861BA3-433C-40FD-A8F4-2314D15DE79C}" type="presParOf" srcId="{12514004-D8F2-435B-9312-9CD28D8BDC10}" destId="{79382BCB-EA41-4E05-99F3-5BBE5AE07EB6}" srcOrd="5" destOrd="0" presId="urn:microsoft.com/office/officeart/2008/layout/LinedList"/>
    <dgm:cxn modelId="{3C160F90-D02A-47C8-81F3-27529C941D4E}" type="presParOf" srcId="{12514004-D8F2-435B-9312-9CD28D8BDC10}" destId="{4C63250C-539B-4D3A-8F92-FC230C0D5064}" srcOrd="6" destOrd="0" presId="urn:microsoft.com/office/officeart/2008/layout/LinedList"/>
    <dgm:cxn modelId="{43194587-774F-4BC5-BE08-4CA58E19010D}" type="presParOf" srcId="{12514004-D8F2-435B-9312-9CD28D8BDC10}" destId="{3018A84B-FFF4-4F41-89B2-C6AE8C5A0298}" srcOrd="7" destOrd="0" presId="urn:microsoft.com/office/officeart/2008/layout/LinedList"/>
    <dgm:cxn modelId="{8D819AB3-35F7-4015-B3A4-D43B2D8ADD07}" type="presParOf" srcId="{3018A84B-FFF4-4F41-89B2-C6AE8C5A0298}" destId="{91C56B27-1E01-4FFF-9C0D-47FE69D1C5B8}" srcOrd="0" destOrd="0" presId="urn:microsoft.com/office/officeart/2008/layout/LinedList"/>
    <dgm:cxn modelId="{E1016C36-3400-4B64-B55F-2D29C53AFF49}" type="presParOf" srcId="{3018A84B-FFF4-4F41-89B2-C6AE8C5A0298}" destId="{2587E3F6-11A2-40BB-AA31-2FC8894C534A}" srcOrd="1" destOrd="0" presId="urn:microsoft.com/office/officeart/2008/layout/LinedList"/>
    <dgm:cxn modelId="{EFFAEACF-8A48-46BB-A3EA-B5B585FE5A7B}" type="presParOf" srcId="{3018A84B-FFF4-4F41-89B2-C6AE8C5A0298}" destId="{6026AF26-C2CA-42E2-9F7F-544C1FC3CA73}" srcOrd="2" destOrd="0" presId="urn:microsoft.com/office/officeart/2008/layout/LinedList"/>
    <dgm:cxn modelId="{20AF4754-1B11-4025-81CC-3A7B281BC06E}" type="presParOf" srcId="{12514004-D8F2-435B-9312-9CD28D8BDC10}" destId="{AF025F57-D291-4508-874F-DB7FA6059D7E}" srcOrd="8" destOrd="0" presId="urn:microsoft.com/office/officeart/2008/layout/LinedList"/>
    <dgm:cxn modelId="{CF239662-C20E-47C3-B588-02CBCB5B1F34}" type="presParOf" srcId="{12514004-D8F2-435B-9312-9CD28D8BDC10}" destId="{5B1403E0-A535-4C2C-8567-8BBEABB1D41B}" srcOrd="9" destOrd="0" presId="urn:microsoft.com/office/officeart/2008/layout/LinedList"/>
    <dgm:cxn modelId="{6C01BC38-1507-4500-BB8A-3562CED7DFCB}" type="presParOf" srcId="{12514004-D8F2-435B-9312-9CD28D8BDC10}" destId="{184F5E69-C6CD-4895-BFAE-40E8D9627BE6}" srcOrd="10" destOrd="0" presId="urn:microsoft.com/office/officeart/2008/layout/LinedList"/>
    <dgm:cxn modelId="{C2961225-2ABB-4D06-AC3C-BA8DC30BDAC8}" type="presParOf" srcId="{184F5E69-C6CD-4895-BFAE-40E8D9627BE6}" destId="{22DE82A0-F647-4727-80FC-6401E8005D7C}" srcOrd="0" destOrd="0" presId="urn:microsoft.com/office/officeart/2008/layout/LinedList"/>
    <dgm:cxn modelId="{43856A9C-5335-4A53-B274-F3721A51EA33}" type="presParOf" srcId="{184F5E69-C6CD-4895-BFAE-40E8D9627BE6}" destId="{3FB14B5D-B1F5-4435-A852-3D2D5B868A84}" srcOrd="1" destOrd="0" presId="urn:microsoft.com/office/officeart/2008/layout/LinedList"/>
    <dgm:cxn modelId="{03790AC0-D619-4F5C-80E4-FCE01119B974}" type="presParOf" srcId="{184F5E69-C6CD-4895-BFAE-40E8D9627BE6}" destId="{B6C92D82-AD32-4528-887B-E7A36E19DC95}" srcOrd="2" destOrd="0" presId="urn:microsoft.com/office/officeart/2008/layout/LinedList"/>
    <dgm:cxn modelId="{74F14DB2-0815-4BFE-8CE8-AD3BA8217D2A}" type="presParOf" srcId="{12514004-D8F2-435B-9312-9CD28D8BDC10}" destId="{39668BA2-78AB-4B26-9215-E714B363AB53}" srcOrd="11" destOrd="0" presId="urn:microsoft.com/office/officeart/2008/layout/LinedList"/>
    <dgm:cxn modelId="{582BB74D-44E9-4778-A774-D1385FF88757}" type="presParOf" srcId="{12514004-D8F2-435B-9312-9CD28D8BDC10}" destId="{47BB33AE-5FFF-46F6-AA2E-A4F1AD02A8D9}" srcOrd="12" destOrd="0" presId="urn:microsoft.com/office/officeart/2008/layout/LinedList"/>
    <dgm:cxn modelId="{26677C65-20BB-4FB2-A553-372D5C49BB2C}" type="presParOf" srcId="{12514004-D8F2-435B-9312-9CD28D8BDC10}" destId="{65992186-7075-4851-8725-C272B14C5EF6}" srcOrd="13" destOrd="0" presId="urn:microsoft.com/office/officeart/2008/layout/LinedList"/>
    <dgm:cxn modelId="{3380B810-DFFC-4130-8297-4FE526BC7383}" type="presParOf" srcId="{65992186-7075-4851-8725-C272B14C5EF6}" destId="{2B5489E7-AE81-4052-8F4A-23336DB9AF9F}" srcOrd="0" destOrd="0" presId="urn:microsoft.com/office/officeart/2008/layout/LinedList"/>
    <dgm:cxn modelId="{C97423D5-D8E4-4F6A-949C-3E8BCBD12731}" type="presParOf" srcId="{65992186-7075-4851-8725-C272B14C5EF6}" destId="{A4B1E6C1-9D88-4358-9B23-5219CA8A0968}" srcOrd="1" destOrd="0" presId="urn:microsoft.com/office/officeart/2008/layout/LinedList"/>
    <dgm:cxn modelId="{0A9C9F91-DEE5-471F-AA5B-3920EA25CDB7}" type="presParOf" srcId="{65992186-7075-4851-8725-C272B14C5EF6}" destId="{DA95EB29-2F2D-4594-A2D3-05DB1D03A707}" srcOrd="2" destOrd="0" presId="urn:microsoft.com/office/officeart/2008/layout/LinedList"/>
    <dgm:cxn modelId="{82ED91E7-0B46-4964-8947-18E30BE2BF3F}" type="presParOf" srcId="{12514004-D8F2-435B-9312-9CD28D8BDC10}" destId="{D3D260B8-2577-4E1D-AD7E-031CCD9051B5}" srcOrd="14" destOrd="0" presId="urn:microsoft.com/office/officeart/2008/layout/LinedList"/>
    <dgm:cxn modelId="{AFDDC84B-D053-41F5-A2C9-E24953FE8AC1}" type="presParOf" srcId="{12514004-D8F2-435B-9312-9CD28D8BDC10}" destId="{C1BF6D74-00E3-4342-9D23-262E7FAA0E37}" srcOrd="15" destOrd="0" presId="urn:microsoft.com/office/officeart/2008/layout/LinedList"/>
    <dgm:cxn modelId="{A5CB65E6-730D-43CE-91B6-E65727E4D254}" type="presParOf" srcId="{1B7E571D-3827-408B-BFD8-E817D1C8FC91}" destId="{39214B98-E2D9-4E0D-B7AA-A56B4CEF7248}" srcOrd="2" destOrd="0" presId="urn:microsoft.com/office/officeart/2008/layout/LinedList"/>
    <dgm:cxn modelId="{F768ECEE-0A0B-42DA-A4E2-91A117FB67C3}" type="presParOf" srcId="{1B7E571D-3827-408B-BFD8-E817D1C8FC91}" destId="{6FC2559D-F06E-44ED-995C-9E24EBCB765D}" srcOrd="3" destOrd="0" presId="urn:microsoft.com/office/officeart/2008/layout/LinedList"/>
    <dgm:cxn modelId="{DA905012-0F6A-44F7-85C9-C76D00C866BC}" type="presParOf" srcId="{6FC2559D-F06E-44ED-995C-9E24EBCB765D}" destId="{736ABC53-2F44-4571-A3FF-E23938755F89}" srcOrd="0" destOrd="0" presId="urn:microsoft.com/office/officeart/2008/layout/LinedList"/>
    <dgm:cxn modelId="{A6D2BF5B-8EF8-4A72-8937-6DFAFD915E1A}" type="presParOf" srcId="{6FC2559D-F06E-44ED-995C-9E24EBCB765D}" destId="{B656CC71-C821-4AA9-B064-2EFED528126D}" srcOrd="1" destOrd="0" presId="urn:microsoft.com/office/officeart/2008/layout/LinedList"/>
    <dgm:cxn modelId="{ED7681DD-67EA-4FAC-AB59-99214043FC72}" type="presParOf" srcId="{B656CC71-C821-4AA9-B064-2EFED528126D}" destId="{9A41E3DF-9987-4596-9784-0FACB33D7176}" srcOrd="0" destOrd="0" presId="urn:microsoft.com/office/officeart/2008/layout/LinedList"/>
    <dgm:cxn modelId="{8CF2E2E5-35B4-43C8-B95B-75FB90EAC315}" type="presParOf" srcId="{B656CC71-C821-4AA9-B064-2EFED528126D}" destId="{E1C09091-72F3-4B0B-97DF-F6A72A4D6677}" srcOrd="1" destOrd="0" presId="urn:microsoft.com/office/officeart/2008/layout/LinedList"/>
    <dgm:cxn modelId="{636AFBC7-5F9A-474E-BD68-D11D93DA015A}" type="presParOf" srcId="{E1C09091-72F3-4B0B-97DF-F6A72A4D6677}" destId="{D9A29734-47A2-4E33-8920-735A0DCE7730}" srcOrd="0" destOrd="0" presId="urn:microsoft.com/office/officeart/2008/layout/LinedList"/>
    <dgm:cxn modelId="{6ECFD55D-023D-4AAA-ABED-D98D044CA2E0}" type="presParOf" srcId="{E1C09091-72F3-4B0B-97DF-F6A72A4D6677}" destId="{47C54114-141E-4196-9653-77F34C18BB01}" srcOrd="1" destOrd="0" presId="urn:microsoft.com/office/officeart/2008/layout/LinedList"/>
    <dgm:cxn modelId="{AD9BE799-7526-4791-BECF-68CA34039458}" type="presParOf" srcId="{E1C09091-72F3-4B0B-97DF-F6A72A4D6677}" destId="{90796837-50DF-4533-833B-C04729E8A3DA}" srcOrd="2" destOrd="0" presId="urn:microsoft.com/office/officeart/2008/layout/LinedList"/>
    <dgm:cxn modelId="{BCB8DF24-8BAD-4B2C-B951-B1EE3E3BB7D7}" type="presParOf" srcId="{B656CC71-C821-4AA9-B064-2EFED528126D}" destId="{EAE425A5-9CAF-4CA1-96F9-25FD1D1D0C69}" srcOrd="2" destOrd="0" presId="urn:microsoft.com/office/officeart/2008/layout/LinedList"/>
    <dgm:cxn modelId="{DC1C7BE0-6467-4C15-A84F-1103F9A0F6D6}" type="presParOf" srcId="{B656CC71-C821-4AA9-B064-2EFED528126D}" destId="{C5F4B316-E531-4434-B25D-A8B3881AFD75}" srcOrd="3"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C6E06F6-38AF-4235-A5D8-2B7C4769B98F}"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863B8BFC-0577-4287-BE5D-EA9FBC6415EB}">
      <dgm:prSet phldrT="[Text]"/>
      <dgm:spPr/>
      <dgm:t>
        <a:bodyPr/>
        <a:lstStyle/>
        <a:p>
          <a:r>
            <a:rPr lang="en-US" b="1" dirty="0" smtClean="0"/>
            <a:t>Maintenance</a:t>
          </a:r>
        </a:p>
        <a:p>
          <a:r>
            <a:rPr lang="en-US" b="1" dirty="0" smtClean="0"/>
            <a:t>Visit</a:t>
          </a:r>
        </a:p>
      </dgm:t>
    </dgm:pt>
    <dgm:pt modelId="{CCBFD555-386E-40A6-9446-F7D718C2A855}" type="parTrans" cxnId="{80674B6D-B741-4FAD-B7D3-E4F108789DC2}">
      <dgm:prSet/>
      <dgm:spPr/>
      <dgm:t>
        <a:bodyPr/>
        <a:lstStyle/>
        <a:p>
          <a:endParaRPr lang="en-US"/>
        </a:p>
      </dgm:t>
    </dgm:pt>
    <dgm:pt modelId="{C2F4D4E4-88B0-44D5-953F-493170FC2FE1}" type="sibTrans" cxnId="{80674B6D-B741-4FAD-B7D3-E4F108789DC2}">
      <dgm:prSet/>
      <dgm:spPr/>
      <dgm:t>
        <a:bodyPr/>
        <a:lstStyle/>
        <a:p>
          <a:endParaRPr lang="en-US"/>
        </a:p>
      </dgm:t>
    </dgm:pt>
    <dgm:pt modelId="{16138A3A-44A5-44C7-9654-5ACC7F01C741}">
      <dgm:prSet custT="1"/>
      <dgm:spPr/>
      <dgm:t>
        <a:bodyPr/>
        <a:lstStyle/>
        <a:p>
          <a:r>
            <a:rPr lang="en-US" sz="2000" dirty="0" smtClean="0"/>
            <a:t>Physician Level 4 E&amp;M Visit – Est. (99213):  $73</a:t>
          </a:r>
        </a:p>
      </dgm:t>
    </dgm:pt>
    <dgm:pt modelId="{AAE83CBF-96DC-4731-80CE-3340A1FEAF68}" type="parTrans" cxnId="{04169E91-9AD7-439F-BC03-432EB5164B42}">
      <dgm:prSet/>
      <dgm:spPr/>
      <dgm:t>
        <a:bodyPr/>
        <a:lstStyle/>
        <a:p>
          <a:endParaRPr lang="en-US"/>
        </a:p>
      </dgm:t>
    </dgm:pt>
    <dgm:pt modelId="{3C244E6E-7A04-4B5F-BF70-5F4188022B6B}" type="sibTrans" cxnId="{04169E91-9AD7-439F-BC03-432EB5164B42}">
      <dgm:prSet/>
      <dgm:spPr/>
      <dgm:t>
        <a:bodyPr/>
        <a:lstStyle/>
        <a:p>
          <a:endParaRPr lang="en-US"/>
        </a:p>
      </dgm:t>
    </dgm:pt>
    <dgm:pt modelId="{B978BF26-2E4A-4131-AAD3-7796993E1DAE}">
      <dgm:prSet custT="1"/>
      <dgm:spPr/>
      <dgm:t>
        <a:bodyPr/>
        <a:lstStyle/>
        <a:p>
          <a:r>
            <a:rPr lang="en-US" sz="2000" dirty="0" smtClean="0"/>
            <a:t>Psychosocial assessment/counseling + prescribing medication and oversight (H0020) 2 units: $48</a:t>
          </a:r>
          <a:endParaRPr lang="en-US" sz="2000" dirty="0" smtClean="0"/>
        </a:p>
      </dgm:t>
    </dgm:pt>
    <dgm:pt modelId="{F5F0DACE-F20B-4F1B-A4B6-D4E3D01D91DE}" type="parTrans" cxnId="{D2A446A5-F870-4994-AB02-AA2FB5381997}">
      <dgm:prSet/>
      <dgm:spPr/>
      <dgm:t>
        <a:bodyPr/>
        <a:lstStyle/>
        <a:p>
          <a:endParaRPr lang="en-US"/>
        </a:p>
      </dgm:t>
    </dgm:pt>
    <dgm:pt modelId="{C2CC7743-DFC4-42F7-9849-50F0CFC42C25}" type="sibTrans" cxnId="{D2A446A5-F870-4994-AB02-AA2FB5381997}">
      <dgm:prSet/>
      <dgm:spPr/>
      <dgm:t>
        <a:bodyPr/>
        <a:lstStyle/>
        <a:p>
          <a:endParaRPr lang="en-US"/>
        </a:p>
      </dgm:t>
    </dgm:pt>
    <dgm:pt modelId="{220C3DEE-9868-479C-818B-C1D6F2159AE1}">
      <dgm:prSet custT="1"/>
      <dgm:spPr/>
      <dgm:t>
        <a:bodyPr/>
        <a:lstStyle/>
        <a:p>
          <a:r>
            <a:rPr lang="en-US" sz="2000" dirty="0" smtClean="0"/>
            <a:t>Urine Drug Screen (G codes): $15-80</a:t>
          </a:r>
          <a:endParaRPr lang="en-US" sz="2000" dirty="0" smtClean="0"/>
        </a:p>
      </dgm:t>
    </dgm:pt>
    <dgm:pt modelId="{A218C272-A75D-45B5-804F-892738DD276E}" type="parTrans" cxnId="{41B017A4-13FE-4D93-8EA9-8DFA5BD76FCB}">
      <dgm:prSet/>
      <dgm:spPr/>
      <dgm:t>
        <a:bodyPr/>
        <a:lstStyle/>
        <a:p>
          <a:endParaRPr lang="en-US"/>
        </a:p>
      </dgm:t>
    </dgm:pt>
    <dgm:pt modelId="{CC8B30D1-5BF5-4F86-8269-B592F531104E}" type="sibTrans" cxnId="{41B017A4-13FE-4D93-8EA9-8DFA5BD76FCB}">
      <dgm:prSet/>
      <dgm:spPr/>
      <dgm:t>
        <a:bodyPr/>
        <a:lstStyle/>
        <a:p>
          <a:endParaRPr lang="en-US"/>
        </a:p>
      </dgm:t>
    </dgm:pt>
    <dgm:pt modelId="{B4CD3C89-FE5E-44DA-8E65-C6E98D69D65F}">
      <dgm:prSet custT="1"/>
      <dgm:spPr/>
      <dgm:t>
        <a:bodyPr/>
        <a:lstStyle/>
        <a:p>
          <a:r>
            <a:rPr lang="en-US" sz="2000" dirty="0" smtClean="0"/>
            <a:t>Substance Abuse Care Coordination (G9012):  $243 PMPM</a:t>
          </a:r>
          <a:endParaRPr lang="en-US" sz="2000" dirty="0" smtClean="0"/>
        </a:p>
      </dgm:t>
    </dgm:pt>
    <dgm:pt modelId="{0C63590A-FF6F-40D8-868E-FD640B915E4D}" type="parTrans" cxnId="{26C746E8-5778-42C9-B5FC-8EE2C58AF7FF}">
      <dgm:prSet/>
      <dgm:spPr/>
      <dgm:t>
        <a:bodyPr/>
        <a:lstStyle/>
        <a:p>
          <a:endParaRPr lang="en-US"/>
        </a:p>
      </dgm:t>
    </dgm:pt>
    <dgm:pt modelId="{D7C50230-E20E-409B-8B49-AE2C43EF766F}" type="sibTrans" cxnId="{26C746E8-5778-42C9-B5FC-8EE2C58AF7FF}">
      <dgm:prSet/>
      <dgm:spPr/>
      <dgm:t>
        <a:bodyPr/>
        <a:lstStyle/>
        <a:p>
          <a:endParaRPr lang="en-US"/>
        </a:p>
      </dgm:t>
    </dgm:pt>
    <dgm:pt modelId="{5771223E-68B9-4703-B9AE-71EDF1F3474F}">
      <dgm:prSet/>
      <dgm:spPr/>
      <dgm:t>
        <a:bodyPr/>
        <a:lstStyle/>
        <a:p>
          <a:r>
            <a:rPr lang="en-US" b="1" dirty="0" smtClean="0"/>
            <a:t>Total:</a:t>
          </a:r>
        </a:p>
      </dgm:t>
    </dgm:pt>
    <dgm:pt modelId="{3CF4BBFA-3997-4D45-A7CE-9E7FB5247FD5}" type="parTrans" cxnId="{82CCBD8F-9F59-431F-B3EC-7BC3BF878B96}">
      <dgm:prSet/>
      <dgm:spPr/>
      <dgm:t>
        <a:bodyPr/>
        <a:lstStyle/>
        <a:p>
          <a:endParaRPr lang="en-US"/>
        </a:p>
      </dgm:t>
    </dgm:pt>
    <dgm:pt modelId="{E23DE4DD-FC12-42F6-8D8D-1B0416EBBB76}" type="sibTrans" cxnId="{82CCBD8F-9F59-431F-B3EC-7BC3BF878B96}">
      <dgm:prSet/>
      <dgm:spPr/>
      <dgm:t>
        <a:bodyPr/>
        <a:lstStyle/>
        <a:p>
          <a:endParaRPr lang="en-US"/>
        </a:p>
      </dgm:t>
    </dgm:pt>
    <dgm:pt modelId="{4D7FFC16-2638-447D-BDA8-D74FB93B66E7}">
      <dgm:prSet custT="1"/>
      <dgm:spPr/>
      <dgm:t>
        <a:bodyPr/>
        <a:lstStyle/>
        <a:p>
          <a:r>
            <a:rPr lang="en-US" sz="3200" b="1" dirty="0" smtClean="0"/>
            <a:t>$136 - $</a:t>
          </a:r>
          <a:r>
            <a:rPr lang="en-US" sz="3200" b="1" dirty="0" smtClean="0"/>
            <a:t>201 Per Encounter </a:t>
          </a:r>
          <a:r>
            <a:rPr lang="en-US" sz="3200" b="1" dirty="0" smtClean="0"/>
            <a:t>+ </a:t>
          </a:r>
          <a:r>
            <a:rPr lang="en-US" sz="3200" b="1" dirty="0" smtClean="0"/>
            <a:t>$243 Per Member Per Month Care Coordination Payment</a:t>
          </a:r>
          <a:endParaRPr lang="en-US" sz="3200" b="1" dirty="0" smtClean="0"/>
        </a:p>
      </dgm:t>
    </dgm:pt>
    <dgm:pt modelId="{80844DD5-2C55-4D7C-89EE-E761A265EAA7}" type="parTrans" cxnId="{5F282943-774D-4E88-98DE-2689B70D9D4D}">
      <dgm:prSet/>
      <dgm:spPr/>
      <dgm:t>
        <a:bodyPr/>
        <a:lstStyle/>
        <a:p>
          <a:endParaRPr lang="en-US"/>
        </a:p>
      </dgm:t>
    </dgm:pt>
    <dgm:pt modelId="{244F3D2C-EB7F-48FE-8206-00FD273E7334}" type="sibTrans" cxnId="{5F282943-774D-4E88-98DE-2689B70D9D4D}">
      <dgm:prSet/>
      <dgm:spPr/>
      <dgm:t>
        <a:bodyPr/>
        <a:lstStyle/>
        <a:p>
          <a:endParaRPr lang="en-US"/>
        </a:p>
      </dgm:t>
    </dgm:pt>
    <dgm:pt modelId="{6838057B-8F56-4282-A927-727099C90801}">
      <dgm:prSet custT="1"/>
      <dgm:spPr/>
      <dgm:t>
        <a:bodyPr/>
        <a:lstStyle/>
        <a:p>
          <a:endParaRPr lang="en-US" sz="2000" dirty="0" smtClean="0"/>
        </a:p>
      </dgm:t>
    </dgm:pt>
    <dgm:pt modelId="{88CFE5C1-28C8-4E79-ABC6-41F3B7C8AE2E}" type="sibTrans" cxnId="{55A92B83-ADAB-40DE-8BBF-F3D343793F5E}">
      <dgm:prSet/>
      <dgm:spPr/>
      <dgm:t>
        <a:bodyPr/>
        <a:lstStyle/>
        <a:p>
          <a:endParaRPr lang="en-US"/>
        </a:p>
      </dgm:t>
    </dgm:pt>
    <dgm:pt modelId="{96ECA094-B37F-4571-9EC3-F99F366A3690}" type="parTrans" cxnId="{55A92B83-ADAB-40DE-8BBF-F3D343793F5E}">
      <dgm:prSet/>
      <dgm:spPr/>
      <dgm:t>
        <a:bodyPr/>
        <a:lstStyle/>
        <a:p>
          <a:endParaRPr lang="en-US"/>
        </a:p>
      </dgm:t>
    </dgm:pt>
    <dgm:pt modelId="{1B7E571D-3827-408B-BFD8-E817D1C8FC91}" type="pres">
      <dgm:prSet presAssocID="{8C6E06F6-38AF-4235-A5D8-2B7C4769B98F}" presName="vert0" presStyleCnt="0">
        <dgm:presLayoutVars>
          <dgm:dir/>
          <dgm:animOne val="branch"/>
          <dgm:animLvl val="lvl"/>
        </dgm:presLayoutVars>
      </dgm:prSet>
      <dgm:spPr/>
      <dgm:t>
        <a:bodyPr/>
        <a:lstStyle/>
        <a:p>
          <a:endParaRPr lang="en-US"/>
        </a:p>
      </dgm:t>
    </dgm:pt>
    <dgm:pt modelId="{C8FBEB77-3AF2-4FFC-A809-39881D728BC4}" type="pres">
      <dgm:prSet presAssocID="{863B8BFC-0577-4287-BE5D-EA9FBC6415EB}" presName="thickLine" presStyleLbl="alignNode1" presStyleIdx="0" presStyleCnt="2"/>
      <dgm:spPr/>
      <dgm:t>
        <a:bodyPr/>
        <a:lstStyle/>
        <a:p>
          <a:endParaRPr lang="en-US"/>
        </a:p>
      </dgm:t>
    </dgm:pt>
    <dgm:pt modelId="{71D21FC7-7498-4517-AD04-046DD3B577F7}" type="pres">
      <dgm:prSet presAssocID="{863B8BFC-0577-4287-BE5D-EA9FBC6415EB}" presName="horz1" presStyleCnt="0"/>
      <dgm:spPr/>
      <dgm:t>
        <a:bodyPr/>
        <a:lstStyle/>
        <a:p>
          <a:endParaRPr lang="en-US"/>
        </a:p>
      </dgm:t>
    </dgm:pt>
    <dgm:pt modelId="{E6C02E07-179D-441A-9934-EBF3CE9BDA54}" type="pres">
      <dgm:prSet presAssocID="{863B8BFC-0577-4287-BE5D-EA9FBC6415EB}" presName="tx1" presStyleLbl="revTx" presStyleIdx="0" presStyleCnt="8"/>
      <dgm:spPr/>
      <dgm:t>
        <a:bodyPr/>
        <a:lstStyle/>
        <a:p>
          <a:endParaRPr lang="en-US"/>
        </a:p>
      </dgm:t>
    </dgm:pt>
    <dgm:pt modelId="{12514004-D8F2-435B-9312-9CD28D8BDC10}" type="pres">
      <dgm:prSet presAssocID="{863B8BFC-0577-4287-BE5D-EA9FBC6415EB}" presName="vert1" presStyleCnt="0"/>
      <dgm:spPr/>
      <dgm:t>
        <a:bodyPr/>
        <a:lstStyle/>
        <a:p>
          <a:endParaRPr lang="en-US"/>
        </a:p>
      </dgm:t>
    </dgm:pt>
    <dgm:pt modelId="{2044BC09-46A6-45DB-A371-4712C200CD4C}" type="pres">
      <dgm:prSet presAssocID="{16138A3A-44A5-44C7-9654-5ACC7F01C741}" presName="vertSpace2a" presStyleCnt="0"/>
      <dgm:spPr/>
      <dgm:t>
        <a:bodyPr/>
        <a:lstStyle/>
        <a:p>
          <a:endParaRPr lang="en-US"/>
        </a:p>
      </dgm:t>
    </dgm:pt>
    <dgm:pt modelId="{561500B2-CF45-4EFC-8C92-F0884A889336}" type="pres">
      <dgm:prSet presAssocID="{16138A3A-44A5-44C7-9654-5ACC7F01C741}" presName="horz2" presStyleCnt="0"/>
      <dgm:spPr/>
      <dgm:t>
        <a:bodyPr/>
        <a:lstStyle/>
        <a:p>
          <a:endParaRPr lang="en-US"/>
        </a:p>
      </dgm:t>
    </dgm:pt>
    <dgm:pt modelId="{667F473B-8EC2-460A-A29B-8D766F371138}" type="pres">
      <dgm:prSet presAssocID="{16138A3A-44A5-44C7-9654-5ACC7F01C741}" presName="horzSpace2" presStyleCnt="0"/>
      <dgm:spPr/>
      <dgm:t>
        <a:bodyPr/>
        <a:lstStyle/>
        <a:p>
          <a:endParaRPr lang="en-US"/>
        </a:p>
      </dgm:t>
    </dgm:pt>
    <dgm:pt modelId="{3124A70A-7D50-401E-902A-8A784FBBB065}" type="pres">
      <dgm:prSet presAssocID="{16138A3A-44A5-44C7-9654-5ACC7F01C741}" presName="tx2" presStyleLbl="revTx" presStyleIdx="1" presStyleCnt="8" custScaleY="1256807"/>
      <dgm:spPr/>
      <dgm:t>
        <a:bodyPr/>
        <a:lstStyle/>
        <a:p>
          <a:endParaRPr lang="en-US"/>
        </a:p>
      </dgm:t>
    </dgm:pt>
    <dgm:pt modelId="{22A0075B-D843-4A45-B186-0291CE25B04C}" type="pres">
      <dgm:prSet presAssocID="{16138A3A-44A5-44C7-9654-5ACC7F01C741}" presName="vert2" presStyleCnt="0"/>
      <dgm:spPr/>
      <dgm:t>
        <a:bodyPr/>
        <a:lstStyle/>
        <a:p>
          <a:endParaRPr lang="en-US"/>
        </a:p>
      </dgm:t>
    </dgm:pt>
    <dgm:pt modelId="{13D7832E-B6E6-479C-970F-9E34B8AF23FB}" type="pres">
      <dgm:prSet presAssocID="{16138A3A-44A5-44C7-9654-5ACC7F01C741}" presName="thinLine2b" presStyleLbl="callout" presStyleIdx="0" presStyleCnt="6"/>
      <dgm:spPr/>
      <dgm:t>
        <a:bodyPr/>
        <a:lstStyle/>
        <a:p>
          <a:endParaRPr lang="en-US"/>
        </a:p>
      </dgm:t>
    </dgm:pt>
    <dgm:pt modelId="{875EA5D2-5975-4882-BAE4-9E8E4D2C261B}" type="pres">
      <dgm:prSet presAssocID="{16138A3A-44A5-44C7-9654-5ACC7F01C741}" presName="vertSpace2b" presStyleCnt="0"/>
      <dgm:spPr/>
      <dgm:t>
        <a:bodyPr/>
        <a:lstStyle/>
        <a:p>
          <a:endParaRPr lang="en-US"/>
        </a:p>
      </dgm:t>
    </dgm:pt>
    <dgm:pt modelId="{46A4969B-860F-497C-8A2E-4CAD43FD4FC0}" type="pres">
      <dgm:prSet presAssocID="{B978BF26-2E4A-4131-AAD3-7796993E1DAE}" presName="horz2" presStyleCnt="0"/>
      <dgm:spPr/>
      <dgm:t>
        <a:bodyPr/>
        <a:lstStyle/>
        <a:p>
          <a:endParaRPr lang="en-US"/>
        </a:p>
      </dgm:t>
    </dgm:pt>
    <dgm:pt modelId="{76260A6C-55EC-4BC0-ACE3-D60509BF8CC5}" type="pres">
      <dgm:prSet presAssocID="{B978BF26-2E4A-4131-AAD3-7796993E1DAE}" presName="horzSpace2" presStyleCnt="0"/>
      <dgm:spPr/>
      <dgm:t>
        <a:bodyPr/>
        <a:lstStyle/>
        <a:p>
          <a:endParaRPr lang="en-US"/>
        </a:p>
      </dgm:t>
    </dgm:pt>
    <dgm:pt modelId="{B8BC5B4B-A5F6-4A90-930D-16CFC3600DA4}" type="pres">
      <dgm:prSet presAssocID="{B978BF26-2E4A-4131-AAD3-7796993E1DAE}" presName="tx2" presStyleLbl="revTx" presStyleIdx="2" presStyleCnt="8" custScaleY="1804111"/>
      <dgm:spPr/>
      <dgm:t>
        <a:bodyPr/>
        <a:lstStyle/>
        <a:p>
          <a:endParaRPr lang="en-US"/>
        </a:p>
      </dgm:t>
    </dgm:pt>
    <dgm:pt modelId="{2040604F-5F65-494D-B1FD-65861FFE6DE5}" type="pres">
      <dgm:prSet presAssocID="{B978BF26-2E4A-4131-AAD3-7796993E1DAE}" presName="vert2" presStyleCnt="0"/>
      <dgm:spPr/>
      <dgm:t>
        <a:bodyPr/>
        <a:lstStyle/>
        <a:p>
          <a:endParaRPr lang="en-US"/>
        </a:p>
      </dgm:t>
    </dgm:pt>
    <dgm:pt modelId="{79382BCB-EA41-4E05-99F3-5BBE5AE07EB6}" type="pres">
      <dgm:prSet presAssocID="{B978BF26-2E4A-4131-AAD3-7796993E1DAE}" presName="thinLine2b" presStyleLbl="callout" presStyleIdx="1" presStyleCnt="6"/>
      <dgm:spPr/>
      <dgm:t>
        <a:bodyPr/>
        <a:lstStyle/>
        <a:p>
          <a:endParaRPr lang="en-US"/>
        </a:p>
      </dgm:t>
    </dgm:pt>
    <dgm:pt modelId="{4C63250C-539B-4D3A-8F92-FC230C0D5064}" type="pres">
      <dgm:prSet presAssocID="{B978BF26-2E4A-4131-AAD3-7796993E1DAE}" presName="vertSpace2b" presStyleCnt="0"/>
      <dgm:spPr/>
      <dgm:t>
        <a:bodyPr/>
        <a:lstStyle/>
        <a:p>
          <a:endParaRPr lang="en-US"/>
        </a:p>
      </dgm:t>
    </dgm:pt>
    <dgm:pt modelId="{3018A84B-FFF4-4F41-89B2-C6AE8C5A0298}" type="pres">
      <dgm:prSet presAssocID="{220C3DEE-9868-479C-818B-C1D6F2159AE1}" presName="horz2" presStyleCnt="0"/>
      <dgm:spPr/>
      <dgm:t>
        <a:bodyPr/>
        <a:lstStyle/>
        <a:p>
          <a:endParaRPr lang="en-US"/>
        </a:p>
      </dgm:t>
    </dgm:pt>
    <dgm:pt modelId="{91C56B27-1E01-4FFF-9C0D-47FE69D1C5B8}" type="pres">
      <dgm:prSet presAssocID="{220C3DEE-9868-479C-818B-C1D6F2159AE1}" presName="horzSpace2" presStyleCnt="0"/>
      <dgm:spPr/>
      <dgm:t>
        <a:bodyPr/>
        <a:lstStyle/>
        <a:p>
          <a:endParaRPr lang="en-US"/>
        </a:p>
      </dgm:t>
    </dgm:pt>
    <dgm:pt modelId="{2587E3F6-11A2-40BB-AA31-2FC8894C534A}" type="pres">
      <dgm:prSet presAssocID="{220C3DEE-9868-479C-818B-C1D6F2159AE1}" presName="tx2" presStyleLbl="revTx" presStyleIdx="3" presStyleCnt="8" custScaleY="1052292"/>
      <dgm:spPr/>
      <dgm:t>
        <a:bodyPr/>
        <a:lstStyle/>
        <a:p>
          <a:endParaRPr lang="en-US"/>
        </a:p>
      </dgm:t>
    </dgm:pt>
    <dgm:pt modelId="{6026AF26-C2CA-42E2-9F7F-544C1FC3CA73}" type="pres">
      <dgm:prSet presAssocID="{220C3DEE-9868-479C-818B-C1D6F2159AE1}" presName="vert2" presStyleCnt="0"/>
      <dgm:spPr/>
      <dgm:t>
        <a:bodyPr/>
        <a:lstStyle/>
        <a:p>
          <a:endParaRPr lang="en-US"/>
        </a:p>
      </dgm:t>
    </dgm:pt>
    <dgm:pt modelId="{AF025F57-D291-4508-874F-DB7FA6059D7E}" type="pres">
      <dgm:prSet presAssocID="{220C3DEE-9868-479C-818B-C1D6F2159AE1}" presName="thinLine2b" presStyleLbl="callout" presStyleIdx="2" presStyleCnt="6"/>
      <dgm:spPr/>
      <dgm:t>
        <a:bodyPr/>
        <a:lstStyle/>
        <a:p>
          <a:endParaRPr lang="en-US"/>
        </a:p>
      </dgm:t>
    </dgm:pt>
    <dgm:pt modelId="{5B1403E0-A535-4C2C-8567-8BBEABB1D41B}" type="pres">
      <dgm:prSet presAssocID="{220C3DEE-9868-479C-818B-C1D6F2159AE1}" presName="vertSpace2b" presStyleCnt="0"/>
      <dgm:spPr/>
      <dgm:t>
        <a:bodyPr/>
        <a:lstStyle/>
        <a:p>
          <a:endParaRPr lang="en-US"/>
        </a:p>
      </dgm:t>
    </dgm:pt>
    <dgm:pt modelId="{184F5E69-C6CD-4895-BFAE-40E8D9627BE6}" type="pres">
      <dgm:prSet presAssocID="{B4CD3C89-FE5E-44DA-8E65-C6E98D69D65F}" presName="horz2" presStyleCnt="0"/>
      <dgm:spPr/>
      <dgm:t>
        <a:bodyPr/>
        <a:lstStyle/>
        <a:p>
          <a:endParaRPr lang="en-US"/>
        </a:p>
      </dgm:t>
    </dgm:pt>
    <dgm:pt modelId="{22DE82A0-F647-4727-80FC-6401E8005D7C}" type="pres">
      <dgm:prSet presAssocID="{B4CD3C89-FE5E-44DA-8E65-C6E98D69D65F}" presName="horzSpace2" presStyleCnt="0"/>
      <dgm:spPr/>
      <dgm:t>
        <a:bodyPr/>
        <a:lstStyle/>
        <a:p>
          <a:endParaRPr lang="en-US"/>
        </a:p>
      </dgm:t>
    </dgm:pt>
    <dgm:pt modelId="{3FB14B5D-B1F5-4435-A852-3D2D5B868A84}" type="pres">
      <dgm:prSet presAssocID="{B4CD3C89-FE5E-44DA-8E65-C6E98D69D65F}" presName="tx2" presStyleLbl="revTx" presStyleIdx="4" presStyleCnt="8" custScaleY="1256807"/>
      <dgm:spPr/>
      <dgm:t>
        <a:bodyPr/>
        <a:lstStyle/>
        <a:p>
          <a:endParaRPr lang="en-US"/>
        </a:p>
      </dgm:t>
    </dgm:pt>
    <dgm:pt modelId="{B6C92D82-AD32-4528-887B-E7A36E19DC95}" type="pres">
      <dgm:prSet presAssocID="{B4CD3C89-FE5E-44DA-8E65-C6E98D69D65F}" presName="vert2" presStyleCnt="0"/>
      <dgm:spPr/>
      <dgm:t>
        <a:bodyPr/>
        <a:lstStyle/>
        <a:p>
          <a:endParaRPr lang="en-US"/>
        </a:p>
      </dgm:t>
    </dgm:pt>
    <dgm:pt modelId="{39668BA2-78AB-4B26-9215-E714B363AB53}" type="pres">
      <dgm:prSet presAssocID="{B4CD3C89-FE5E-44DA-8E65-C6E98D69D65F}" presName="thinLine2b" presStyleLbl="callout" presStyleIdx="3" presStyleCnt="6"/>
      <dgm:spPr/>
      <dgm:t>
        <a:bodyPr/>
        <a:lstStyle/>
        <a:p>
          <a:endParaRPr lang="en-US"/>
        </a:p>
      </dgm:t>
    </dgm:pt>
    <dgm:pt modelId="{47BB33AE-5FFF-46F6-AA2E-A4F1AD02A8D9}" type="pres">
      <dgm:prSet presAssocID="{B4CD3C89-FE5E-44DA-8E65-C6E98D69D65F}" presName="vertSpace2b" presStyleCnt="0"/>
      <dgm:spPr/>
      <dgm:t>
        <a:bodyPr/>
        <a:lstStyle/>
        <a:p>
          <a:endParaRPr lang="en-US"/>
        </a:p>
      </dgm:t>
    </dgm:pt>
    <dgm:pt modelId="{65992186-7075-4851-8725-C272B14C5EF6}" type="pres">
      <dgm:prSet presAssocID="{6838057B-8F56-4282-A927-727099C90801}" presName="horz2" presStyleCnt="0"/>
      <dgm:spPr/>
      <dgm:t>
        <a:bodyPr/>
        <a:lstStyle/>
        <a:p>
          <a:endParaRPr lang="en-US"/>
        </a:p>
      </dgm:t>
    </dgm:pt>
    <dgm:pt modelId="{2B5489E7-AE81-4052-8F4A-23336DB9AF9F}" type="pres">
      <dgm:prSet presAssocID="{6838057B-8F56-4282-A927-727099C90801}" presName="horzSpace2" presStyleCnt="0"/>
      <dgm:spPr/>
      <dgm:t>
        <a:bodyPr/>
        <a:lstStyle/>
        <a:p>
          <a:endParaRPr lang="en-US"/>
        </a:p>
      </dgm:t>
    </dgm:pt>
    <dgm:pt modelId="{A4B1E6C1-9D88-4358-9B23-5219CA8A0968}" type="pres">
      <dgm:prSet presAssocID="{6838057B-8F56-4282-A927-727099C90801}" presName="tx2" presStyleLbl="revTx" presStyleIdx="5" presStyleCnt="8" custScaleY="1256807"/>
      <dgm:spPr/>
      <dgm:t>
        <a:bodyPr/>
        <a:lstStyle/>
        <a:p>
          <a:endParaRPr lang="en-US"/>
        </a:p>
      </dgm:t>
    </dgm:pt>
    <dgm:pt modelId="{DA95EB29-2F2D-4594-A2D3-05DB1D03A707}" type="pres">
      <dgm:prSet presAssocID="{6838057B-8F56-4282-A927-727099C90801}" presName="vert2" presStyleCnt="0"/>
      <dgm:spPr/>
      <dgm:t>
        <a:bodyPr/>
        <a:lstStyle/>
        <a:p>
          <a:endParaRPr lang="en-US"/>
        </a:p>
      </dgm:t>
    </dgm:pt>
    <dgm:pt modelId="{D3D260B8-2577-4E1D-AD7E-031CCD9051B5}" type="pres">
      <dgm:prSet presAssocID="{6838057B-8F56-4282-A927-727099C90801}" presName="thinLine2b" presStyleLbl="callout" presStyleIdx="4" presStyleCnt="6"/>
      <dgm:spPr/>
      <dgm:t>
        <a:bodyPr/>
        <a:lstStyle/>
        <a:p>
          <a:endParaRPr lang="en-US"/>
        </a:p>
      </dgm:t>
    </dgm:pt>
    <dgm:pt modelId="{C1BF6D74-00E3-4342-9D23-262E7FAA0E37}" type="pres">
      <dgm:prSet presAssocID="{6838057B-8F56-4282-A927-727099C90801}" presName="vertSpace2b" presStyleCnt="0"/>
      <dgm:spPr/>
      <dgm:t>
        <a:bodyPr/>
        <a:lstStyle/>
        <a:p>
          <a:endParaRPr lang="en-US"/>
        </a:p>
      </dgm:t>
    </dgm:pt>
    <dgm:pt modelId="{39214B98-E2D9-4E0D-B7AA-A56B4CEF7248}" type="pres">
      <dgm:prSet presAssocID="{5771223E-68B9-4703-B9AE-71EDF1F3474F}" presName="thickLine" presStyleLbl="alignNode1" presStyleIdx="1" presStyleCnt="2"/>
      <dgm:spPr/>
      <dgm:t>
        <a:bodyPr/>
        <a:lstStyle/>
        <a:p>
          <a:endParaRPr lang="en-US"/>
        </a:p>
      </dgm:t>
    </dgm:pt>
    <dgm:pt modelId="{6FC2559D-F06E-44ED-995C-9E24EBCB765D}" type="pres">
      <dgm:prSet presAssocID="{5771223E-68B9-4703-B9AE-71EDF1F3474F}" presName="horz1" presStyleCnt="0"/>
      <dgm:spPr/>
      <dgm:t>
        <a:bodyPr/>
        <a:lstStyle/>
        <a:p>
          <a:endParaRPr lang="en-US"/>
        </a:p>
      </dgm:t>
    </dgm:pt>
    <dgm:pt modelId="{736ABC53-2F44-4571-A3FF-E23938755F89}" type="pres">
      <dgm:prSet presAssocID="{5771223E-68B9-4703-B9AE-71EDF1F3474F}" presName="tx1" presStyleLbl="revTx" presStyleIdx="6" presStyleCnt="8"/>
      <dgm:spPr/>
      <dgm:t>
        <a:bodyPr/>
        <a:lstStyle/>
        <a:p>
          <a:endParaRPr lang="en-US"/>
        </a:p>
      </dgm:t>
    </dgm:pt>
    <dgm:pt modelId="{B656CC71-C821-4AA9-B064-2EFED528126D}" type="pres">
      <dgm:prSet presAssocID="{5771223E-68B9-4703-B9AE-71EDF1F3474F}" presName="vert1" presStyleCnt="0"/>
      <dgm:spPr/>
      <dgm:t>
        <a:bodyPr/>
        <a:lstStyle/>
        <a:p>
          <a:endParaRPr lang="en-US"/>
        </a:p>
      </dgm:t>
    </dgm:pt>
    <dgm:pt modelId="{9A41E3DF-9987-4596-9784-0FACB33D7176}" type="pres">
      <dgm:prSet presAssocID="{4D7FFC16-2638-447D-BDA8-D74FB93B66E7}" presName="vertSpace2a" presStyleCnt="0"/>
      <dgm:spPr/>
      <dgm:t>
        <a:bodyPr/>
        <a:lstStyle/>
        <a:p>
          <a:endParaRPr lang="en-US"/>
        </a:p>
      </dgm:t>
    </dgm:pt>
    <dgm:pt modelId="{E1C09091-72F3-4B0B-97DF-F6A72A4D6677}" type="pres">
      <dgm:prSet presAssocID="{4D7FFC16-2638-447D-BDA8-D74FB93B66E7}" presName="horz2" presStyleCnt="0"/>
      <dgm:spPr/>
      <dgm:t>
        <a:bodyPr/>
        <a:lstStyle/>
        <a:p>
          <a:endParaRPr lang="en-US"/>
        </a:p>
      </dgm:t>
    </dgm:pt>
    <dgm:pt modelId="{D9A29734-47A2-4E33-8920-735A0DCE7730}" type="pres">
      <dgm:prSet presAssocID="{4D7FFC16-2638-447D-BDA8-D74FB93B66E7}" presName="horzSpace2" presStyleCnt="0"/>
      <dgm:spPr/>
      <dgm:t>
        <a:bodyPr/>
        <a:lstStyle/>
        <a:p>
          <a:endParaRPr lang="en-US"/>
        </a:p>
      </dgm:t>
    </dgm:pt>
    <dgm:pt modelId="{47C54114-141E-4196-9653-77F34C18BB01}" type="pres">
      <dgm:prSet presAssocID="{4D7FFC16-2638-447D-BDA8-D74FB93B66E7}" presName="tx2" presStyleLbl="revTx" presStyleIdx="7" presStyleCnt="8" custScaleY="53890"/>
      <dgm:spPr/>
      <dgm:t>
        <a:bodyPr/>
        <a:lstStyle/>
        <a:p>
          <a:endParaRPr lang="en-US"/>
        </a:p>
      </dgm:t>
    </dgm:pt>
    <dgm:pt modelId="{90796837-50DF-4533-833B-C04729E8A3DA}" type="pres">
      <dgm:prSet presAssocID="{4D7FFC16-2638-447D-BDA8-D74FB93B66E7}" presName="vert2" presStyleCnt="0"/>
      <dgm:spPr/>
      <dgm:t>
        <a:bodyPr/>
        <a:lstStyle/>
        <a:p>
          <a:endParaRPr lang="en-US"/>
        </a:p>
      </dgm:t>
    </dgm:pt>
    <dgm:pt modelId="{EAE425A5-9CAF-4CA1-96F9-25FD1D1D0C69}" type="pres">
      <dgm:prSet presAssocID="{4D7FFC16-2638-447D-BDA8-D74FB93B66E7}" presName="thinLine2b" presStyleLbl="callout" presStyleIdx="5" presStyleCnt="6"/>
      <dgm:spPr/>
      <dgm:t>
        <a:bodyPr/>
        <a:lstStyle/>
        <a:p>
          <a:endParaRPr lang="en-US"/>
        </a:p>
      </dgm:t>
    </dgm:pt>
    <dgm:pt modelId="{C5F4B316-E531-4434-B25D-A8B3881AFD75}" type="pres">
      <dgm:prSet presAssocID="{4D7FFC16-2638-447D-BDA8-D74FB93B66E7}" presName="vertSpace2b" presStyleCnt="0"/>
      <dgm:spPr/>
      <dgm:t>
        <a:bodyPr/>
        <a:lstStyle/>
        <a:p>
          <a:endParaRPr lang="en-US"/>
        </a:p>
      </dgm:t>
    </dgm:pt>
  </dgm:ptLst>
  <dgm:cxnLst>
    <dgm:cxn modelId="{656FCBCD-C176-453A-83BB-28E36F0669E4}" type="presOf" srcId="{4D7FFC16-2638-447D-BDA8-D74FB93B66E7}" destId="{47C54114-141E-4196-9653-77F34C18BB01}" srcOrd="0" destOrd="0" presId="urn:microsoft.com/office/officeart/2008/layout/LinedList"/>
    <dgm:cxn modelId="{5F282943-774D-4E88-98DE-2689B70D9D4D}" srcId="{5771223E-68B9-4703-B9AE-71EDF1F3474F}" destId="{4D7FFC16-2638-447D-BDA8-D74FB93B66E7}" srcOrd="0" destOrd="0" parTransId="{80844DD5-2C55-4D7C-89EE-E761A265EAA7}" sibTransId="{244F3D2C-EB7F-48FE-8206-00FD273E7334}"/>
    <dgm:cxn modelId="{CF7AD34A-D2C5-45FC-AF5C-8F4C28F099FC}" type="presOf" srcId="{5771223E-68B9-4703-B9AE-71EDF1F3474F}" destId="{736ABC53-2F44-4571-A3FF-E23938755F89}" srcOrd="0" destOrd="0" presId="urn:microsoft.com/office/officeart/2008/layout/LinedList"/>
    <dgm:cxn modelId="{26C746E8-5778-42C9-B5FC-8EE2C58AF7FF}" srcId="{863B8BFC-0577-4287-BE5D-EA9FBC6415EB}" destId="{B4CD3C89-FE5E-44DA-8E65-C6E98D69D65F}" srcOrd="3" destOrd="0" parTransId="{0C63590A-FF6F-40D8-868E-FD640B915E4D}" sibTransId="{D7C50230-E20E-409B-8B49-AE2C43EF766F}"/>
    <dgm:cxn modelId="{A0BF6980-087F-418A-A1A1-D32B814F5EED}" type="presOf" srcId="{6838057B-8F56-4282-A927-727099C90801}" destId="{A4B1E6C1-9D88-4358-9B23-5219CA8A0968}" srcOrd="0" destOrd="0" presId="urn:microsoft.com/office/officeart/2008/layout/LinedList"/>
    <dgm:cxn modelId="{D2A446A5-F870-4994-AB02-AA2FB5381997}" srcId="{863B8BFC-0577-4287-BE5D-EA9FBC6415EB}" destId="{B978BF26-2E4A-4131-AAD3-7796993E1DAE}" srcOrd="1" destOrd="0" parTransId="{F5F0DACE-F20B-4F1B-A4B6-D4E3D01D91DE}" sibTransId="{C2CC7743-DFC4-42F7-9849-50F0CFC42C25}"/>
    <dgm:cxn modelId="{E02F8CB2-D5F8-43DC-BAA7-2B653E4CA50A}" type="presOf" srcId="{16138A3A-44A5-44C7-9654-5ACC7F01C741}" destId="{3124A70A-7D50-401E-902A-8A784FBBB065}" srcOrd="0" destOrd="0" presId="urn:microsoft.com/office/officeart/2008/layout/LinedList"/>
    <dgm:cxn modelId="{A9FD9D1F-171C-4EF7-9AD8-05827684FB5F}" type="presOf" srcId="{863B8BFC-0577-4287-BE5D-EA9FBC6415EB}" destId="{E6C02E07-179D-441A-9934-EBF3CE9BDA54}" srcOrd="0" destOrd="0" presId="urn:microsoft.com/office/officeart/2008/layout/LinedList"/>
    <dgm:cxn modelId="{82CCBD8F-9F59-431F-B3EC-7BC3BF878B96}" srcId="{8C6E06F6-38AF-4235-A5D8-2B7C4769B98F}" destId="{5771223E-68B9-4703-B9AE-71EDF1F3474F}" srcOrd="1" destOrd="0" parTransId="{3CF4BBFA-3997-4D45-A7CE-9E7FB5247FD5}" sibTransId="{E23DE4DD-FC12-42F6-8D8D-1B0416EBBB76}"/>
    <dgm:cxn modelId="{55A92B83-ADAB-40DE-8BBF-F3D343793F5E}" srcId="{863B8BFC-0577-4287-BE5D-EA9FBC6415EB}" destId="{6838057B-8F56-4282-A927-727099C90801}" srcOrd="4" destOrd="0" parTransId="{96ECA094-B37F-4571-9EC3-F99F366A3690}" sibTransId="{88CFE5C1-28C8-4E79-ABC6-41F3B7C8AE2E}"/>
    <dgm:cxn modelId="{6CFA4CC0-6C4E-40EB-902E-18E2E4FA6E5B}" type="presOf" srcId="{8C6E06F6-38AF-4235-A5D8-2B7C4769B98F}" destId="{1B7E571D-3827-408B-BFD8-E817D1C8FC91}" srcOrd="0" destOrd="0" presId="urn:microsoft.com/office/officeart/2008/layout/LinedList"/>
    <dgm:cxn modelId="{C4A837DF-B616-4197-9461-1A1F770D0B1D}" type="presOf" srcId="{B4CD3C89-FE5E-44DA-8E65-C6E98D69D65F}" destId="{3FB14B5D-B1F5-4435-A852-3D2D5B868A84}" srcOrd="0" destOrd="0" presId="urn:microsoft.com/office/officeart/2008/layout/LinedList"/>
    <dgm:cxn modelId="{78ACEC24-8FEF-484D-B5FA-A8B2A3BF256B}" type="presOf" srcId="{B978BF26-2E4A-4131-AAD3-7796993E1DAE}" destId="{B8BC5B4B-A5F6-4A90-930D-16CFC3600DA4}" srcOrd="0" destOrd="0" presId="urn:microsoft.com/office/officeart/2008/layout/LinedList"/>
    <dgm:cxn modelId="{41B017A4-13FE-4D93-8EA9-8DFA5BD76FCB}" srcId="{863B8BFC-0577-4287-BE5D-EA9FBC6415EB}" destId="{220C3DEE-9868-479C-818B-C1D6F2159AE1}" srcOrd="2" destOrd="0" parTransId="{A218C272-A75D-45B5-804F-892738DD276E}" sibTransId="{CC8B30D1-5BF5-4F86-8269-B592F531104E}"/>
    <dgm:cxn modelId="{80674B6D-B741-4FAD-B7D3-E4F108789DC2}" srcId="{8C6E06F6-38AF-4235-A5D8-2B7C4769B98F}" destId="{863B8BFC-0577-4287-BE5D-EA9FBC6415EB}" srcOrd="0" destOrd="0" parTransId="{CCBFD555-386E-40A6-9446-F7D718C2A855}" sibTransId="{C2F4D4E4-88B0-44D5-953F-493170FC2FE1}"/>
    <dgm:cxn modelId="{44D38731-6717-4D3C-AE15-DD5A149D0ACA}" type="presOf" srcId="{220C3DEE-9868-479C-818B-C1D6F2159AE1}" destId="{2587E3F6-11A2-40BB-AA31-2FC8894C534A}" srcOrd="0" destOrd="0" presId="urn:microsoft.com/office/officeart/2008/layout/LinedList"/>
    <dgm:cxn modelId="{04169E91-9AD7-439F-BC03-432EB5164B42}" srcId="{863B8BFC-0577-4287-BE5D-EA9FBC6415EB}" destId="{16138A3A-44A5-44C7-9654-5ACC7F01C741}" srcOrd="0" destOrd="0" parTransId="{AAE83CBF-96DC-4731-80CE-3340A1FEAF68}" sibTransId="{3C244E6E-7A04-4B5F-BF70-5F4188022B6B}"/>
    <dgm:cxn modelId="{D126600C-498A-4181-9F92-A567D30683A0}" type="presParOf" srcId="{1B7E571D-3827-408B-BFD8-E817D1C8FC91}" destId="{C8FBEB77-3AF2-4FFC-A809-39881D728BC4}" srcOrd="0" destOrd="0" presId="urn:microsoft.com/office/officeart/2008/layout/LinedList"/>
    <dgm:cxn modelId="{229BE923-3C6F-46AB-A2F8-E3BBD6016836}" type="presParOf" srcId="{1B7E571D-3827-408B-BFD8-E817D1C8FC91}" destId="{71D21FC7-7498-4517-AD04-046DD3B577F7}" srcOrd="1" destOrd="0" presId="urn:microsoft.com/office/officeart/2008/layout/LinedList"/>
    <dgm:cxn modelId="{E3945AA8-74F2-4999-A89E-6011A068A2A3}" type="presParOf" srcId="{71D21FC7-7498-4517-AD04-046DD3B577F7}" destId="{E6C02E07-179D-441A-9934-EBF3CE9BDA54}" srcOrd="0" destOrd="0" presId="urn:microsoft.com/office/officeart/2008/layout/LinedList"/>
    <dgm:cxn modelId="{C2BE38E3-FDA7-4366-91C5-B8369137992D}" type="presParOf" srcId="{71D21FC7-7498-4517-AD04-046DD3B577F7}" destId="{12514004-D8F2-435B-9312-9CD28D8BDC10}" srcOrd="1" destOrd="0" presId="urn:microsoft.com/office/officeart/2008/layout/LinedList"/>
    <dgm:cxn modelId="{8992E761-B848-4398-B121-5DA84FACC6AF}" type="presParOf" srcId="{12514004-D8F2-435B-9312-9CD28D8BDC10}" destId="{2044BC09-46A6-45DB-A371-4712C200CD4C}" srcOrd="0" destOrd="0" presId="urn:microsoft.com/office/officeart/2008/layout/LinedList"/>
    <dgm:cxn modelId="{D57E3B57-4509-4347-B64F-020702E89AD6}" type="presParOf" srcId="{12514004-D8F2-435B-9312-9CD28D8BDC10}" destId="{561500B2-CF45-4EFC-8C92-F0884A889336}" srcOrd="1" destOrd="0" presId="urn:microsoft.com/office/officeart/2008/layout/LinedList"/>
    <dgm:cxn modelId="{E64F6CAC-5675-40DC-B241-886ED8286134}" type="presParOf" srcId="{561500B2-CF45-4EFC-8C92-F0884A889336}" destId="{667F473B-8EC2-460A-A29B-8D766F371138}" srcOrd="0" destOrd="0" presId="urn:microsoft.com/office/officeart/2008/layout/LinedList"/>
    <dgm:cxn modelId="{36823F3E-626F-4080-9D36-6B7E3154F1F5}" type="presParOf" srcId="{561500B2-CF45-4EFC-8C92-F0884A889336}" destId="{3124A70A-7D50-401E-902A-8A784FBBB065}" srcOrd="1" destOrd="0" presId="urn:microsoft.com/office/officeart/2008/layout/LinedList"/>
    <dgm:cxn modelId="{5A845282-6062-44A6-A728-E20B6DC862AD}" type="presParOf" srcId="{561500B2-CF45-4EFC-8C92-F0884A889336}" destId="{22A0075B-D843-4A45-B186-0291CE25B04C}" srcOrd="2" destOrd="0" presId="urn:microsoft.com/office/officeart/2008/layout/LinedList"/>
    <dgm:cxn modelId="{284DE464-843F-4A60-BA97-0C7171AC699E}" type="presParOf" srcId="{12514004-D8F2-435B-9312-9CD28D8BDC10}" destId="{13D7832E-B6E6-479C-970F-9E34B8AF23FB}" srcOrd="2" destOrd="0" presId="urn:microsoft.com/office/officeart/2008/layout/LinedList"/>
    <dgm:cxn modelId="{BB1B36AF-13D9-47D2-8938-5D0054E15BCC}" type="presParOf" srcId="{12514004-D8F2-435B-9312-9CD28D8BDC10}" destId="{875EA5D2-5975-4882-BAE4-9E8E4D2C261B}" srcOrd="3" destOrd="0" presId="urn:microsoft.com/office/officeart/2008/layout/LinedList"/>
    <dgm:cxn modelId="{BAD845FC-2124-408B-B0E0-F61B06A77D72}" type="presParOf" srcId="{12514004-D8F2-435B-9312-9CD28D8BDC10}" destId="{46A4969B-860F-497C-8A2E-4CAD43FD4FC0}" srcOrd="4" destOrd="0" presId="urn:microsoft.com/office/officeart/2008/layout/LinedList"/>
    <dgm:cxn modelId="{370B5D92-D945-4AE6-9029-4F464334B53D}" type="presParOf" srcId="{46A4969B-860F-497C-8A2E-4CAD43FD4FC0}" destId="{76260A6C-55EC-4BC0-ACE3-D60509BF8CC5}" srcOrd="0" destOrd="0" presId="urn:microsoft.com/office/officeart/2008/layout/LinedList"/>
    <dgm:cxn modelId="{05F9091B-F102-49DB-A277-A84D79F632C2}" type="presParOf" srcId="{46A4969B-860F-497C-8A2E-4CAD43FD4FC0}" destId="{B8BC5B4B-A5F6-4A90-930D-16CFC3600DA4}" srcOrd="1" destOrd="0" presId="urn:microsoft.com/office/officeart/2008/layout/LinedList"/>
    <dgm:cxn modelId="{D66FA8DB-EDE5-44D4-95A1-9A34DA7F9EF9}" type="presParOf" srcId="{46A4969B-860F-497C-8A2E-4CAD43FD4FC0}" destId="{2040604F-5F65-494D-B1FD-65861FFE6DE5}" srcOrd="2" destOrd="0" presId="urn:microsoft.com/office/officeart/2008/layout/LinedList"/>
    <dgm:cxn modelId="{E580B24F-CD82-4035-8FA1-C261AF4AD4DB}" type="presParOf" srcId="{12514004-D8F2-435B-9312-9CD28D8BDC10}" destId="{79382BCB-EA41-4E05-99F3-5BBE5AE07EB6}" srcOrd="5" destOrd="0" presId="urn:microsoft.com/office/officeart/2008/layout/LinedList"/>
    <dgm:cxn modelId="{96AE7A11-F126-4652-BB0E-B0AA399B67C0}" type="presParOf" srcId="{12514004-D8F2-435B-9312-9CD28D8BDC10}" destId="{4C63250C-539B-4D3A-8F92-FC230C0D5064}" srcOrd="6" destOrd="0" presId="urn:microsoft.com/office/officeart/2008/layout/LinedList"/>
    <dgm:cxn modelId="{8DE5631C-20D7-4A73-A102-61A53F9C6438}" type="presParOf" srcId="{12514004-D8F2-435B-9312-9CD28D8BDC10}" destId="{3018A84B-FFF4-4F41-89B2-C6AE8C5A0298}" srcOrd="7" destOrd="0" presId="urn:microsoft.com/office/officeart/2008/layout/LinedList"/>
    <dgm:cxn modelId="{2A9CD7B5-1FB9-4F6C-9EC0-722BE23A1AD7}" type="presParOf" srcId="{3018A84B-FFF4-4F41-89B2-C6AE8C5A0298}" destId="{91C56B27-1E01-4FFF-9C0D-47FE69D1C5B8}" srcOrd="0" destOrd="0" presId="urn:microsoft.com/office/officeart/2008/layout/LinedList"/>
    <dgm:cxn modelId="{963900D7-7433-437D-847B-D1DB8B046610}" type="presParOf" srcId="{3018A84B-FFF4-4F41-89B2-C6AE8C5A0298}" destId="{2587E3F6-11A2-40BB-AA31-2FC8894C534A}" srcOrd="1" destOrd="0" presId="urn:microsoft.com/office/officeart/2008/layout/LinedList"/>
    <dgm:cxn modelId="{8AD3894A-4641-46BE-8BC8-A2C0539429A2}" type="presParOf" srcId="{3018A84B-FFF4-4F41-89B2-C6AE8C5A0298}" destId="{6026AF26-C2CA-42E2-9F7F-544C1FC3CA73}" srcOrd="2" destOrd="0" presId="urn:microsoft.com/office/officeart/2008/layout/LinedList"/>
    <dgm:cxn modelId="{41587C6A-668F-4EC3-A8BC-DEFA95BEE6B6}" type="presParOf" srcId="{12514004-D8F2-435B-9312-9CD28D8BDC10}" destId="{AF025F57-D291-4508-874F-DB7FA6059D7E}" srcOrd="8" destOrd="0" presId="urn:microsoft.com/office/officeart/2008/layout/LinedList"/>
    <dgm:cxn modelId="{A87D76A4-D6E3-4406-A342-3680FDD9978E}" type="presParOf" srcId="{12514004-D8F2-435B-9312-9CD28D8BDC10}" destId="{5B1403E0-A535-4C2C-8567-8BBEABB1D41B}" srcOrd="9" destOrd="0" presId="urn:microsoft.com/office/officeart/2008/layout/LinedList"/>
    <dgm:cxn modelId="{D84CA83E-A8B0-41B6-9803-02B4921C8AFC}" type="presParOf" srcId="{12514004-D8F2-435B-9312-9CD28D8BDC10}" destId="{184F5E69-C6CD-4895-BFAE-40E8D9627BE6}" srcOrd="10" destOrd="0" presId="urn:microsoft.com/office/officeart/2008/layout/LinedList"/>
    <dgm:cxn modelId="{381BF929-A5D4-4B95-AFF5-FB3C7E28ECC2}" type="presParOf" srcId="{184F5E69-C6CD-4895-BFAE-40E8D9627BE6}" destId="{22DE82A0-F647-4727-80FC-6401E8005D7C}" srcOrd="0" destOrd="0" presId="urn:microsoft.com/office/officeart/2008/layout/LinedList"/>
    <dgm:cxn modelId="{CBC80C74-AC1E-4BA4-B09C-FCC762B61688}" type="presParOf" srcId="{184F5E69-C6CD-4895-BFAE-40E8D9627BE6}" destId="{3FB14B5D-B1F5-4435-A852-3D2D5B868A84}" srcOrd="1" destOrd="0" presId="urn:microsoft.com/office/officeart/2008/layout/LinedList"/>
    <dgm:cxn modelId="{6FD3F325-73C9-40E1-A7D0-87060E4C4DD9}" type="presParOf" srcId="{184F5E69-C6CD-4895-BFAE-40E8D9627BE6}" destId="{B6C92D82-AD32-4528-887B-E7A36E19DC95}" srcOrd="2" destOrd="0" presId="urn:microsoft.com/office/officeart/2008/layout/LinedList"/>
    <dgm:cxn modelId="{DE6E8F19-86CD-41F5-81BB-64C4992D8AE4}" type="presParOf" srcId="{12514004-D8F2-435B-9312-9CD28D8BDC10}" destId="{39668BA2-78AB-4B26-9215-E714B363AB53}" srcOrd="11" destOrd="0" presId="urn:microsoft.com/office/officeart/2008/layout/LinedList"/>
    <dgm:cxn modelId="{5CDF0A3E-35AA-4BBC-8354-0E18678381DD}" type="presParOf" srcId="{12514004-D8F2-435B-9312-9CD28D8BDC10}" destId="{47BB33AE-5FFF-46F6-AA2E-A4F1AD02A8D9}" srcOrd="12" destOrd="0" presId="urn:microsoft.com/office/officeart/2008/layout/LinedList"/>
    <dgm:cxn modelId="{FF477B7E-41B8-4B0C-899D-4436C68DDD29}" type="presParOf" srcId="{12514004-D8F2-435B-9312-9CD28D8BDC10}" destId="{65992186-7075-4851-8725-C272B14C5EF6}" srcOrd="13" destOrd="0" presId="urn:microsoft.com/office/officeart/2008/layout/LinedList"/>
    <dgm:cxn modelId="{9721DA4C-AEFD-461A-8FBE-FBBF79A5243A}" type="presParOf" srcId="{65992186-7075-4851-8725-C272B14C5EF6}" destId="{2B5489E7-AE81-4052-8F4A-23336DB9AF9F}" srcOrd="0" destOrd="0" presId="urn:microsoft.com/office/officeart/2008/layout/LinedList"/>
    <dgm:cxn modelId="{9A623715-5974-4559-A6C1-FC856DA6867E}" type="presParOf" srcId="{65992186-7075-4851-8725-C272B14C5EF6}" destId="{A4B1E6C1-9D88-4358-9B23-5219CA8A0968}" srcOrd="1" destOrd="0" presId="urn:microsoft.com/office/officeart/2008/layout/LinedList"/>
    <dgm:cxn modelId="{999BC9A4-6642-48C0-B261-BB9DA32473D5}" type="presParOf" srcId="{65992186-7075-4851-8725-C272B14C5EF6}" destId="{DA95EB29-2F2D-4594-A2D3-05DB1D03A707}" srcOrd="2" destOrd="0" presId="urn:microsoft.com/office/officeart/2008/layout/LinedList"/>
    <dgm:cxn modelId="{D43FD041-E047-42AC-AAE7-37584DB63CD4}" type="presParOf" srcId="{12514004-D8F2-435B-9312-9CD28D8BDC10}" destId="{D3D260B8-2577-4E1D-AD7E-031CCD9051B5}" srcOrd="14" destOrd="0" presId="urn:microsoft.com/office/officeart/2008/layout/LinedList"/>
    <dgm:cxn modelId="{7988DCDA-5934-4200-B7D5-AD7A70B507B8}" type="presParOf" srcId="{12514004-D8F2-435B-9312-9CD28D8BDC10}" destId="{C1BF6D74-00E3-4342-9D23-262E7FAA0E37}" srcOrd="15" destOrd="0" presId="urn:microsoft.com/office/officeart/2008/layout/LinedList"/>
    <dgm:cxn modelId="{1346D737-0383-4644-AA31-45E607A34E7A}" type="presParOf" srcId="{1B7E571D-3827-408B-BFD8-E817D1C8FC91}" destId="{39214B98-E2D9-4E0D-B7AA-A56B4CEF7248}" srcOrd="2" destOrd="0" presId="urn:microsoft.com/office/officeart/2008/layout/LinedList"/>
    <dgm:cxn modelId="{10ECF225-607C-40C4-BAEF-BD9A6CD181E8}" type="presParOf" srcId="{1B7E571D-3827-408B-BFD8-E817D1C8FC91}" destId="{6FC2559D-F06E-44ED-995C-9E24EBCB765D}" srcOrd="3" destOrd="0" presId="urn:microsoft.com/office/officeart/2008/layout/LinedList"/>
    <dgm:cxn modelId="{8484E328-91A8-4EA5-B63D-4BB598573EB9}" type="presParOf" srcId="{6FC2559D-F06E-44ED-995C-9E24EBCB765D}" destId="{736ABC53-2F44-4571-A3FF-E23938755F89}" srcOrd="0" destOrd="0" presId="urn:microsoft.com/office/officeart/2008/layout/LinedList"/>
    <dgm:cxn modelId="{48276993-CE3B-4DC6-9BC7-5D4E0CD7AE2C}" type="presParOf" srcId="{6FC2559D-F06E-44ED-995C-9E24EBCB765D}" destId="{B656CC71-C821-4AA9-B064-2EFED528126D}" srcOrd="1" destOrd="0" presId="urn:microsoft.com/office/officeart/2008/layout/LinedList"/>
    <dgm:cxn modelId="{D5F38679-45E2-4932-B4EB-054369F55172}" type="presParOf" srcId="{B656CC71-C821-4AA9-B064-2EFED528126D}" destId="{9A41E3DF-9987-4596-9784-0FACB33D7176}" srcOrd="0" destOrd="0" presId="urn:microsoft.com/office/officeart/2008/layout/LinedList"/>
    <dgm:cxn modelId="{226C6FF3-856D-4A8D-9987-B5D44E32F3AC}" type="presParOf" srcId="{B656CC71-C821-4AA9-B064-2EFED528126D}" destId="{E1C09091-72F3-4B0B-97DF-F6A72A4D6677}" srcOrd="1" destOrd="0" presId="urn:microsoft.com/office/officeart/2008/layout/LinedList"/>
    <dgm:cxn modelId="{3BB54658-30F9-4F98-9ED5-98EAC17CAC91}" type="presParOf" srcId="{E1C09091-72F3-4B0B-97DF-F6A72A4D6677}" destId="{D9A29734-47A2-4E33-8920-735A0DCE7730}" srcOrd="0" destOrd="0" presId="urn:microsoft.com/office/officeart/2008/layout/LinedList"/>
    <dgm:cxn modelId="{087D57A3-13B8-4463-B0A3-A580A4DC178A}" type="presParOf" srcId="{E1C09091-72F3-4B0B-97DF-F6A72A4D6677}" destId="{47C54114-141E-4196-9653-77F34C18BB01}" srcOrd="1" destOrd="0" presId="urn:microsoft.com/office/officeart/2008/layout/LinedList"/>
    <dgm:cxn modelId="{F3989246-42BE-464F-8BB2-587DB7CB4F65}" type="presParOf" srcId="{E1C09091-72F3-4B0B-97DF-F6A72A4D6677}" destId="{90796837-50DF-4533-833B-C04729E8A3DA}" srcOrd="2" destOrd="0" presId="urn:microsoft.com/office/officeart/2008/layout/LinedList"/>
    <dgm:cxn modelId="{48796295-12A9-4A94-BF27-4BCCEBD441E2}" type="presParOf" srcId="{B656CC71-C821-4AA9-B064-2EFED528126D}" destId="{EAE425A5-9CAF-4CA1-96F9-25FD1D1D0C69}" srcOrd="2" destOrd="0" presId="urn:microsoft.com/office/officeart/2008/layout/LinedList"/>
    <dgm:cxn modelId="{503EFD7B-D540-4BCF-BD00-A1F0C9A95CA3}" type="presParOf" srcId="{B656CC71-C821-4AA9-B064-2EFED528126D}" destId="{C5F4B316-E531-4434-B25D-A8B3881AFD75}" srcOrd="3"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E6C148-3265-4FCD-A636-CE819FFF1357}">
      <dsp:nvSpPr>
        <dsp:cNvPr id="0" name=""/>
        <dsp:cNvSpPr/>
      </dsp:nvSpPr>
      <dsp:spPr>
        <a:xfrm>
          <a:off x="464819" y="0"/>
          <a:ext cx="7680960" cy="4800600"/>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68A52F-87ED-4A47-9E46-56B64A2C5587}">
      <dsp:nvSpPr>
        <dsp:cNvPr id="0" name=""/>
        <dsp:cNvSpPr/>
      </dsp:nvSpPr>
      <dsp:spPr>
        <a:xfrm>
          <a:off x="1042538" y="3785737"/>
          <a:ext cx="176662" cy="17666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7A7A34-BCCC-47D0-B942-1D77667AD6E4}">
      <dsp:nvSpPr>
        <dsp:cNvPr id="0" name=""/>
        <dsp:cNvSpPr/>
      </dsp:nvSpPr>
      <dsp:spPr>
        <a:xfrm>
          <a:off x="1309725" y="3658057"/>
          <a:ext cx="1006205" cy="1142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3610" tIns="0" rIns="0" bIns="0" numCol="1" spcCol="1270" anchor="t" anchorCtr="0">
          <a:noAutofit/>
        </a:bodyPr>
        <a:lstStyle/>
        <a:p>
          <a:pPr lvl="0" algn="l" defTabSz="666750">
            <a:lnSpc>
              <a:spcPct val="90000"/>
            </a:lnSpc>
            <a:spcBef>
              <a:spcPct val="0"/>
            </a:spcBef>
            <a:spcAft>
              <a:spcPct val="35000"/>
            </a:spcAft>
          </a:pPr>
          <a:r>
            <a:rPr lang="en-US" sz="1500" b="1" kern="1200" dirty="0" smtClean="0"/>
            <a:t>March 2016: </a:t>
          </a:r>
          <a:r>
            <a:rPr lang="en-US" sz="1500" b="0" kern="1200" dirty="0" smtClean="0"/>
            <a:t>SUD benefit passed in GA budget</a:t>
          </a:r>
          <a:endParaRPr lang="en-US" sz="1500" kern="1200" dirty="0"/>
        </a:p>
      </dsp:txBody>
      <dsp:txXfrm>
        <a:off x="1309725" y="3658057"/>
        <a:ext cx="1006205" cy="1142542"/>
      </dsp:txXfrm>
    </dsp:sp>
    <dsp:sp modelId="{4FBC94BF-F514-4EE3-84E9-05803DD9984B}">
      <dsp:nvSpPr>
        <dsp:cNvPr id="0" name=""/>
        <dsp:cNvSpPr/>
      </dsp:nvSpPr>
      <dsp:spPr>
        <a:xfrm>
          <a:off x="1981199" y="2771487"/>
          <a:ext cx="276514" cy="27651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6826BB-D4B2-47F9-8BD7-0F0E931AF6A0}">
      <dsp:nvSpPr>
        <dsp:cNvPr id="0" name=""/>
        <dsp:cNvSpPr/>
      </dsp:nvSpPr>
      <dsp:spPr>
        <a:xfrm>
          <a:off x="2133600" y="3093943"/>
          <a:ext cx="1275039" cy="1706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519" tIns="0" rIns="0" bIns="0" numCol="1" spcCol="1270" anchor="t" anchorCtr="0">
          <a:noAutofit/>
        </a:bodyPr>
        <a:lstStyle/>
        <a:p>
          <a:pPr lvl="0" algn="l" defTabSz="666750">
            <a:lnSpc>
              <a:spcPct val="90000"/>
            </a:lnSpc>
            <a:spcBef>
              <a:spcPct val="0"/>
            </a:spcBef>
            <a:spcAft>
              <a:spcPct val="35000"/>
            </a:spcAft>
          </a:pPr>
          <a:r>
            <a:rPr lang="en-US" sz="1500" b="1" kern="1200" dirty="0" smtClean="0"/>
            <a:t>April – August 2016: </a:t>
          </a:r>
          <a:r>
            <a:rPr lang="en-US" sz="1500" b="0" kern="1200" dirty="0" smtClean="0"/>
            <a:t>W</a:t>
          </a:r>
          <a:r>
            <a:rPr lang="en-US" sz="1500" kern="1200" dirty="0" smtClean="0"/>
            <a:t>orkgroup designed SUD benefit </a:t>
          </a:r>
          <a:r>
            <a:rPr lang="en-US" sz="1500" kern="1200" dirty="0" smtClean="0">
              <a:sym typeface="Wingdings" panose="05000000000000000000" pitchFamily="2" charset="2"/>
            </a:rPr>
            <a:t> renamed ARTS benefit</a:t>
          </a:r>
          <a:endParaRPr lang="en-US" sz="1500" kern="1200" dirty="0"/>
        </a:p>
      </dsp:txBody>
      <dsp:txXfrm>
        <a:off x="2133600" y="3093943"/>
        <a:ext cx="1275039" cy="1706656"/>
      </dsp:txXfrm>
    </dsp:sp>
    <dsp:sp modelId="{26FCAB37-2086-48E3-9319-368A50041473}">
      <dsp:nvSpPr>
        <dsp:cNvPr id="0" name=""/>
        <dsp:cNvSpPr/>
      </dsp:nvSpPr>
      <dsp:spPr>
        <a:xfrm>
          <a:off x="3047999" y="2069713"/>
          <a:ext cx="368686" cy="36868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B1C285-F4C0-4CC5-A811-6FEEB3AE5C79}">
      <dsp:nvSpPr>
        <dsp:cNvPr id="0" name=""/>
        <dsp:cNvSpPr/>
      </dsp:nvSpPr>
      <dsp:spPr>
        <a:xfrm>
          <a:off x="3200396" y="2636044"/>
          <a:ext cx="1482425" cy="20883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5359" tIns="0" rIns="0" bIns="0" numCol="1" spcCol="1270" anchor="t" anchorCtr="0">
          <a:noAutofit/>
        </a:bodyPr>
        <a:lstStyle/>
        <a:p>
          <a:pPr lvl="0" algn="l" defTabSz="666750">
            <a:lnSpc>
              <a:spcPct val="90000"/>
            </a:lnSpc>
            <a:spcBef>
              <a:spcPct val="0"/>
            </a:spcBef>
            <a:spcAft>
              <a:spcPct val="35000"/>
            </a:spcAft>
          </a:pPr>
          <a:r>
            <a:rPr lang="en-US" sz="1500" b="1" kern="1200" dirty="0" smtClean="0"/>
            <a:t>August 2016</a:t>
          </a:r>
          <a:r>
            <a:rPr lang="en-US" sz="1500" kern="1200" dirty="0" smtClean="0"/>
            <a:t>: DMAS submitted ARTS waiver to CMS</a:t>
          </a:r>
          <a:endParaRPr lang="en-US" sz="1500" kern="1200" dirty="0"/>
        </a:p>
      </dsp:txBody>
      <dsp:txXfrm>
        <a:off x="3200396" y="2636044"/>
        <a:ext cx="1482425" cy="2088365"/>
      </dsp:txXfrm>
    </dsp:sp>
    <dsp:sp modelId="{38AB23A8-5CC8-4C61-8934-10E8873C44ED}">
      <dsp:nvSpPr>
        <dsp:cNvPr id="0" name=""/>
        <dsp:cNvSpPr/>
      </dsp:nvSpPr>
      <dsp:spPr>
        <a:xfrm>
          <a:off x="4343399" y="1504983"/>
          <a:ext cx="476219" cy="47621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E4154C-1938-4A88-9102-B3A535EB387F}">
      <dsp:nvSpPr>
        <dsp:cNvPr id="0" name=""/>
        <dsp:cNvSpPr/>
      </dsp:nvSpPr>
      <dsp:spPr>
        <a:xfrm>
          <a:off x="4495803" y="2193786"/>
          <a:ext cx="1536192" cy="2302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2339" tIns="0" rIns="0" bIns="0" numCol="1" spcCol="1270" anchor="t" anchorCtr="0">
          <a:noAutofit/>
        </a:bodyPr>
        <a:lstStyle/>
        <a:p>
          <a:pPr lvl="0" algn="l" defTabSz="666750">
            <a:lnSpc>
              <a:spcPct val="90000"/>
            </a:lnSpc>
            <a:spcBef>
              <a:spcPct val="0"/>
            </a:spcBef>
            <a:spcAft>
              <a:spcPct val="35000"/>
            </a:spcAft>
          </a:pPr>
          <a:r>
            <a:rPr lang="en-US" sz="1500" b="1" kern="1200" dirty="0" smtClean="0"/>
            <a:t>April 1, 2017</a:t>
          </a:r>
          <a:r>
            <a:rPr lang="en-US" sz="1500" kern="1200" dirty="0" smtClean="0"/>
            <a:t>: ARTS benefit implemented statewide</a:t>
          </a:r>
          <a:endParaRPr lang="en-US" sz="1500" kern="1200" dirty="0"/>
        </a:p>
      </dsp:txBody>
      <dsp:txXfrm>
        <a:off x="4495803" y="2193786"/>
        <a:ext cx="1536192" cy="2302011"/>
      </dsp:txXfrm>
    </dsp:sp>
    <dsp:sp modelId="{7006079A-7D7D-4FEF-A336-87BFE4B5E787}">
      <dsp:nvSpPr>
        <dsp:cNvPr id="0" name=""/>
        <dsp:cNvSpPr/>
      </dsp:nvSpPr>
      <dsp:spPr>
        <a:xfrm>
          <a:off x="5562598" y="1069603"/>
          <a:ext cx="606795" cy="606795"/>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CB6E5E-D84D-4B62-9736-FBC2E23C091B}">
      <dsp:nvSpPr>
        <dsp:cNvPr id="0" name=""/>
        <dsp:cNvSpPr/>
      </dsp:nvSpPr>
      <dsp:spPr>
        <a:xfrm>
          <a:off x="5791197" y="1953142"/>
          <a:ext cx="1536192" cy="2466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1529" tIns="0" rIns="0" bIns="0" numCol="1" spcCol="1270" anchor="t" anchorCtr="0">
          <a:noAutofit/>
        </a:bodyPr>
        <a:lstStyle/>
        <a:p>
          <a:pPr lvl="0" algn="l" defTabSz="666750">
            <a:lnSpc>
              <a:spcPct val="90000"/>
            </a:lnSpc>
            <a:spcBef>
              <a:spcPct val="0"/>
            </a:spcBef>
            <a:spcAft>
              <a:spcPct val="35000"/>
            </a:spcAft>
          </a:pPr>
          <a:r>
            <a:rPr lang="en-US" sz="1500" b="1" kern="1200" dirty="0" smtClean="0"/>
            <a:t>July 1, 2017</a:t>
          </a:r>
          <a:r>
            <a:rPr lang="en-US" sz="1500" kern="1200" dirty="0" smtClean="0"/>
            <a:t>: </a:t>
          </a:r>
        </a:p>
        <a:p>
          <a:pPr lvl="0" algn="l" defTabSz="666750">
            <a:lnSpc>
              <a:spcPct val="90000"/>
            </a:lnSpc>
            <a:spcBef>
              <a:spcPct val="0"/>
            </a:spcBef>
            <a:spcAft>
              <a:spcPct val="35000"/>
            </a:spcAft>
          </a:pPr>
          <a:r>
            <a:rPr lang="en-US" sz="1500" kern="1200" dirty="0" smtClean="0"/>
            <a:t>Peer supports for substance use and mental health conditions implemented statewide</a:t>
          </a:r>
          <a:endParaRPr lang="en-US" sz="1500" kern="1200" dirty="0"/>
        </a:p>
      </dsp:txBody>
      <dsp:txXfrm>
        <a:off x="5791197" y="1953142"/>
        <a:ext cx="1536192" cy="246644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56C8D6-B8BA-47BC-A46A-7488D7531120}">
      <dsp:nvSpPr>
        <dsp:cNvPr id="0" name=""/>
        <dsp:cNvSpPr/>
      </dsp:nvSpPr>
      <dsp:spPr>
        <a:xfrm>
          <a:off x="0" y="257714"/>
          <a:ext cx="8915400" cy="538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b="1" kern="1200" dirty="0" smtClean="0"/>
            <a:t>Care Team Requirements</a:t>
          </a:r>
          <a:endParaRPr lang="en-US" sz="2300" kern="1200" dirty="0"/>
        </a:p>
      </dsp:txBody>
      <dsp:txXfrm>
        <a:off x="26273" y="283987"/>
        <a:ext cx="8862854" cy="485654"/>
      </dsp:txXfrm>
    </dsp:sp>
    <dsp:sp modelId="{DA0BFDE7-4E4B-4A02-A84F-E2480F4240F8}">
      <dsp:nvSpPr>
        <dsp:cNvPr id="0" name=""/>
        <dsp:cNvSpPr/>
      </dsp:nvSpPr>
      <dsp:spPr>
        <a:xfrm>
          <a:off x="0" y="795915"/>
          <a:ext cx="8915400" cy="2047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3064"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dirty="0" smtClean="0"/>
            <a:t>Buprenorphine-waivered physician may practice in a variety of practice settings including primary care clinics, outpatient health system clinics, psychiatry clinics, FQHCs, CSBs, Local Health Departments, and physician’s offices</a:t>
          </a:r>
          <a:endParaRPr lang="en-US" sz="1800" kern="1200" dirty="0"/>
        </a:p>
        <a:p>
          <a:pPr marL="171450" lvl="1" indent="-171450" algn="l" defTabSz="800100">
            <a:lnSpc>
              <a:spcPct val="90000"/>
            </a:lnSpc>
            <a:spcBef>
              <a:spcPct val="0"/>
            </a:spcBef>
            <a:spcAft>
              <a:spcPct val="20000"/>
            </a:spcAft>
            <a:buChar char="••"/>
          </a:pPr>
          <a:r>
            <a:rPr lang="en-US" sz="1800" kern="1200" dirty="0" smtClean="0"/>
            <a:t>On site licensed behavioral health provider (licensed clinical psychologist, licensed clinical social worker, licensed professional counselor, licensed psychiatric clinical nurse specialist, a licensed psychiatric nurse practitioner, a licensed marriage and family therapist, a licensed substance abuse treatment practitioner, or CSAC) providing counseling to patients receiving buprenorphine</a:t>
          </a:r>
          <a:endParaRPr lang="en-US" sz="1800" kern="1200" dirty="0"/>
        </a:p>
      </dsp:txBody>
      <dsp:txXfrm>
        <a:off x="0" y="795915"/>
        <a:ext cx="8915400" cy="2047229"/>
      </dsp:txXfrm>
    </dsp:sp>
    <dsp:sp modelId="{EA3AC948-71B5-43EB-A591-96F40A27B8E0}">
      <dsp:nvSpPr>
        <dsp:cNvPr id="0" name=""/>
        <dsp:cNvSpPr/>
      </dsp:nvSpPr>
      <dsp:spPr>
        <a:xfrm>
          <a:off x="0" y="2843144"/>
          <a:ext cx="8915400" cy="538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b="1" kern="1200" dirty="0" smtClean="0"/>
            <a:t>MAT Requirements</a:t>
          </a:r>
          <a:endParaRPr lang="en-US" sz="2300" kern="1200" dirty="0"/>
        </a:p>
      </dsp:txBody>
      <dsp:txXfrm>
        <a:off x="26273" y="2869417"/>
        <a:ext cx="8862854" cy="485654"/>
      </dsp:txXfrm>
    </dsp:sp>
    <dsp:sp modelId="{A7CEF81A-00FE-4F70-8D9B-349F57EE27F4}">
      <dsp:nvSpPr>
        <dsp:cNvPr id="0" name=""/>
        <dsp:cNvSpPr/>
      </dsp:nvSpPr>
      <dsp:spPr>
        <a:xfrm>
          <a:off x="0" y="3381344"/>
          <a:ext cx="8915400" cy="1618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3064"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smtClean="0"/>
            <a:t>Buprenorphine monoproduct prescribed only to pregnant women.  All other patients receive buprenorphine/naloxone or naltrexone products</a:t>
          </a:r>
          <a:endParaRPr lang="en-US" sz="1800" kern="1200"/>
        </a:p>
        <a:p>
          <a:pPr marL="171450" lvl="1" indent="-171450" algn="l" defTabSz="800100">
            <a:lnSpc>
              <a:spcPct val="90000"/>
            </a:lnSpc>
            <a:spcBef>
              <a:spcPct val="0"/>
            </a:spcBef>
            <a:spcAft>
              <a:spcPct val="20000"/>
            </a:spcAft>
            <a:buChar char="••"/>
          </a:pPr>
          <a:r>
            <a:rPr lang="en-US" sz="1800" kern="1200" dirty="0" smtClean="0"/>
            <a:t>Maximum daily buprenorphine/naloxone dose 16 mg unless documentation of  ongoing compelling clinical rationale for higher dose up to maximum of 24 mg. </a:t>
          </a:r>
          <a:endParaRPr lang="en-US" sz="1800" kern="1200" dirty="0"/>
        </a:p>
        <a:p>
          <a:pPr marL="171450" lvl="1" indent="-171450" algn="l" defTabSz="800100">
            <a:lnSpc>
              <a:spcPct val="90000"/>
            </a:lnSpc>
            <a:spcBef>
              <a:spcPct val="0"/>
            </a:spcBef>
            <a:spcAft>
              <a:spcPct val="20000"/>
            </a:spcAft>
            <a:buChar char="••"/>
          </a:pPr>
          <a:r>
            <a:rPr lang="en-US" sz="1800" kern="1200" dirty="0" smtClean="0"/>
            <a:t>No tolerance to other opioids, soma, stimulants, or benzodiazepines except for patients already on benzodiazepines for 3 months during a relapse or tapering plan  </a:t>
          </a:r>
          <a:endParaRPr lang="en-US" sz="1800" kern="1200" dirty="0"/>
        </a:p>
      </dsp:txBody>
      <dsp:txXfrm>
        <a:off x="0" y="3381344"/>
        <a:ext cx="8915400" cy="161874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56C8D6-B8BA-47BC-A46A-7488D7531120}">
      <dsp:nvSpPr>
        <dsp:cNvPr id="0" name=""/>
        <dsp:cNvSpPr/>
      </dsp:nvSpPr>
      <dsp:spPr>
        <a:xfrm>
          <a:off x="0" y="0"/>
          <a:ext cx="8915400" cy="514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b="1" kern="1200" dirty="0" smtClean="0"/>
            <a:t>Risk Management and Adherence Monitoring Requirements</a:t>
          </a:r>
          <a:endParaRPr lang="en-US" sz="2200" kern="1200" dirty="0"/>
        </a:p>
      </dsp:txBody>
      <dsp:txXfrm>
        <a:off x="25130" y="25130"/>
        <a:ext cx="8865140" cy="464540"/>
      </dsp:txXfrm>
    </dsp:sp>
    <dsp:sp modelId="{DA0BFDE7-4E4B-4A02-A84F-E2480F4240F8}">
      <dsp:nvSpPr>
        <dsp:cNvPr id="0" name=""/>
        <dsp:cNvSpPr/>
      </dsp:nvSpPr>
      <dsp:spPr>
        <a:xfrm>
          <a:off x="0" y="534060"/>
          <a:ext cx="8915400" cy="2094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3064"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smtClean="0"/>
            <a:t>Random urine drug screens, a minimum of 8 times per year for all patients.</a:t>
          </a:r>
          <a:endParaRPr lang="en-US" sz="1700" kern="1200" dirty="0"/>
        </a:p>
        <a:p>
          <a:pPr marL="171450" lvl="1" indent="-171450" algn="l" defTabSz="755650">
            <a:lnSpc>
              <a:spcPct val="90000"/>
            </a:lnSpc>
            <a:spcBef>
              <a:spcPct val="0"/>
            </a:spcBef>
            <a:spcAft>
              <a:spcPct val="20000"/>
            </a:spcAft>
            <a:buChar char="••"/>
          </a:pPr>
          <a:r>
            <a:rPr lang="en-US" sz="1700" kern="1200" dirty="0" smtClean="0"/>
            <a:t>Virginia Prescription Monitoring Program checked at least quarterly for all patients.</a:t>
          </a:r>
          <a:endParaRPr lang="en-US" sz="1700" kern="1200" dirty="0"/>
        </a:p>
        <a:p>
          <a:pPr marL="171450" lvl="1" indent="-171450" algn="l" defTabSz="755650">
            <a:lnSpc>
              <a:spcPct val="90000"/>
            </a:lnSpc>
            <a:spcBef>
              <a:spcPct val="0"/>
            </a:spcBef>
            <a:spcAft>
              <a:spcPct val="20000"/>
            </a:spcAft>
            <a:buChar char="••"/>
          </a:pPr>
          <a:r>
            <a:rPr lang="en-US" sz="1700" kern="1200" dirty="0" smtClean="0"/>
            <a:t>Opioid overdose prevention education including the prescribing of naloxone.</a:t>
          </a:r>
          <a:endParaRPr lang="en-US" sz="1700" kern="1200" dirty="0"/>
        </a:p>
        <a:p>
          <a:pPr marL="171450" lvl="1" indent="-171450" algn="l" defTabSz="755650">
            <a:lnSpc>
              <a:spcPct val="90000"/>
            </a:lnSpc>
            <a:spcBef>
              <a:spcPct val="0"/>
            </a:spcBef>
            <a:spcAft>
              <a:spcPct val="20000"/>
            </a:spcAft>
            <a:buChar char="••"/>
          </a:pPr>
          <a:r>
            <a:rPr lang="en-US" sz="1700" kern="1200" dirty="0" smtClean="0"/>
            <a:t>Patients seen at least weekly when initiating treatment. Patient must have been seen for at least 3 months with documented clinical stability before spacing out to a minimum of monthly visits with physician or licensed behavioral health provider.</a:t>
          </a:r>
          <a:endParaRPr lang="en-US" sz="1700" kern="1200" dirty="0"/>
        </a:p>
        <a:p>
          <a:pPr marL="171450" lvl="1" indent="-171450" algn="l" defTabSz="755650">
            <a:lnSpc>
              <a:spcPct val="90000"/>
            </a:lnSpc>
            <a:spcBef>
              <a:spcPct val="0"/>
            </a:spcBef>
            <a:spcAft>
              <a:spcPct val="20000"/>
            </a:spcAft>
            <a:buChar char="••"/>
          </a:pPr>
          <a:r>
            <a:rPr lang="en-US" sz="1700" kern="1200" dirty="0" smtClean="0"/>
            <a:t>Periodic utilization of unused medication and opened medication wrapper counts when clinically indicated.</a:t>
          </a:r>
          <a:endParaRPr lang="en-US" sz="1700" kern="1200" dirty="0"/>
        </a:p>
      </dsp:txBody>
      <dsp:txXfrm>
        <a:off x="0" y="534060"/>
        <a:ext cx="8915400" cy="2094840"/>
      </dsp:txXfrm>
    </dsp:sp>
    <dsp:sp modelId="{EA3AC948-71B5-43EB-A591-96F40A27B8E0}">
      <dsp:nvSpPr>
        <dsp:cNvPr id="0" name=""/>
        <dsp:cNvSpPr/>
      </dsp:nvSpPr>
      <dsp:spPr>
        <a:xfrm>
          <a:off x="0" y="2628900"/>
          <a:ext cx="8915400" cy="514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b="1" kern="1200" dirty="0" smtClean="0"/>
            <a:t>Benefits</a:t>
          </a:r>
          <a:endParaRPr lang="en-US" sz="2200" kern="1200" dirty="0"/>
        </a:p>
      </dsp:txBody>
      <dsp:txXfrm>
        <a:off x="25130" y="2654030"/>
        <a:ext cx="8865140" cy="464540"/>
      </dsp:txXfrm>
    </dsp:sp>
    <dsp:sp modelId="{A7CEF81A-00FE-4F70-8D9B-349F57EE27F4}">
      <dsp:nvSpPr>
        <dsp:cNvPr id="0" name=""/>
        <dsp:cNvSpPr/>
      </dsp:nvSpPr>
      <dsp:spPr>
        <a:xfrm>
          <a:off x="0" y="3143700"/>
          <a:ext cx="8915400" cy="2094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3064"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smtClean="0"/>
            <a:t>No Prior Authorizations required for buprenorphine or buprenorphine/naloxone </a:t>
          </a:r>
          <a:endParaRPr lang="en-US" sz="1700" kern="1200" dirty="0"/>
        </a:p>
        <a:p>
          <a:pPr marL="171450" lvl="1" indent="-171450" algn="l" defTabSz="755650">
            <a:lnSpc>
              <a:spcPct val="90000"/>
            </a:lnSpc>
            <a:spcBef>
              <a:spcPct val="0"/>
            </a:spcBef>
            <a:spcAft>
              <a:spcPct val="20000"/>
            </a:spcAft>
            <a:buChar char="••"/>
          </a:pPr>
          <a:r>
            <a:rPr lang="en-US" sz="1700" kern="1200" dirty="0" smtClean="0"/>
            <a:t>Buprenorphine-waivered physician in the OBOT can bill all Medicaid health plans for substance abuse care coordination code (monthly per member payment) for members with moderate to severe opioid use disorder receiving MAT.</a:t>
          </a:r>
          <a:endParaRPr lang="en-US" sz="1700" kern="1200" dirty="0"/>
        </a:p>
        <a:p>
          <a:pPr marL="171450" lvl="1" indent="-171450" algn="l" defTabSz="755650">
            <a:lnSpc>
              <a:spcPct val="90000"/>
            </a:lnSpc>
            <a:spcBef>
              <a:spcPct val="0"/>
            </a:spcBef>
            <a:spcAft>
              <a:spcPct val="20000"/>
            </a:spcAft>
            <a:buChar char="••"/>
          </a:pPr>
          <a:r>
            <a:rPr lang="en-US" sz="1700" kern="1200" dirty="0" smtClean="0"/>
            <a:t>Can bill for Certified Peer Recovery Support specialists</a:t>
          </a:r>
          <a:endParaRPr lang="en-US" sz="1700" kern="1200" dirty="0"/>
        </a:p>
        <a:p>
          <a:pPr marL="171450" lvl="1" indent="-171450" algn="l" defTabSz="755650">
            <a:lnSpc>
              <a:spcPct val="90000"/>
            </a:lnSpc>
            <a:spcBef>
              <a:spcPct val="0"/>
            </a:spcBef>
            <a:spcAft>
              <a:spcPct val="20000"/>
            </a:spcAft>
            <a:buChar char="••"/>
          </a:pPr>
          <a:r>
            <a:rPr lang="en-US" sz="1700" kern="1200" smtClean="0"/>
            <a:t>Buprenorphine waivered residents can complete structured moonlighting experiences under the supervision of a credentialed attending physician</a:t>
          </a:r>
          <a:endParaRPr lang="en-US" sz="1700" kern="1200" dirty="0"/>
        </a:p>
        <a:p>
          <a:pPr marL="171450" lvl="1" indent="-171450" algn="l" defTabSz="755650">
            <a:lnSpc>
              <a:spcPct val="90000"/>
            </a:lnSpc>
            <a:spcBef>
              <a:spcPct val="0"/>
            </a:spcBef>
            <a:spcAft>
              <a:spcPct val="20000"/>
            </a:spcAft>
            <a:buChar char="••"/>
          </a:pPr>
          <a:r>
            <a:rPr lang="en-US" sz="1700" kern="1200" dirty="0" smtClean="0"/>
            <a:t>Public recognition (if desired) as a “Gold-Card” OBOT clinic who is a “preferred provider.”</a:t>
          </a:r>
          <a:endParaRPr lang="en-US" sz="1700" kern="1200" dirty="0"/>
        </a:p>
      </dsp:txBody>
      <dsp:txXfrm>
        <a:off x="0" y="3143700"/>
        <a:ext cx="8915400" cy="209484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3AB97F-154E-453F-94E1-C1DBAFF1FAF5}">
      <dsp:nvSpPr>
        <dsp:cNvPr id="0" name=""/>
        <dsp:cNvSpPr/>
      </dsp:nvSpPr>
      <dsp:spPr>
        <a:xfrm>
          <a:off x="0" y="39292"/>
          <a:ext cx="8991600" cy="6364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smtClean="0"/>
            <a:t>Waivered Physician + Behavioral Health Professional Employed by </a:t>
          </a:r>
          <a:r>
            <a:rPr lang="en-US" sz="1800" u="sng" kern="1200" dirty="0" smtClean="0"/>
            <a:t>Same Site</a:t>
          </a:r>
          <a:endParaRPr lang="en-US" sz="1800" u="sng" kern="1200" dirty="0"/>
        </a:p>
      </dsp:txBody>
      <dsp:txXfrm>
        <a:off x="31070" y="70362"/>
        <a:ext cx="8929460" cy="574339"/>
      </dsp:txXfrm>
    </dsp:sp>
    <dsp:sp modelId="{35D8946E-5B52-4445-B192-84DC60C4AEB3}">
      <dsp:nvSpPr>
        <dsp:cNvPr id="0" name=""/>
        <dsp:cNvSpPr/>
      </dsp:nvSpPr>
      <dsp:spPr>
        <a:xfrm>
          <a:off x="0" y="675772"/>
          <a:ext cx="8991600" cy="651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483"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kern="1200" dirty="0" smtClean="0"/>
            <a:t>FQHC, public or private behavioral health provider, primary care physician, outpatient clinic, etc. employs buprenorphine-waivered physician AND behavioral health professional to offer MAT for opioid use disorder</a:t>
          </a:r>
          <a:endParaRPr lang="en-US" sz="1400" kern="1200" dirty="0"/>
        </a:p>
        <a:p>
          <a:pPr marL="114300" lvl="1" indent="-114300" algn="l" defTabSz="622300">
            <a:lnSpc>
              <a:spcPct val="90000"/>
            </a:lnSpc>
            <a:spcBef>
              <a:spcPct val="0"/>
            </a:spcBef>
            <a:spcAft>
              <a:spcPct val="20000"/>
            </a:spcAft>
            <a:buChar char="••"/>
          </a:pPr>
          <a:r>
            <a:rPr lang="en-US" sz="1400" kern="1200" dirty="0" smtClean="0"/>
            <a:t>Services would be billed through the physician</a:t>
          </a:r>
          <a:endParaRPr lang="en-US" sz="1400" kern="1200" dirty="0"/>
        </a:p>
      </dsp:txBody>
      <dsp:txXfrm>
        <a:off x="0" y="675772"/>
        <a:ext cx="8991600" cy="651014"/>
      </dsp:txXfrm>
    </dsp:sp>
    <dsp:sp modelId="{123F11C6-C7C7-4B07-AA02-4F198D3F2BDE}">
      <dsp:nvSpPr>
        <dsp:cNvPr id="0" name=""/>
        <dsp:cNvSpPr/>
      </dsp:nvSpPr>
      <dsp:spPr>
        <a:xfrm>
          <a:off x="0" y="1326787"/>
          <a:ext cx="8991600" cy="6364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smtClean="0"/>
            <a:t>Waivered Physician  On-site at Behavioral Health Provider</a:t>
          </a:r>
        </a:p>
      </dsp:txBody>
      <dsp:txXfrm>
        <a:off x="31070" y="1357857"/>
        <a:ext cx="8929460" cy="574339"/>
      </dsp:txXfrm>
    </dsp:sp>
    <dsp:sp modelId="{882F9241-DE03-4E8D-8A4D-247D370C8080}">
      <dsp:nvSpPr>
        <dsp:cNvPr id="0" name=""/>
        <dsp:cNvSpPr/>
      </dsp:nvSpPr>
      <dsp:spPr>
        <a:xfrm>
          <a:off x="0" y="1963267"/>
          <a:ext cx="8991600" cy="563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483"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kern="1200" dirty="0" smtClean="0"/>
            <a:t>Waivered physician goes on-site to private or public behavioral health provider 2-3x per week to provide MAT</a:t>
          </a:r>
          <a:endParaRPr lang="en-US" sz="1400" kern="1200" dirty="0"/>
        </a:p>
        <a:p>
          <a:pPr marL="114300" lvl="1" indent="-114300" algn="l" defTabSz="622300">
            <a:lnSpc>
              <a:spcPct val="90000"/>
            </a:lnSpc>
            <a:spcBef>
              <a:spcPct val="0"/>
            </a:spcBef>
            <a:spcAft>
              <a:spcPct val="20000"/>
            </a:spcAft>
            <a:buChar char="••"/>
          </a:pPr>
          <a:r>
            <a:rPr lang="en-US" sz="1400" kern="1200" dirty="0" smtClean="0"/>
            <a:t>Services would be billed through the physician</a:t>
          </a:r>
          <a:endParaRPr lang="en-US" sz="1400" kern="1200" dirty="0"/>
        </a:p>
      </dsp:txBody>
      <dsp:txXfrm>
        <a:off x="0" y="1963267"/>
        <a:ext cx="8991600" cy="563040"/>
      </dsp:txXfrm>
    </dsp:sp>
    <dsp:sp modelId="{FCBA57ED-8014-47F6-90DE-B1A50F4F362A}">
      <dsp:nvSpPr>
        <dsp:cNvPr id="0" name=""/>
        <dsp:cNvSpPr/>
      </dsp:nvSpPr>
      <dsp:spPr>
        <a:xfrm>
          <a:off x="0" y="2526307"/>
          <a:ext cx="8991600" cy="6364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smtClean="0"/>
            <a:t>Behavioral Health Professional On-Site at Health Department, Physician’s Office, or FQHC</a:t>
          </a:r>
        </a:p>
      </dsp:txBody>
      <dsp:txXfrm>
        <a:off x="31070" y="2557377"/>
        <a:ext cx="8929460" cy="574339"/>
      </dsp:txXfrm>
    </dsp:sp>
    <dsp:sp modelId="{BBBFC176-C2AE-4D86-8249-88C9C5D44B2E}">
      <dsp:nvSpPr>
        <dsp:cNvPr id="0" name=""/>
        <dsp:cNvSpPr/>
      </dsp:nvSpPr>
      <dsp:spPr>
        <a:xfrm>
          <a:off x="0" y="3162787"/>
          <a:ext cx="8991600" cy="651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483"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kern="1200" dirty="0" smtClean="0"/>
            <a:t>Behavioral health professional (LCSW, LPC, psychologist, etc.) goes on-site to FQHC, health department, PCP office, or outpatient clinic 2-3x per week to provide MAT </a:t>
          </a:r>
          <a:endParaRPr lang="en-US" sz="1400" kern="1200" dirty="0"/>
        </a:p>
        <a:p>
          <a:pPr marL="114300" lvl="1" indent="-114300" algn="l" defTabSz="622300">
            <a:lnSpc>
              <a:spcPct val="90000"/>
            </a:lnSpc>
            <a:spcBef>
              <a:spcPct val="0"/>
            </a:spcBef>
            <a:spcAft>
              <a:spcPct val="20000"/>
            </a:spcAft>
            <a:buChar char="••"/>
          </a:pPr>
          <a:r>
            <a:rPr lang="en-US" sz="1400" kern="1200" dirty="0" smtClean="0"/>
            <a:t>Services would be billed through the physician</a:t>
          </a:r>
          <a:endParaRPr lang="en-US" sz="1400" kern="1200" dirty="0"/>
        </a:p>
      </dsp:txBody>
      <dsp:txXfrm>
        <a:off x="0" y="3162787"/>
        <a:ext cx="8991600" cy="651014"/>
      </dsp:txXfrm>
    </dsp:sp>
    <dsp:sp modelId="{7B4577F7-74DC-4AE7-8D37-A8D20CC07625}">
      <dsp:nvSpPr>
        <dsp:cNvPr id="0" name=""/>
        <dsp:cNvSpPr/>
      </dsp:nvSpPr>
      <dsp:spPr>
        <a:xfrm>
          <a:off x="0" y="3813802"/>
          <a:ext cx="8991600" cy="6364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1" kern="1200" dirty="0" smtClean="0"/>
            <a:t>Attend the Addiction Disease Management Training</a:t>
          </a:r>
          <a:endParaRPr lang="en-US" sz="1800" b="1" kern="1200" dirty="0"/>
        </a:p>
      </dsp:txBody>
      <dsp:txXfrm>
        <a:off x="31070" y="3844872"/>
        <a:ext cx="8929460" cy="574339"/>
      </dsp:txXfrm>
    </dsp:sp>
    <dsp:sp modelId="{B7C247A8-2302-4336-8BF8-36527E495ED4}">
      <dsp:nvSpPr>
        <dsp:cNvPr id="0" name=""/>
        <dsp:cNvSpPr/>
      </dsp:nvSpPr>
      <dsp:spPr>
        <a:xfrm>
          <a:off x="0" y="4450282"/>
          <a:ext cx="8991600" cy="6158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483"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b="1" kern="1200" dirty="0" smtClean="0"/>
            <a:t>Attend the Virginia Department of Health Addiction Disease Management Training</a:t>
          </a:r>
          <a:r>
            <a:rPr lang="en-US" sz="1400" kern="1200" dirty="0" smtClean="0"/>
            <a:t>s to earn free CMEs, physicians receive 8 hours needed to apply for the waiver to prescribe buprenorphine for treatment of opioid addiction, and learn how to successful bill for and be reimbursed for MAT. </a:t>
          </a:r>
          <a:endParaRPr lang="en-US" sz="1400" kern="1200" dirty="0"/>
        </a:p>
      </dsp:txBody>
      <dsp:txXfrm>
        <a:off x="0" y="4450282"/>
        <a:ext cx="8991600" cy="61582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03B4F5-1046-422D-9994-3F713FB24CDB}">
      <dsp:nvSpPr>
        <dsp:cNvPr id="0" name=""/>
        <dsp:cNvSpPr/>
      </dsp:nvSpPr>
      <dsp:spPr>
        <a:xfrm>
          <a:off x="0" y="19781"/>
          <a:ext cx="8991600" cy="4445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kern="1200" dirty="0" smtClean="0"/>
            <a:t>Services Description</a:t>
          </a:r>
          <a:endParaRPr lang="en-US" sz="1900" kern="1200" dirty="0"/>
        </a:p>
      </dsp:txBody>
      <dsp:txXfrm>
        <a:off x="21704" y="41485"/>
        <a:ext cx="8948192" cy="401191"/>
      </dsp:txXfrm>
    </dsp:sp>
    <dsp:sp modelId="{5FCE0347-70C5-458B-94F6-3EFFB549E30D}">
      <dsp:nvSpPr>
        <dsp:cNvPr id="0" name=""/>
        <dsp:cNvSpPr/>
      </dsp:nvSpPr>
      <dsp:spPr>
        <a:xfrm>
          <a:off x="0" y="464381"/>
          <a:ext cx="8991600" cy="8652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483"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smtClean="0"/>
            <a:t>The purpose of SBIRT is to identify </a:t>
          </a:r>
          <a:r>
            <a:rPr lang="en-US" sz="1500" kern="1200" dirty="0" smtClean="0"/>
            <a:t>individuals who may have alcohol and/or other substance use problems. Following screening, a brief intervention is provided to educate individuals about their use, alert them to possible consequences and, if needed, begin to motivate them to take steps to change their behavior.</a:t>
          </a:r>
          <a:endParaRPr lang="en-US" sz="1500" kern="1200" dirty="0"/>
        </a:p>
      </dsp:txBody>
      <dsp:txXfrm>
        <a:off x="0" y="464381"/>
        <a:ext cx="8991600" cy="865259"/>
      </dsp:txXfrm>
    </dsp:sp>
    <dsp:sp modelId="{BC54547B-2FA3-45B4-AA18-57AE2044B2D0}">
      <dsp:nvSpPr>
        <dsp:cNvPr id="0" name=""/>
        <dsp:cNvSpPr/>
      </dsp:nvSpPr>
      <dsp:spPr>
        <a:xfrm>
          <a:off x="0" y="1329641"/>
          <a:ext cx="8991600" cy="4445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kern="1200" dirty="0" smtClean="0"/>
            <a:t>Staff Requirements and Settings</a:t>
          </a:r>
          <a:endParaRPr lang="en-US" sz="1900" kern="1200" dirty="0"/>
        </a:p>
      </dsp:txBody>
      <dsp:txXfrm>
        <a:off x="21704" y="1351345"/>
        <a:ext cx="8948192" cy="401191"/>
      </dsp:txXfrm>
    </dsp:sp>
    <dsp:sp modelId="{5CD3B416-F083-4EBA-9602-B144EC29D7DB}">
      <dsp:nvSpPr>
        <dsp:cNvPr id="0" name=""/>
        <dsp:cNvSpPr/>
      </dsp:nvSpPr>
      <dsp:spPr>
        <a:xfrm>
          <a:off x="0" y="1774241"/>
          <a:ext cx="8991600" cy="15731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483"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dirty="0" smtClean="0"/>
            <a:t>Physician, Pharmacist, and other Credential Treatment Treatment Professionals</a:t>
          </a:r>
          <a:endParaRPr lang="en-US" sz="1500" kern="1200" dirty="0"/>
        </a:p>
        <a:p>
          <a:pPr marL="114300" lvl="1" indent="-114300" algn="l" defTabSz="666750">
            <a:lnSpc>
              <a:spcPct val="90000"/>
            </a:lnSpc>
            <a:spcBef>
              <a:spcPct val="0"/>
            </a:spcBef>
            <a:spcAft>
              <a:spcPct val="20000"/>
            </a:spcAft>
            <a:buChar char="••"/>
          </a:pPr>
          <a:r>
            <a:rPr lang="en-US" sz="1500" kern="1200" dirty="0" smtClean="0"/>
            <a:t>Variety of health care encounter setting including but not limited to: Health Departments, Federally Qualified Health Centers, Rural Health Clinics, Community Services Boards, Health Systems, Emergency Departments, Pharmacies, Physician Offices, and Outpatient Clinics</a:t>
          </a:r>
          <a:endParaRPr lang="en-US" sz="1500" kern="1200" dirty="0"/>
        </a:p>
        <a:p>
          <a:pPr marL="114300" lvl="1" indent="-114300" algn="l" defTabSz="666750">
            <a:lnSpc>
              <a:spcPct val="90000"/>
            </a:lnSpc>
            <a:spcBef>
              <a:spcPct val="0"/>
            </a:spcBef>
            <a:spcAft>
              <a:spcPct val="20000"/>
            </a:spcAft>
            <a:buChar char="••"/>
          </a:pPr>
          <a:r>
            <a:rPr lang="en-US" sz="1500" kern="1200" dirty="0" smtClean="0"/>
            <a:t>Licensed providers, as allowed by their scope of practice, may delegate administration of the tool to other staff (for </a:t>
          </a:r>
          <a:r>
            <a:rPr lang="en-US" sz="1500" kern="1200" smtClean="0"/>
            <a:t>example Registered Nurses) </a:t>
          </a:r>
          <a:r>
            <a:rPr lang="en-US" sz="1500" kern="1200" dirty="0" smtClean="0"/>
            <a:t>but must review the tool with the member and provide the counseling.</a:t>
          </a:r>
        </a:p>
      </dsp:txBody>
      <dsp:txXfrm>
        <a:off x="0" y="1774241"/>
        <a:ext cx="8991600" cy="1573199"/>
      </dsp:txXfrm>
    </dsp:sp>
    <dsp:sp modelId="{D2CB01C1-23B2-4E2F-939D-806F47498D8C}">
      <dsp:nvSpPr>
        <dsp:cNvPr id="0" name=""/>
        <dsp:cNvSpPr/>
      </dsp:nvSpPr>
      <dsp:spPr>
        <a:xfrm>
          <a:off x="0" y="3347441"/>
          <a:ext cx="8991600" cy="4445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kern="1200" dirty="0" smtClean="0"/>
            <a:t>Approved Screening Tools</a:t>
          </a:r>
          <a:endParaRPr lang="en-US" sz="1900" kern="1200" dirty="0"/>
        </a:p>
      </dsp:txBody>
      <dsp:txXfrm>
        <a:off x="21704" y="3369145"/>
        <a:ext cx="8948192" cy="401191"/>
      </dsp:txXfrm>
    </dsp:sp>
    <dsp:sp modelId="{CB9E149E-6693-4EF7-9A4C-CA4348F7861D}">
      <dsp:nvSpPr>
        <dsp:cNvPr id="0" name=""/>
        <dsp:cNvSpPr/>
      </dsp:nvSpPr>
      <dsp:spPr>
        <a:xfrm>
          <a:off x="0" y="3792041"/>
          <a:ext cx="8991600" cy="4522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483"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dirty="0" smtClean="0"/>
            <a:t>The Department of Behavioral Health and Developmental Services (DBHDS) has a list of approved Screening Tools posted on the website:    http://</a:t>
          </a:r>
          <a:r>
            <a:rPr lang="en-US" sz="1500" kern="1200" dirty="0" smtClean="0">
              <a:hlinkClick xmlns:r="http://schemas.openxmlformats.org/officeDocument/2006/relationships" r:id="rId1"/>
            </a:rPr>
            <a:t>www.dbhds.virginia.gov</a:t>
          </a:r>
          <a:r>
            <a:rPr lang="en-US" sz="1500" kern="1200" dirty="0" smtClean="0"/>
            <a:t> </a:t>
          </a:r>
          <a:endParaRPr lang="en-US" sz="1500" kern="1200" dirty="0"/>
        </a:p>
      </dsp:txBody>
      <dsp:txXfrm>
        <a:off x="0" y="3792041"/>
        <a:ext cx="8991600" cy="452294"/>
      </dsp:txXfrm>
    </dsp:sp>
    <dsp:sp modelId="{5A40949C-BA72-4647-8611-18E897BD3684}">
      <dsp:nvSpPr>
        <dsp:cNvPr id="0" name=""/>
        <dsp:cNvSpPr/>
      </dsp:nvSpPr>
      <dsp:spPr>
        <a:xfrm>
          <a:off x="0" y="4244336"/>
          <a:ext cx="8991600" cy="4445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kern="1200" dirty="0" smtClean="0"/>
            <a:t>SAMHSA SBIRT Training</a:t>
          </a:r>
          <a:endParaRPr lang="en-US" sz="1900" kern="1200" dirty="0"/>
        </a:p>
      </dsp:txBody>
      <dsp:txXfrm>
        <a:off x="21704" y="4266040"/>
        <a:ext cx="8948192" cy="401191"/>
      </dsp:txXfrm>
    </dsp:sp>
    <dsp:sp modelId="{8E8FC183-9D30-4F72-A26D-1FBCD4D18A18}">
      <dsp:nvSpPr>
        <dsp:cNvPr id="0" name=""/>
        <dsp:cNvSpPr/>
      </dsp:nvSpPr>
      <dsp:spPr>
        <a:xfrm>
          <a:off x="0" y="4688936"/>
          <a:ext cx="8991600" cy="501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483"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dirty="0" smtClean="0"/>
            <a:t>Join for free and receive 1.75 CME/CEU credits for free!</a:t>
          </a:r>
          <a:endParaRPr lang="en-US" sz="1500" kern="1200" dirty="0"/>
        </a:p>
        <a:p>
          <a:pPr marL="114300" lvl="1" indent="-114300" algn="l" defTabSz="666750">
            <a:lnSpc>
              <a:spcPct val="90000"/>
            </a:lnSpc>
            <a:spcBef>
              <a:spcPct val="0"/>
            </a:spcBef>
            <a:spcAft>
              <a:spcPct val="20000"/>
            </a:spcAft>
            <a:buChar char="••"/>
          </a:pPr>
          <a:r>
            <a:rPr lang="en-US" sz="1500" kern="1200" dirty="0" smtClean="0">
              <a:hlinkClick xmlns:r="http://schemas.openxmlformats.org/officeDocument/2006/relationships" r:id="rId2"/>
            </a:rPr>
            <a:t>www.samhsa.gov/SBIRT</a:t>
          </a:r>
          <a:r>
            <a:rPr lang="en-US" sz="1500" kern="1200" dirty="0" smtClean="0"/>
            <a:t>  </a:t>
          </a:r>
          <a:endParaRPr lang="en-US" sz="1500" kern="1200" dirty="0"/>
        </a:p>
      </dsp:txBody>
      <dsp:txXfrm>
        <a:off x="0" y="4688936"/>
        <a:ext cx="8991600" cy="50145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94452F-D8FD-4D6C-BA32-984F6114513D}">
      <dsp:nvSpPr>
        <dsp:cNvPr id="0" name=""/>
        <dsp:cNvSpPr/>
      </dsp:nvSpPr>
      <dsp:spPr>
        <a:xfrm>
          <a:off x="0" y="9899"/>
          <a:ext cx="9144000" cy="5850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en-US" sz="2500" kern="1200" dirty="0" smtClean="0"/>
            <a:t>Setting</a:t>
          </a:r>
          <a:endParaRPr lang="en-US" sz="2500" kern="1200" dirty="0"/>
        </a:p>
      </dsp:txBody>
      <dsp:txXfrm>
        <a:off x="28557" y="38456"/>
        <a:ext cx="9086886" cy="527886"/>
      </dsp:txXfrm>
    </dsp:sp>
    <dsp:sp modelId="{C69E15F3-5563-47C5-AC3B-38695E717979}">
      <dsp:nvSpPr>
        <dsp:cNvPr id="0" name=""/>
        <dsp:cNvSpPr/>
      </dsp:nvSpPr>
      <dsp:spPr>
        <a:xfrm>
          <a:off x="0" y="594899"/>
          <a:ext cx="9144000" cy="41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0322" tIns="31750" rIns="177800" bIns="31750" numCol="1" spcCol="1270" anchor="t" anchorCtr="0">
          <a:noAutofit/>
        </a:bodyPr>
        <a:lstStyle/>
        <a:p>
          <a:pPr marL="228600" lvl="1" indent="-228600" algn="l" defTabSz="889000" rtl="0">
            <a:lnSpc>
              <a:spcPct val="90000"/>
            </a:lnSpc>
            <a:spcBef>
              <a:spcPct val="0"/>
            </a:spcBef>
            <a:spcAft>
              <a:spcPct val="20000"/>
            </a:spcAft>
            <a:buChar char="••"/>
          </a:pPr>
          <a:r>
            <a:rPr lang="en-US" sz="2000" kern="1200" dirty="0" smtClean="0"/>
            <a:t>Any appropriate setting that meets state licensure or certification criteria</a:t>
          </a:r>
          <a:endParaRPr lang="en-US" sz="2000" kern="1200" dirty="0"/>
        </a:p>
      </dsp:txBody>
      <dsp:txXfrm>
        <a:off x="0" y="594899"/>
        <a:ext cx="9144000" cy="414000"/>
      </dsp:txXfrm>
    </dsp:sp>
    <dsp:sp modelId="{80CF24D0-73DC-405B-A94F-E48BE8E3EE49}">
      <dsp:nvSpPr>
        <dsp:cNvPr id="0" name=""/>
        <dsp:cNvSpPr/>
      </dsp:nvSpPr>
      <dsp:spPr>
        <a:xfrm>
          <a:off x="0" y="1008899"/>
          <a:ext cx="9144000" cy="5850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en-US" sz="2500" kern="1200" dirty="0" smtClean="0"/>
            <a:t>Support Systems</a:t>
          </a:r>
          <a:endParaRPr lang="en-US" sz="2500" kern="1200" dirty="0"/>
        </a:p>
      </dsp:txBody>
      <dsp:txXfrm>
        <a:off x="28557" y="1037456"/>
        <a:ext cx="9086886" cy="527886"/>
      </dsp:txXfrm>
    </dsp:sp>
    <dsp:sp modelId="{D1152715-B933-4F1B-80C6-A3A41B440296}">
      <dsp:nvSpPr>
        <dsp:cNvPr id="0" name=""/>
        <dsp:cNvSpPr/>
      </dsp:nvSpPr>
      <dsp:spPr>
        <a:xfrm>
          <a:off x="0" y="1593899"/>
          <a:ext cx="9144000" cy="1216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0322" tIns="31750" rIns="177800" bIns="31750" numCol="1" spcCol="1270" anchor="t" anchorCtr="0">
          <a:noAutofit/>
        </a:bodyPr>
        <a:lstStyle/>
        <a:p>
          <a:pPr marL="228600" lvl="1" indent="-228600" algn="l" defTabSz="889000" rtl="0">
            <a:lnSpc>
              <a:spcPct val="90000"/>
            </a:lnSpc>
            <a:spcBef>
              <a:spcPct val="0"/>
            </a:spcBef>
            <a:spcAft>
              <a:spcPct val="20000"/>
            </a:spcAft>
            <a:buChar char="••"/>
          </a:pPr>
          <a:r>
            <a:rPr lang="en-US" sz="2000" kern="1200" dirty="0" smtClean="0"/>
            <a:t>Medical, psychiatric, psychological, lab and toxicology services, available on-site or thru consult</a:t>
          </a:r>
          <a:endParaRPr lang="en-US" sz="2000" kern="1200" dirty="0"/>
        </a:p>
        <a:p>
          <a:pPr marL="228600" lvl="1" indent="-228600" algn="l" defTabSz="889000" rtl="0">
            <a:lnSpc>
              <a:spcPct val="90000"/>
            </a:lnSpc>
            <a:spcBef>
              <a:spcPct val="0"/>
            </a:spcBef>
            <a:spcAft>
              <a:spcPct val="20000"/>
            </a:spcAft>
            <a:buChar char="••"/>
          </a:pPr>
          <a:r>
            <a:rPr lang="en-US" sz="2000" kern="1200" dirty="0" smtClean="0"/>
            <a:t>Direct affiliation with (or close coordination thru referral to) more intensive levels of care</a:t>
          </a:r>
          <a:endParaRPr lang="en-US" sz="2000" kern="1200" dirty="0"/>
        </a:p>
      </dsp:txBody>
      <dsp:txXfrm>
        <a:off x="0" y="1593899"/>
        <a:ext cx="9144000" cy="1216125"/>
      </dsp:txXfrm>
    </dsp:sp>
    <dsp:sp modelId="{3B9BA1CB-3588-407F-8E6C-F89E3E9C9E7D}">
      <dsp:nvSpPr>
        <dsp:cNvPr id="0" name=""/>
        <dsp:cNvSpPr/>
      </dsp:nvSpPr>
      <dsp:spPr>
        <a:xfrm>
          <a:off x="0" y="2810024"/>
          <a:ext cx="9144000" cy="5850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en-US" sz="2500" kern="1200" dirty="0" smtClean="0"/>
            <a:t>Staff Requirements</a:t>
          </a:r>
          <a:endParaRPr lang="en-US" sz="2500" kern="1200" dirty="0"/>
        </a:p>
      </dsp:txBody>
      <dsp:txXfrm>
        <a:off x="28557" y="2838581"/>
        <a:ext cx="9086886" cy="527886"/>
      </dsp:txXfrm>
    </dsp:sp>
    <dsp:sp modelId="{53B93C55-D73D-4AEC-9192-0061FB9D409A}">
      <dsp:nvSpPr>
        <dsp:cNvPr id="0" name=""/>
        <dsp:cNvSpPr/>
      </dsp:nvSpPr>
      <dsp:spPr>
        <a:xfrm>
          <a:off x="0" y="3395024"/>
          <a:ext cx="9144000" cy="659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0322" tIns="31750" rIns="177800" bIns="31750" numCol="1" spcCol="1270" anchor="t" anchorCtr="0">
          <a:noAutofit/>
        </a:bodyPr>
        <a:lstStyle/>
        <a:p>
          <a:pPr marL="228600" lvl="1" indent="-228600" algn="l" defTabSz="889000" rtl="0">
            <a:lnSpc>
              <a:spcPct val="90000"/>
            </a:lnSpc>
            <a:spcBef>
              <a:spcPct val="0"/>
            </a:spcBef>
            <a:spcAft>
              <a:spcPct val="20000"/>
            </a:spcAft>
            <a:buChar char="••"/>
          </a:pPr>
          <a:r>
            <a:rPr lang="en-US" sz="2000" kern="1200" dirty="0" smtClean="0"/>
            <a:t>Appropriately credentialed and/or licensed professionals</a:t>
          </a:r>
          <a:endParaRPr lang="en-US" sz="2000" kern="1200" dirty="0"/>
        </a:p>
        <a:p>
          <a:pPr marL="228600" lvl="1" indent="-228600" algn="l" defTabSz="889000" rtl="0">
            <a:lnSpc>
              <a:spcPct val="90000"/>
            </a:lnSpc>
            <a:spcBef>
              <a:spcPct val="0"/>
            </a:spcBef>
            <a:spcAft>
              <a:spcPct val="20000"/>
            </a:spcAft>
            <a:buChar char="••"/>
          </a:pPr>
          <a:r>
            <a:rPr lang="en-US" sz="2000" kern="1200" dirty="0" smtClean="0"/>
            <a:t>RNs/LPNs involved with medication management </a:t>
          </a:r>
          <a:endParaRPr lang="en-US" sz="2000" kern="1200" dirty="0"/>
        </a:p>
      </dsp:txBody>
      <dsp:txXfrm>
        <a:off x="0" y="3395024"/>
        <a:ext cx="9144000" cy="659812"/>
      </dsp:txXfrm>
    </dsp:sp>
    <dsp:sp modelId="{6CE6788A-336D-4994-B9B7-276AF147ABD4}">
      <dsp:nvSpPr>
        <dsp:cNvPr id="0" name=""/>
        <dsp:cNvSpPr/>
      </dsp:nvSpPr>
      <dsp:spPr>
        <a:xfrm>
          <a:off x="0" y="4054836"/>
          <a:ext cx="9144000" cy="5850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en-US" sz="2500" kern="1200" dirty="0" smtClean="0"/>
            <a:t>Therapies</a:t>
          </a:r>
          <a:endParaRPr lang="en-US" sz="2500" kern="1200" dirty="0"/>
        </a:p>
      </dsp:txBody>
      <dsp:txXfrm>
        <a:off x="28557" y="4083393"/>
        <a:ext cx="9086886" cy="527886"/>
      </dsp:txXfrm>
    </dsp:sp>
    <dsp:sp modelId="{C4825019-916E-4BC7-85CD-501CBE6725AD}">
      <dsp:nvSpPr>
        <dsp:cNvPr id="0" name=""/>
        <dsp:cNvSpPr/>
      </dsp:nvSpPr>
      <dsp:spPr>
        <a:xfrm>
          <a:off x="0" y="4639836"/>
          <a:ext cx="9144000" cy="608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0322" tIns="31750" rIns="177800" bIns="31750" numCol="1" spcCol="1270" anchor="t" anchorCtr="0">
          <a:noAutofit/>
        </a:bodyPr>
        <a:lstStyle/>
        <a:p>
          <a:pPr marL="228600" lvl="1" indent="-228600" algn="l" defTabSz="889000" rtl="0">
            <a:lnSpc>
              <a:spcPct val="90000"/>
            </a:lnSpc>
            <a:spcBef>
              <a:spcPct val="0"/>
            </a:spcBef>
            <a:spcAft>
              <a:spcPct val="20000"/>
            </a:spcAft>
            <a:buChar char="••"/>
          </a:pPr>
          <a:r>
            <a:rPr lang="en-US" sz="2000" kern="1200" smtClean="0"/>
            <a:t>Skilled </a:t>
          </a:r>
          <a:r>
            <a:rPr lang="en-US" sz="2000" kern="1200" dirty="0" smtClean="0"/>
            <a:t>treatment service: Individual, family and group counseling, addiction pharmacotherapy</a:t>
          </a:r>
          <a:endParaRPr lang="en-US" sz="2000" kern="1200" dirty="0"/>
        </a:p>
      </dsp:txBody>
      <dsp:txXfrm>
        <a:off x="0" y="4639836"/>
        <a:ext cx="9144000" cy="60806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31ACC7-0FC1-4AB8-A0AB-A6F32E4A89E6}">
      <dsp:nvSpPr>
        <dsp:cNvPr id="0" name=""/>
        <dsp:cNvSpPr/>
      </dsp:nvSpPr>
      <dsp:spPr>
        <a:xfrm>
          <a:off x="0" y="0"/>
          <a:ext cx="9067799" cy="1029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i="1" kern="1200" dirty="0" smtClean="0">
              <a:latin typeface="+mn-lt"/>
            </a:rPr>
            <a:t>Removing the Frustration with Opiate Use in Outpatient Clinical Practice</a:t>
          </a:r>
        </a:p>
        <a:p>
          <a:pPr lvl="0" algn="ctr" defTabSz="800100">
            <a:lnSpc>
              <a:spcPct val="90000"/>
            </a:lnSpc>
            <a:spcBef>
              <a:spcPct val="0"/>
            </a:spcBef>
            <a:spcAft>
              <a:spcPct val="35000"/>
            </a:spcAft>
          </a:pPr>
          <a:r>
            <a:rPr lang="en-US" sz="1400" b="1" i="1" kern="1200" dirty="0" smtClean="0">
              <a:latin typeface="+mn-lt"/>
            </a:rPr>
            <a:t>No Cost  Statewide Trainings for Clinicians, Behavioral Health Professionals, and Practice Administrators</a:t>
          </a:r>
          <a:endParaRPr lang="en-US" sz="1400" kern="1200" dirty="0">
            <a:latin typeface="+mn-lt"/>
          </a:endParaRPr>
        </a:p>
      </dsp:txBody>
      <dsp:txXfrm>
        <a:off x="50261" y="50261"/>
        <a:ext cx="8967277" cy="929078"/>
      </dsp:txXfrm>
    </dsp:sp>
    <dsp:sp modelId="{C82B3035-8B54-4FBB-A03B-DDBFA8781447}">
      <dsp:nvSpPr>
        <dsp:cNvPr id="0" name=""/>
        <dsp:cNvSpPr/>
      </dsp:nvSpPr>
      <dsp:spPr>
        <a:xfrm>
          <a:off x="0" y="1100794"/>
          <a:ext cx="9067799" cy="4414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7903"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b="0" kern="1200" dirty="0" smtClean="0">
              <a:latin typeface="+mn-lt"/>
            </a:rPr>
            <a:t>Full day broad spectrum provider education training across the state from October 2016-April 2017</a:t>
          </a:r>
          <a:endParaRPr lang="en-US" sz="1600" b="0" kern="1200" dirty="0">
            <a:latin typeface="+mn-lt"/>
          </a:endParaRPr>
        </a:p>
        <a:p>
          <a:pPr marL="171450" lvl="1" indent="-171450" algn="l" defTabSz="711200">
            <a:lnSpc>
              <a:spcPct val="90000"/>
            </a:lnSpc>
            <a:spcBef>
              <a:spcPct val="0"/>
            </a:spcBef>
            <a:spcAft>
              <a:spcPct val="20000"/>
            </a:spcAft>
            <a:buChar char="••"/>
          </a:pPr>
          <a:r>
            <a:rPr lang="en-US" sz="1600" kern="1200" dirty="0" smtClean="0">
              <a:latin typeface="+mn-lt"/>
            </a:rPr>
            <a:t>Up to 12 free Continuing Medical Education units available for online and live trainings, including Virginia specific content</a:t>
          </a:r>
        </a:p>
        <a:p>
          <a:pPr marL="171450" lvl="1" indent="-171450" algn="l" defTabSz="711200">
            <a:lnSpc>
              <a:spcPct val="90000"/>
            </a:lnSpc>
            <a:spcBef>
              <a:spcPct val="0"/>
            </a:spcBef>
            <a:spcAft>
              <a:spcPct val="20000"/>
            </a:spcAft>
            <a:buChar char="••"/>
          </a:pPr>
          <a:r>
            <a:rPr lang="en-US" sz="1600" kern="1200" dirty="0" smtClean="0">
              <a:latin typeface="+mn-lt"/>
            </a:rPr>
            <a:t>Training model offers the Sixth ARTS Benefit Support for current Virginia Medicaid members by offering provider education, training, and recruitment activities to engage healthcare workforce </a:t>
          </a:r>
        </a:p>
        <a:p>
          <a:pPr marL="342900" lvl="2" indent="-171450" algn="l" defTabSz="711200">
            <a:lnSpc>
              <a:spcPct val="90000"/>
            </a:lnSpc>
            <a:spcBef>
              <a:spcPct val="0"/>
            </a:spcBef>
            <a:spcAft>
              <a:spcPct val="20000"/>
            </a:spcAft>
            <a:buChar char="••"/>
          </a:pPr>
          <a:r>
            <a:rPr lang="en-US" sz="1600" kern="1200" dirty="0" smtClean="0">
              <a:latin typeface="+mn-lt"/>
            </a:rPr>
            <a:t>Integration of ASAM criteria </a:t>
          </a:r>
        </a:p>
        <a:p>
          <a:pPr marL="342900" lvl="2" indent="-171450" algn="l" defTabSz="711200">
            <a:lnSpc>
              <a:spcPct val="90000"/>
            </a:lnSpc>
            <a:spcBef>
              <a:spcPct val="0"/>
            </a:spcBef>
            <a:spcAft>
              <a:spcPct val="20000"/>
            </a:spcAft>
            <a:buChar char="••"/>
          </a:pPr>
          <a:r>
            <a:rPr lang="en-US" sz="1600" kern="1200" dirty="0" smtClean="0">
              <a:latin typeface="+mn-lt"/>
            </a:rPr>
            <a:t>Utilization of Provider Clinical Support System MAT criteria </a:t>
          </a:r>
        </a:p>
        <a:p>
          <a:pPr marL="342900" lvl="2" indent="-171450" algn="l" defTabSz="711200">
            <a:lnSpc>
              <a:spcPct val="90000"/>
            </a:lnSpc>
            <a:spcBef>
              <a:spcPct val="0"/>
            </a:spcBef>
            <a:spcAft>
              <a:spcPct val="20000"/>
            </a:spcAft>
            <a:buChar char="••"/>
          </a:pPr>
          <a:r>
            <a:rPr lang="en-US" sz="1600" kern="1200" dirty="0" smtClean="0">
              <a:latin typeface="+mn-lt"/>
            </a:rPr>
            <a:t>Meets the requirement of the federal DATA 2000 law</a:t>
          </a:r>
        </a:p>
        <a:p>
          <a:pPr marL="171450" lvl="1" indent="-171450" algn="l" defTabSz="711200">
            <a:lnSpc>
              <a:spcPct val="90000"/>
            </a:lnSpc>
            <a:spcBef>
              <a:spcPct val="0"/>
            </a:spcBef>
            <a:spcAft>
              <a:spcPct val="20000"/>
            </a:spcAft>
            <a:buChar char="••"/>
          </a:pPr>
          <a:r>
            <a:rPr lang="en-US" sz="1600" kern="1200" dirty="0" smtClean="0">
              <a:latin typeface="+mn-lt"/>
            </a:rPr>
            <a:t>Intended Audience: Practicing MDs/DOs, APNs, PAs, medical students, behavioral health professionals, substance abuse professionals, and administrators supporting clinical practice</a:t>
          </a:r>
          <a:endParaRPr lang="en-US" sz="1600" kern="1200" dirty="0">
            <a:latin typeface="+mn-lt"/>
          </a:endParaRPr>
        </a:p>
        <a:p>
          <a:pPr marL="171450" lvl="1" indent="-171450" algn="l" defTabSz="711200">
            <a:lnSpc>
              <a:spcPct val="90000"/>
            </a:lnSpc>
            <a:spcBef>
              <a:spcPct val="0"/>
            </a:spcBef>
            <a:spcAft>
              <a:spcPct val="20000"/>
            </a:spcAft>
            <a:buChar char="••"/>
          </a:pPr>
          <a:r>
            <a:rPr lang="en-US" sz="1600" kern="1200" dirty="0" smtClean="0">
              <a:latin typeface="+mn-lt"/>
            </a:rPr>
            <a:t>Physicians will complete the 4 hours of training online and 4 in-person hours to meet the requirement for providers to obtain the waiver to prescribe buprenorphine in their practice for treatment of opioid addiction 	</a:t>
          </a:r>
          <a:endParaRPr lang="en-US" sz="1600" kern="1200" dirty="0">
            <a:latin typeface="+mn-lt"/>
          </a:endParaRPr>
        </a:p>
        <a:p>
          <a:pPr marL="171450" lvl="1" indent="-171450" algn="l" defTabSz="711200">
            <a:lnSpc>
              <a:spcPct val="90000"/>
            </a:lnSpc>
            <a:spcBef>
              <a:spcPct val="0"/>
            </a:spcBef>
            <a:spcAft>
              <a:spcPct val="20000"/>
            </a:spcAft>
            <a:buChar char="••"/>
          </a:pPr>
          <a:r>
            <a:rPr lang="en-US" sz="1600" kern="1200" dirty="0" smtClean="0">
              <a:latin typeface="+mn-lt"/>
            </a:rPr>
            <a:t>Specialty track content for behavioral health professionals and clinic administrators, addressing approaches for integrating  behavioral health into outpatient clinical and operational practice   </a:t>
          </a:r>
        </a:p>
      </dsp:txBody>
      <dsp:txXfrm>
        <a:off x="0" y="1100794"/>
        <a:ext cx="9067799" cy="44141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5C128A-5740-438F-8E0C-159E453B5674}">
      <dsp:nvSpPr>
        <dsp:cNvPr id="0" name=""/>
        <dsp:cNvSpPr/>
      </dsp:nvSpPr>
      <dsp:spPr>
        <a:xfrm>
          <a:off x="2318364" y="2239651"/>
          <a:ext cx="1981193" cy="207698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lvl="0" algn="ctr" defTabSz="1911350">
            <a:lnSpc>
              <a:spcPct val="90000"/>
            </a:lnSpc>
            <a:spcBef>
              <a:spcPct val="0"/>
            </a:spcBef>
            <a:spcAft>
              <a:spcPct val="35000"/>
            </a:spcAft>
          </a:pPr>
          <a:r>
            <a:rPr lang="en-US" sz="4300" b="1" kern="1200"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ARTS</a:t>
          </a:r>
          <a:endParaRPr lang="en-US" sz="4300" b="1" kern="1200"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sp:txBody>
      <dsp:txXfrm>
        <a:off x="2608503" y="2543819"/>
        <a:ext cx="1400915" cy="1468651"/>
      </dsp:txXfrm>
    </dsp:sp>
    <dsp:sp modelId="{4377D1F4-D3DD-4A25-A23A-01DDD310FF5D}">
      <dsp:nvSpPr>
        <dsp:cNvPr id="0" name=""/>
        <dsp:cNvSpPr/>
      </dsp:nvSpPr>
      <dsp:spPr>
        <a:xfrm rot="10800000">
          <a:off x="478667" y="3066506"/>
          <a:ext cx="1738514" cy="42327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DE0D3DA-5AF0-4336-BADC-239CE2102690}">
      <dsp:nvSpPr>
        <dsp:cNvPr id="0" name=""/>
        <dsp:cNvSpPr/>
      </dsp:nvSpPr>
      <dsp:spPr>
        <a:xfrm>
          <a:off x="-118875" y="2862293"/>
          <a:ext cx="1195085" cy="8317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b="1" kern="1200" dirty="0" smtClean="0"/>
            <a:t>Inpatient Detox</a:t>
          </a:r>
          <a:endParaRPr lang="en-US" sz="1600" b="1" kern="1200" dirty="0"/>
        </a:p>
      </dsp:txBody>
      <dsp:txXfrm>
        <a:off x="-94515" y="2886653"/>
        <a:ext cx="1146365" cy="782983"/>
      </dsp:txXfrm>
    </dsp:sp>
    <dsp:sp modelId="{6656CD9E-B330-4C3B-A7B6-398BC24DCD7C}">
      <dsp:nvSpPr>
        <dsp:cNvPr id="0" name=""/>
        <dsp:cNvSpPr/>
      </dsp:nvSpPr>
      <dsp:spPr>
        <a:xfrm rot="12342857">
          <a:off x="673269" y="2213899"/>
          <a:ext cx="1730471" cy="42327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AE8BD6A-9A14-4196-A6E7-F2190EE7D1F2}">
      <dsp:nvSpPr>
        <dsp:cNvPr id="0" name=""/>
        <dsp:cNvSpPr/>
      </dsp:nvSpPr>
      <dsp:spPr>
        <a:xfrm>
          <a:off x="161411" y="1634274"/>
          <a:ext cx="1195085" cy="8317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b="1" kern="1200" dirty="0" smtClean="0"/>
            <a:t>Residential Treatment</a:t>
          </a:r>
          <a:endParaRPr lang="en-US" sz="1600" b="1" kern="1200" dirty="0"/>
        </a:p>
      </dsp:txBody>
      <dsp:txXfrm>
        <a:off x="185771" y="1658634"/>
        <a:ext cx="1146365" cy="782983"/>
      </dsp:txXfrm>
    </dsp:sp>
    <dsp:sp modelId="{AF216499-CCA3-4F8D-962B-E63C7B1974C7}">
      <dsp:nvSpPr>
        <dsp:cNvPr id="0" name=""/>
        <dsp:cNvSpPr/>
      </dsp:nvSpPr>
      <dsp:spPr>
        <a:xfrm rot="13622802">
          <a:off x="935178" y="1542800"/>
          <a:ext cx="1910448" cy="42327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D832887-242C-4FE8-B421-42721E923DC5}">
      <dsp:nvSpPr>
        <dsp:cNvPr id="0" name=""/>
        <dsp:cNvSpPr/>
      </dsp:nvSpPr>
      <dsp:spPr>
        <a:xfrm>
          <a:off x="457200" y="639450"/>
          <a:ext cx="1564622" cy="8317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b="1" kern="1200" dirty="0" smtClean="0"/>
            <a:t>Partial Hospitalization</a:t>
          </a:r>
          <a:endParaRPr lang="en-US" sz="1600" b="1" kern="1200" dirty="0"/>
        </a:p>
      </dsp:txBody>
      <dsp:txXfrm>
        <a:off x="481560" y="663810"/>
        <a:ext cx="1515902" cy="782983"/>
      </dsp:txXfrm>
    </dsp:sp>
    <dsp:sp modelId="{3D67A7E0-73EA-431F-9F9C-120FE17D6804}">
      <dsp:nvSpPr>
        <dsp:cNvPr id="0" name=""/>
        <dsp:cNvSpPr/>
      </dsp:nvSpPr>
      <dsp:spPr>
        <a:xfrm rot="15489591">
          <a:off x="2062730" y="1133347"/>
          <a:ext cx="1681917" cy="42327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CA06D4F-072A-4A8B-8C53-8106E3B7A7BF}">
      <dsp:nvSpPr>
        <dsp:cNvPr id="0" name=""/>
        <dsp:cNvSpPr/>
      </dsp:nvSpPr>
      <dsp:spPr>
        <a:xfrm>
          <a:off x="2133597" y="106067"/>
          <a:ext cx="1195085" cy="8317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b="1" kern="1200" dirty="0" smtClean="0"/>
            <a:t>Intensive Outpatient Programs</a:t>
          </a:r>
        </a:p>
      </dsp:txBody>
      <dsp:txXfrm>
        <a:off x="2157957" y="130427"/>
        <a:ext cx="1146365" cy="782983"/>
      </dsp:txXfrm>
    </dsp:sp>
    <dsp:sp modelId="{4C171C2C-610F-4D54-AF9E-ACA3D48EF113}">
      <dsp:nvSpPr>
        <dsp:cNvPr id="0" name=""/>
        <dsp:cNvSpPr/>
      </dsp:nvSpPr>
      <dsp:spPr>
        <a:xfrm rot="17075986">
          <a:off x="2954342" y="1139231"/>
          <a:ext cx="1713254" cy="42327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89D55F3-DEEB-4137-8774-721EECAB080B}">
      <dsp:nvSpPr>
        <dsp:cNvPr id="0" name=""/>
        <dsp:cNvSpPr/>
      </dsp:nvSpPr>
      <dsp:spPr>
        <a:xfrm>
          <a:off x="3429353" y="106051"/>
          <a:ext cx="1195085" cy="8317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b="1" kern="1200" dirty="0" smtClean="0"/>
            <a:t>Opioid Treatment</a:t>
          </a:r>
          <a:endParaRPr lang="en-US" sz="1600" b="1" kern="1200" dirty="0"/>
        </a:p>
      </dsp:txBody>
      <dsp:txXfrm>
        <a:off x="3453713" y="130411"/>
        <a:ext cx="1146365" cy="782983"/>
      </dsp:txXfrm>
    </dsp:sp>
    <dsp:sp modelId="{B85E2F33-EAFF-45E1-B496-13E888E34F69}">
      <dsp:nvSpPr>
        <dsp:cNvPr id="0" name=""/>
        <dsp:cNvSpPr/>
      </dsp:nvSpPr>
      <dsp:spPr>
        <a:xfrm rot="18757124">
          <a:off x="3765485" y="1540807"/>
          <a:ext cx="1894697" cy="42327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DCEAE8A-E207-4185-B29B-CEE805843E4A}">
      <dsp:nvSpPr>
        <dsp:cNvPr id="0" name=""/>
        <dsp:cNvSpPr/>
      </dsp:nvSpPr>
      <dsp:spPr>
        <a:xfrm>
          <a:off x="4656438" y="639463"/>
          <a:ext cx="1395723" cy="8317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b="1" kern="1200" dirty="0" smtClean="0"/>
            <a:t>Case Management</a:t>
          </a:r>
          <a:endParaRPr lang="en-US" sz="1600" b="1" kern="1200" dirty="0"/>
        </a:p>
      </dsp:txBody>
      <dsp:txXfrm>
        <a:off x="4680798" y="663823"/>
        <a:ext cx="1347003" cy="782983"/>
      </dsp:txXfrm>
    </dsp:sp>
    <dsp:sp modelId="{F0488C74-6290-4613-89A8-830A38DD43F7}">
      <dsp:nvSpPr>
        <dsp:cNvPr id="0" name=""/>
        <dsp:cNvSpPr/>
      </dsp:nvSpPr>
      <dsp:spPr>
        <a:xfrm rot="20057143">
          <a:off x="4214182" y="2213899"/>
          <a:ext cx="1730471" cy="42327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66C7417-C660-4BF1-AC34-6B17B998707E}">
      <dsp:nvSpPr>
        <dsp:cNvPr id="0" name=""/>
        <dsp:cNvSpPr/>
      </dsp:nvSpPr>
      <dsp:spPr>
        <a:xfrm>
          <a:off x="5261425" y="1634274"/>
          <a:ext cx="1195085" cy="8317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b="1" kern="1200" dirty="0" smtClean="0"/>
            <a:t>Peer Recovery Supports</a:t>
          </a:r>
          <a:endParaRPr lang="en-US" sz="1600" b="1" kern="1200" dirty="0"/>
        </a:p>
      </dsp:txBody>
      <dsp:txXfrm>
        <a:off x="5285785" y="1658634"/>
        <a:ext cx="1146365" cy="782983"/>
      </dsp:txXfrm>
    </dsp:sp>
    <dsp:sp modelId="{5804F0E9-BC1E-4AED-BE54-8587CCE5460D}">
      <dsp:nvSpPr>
        <dsp:cNvPr id="0" name=""/>
        <dsp:cNvSpPr/>
      </dsp:nvSpPr>
      <dsp:spPr>
        <a:xfrm>
          <a:off x="4400741" y="3066506"/>
          <a:ext cx="1738514" cy="42327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8581F5F-88B5-4919-9F5B-0C0804119A08}">
      <dsp:nvSpPr>
        <dsp:cNvPr id="0" name=""/>
        <dsp:cNvSpPr/>
      </dsp:nvSpPr>
      <dsp:spPr>
        <a:xfrm>
          <a:off x="5454035" y="2862293"/>
          <a:ext cx="1370440" cy="8317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b="1" kern="1200" dirty="0" smtClean="0"/>
            <a:t>Crisis Intervention</a:t>
          </a:r>
          <a:endParaRPr lang="en-US" sz="1600" b="1" kern="1200" dirty="0"/>
        </a:p>
      </dsp:txBody>
      <dsp:txXfrm>
        <a:off x="5478395" y="2886653"/>
        <a:ext cx="1321720" cy="7829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57B328-5D6B-4981-A415-99B3F60132C2}">
      <dsp:nvSpPr>
        <dsp:cNvPr id="0" name=""/>
        <dsp:cNvSpPr/>
      </dsp:nvSpPr>
      <dsp:spPr>
        <a:xfrm>
          <a:off x="0" y="0"/>
          <a:ext cx="8991600" cy="45528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t>Definition and Evidence</a:t>
          </a:r>
          <a:endParaRPr lang="en-US" sz="2200" kern="1200" dirty="0"/>
        </a:p>
      </dsp:txBody>
      <dsp:txXfrm>
        <a:off x="22225" y="22225"/>
        <a:ext cx="8947150" cy="410833"/>
      </dsp:txXfrm>
    </dsp:sp>
    <dsp:sp modelId="{154A160E-0D81-449A-B2B3-0FD811E0F5A5}">
      <dsp:nvSpPr>
        <dsp:cNvPr id="0" name=""/>
        <dsp:cNvSpPr/>
      </dsp:nvSpPr>
      <dsp:spPr>
        <a:xfrm>
          <a:off x="0" y="512700"/>
          <a:ext cx="8991600" cy="24658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483"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smtClean="0"/>
            <a:t>The use of medications in combination with counseling and behavioral therapies for the treatment of substance use disorders.</a:t>
          </a:r>
          <a:endParaRPr lang="en-US" sz="2000" kern="1200" dirty="0"/>
        </a:p>
        <a:p>
          <a:pPr marL="228600" lvl="1" indent="-228600" algn="l" defTabSz="889000">
            <a:lnSpc>
              <a:spcPct val="90000"/>
            </a:lnSpc>
            <a:spcBef>
              <a:spcPct val="0"/>
            </a:spcBef>
            <a:spcAft>
              <a:spcPct val="20000"/>
            </a:spcAft>
            <a:buChar char="••"/>
          </a:pPr>
          <a:r>
            <a:rPr lang="en-US" sz="2000" kern="1200" dirty="0" smtClean="0"/>
            <a:t>Use of MAT for opioid use disorder leads to successful recovery rates of 40-60%, compared to 5-20% with abstinence-only models</a:t>
          </a:r>
          <a:endParaRPr lang="en-US" sz="2000" kern="1200" dirty="0"/>
        </a:p>
        <a:p>
          <a:pPr marL="228600" lvl="1" indent="-228600" algn="l" defTabSz="889000">
            <a:lnSpc>
              <a:spcPct val="90000"/>
            </a:lnSpc>
            <a:spcBef>
              <a:spcPct val="0"/>
            </a:spcBef>
            <a:spcAft>
              <a:spcPct val="20000"/>
            </a:spcAft>
            <a:buChar char="••"/>
          </a:pPr>
          <a:r>
            <a:rPr lang="en-US" sz="2000" kern="1200" dirty="0" smtClean="0"/>
            <a:t>MAT can be provided by:</a:t>
          </a:r>
          <a:endParaRPr lang="en-US" sz="2000" kern="1200" dirty="0"/>
        </a:p>
        <a:p>
          <a:pPr marL="457200" lvl="2" indent="-228600" algn="l" defTabSz="889000">
            <a:lnSpc>
              <a:spcPct val="90000"/>
            </a:lnSpc>
            <a:spcBef>
              <a:spcPct val="0"/>
            </a:spcBef>
            <a:spcAft>
              <a:spcPct val="20000"/>
            </a:spcAft>
            <a:buChar char="••"/>
          </a:pPr>
          <a:r>
            <a:rPr lang="en-US" sz="2000" kern="1200" dirty="0" smtClean="0"/>
            <a:t>Opioid Treatment Providers (OTPs) – CSBs and private providers licensed by DBHDS</a:t>
          </a:r>
          <a:endParaRPr lang="en-US" sz="2000" kern="1200" dirty="0"/>
        </a:p>
        <a:p>
          <a:pPr marL="457200" lvl="2" indent="-228600" algn="l" defTabSz="889000">
            <a:lnSpc>
              <a:spcPct val="90000"/>
            </a:lnSpc>
            <a:spcBef>
              <a:spcPct val="0"/>
            </a:spcBef>
            <a:spcAft>
              <a:spcPct val="20000"/>
            </a:spcAft>
            <a:buChar char="••"/>
          </a:pPr>
          <a:r>
            <a:rPr lang="en-US" sz="2000" kern="1200" dirty="0" smtClean="0"/>
            <a:t>Office-Based Opioid Treatment (OBOT) providers – primary care clinics, FQHCs, outpatient psychiatry clinics, other physician offices, etc</a:t>
          </a:r>
          <a:r>
            <a:rPr lang="en-US" sz="1800" kern="1200" dirty="0" smtClean="0"/>
            <a:t>.  </a:t>
          </a:r>
          <a:endParaRPr lang="en-US" sz="1800" kern="1200" dirty="0"/>
        </a:p>
      </dsp:txBody>
      <dsp:txXfrm>
        <a:off x="0" y="512700"/>
        <a:ext cx="8991600" cy="2465822"/>
      </dsp:txXfrm>
    </dsp:sp>
    <dsp:sp modelId="{00BCC42A-18CC-4C9B-AD0F-C2BFC2F30281}">
      <dsp:nvSpPr>
        <dsp:cNvPr id="0" name=""/>
        <dsp:cNvSpPr/>
      </dsp:nvSpPr>
      <dsp:spPr>
        <a:xfrm>
          <a:off x="0" y="3173074"/>
          <a:ext cx="8991600" cy="46457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t>ARTS Benefit Supports Comprehensive MAT</a:t>
          </a:r>
          <a:endParaRPr lang="en-US" sz="2200" kern="1200" dirty="0"/>
        </a:p>
      </dsp:txBody>
      <dsp:txXfrm>
        <a:off x="22679" y="3195753"/>
        <a:ext cx="8946242" cy="419217"/>
      </dsp:txXfrm>
    </dsp:sp>
    <dsp:sp modelId="{D163B2C5-09BA-4B5D-9B1D-365B627F5BBF}">
      <dsp:nvSpPr>
        <dsp:cNvPr id="0" name=""/>
        <dsp:cNvSpPr/>
      </dsp:nvSpPr>
      <dsp:spPr>
        <a:xfrm>
          <a:off x="0" y="3392146"/>
          <a:ext cx="8991600" cy="18942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483" tIns="22860" rIns="128016" bIns="22860" numCol="1" spcCol="1270" anchor="t" anchorCtr="0">
          <a:noAutofit/>
        </a:bodyPr>
        <a:lstStyle/>
        <a:p>
          <a:pPr marL="171450" lvl="1" indent="-171450" algn="l" defTabSz="800100">
            <a:lnSpc>
              <a:spcPct val="90000"/>
            </a:lnSpc>
            <a:spcBef>
              <a:spcPct val="0"/>
            </a:spcBef>
            <a:spcAft>
              <a:spcPct val="20000"/>
            </a:spcAft>
            <a:buChar char="••"/>
          </a:pPr>
          <a:endParaRPr lang="en-US" sz="1800" kern="1200" dirty="0"/>
        </a:p>
        <a:p>
          <a:pPr marL="228600" lvl="1" indent="-228600" algn="l" defTabSz="889000">
            <a:lnSpc>
              <a:spcPct val="90000"/>
            </a:lnSpc>
            <a:spcBef>
              <a:spcPct val="0"/>
            </a:spcBef>
            <a:spcAft>
              <a:spcPct val="20000"/>
            </a:spcAft>
            <a:buChar char="••"/>
          </a:pPr>
          <a:r>
            <a:rPr lang="en-US" sz="2000" kern="1200" dirty="0" smtClean="0"/>
            <a:t>Increases rates for opioid treatment - the counseling component of MAT</a:t>
          </a:r>
          <a:endParaRPr lang="en-US" sz="2000" kern="1200" dirty="0"/>
        </a:p>
        <a:p>
          <a:pPr marL="228600" lvl="1" indent="-228600" algn="l" defTabSz="889000">
            <a:lnSpc>
              <a:spcPct val="90000"/>
            </a:lnSpc>
            <a:spcBef>
              <a:spcPct val="0"/>
            </a:spcBef>
            <a:spcAft>
              <a:spcPct val="20000"/>
            </a:spcAft>
            <a:buChar char="••"/>
          </a:pPr>
          <a:r>
            <a:rPr lang="en-US" sz="2000" kern="1200" dirty="0" smtClean="0"/>
            <a:t>Allows OTPs and OBOT providers to bill for care coordination and peers</a:t>
          </a:r>
          <a:endParaRPr lang="en-US" sz="2000" kern="1200" dirty="0"/>
        </a:p>
        <a:p>
          <a:pPr marL="228600" lvl="1" indent="-228600" algn="l" defTabSz="889000">
            <a:lnSpc>
              <a:spcPct val="90000"/>
            </a:lnSpc>
            <a:spcBef>
              <a:spcPct val="0"/>
            </a:spcBef>
            <a:spcAft>
              <a:spcPct val="20000"/>
            </a:spcAft>
            <a:buChar char="••"/>
          </a:pPr>
          <a:r>
            <a:rPr lang="en-US" sz="2000" kern="1200" dirty="0" smtClean="0"/>
            <a:t>Allows providers to bill separately for opioid treatment when members are receiving treatment in ASAM levels 1, 2.1, 2.5, 3.1, and 3.5.</a:t>
          </a:r>
          <a:endParaRPr lang="en-US" sz="2000" kern="1200" dirty="0"/>
        </a:p>
        <a:p>
          <a:pPr marL="114300" lvl="1" indent="-114300" algn="l" defTabSz="666750">
            <a:lnSpc>
              <a:spcPct val="90000"/>
            </a:lnSpc>
            <a:spcBef>
              <a:spcPct val="0"/>
            </a:spcBef>
            <a:spcAft>
              <a:spcPct val="20000"/>
            </a:spcAft>
            <a:buChar char="••"/>
          </a:pPr>
          <a:endParaRPr lang="en-US" sz="1500" kern="1200" dirty="0"/>
        </a:p>
      </dsp:txBody>
      <dsp:txXfrm>
        <a:off x="0" y="3392146"/>
        <a:ext cx="8991600" cy="18942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0945B6-5A43-4887-AFE8-667760821672}">
      <dsp:nvSpPr>
        <dsp:cNvPr id="0" name=""/>
        <dsp:cNvSpPr/>
      </dsp:nvSpPr>
      <dsp:spPr>
        <a:xfrm>
          <a:off x="0" y="0"/>
          <a:ext cx="9144000" cy="4089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b="1" kern="1200" dirty="0" smtClean="0">
              <a:latin typeface="+mj-lt"/>
            </a:rPr>
            <a:t>Increase Access to Naloxone</a:t>
          </a:r>
          <a:endParaRPr lang="en-US" sz="2500" b="1" kern="1200" dirty="0">
            <a:latin typeface="+mj-lt"/>
          </a:endParaRPr>
        </a:p>
      </dsp:txBody>
      <dsp:txXfrm>
        <a:off x="19963" y="19963"/>
        <a:ext cx="9104074" cy="369026"/>
      </dsp:txXfrm>
    </dsp:sp>
    <dsp:sp modelId="{695BB595-89D1-4276-9E65-EE5B90DF4833}">
      <dsp:nvSpPr>
        <dsp:cNvPr id="0" name=""/>
        <dsp:cNvSpPr/>
      </dsp:nvSpPr>
      <dsp:spPr>
        <a:xfrm>
          <a:off x="154990" y="576893"/>
          <a:ext cx="8834018" cy="44808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0322"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n-US" sz="2400" b="0" kern="1200" dirty="0" smtClean="0">
              <a:latin typeface="+mj-lt"/>
            </a:rPr>
            <a:t>FFS and Managed Care Plans Expand Naloxone Coverage </a:t>
          </a:r>
          <a:endParaRPr lang="en-US" sz="2400" kern="1200" dirty="0">
            <a:latin typeface="+mj-lt"/>
          </a:endParaRPr>
        </a:p>
        <a:p>
          <a:pPr marL="228600" lvl="1" indent="-228600" algn="l" defTabSz="1066800">
            <a:lnSpc>
              <a:spcPct val="90000"/>
            </a:lnSpc>
            <a:spcBef>
              <a:spcPct val="0"/>
            </a:spcBef>
            <a:spcAft>
              <a:spcPct val="20000"/>
            </a:spcAft>
            <a:buChar char="••"/>
          </a:pPr>
          <a:r>
            <a:rPr lang="en-US" sz="2400" kern="1200" dirty="0" smtClean="0">
              <a:latin typeface="+mj-lt"/>
            </a:rPr>
            <a:t>Prior Authorization not required for </a:t>
          </a:r>
          <a:endParaRPr lang="en-US" sz="2400" kern="1200" dirty="0">
            <a:latin typeface="+mj-lt"/>
          </a:endParaRPr>
        </a:p>
        <a:p>
          <a:pPr marL="457200" lvl="2" indent="-228600" algn="l" defTabSz="1066800">
            <a:lnSpc>
              <a:spcPct val="90000"/>
            </a:lnSpc>
            <a:spcBef>
              <a:spcPct val="0"/>
            </a:spcBef>
            <a:spcAft>
              <a:spcPct val="20000"/>
            </a:spcAft>
            <a:buChar char="••"/>
          </a:pPr>
          <a:r>
            <a:rPr lang="en-US" sz="2400" kern="1200" dirty="0" smtClean="0">
              <a:latin typeface="+mj-lt"/>
            </a:rPr>
            <a:t>Naloxone injection</a:t>
          </a:r>
          <a:endParaRPr lang="en-US" sz="2400" kern="1200" dirty="0">
            <a:latin typeface="+mj-lt"/>
          </a:endParaRPr>
        </a:p>
        <a:p>
          <a:pPr marL="457200" lvl="2" indent="-228600" algn="l" defTabSz="1066800">
            <a:lnSpc>
              <a:spcPct val="90000"/>
            </a:lnSpc>
            <a:spcBef>
              <a:spcPct val="0"/>
            </a:spcBef>
            <a:spcAft>
              <a:spcPct val="20000"/>
            </a:spcAft>
            <a:buChar char="••"/>
          </a:pPr>
          <a:r>
            <a:rPr lang="en-US" sz="2400" kern="1200" dirty="0" smtClean="0">
              <a:latin typeface="+mj-lt"/>
            </a:rPr>
            <a:t>Naloxone (</a:t>
          </a:r>
          <a:r>
            <a:rPr lang="en-US" sz="2400" kern="1200" dirty="0" err="1" smtClean="0">
              <a:latin typeface="+mj-lt"/>
            </a:rPr>
            <a:t>Narcan</a:t>
          </a:r>
          <a:r>
            <a:rPr lang="en-US" sz="2400" kern="1200" baseline="30000" dirty="0" smtClean="0">
              <a:latin typeface="Times New Roman"/>
              <a:cs typeface="Times New Roman"/>
            </a:rPr>
            <a:t>®</a:t>
          </a:r>
          <a:r>
            <a:rPr lang="en-US" sz="2400" kern="1200" dirty="0" smtClean="0">
              <a:latin typeface="+mj-lt"/>
            </a:rPr>
            <a:t>)nasal spray </a:t>
          </a:r>
          <a:endParaRPr lang="en-US" sz="2400" kern="1200" dirty="0">
            <a:latin typeface="+mj-lt"/>
          </a:endParaRPr>
        </a:p>
        <a:p>
          <a:pPr marL="285750" lvl="1" indent="-285750" algn="l" defTabSz="2133600">
            <a:lnSpc>
              <a:spcPct val="90000"/>
            </a:lnSpc>
            <a:spcBef>
              <a:spcPct val="0"/>
            </a:spcBef>
            <a:spcAft>
              <a:spcPct val="20000"/>
            </a:spcAft>
            <a:buChar char="••"/>
          </a:pPr>
          <a:endParaRPr lang="en-US" sz="4800" kern="1200" dirty="0">
            <a:latin typeface="+mj-lt"/>
          </a:endParaRPr>
        </a:p>
      </dsp:txBody>
      <dsp:txXfrm>
        <a:off x="154990" y="576893"/>
        <a:ext cx="8834018" cy="448088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78D729-6440-4904-B8ED-910CAD4C7A9B}">
      <dsp:nvSpPr>
        <dsp:cNvPr id="0" name=""/>
        <dsp:cNvSpPr/>
      </dsp:nvSpPr>
      <dsp:spPr>
        <a:xfrm>
          <a:off x="0" y="11369"/>
          <a:ext cx="9144000" cy="514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t>Service Description</a:t>
          </a:r>
          <a:endParaRPr lang="en-US" sz="2200" kern="1200" dirty="0"/>
        </a:p>
      </dsp:txBody>
      <dsp:txXfrm>
        <a:off x="25130" y="36499"/>
        <a:ext cx="9093740" cy="464540"/>
      </dsp:txXfrm>
    </dsp:sp>
    <dsp:sp modelId="{B2C651D8-4450-4CF9-AD06-54411942F55F}">
      <dsp:nvSpPr>
        <dsp:cNvPr id="0" name=""/>
        <dsp:cNvSpPr/>
      </dsp:nvSpPr>
      <dsp:spPr>
        <a:xfrm>
          <a:off x="0" y="526170"/>
          <a:ext cx="9144000" cy="2413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0322"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smtClean="0"/>
            <a:t>Medication Administration/Oversight  </a:t>
          </a:r>
          <a:r>
            <a:rPr lang="en-US" sz="1700" b="1" i="1" kern="1200" dirty="0" smtClean="0"/>
            <a:t>AND</a:t>
          </a:r>
          <a:endParaRPr lang="en-US" sz="1700" b="1" i="1" kern="1200" dirty="0"/>
        </a:p>
        <a:p>
          <a:pPr marL="171450" lvl="1" indent="-171450" algn="l" defTabSz="755650">
            <a:lnSpc>
              <a:spcPct val="90000"/>
            </a:lnSpc>
            <a:spcBef>
              <a:spcPct val="0"/>
            </a:spcBef>
            <a:spcAft>
              <a:spcPct val="20000"/>
            </a:spcAft>
            <a:buChar char="••"/>
          </a:pPr>
          <a:r>
            <a:rPr lang="en-US" sz="1700" kern="1200" dirty="0" smtClean="0"/>
            <a:t>Psychosocial Treatment for Opioid Use Disorder that includes at a minimum the following components: </a:t>
          </a:r>
          <a:endParaRPr lang="en-US" sz="1700" kern="1200" dirty="0"/>
        </a:p>
        <a:p>
          <a:pPr marL="342900" lvl="2" indent="-171450" algn="l" defTabSz="755650">
            <a:lnSpc>
              <a:spcPct val="90000"/>
            </a:lnSpc>
            <a:spcBef>
              <a:spcPct val="0"/>
            </a:spcBef>
            <a:spcAft>
              <a:spcPct val="20000"/>
            </a:spcAft>
            <a:buChar char="••"/>
          </a:pPr>
          <a:r>
            <a:rPr lang="en-US" sz="1700" kern="1200" dirty="0" smtClean="0"/>
            <a:t>Assessment of psychosocial needs</a:t>
          </a:r>
        </a:p>
        <a:p>
          <a:pPr marL="342900" lvl="2" indent="-171450" algn="l" defTabSz="755650">
            <a:lnSpc>
              <a:spcPct val="90000"/>
            </a:lnSpc>
            <a:spcBef>
              <a:spcPct val="0"/>
            </a:spcBef>
            <a:spcAft>
              <a:spcPct val="20000"/>
            </a:spcAft>
            <a:buChar char="••"/>
          </a:pPr>
          <a:r>
            <a:rPr lang="en-US" sz="1700" kern="1200" dirty="0" smtClean="0"/>
            <a:t>Supportive individual and/or group counseling</a:t>
          </a:r>
        </a:p>
        <a:p>
          <a:pPr marL="342900" lvl="2" indent="-171450" algn="l" defTabSz="755650">
            <a:lnSpc>
              <a:spcPct val="90000"/>
            </a:lnSpc>
            <a:spcBef>
              <a:spcPct val="0"/>
            </a:spcBef>
            <a:spcAft>
              <a:spcPct val="20000"/>
            </a:spcAft>
            <a:buChar char="••"/>
          </a:pPr>
          <a:r>
            <a:rPr lang="en-US" sz="1700" kern="1200" dirty="0" smtClean="0"/>
            <a:t>Linkages to existing family support systems</a:t>
          </a:r>
        </a:p>
        <a:p>
          <a:pPr marL="342900" lvl="2" indent="-171450" algn="l" defTabSz="755650">
            <a:lnSpc>
              <a:spcPct val="90000"/>
            </a:lnSpc>
            <a:spcBef>
              <a:spcPct val="0"/>
            </a:spcBef>
            <a:spcAft>
              <a:spcPct val="20000"/>
            </a:spcAft>
            <a:buChar char="••"/>
          </a:pPr>
          <a:r>
            <a:rPr lang="en-US" sz="1700" kern="1200" dirty="0" smtClean="0"/>
            <a:t>Referrals to community-based services</a:t>
          </a:r>
        </a:p>
        <a:p>
          <a:pPr marL="342900" lvl="2" indent="-171450" algn="l" defTabSz="755650">
            <a:lnSpc>
              <a:spcPct val="90000"/>
            </a:lnSpc>
            <a:spcBef>
              <a:spcPct val="0"/>
            </a:spcBef>
            <a:spcAft>
              <a:spcPct val="20000"/>
            </a:spcAft>
            <a:buChar char="••"/>
          </a:pPr>
          <a:r>
            <a:rPr lang="en-US" sz="1700" kern="1200" dirty="0" smtClean="0"/>
            <a:t>Care coordination, medical/prescription monitoring, and coordination of on-site and off-site treatment services</a:t>
          </a:r>
        </a:p>
      </dsp:txBody>
      <dsp:txXfrm>
        <a:off x="0" y="526170"/>
        <a:ext cx="9144000" cy="2413620"/>
      </dsp:txXfrm>
    </dsp:sp>
    <dsp:sp modelId="{070945B6-5A43-4887-AFE8-667760821672}">
      <dsp:nvSpPr>
        <dsp:cNvPr id="0" name=""/>
        <dsp:cNvSpPr/>
      </dsp:nvSpPr>
      <dsp:spPr>
        <a:xfrm>
          <a:off x="0" y="2939789"/>
          <a:ext cx="9144000" cy="514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t>Provider Requirements</a:t>
          </a:r>
          <a:endParaRPr lang="en-US" sz="2200" kern="1200" dirty="0"/>
        </a:p>
      </dsp:txBody>
      <dsp:txXfrm>
        <a:off x="25130" y="2964919"/>
        <a:ext cx="9093740" cy="464540"/>
      </dsp:txXfrm>
    </dsp:sp>
    <dsp:sp modelId="{695BB595-89D1-4276-9E65-EE5B90DF4833}">
      <dsp:nvSpPr>
        <dsp:cNvPr id="0" name=""/>
        <dsp:cNvSpPr/>
      </dsp:nvSpPr>
      <dsp:spPr>
        <a:xfrm>
          <a:off x="0" y="3454590"/>
          <a:ext cx="9144000" cy="1639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0322"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smtClean="0"/>
            <a:t>Provider Types for Psychosocial Treatment</a:t>
          </a:r>
          <a:endParaRPr lang="en-US" sz="1700" kern="1200" dirty="0"/>
        </a:p>
        <a:p>
          <a:pPr marL="342900" lvl="2" indent="-171450" algn="l" defTabSz="755650">
            <a:lnSpc>
              <a:spcPct val="90000"/>
            </a:lnSpc>
            <a:spcBef>
              <a:spcPct val="0"/>
            </a:spcBef>
            <a:spcAft>
              <a:spcPct val="20000"/>
            </a:spcAft>
            <a:buChar char="••"/>
          </a:pPr>
          <a:r>
            <a:rPr lang="en-US" sz="1700" kern="1200" dirty="0" smtClean="0"/>
            <a:t>  Credentialed Treatment Addiction Professionals</a:t>
          </a:r>
          <a:endParaRPr lang="en-US" sz="1700" kern="1200" dirty="0"/>
        </a:p>
        <a:p>
          <a:pPr marL="171450" lvl="1" indent="-171450" algn="l" defTabSz="755650">
            <a:lnSpc>
              <a:spcPct val="90000"/>
            </a:lnSpc>
            <a:spcBef>
              <a:spcPct val="0"/>
            </a:spcBef>
            <a:spcAft>
              <a:spcPct val="20000"/>
            </a:spcAft>
            <a:buChar char="••"/>
          </a:pPr>
          <a:r>
            <a:rPr lang="en-US" sz="1700" kern="1200" dirty="0" smtClean="0"/>
            <a:t>Provider Types for Medication Administration</a:t>
          </a:r>
          <a:endParaRPr lang="en-US" sz="1700" kern="1200" dirty="0"/>
        </a:p>
        <a:p>
          <a:pPr marL="342900" lvl="2" indent="-171450" algn="l" defTabSz="755650">
            <a:lnSpc>
              <a:spcPct val="90000"/>
            </a:lnSpc>
            <a:spcBef>
              <a:spcPct val="0"/>
            </a:spcBef>
            <a:spcAft>
              <a:spcPct val="20000"/>
            </a:spcAft>
            <a:buChar char="••"/>
          </a:pPr>
          <a:r>
            <a:rPr lang="en-US" sz="1700" kern="1200" dirty="0" smtClean="0"/>
            <a:t>Induction phase of MAT must be provided by Registered Nurse.  </a:t>
          </a:r>
          <a:endParaRPr lang="en-US" sz="1700" kern="1200" dirty="0"/>
        </a:p>
        <a:p>
          <a:pPr marL="342900" lvl="2" indent="-171450" algn="l" defTabSz="755650">
            <a:lnSpc>
              <a:spcPct val="90000"/>
            </a:lnSpc>
            <a:spcBef>
              <a:spcPct val="0"/>
            </a:spcBef>
            <a:spcAft>
              <a:spcPct val="20000"/>
            </a:spcAft>
            <a:buChar char="••"/>
          </a:pPr>
          <a:r>
            <a:rPr lang="en-US" sz="1700" kern="1200" dirty="0" smtClean="0"/>
            <a:t>Maintenance phase of MAT may be provided by Licensed Practical Nurse or Registered Nurse.</a:t>
          </a:r>
          <a:endParaRPr lang="en-US" sz="1700" kern="1200" dirty="0"/>
        </a:p>
      </dsp:txBody>
      <dsp:txXfrm>
        <a:off x="0" y="3454590"/>
        <a:ext cx="9144000" cy="163944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EDF6A0-3EEA-4C38-A97E-F54338632B51}">
      <dsp:nvSpPr>
        <dsp:cNvPr id="0" name=""/>
        <dsp:cNvSpPr/>
      </dsp:nvSpPr>
      <dsp:spPr>
        <a:xfrm>
          <a:off x="0" y="5947"/>
          <a:ext cx="8991600" cy="39415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t>Service Description</a:t>
          </a:r>
          <a:endParaRPr lang="en-US" sz="2000" b="1" kern="1200" dirty="0"/>
        </a:p>
      </dsp:txBody>
      <dsp:txXfrm>
        <a:off x="19241" y="25188"/>
        <a:ext cx="8953118" cy="355674"/>
      </dsp:txXfrm>
    </dsp:sp>
    <dsp:sp modelId="{63E689B4-D0DC-47BA-9A10-8B80E2DED4BD}">
      <dsp:nvSpPr>
        <dsp:cNvPr id="0" name=""/>
        <dsp:cNvSpPr/>
      </dsp:nvSpPr>
      <dsp:spPr>
        <a:xfrm>
          <a:off x="0" y="419656"/>
          <a:ext cx="8991600" cy="23332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483"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dirty="0" smtClean="0"/>
            <a:t>Integrates behavioral health into primary care and specialty medical settings through interdisciplinary care planning and monitoring patient progress and tracking patient outcomes. </a:t>
          </a:r>
          <a:endParaRPr lang="en-US" sz="1600" kern="1200" dirty="0"/>
        </a:p>
        <a:p>
          <a:pPr marL="171450" lvl="1" indent="-171450" algn="l" defTabSz="711200">
            <a:lnSpc>
              <a:spcPct val="90000"/>
            </a:lnSpc>
            <a:spcBef>
              <a:spcPct val="0"/>
            </a:spcBef>
            <a:spcAft>
              <a:spcPct val="20000"/>
            </a:spcAft>
            <a:buChar char="••"/>
          </a:pPr>
          <a:r>
            <a:rPr lang="en-US" sz="1600" kern="1200" dirty="0" smtClean="0"/>
            <a:t>Supports conversations between buprenorphine-waivered physicians and behavioral health professionals to develop and monitor individualized treatment plans.  </a:t>
          </a:r>
          <a:endParaRPr lang="en-US" sz="1600" kern="1200" dirty="0"/>
        </a:p>
        <a:p>
          <a:pPr marL="171450" lvl="1" indent="-171450" algn="l" defTabSz="711200">
            <a:lnSpc>
              <a:spcPct val="90000"/>
            </a:lnSpc>
            <a:spcBef>
              <a:spcPct val="0"/>
            </a:spcBef>
            <a:spcAft>
              <a:spcPct val="20000"/>
            </a:spcAft>
            <a:buChar char="••"/>
          </a:pPr>
          <a:r>
            <a:rPr lang="en-US" sz="1600" kern="1200" dirty="0" smtClean="0"/>
            <a:t>Links patients community resources (including NA, AA, peer recovery supports, etc.) to facilitate referrals and respond to social service needs.</a:t>
          </a:r>
          <a:endParaRPr lang="en-US" sz="1600" kern="1200" dirty="0"/>
        </a:p>
        <a:p>
          <a:pPr marL="171450" lvl="1" indent="-171450" algn="l" defTabSz="711200">
            <a:lnSpc>
              <a:spcPct val="90000"/>
            </a:lnSpc>
            <a:spcBef>
              <a:spcPct val="0"/>
            </a:spcBef>
            <a:spcAft>
              <a:spcPct val="20000"/>
            </a:spcAft>
            <a:buChar char="••"/>
          </a:pPr>
          <a:r>
            <a:rPr lang="en-US" sz="1600" kern="1200" dirty="0" smtClean="0"/>
            <a:t>Tracks and supports patients when they obtain medical, behavioral health, or social services outside the practice. </a:t>
          </a:r>
          <a:endParaRPr lang="en-US" sz="1600" kern="1200" dirty="0"/>
        </a:p>
        <a:p>
          <a:pPr marL="171450" lvl="1" indent="-171450" algn="l" defTabSz="711200">
            <a:lnSpc>
              <a:spcPct val="90000"/>
            </a:lnSpc>
            <a:spcBef>
              <a:spcPct val="0"/>
            </a:spcBef>
            <a:spcAft>
              <a:spcPct val="20000"/>
            </a:spcAft>
            <a:buChar char="••"/>
          </a:pPr>
          <a:r>
            <a:rPr lang="en-US" sz="1600" b="1" kern="1200" dirty="0" smtClean="0"/>
            <a:t>This code must be billed with moderate to severe Opioid Use Disorder as the primary diagnosis by a buprenorphine-waivered physician prescribing MAT to the patient.</a:t>
          </a:r>
          <a:endParaRPr lang="en-US" sz="1600" kern="1200" dirty="0"/>
        </a:p>
      </dsp:txBody>
      <dsp:txXfrm>
        <a:off x="0" y="419656"/>
        <a:ext cx="8991600" cy="2333261"/>
      </dsp:txXfrm>
    </dsp:sp>
    <dsp:sp modelId="{AB69C8B3-57A3-4D94-8AC0-4F69BC2BEBAA}">
      <dsp:nvSpPr>
        <dsp:cNvPr id="0" name=""/>
        <dsp:cNvSpPr/>
      </dsp:nvSpPr>
      <dsp:spPr>
        <a:xfrm>
          <a:off x="0" y="2798458"/>
          <a:ext cx="8991600" cy="45475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t>Professional Care Coordination Requirements</a:t>
          </a:r>
          <a:endParaRPr lang="en-US" sz="2000" b="1" kern="1200" dirty="0"/>
        </a:p>
      </dsp:txBody>
      <dsp:txXfrm>
        <a:off x="22199" y="2820657"/>
        <a:ext cx="8947202" cy="410360"/>
      </dsp:txXfrm>
    </dsp:sp>
    <dsp:sp modelId="{274EF834-C969-4718-858D-B345EB470F3B}">
      <dsp:nvSpPr>
        <dsp:cNvPr id="0" name=""/>
        <dsp:cNvSpPr/>
      </dsp:nvSpPr>
      <dsp:spPr>
        <a:xfrm>
          <a:off x="0" y="3233175"/>
          <a:ext cx="8991600" cy="1872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483"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dirty="0" smtClean="0"/>
            <a:t>At least a bachelor's degree in one of the following fields (social work, psychology, psychiatric rehabilitation, sociology, counseling, vocational rehabilitation, human services counseling) and has at least one year of substance abuse related clinical experience providing direct services to persons with a diagnosis of mental illness or substance abuse; or</a:t>
          </a:r>
          <a:endParaRPr lang="en-US" sz="1600" kern="1200" dirty="0"/>
        </a:p>
        <a:p>
          <a:pPr marL="171450" lvl="1" indent="-171450" algn="l" defTabSz="711200">
            <a:lnSpc>
              <a:spcPct val="90000"/>
            </a:lnSpc>
            <a:spcBef>
              <a:spcPct val="0"/>
            </a:spcBef>
            <a:spcAft>
              <a:spcPct val="20000"/>
            </a:spcAft>
            <a:buChar char="••"/>
          </a:pPr>
          <a:r>
            <a:rPr lang="en-US" sz="1600" kern="1200" dirty="0" smtClean="0"/>
            <a:t>Licensure by the Commonwealth as a registered nurse or as a practical nurse with at least one year of clinical experience; or</a:t>
          </a:r>
          <a:endParaRPr lang="en-US" sz="1600" kern="1200" dirty="0"/>
        </a:p>
        <a:p>
          <a:pPr marL="171450" lvl="1" indent="-171450" algn="l" defTabSz="711200">
            <a:lnSpc>
              <a:spcPct val="90000"/>
            </a:lnSpc>
            <a:spcBef>
              <a:spcPct val="0"/>
            </a:spcBef>
            <a:spcAft>
              <a:spcPct val="20000"/>
            </a:spcAft>
            <a:buChar char="••"/>
          </a:pPr>
          <a:r>
            <a:rPr lang="en-US" sz="1600" kern="1200" dirty="0" smtClean="0"/>
            <a:t>An individual with certification as a substance abuse counselor (CSAC).</a:t>
          </a:r>
          <a:endParaRPr lang="en-US" sz="1600" kern="1200" dirty="0"/>
        </a:p>
        <a:p>
          <a:pPr marL="171450" lvl="1" indent="-171450" algn="l" defTabSz="711200">
            <a:lnSpc>
              <a:spcPct val="90000"/>
            </a:lnSpc>
            <a:spcBef>
              <a:spcPct val="0"/>
            </a:spcBef>
            <a:spcAft>
              <a:spcPct val="20000"/>
            </a:spcAft>
            <a:buChar char="••"/>
          </a:pPr>
          <a:r>
            <a:rPr lang="en-US" sz="1600" kern="1200" dirty="0" smtClean="0"/>
            <a:t>All providers must be under the supervision of a physician prescribing MAT to the patient,</a:t>
          </a:r>
          <a:endParaRPr lang="en-US" sz="1600" kern="1200" dirty="0"/>
        </a:p>
      </dsp:txBody>
      <dsp:txXfrm>
        <a:off x="0" y="3233175"/>
        <a:ext cx="8991600" cy="187222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FBEB77-3AF2-4FFC-A809-39881D728BC4}">
      <dsp:nvSpPr>
        <dsp:cNvPr id="0" name=""/>
        <dsp:cNvSpPr/>
      </dsp:nvSpPr>
      <dsp:spPr>
        <a:xfrm>
          <a:off x="0" y="0"/>
          <a:ext cx="8991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C02E07-179D-441A-9934-EBF3CE9BDA54}">
      <dsp:nvSpPr>
        <dsp:cNvPr id="0" name=""/>
        <dsp:cNvSpPr/>
      </dsp:nvSpPr>
      <dsp:spPr>
        <a:xfrm>
          <a:off x="0" y="0"/>
          <a:ext cx="1798320" cy="2681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en-US" sz="2700" b="1" kern="1200" dirty="0" smtClean="0"/>
            <a:t>Day 1- Induction</a:t>
          </a:r>
          <a:endParaRPr lang="en-US" sz="2700" b="1" kern="1200" dirty="0" smtClean="0"/>
        </a:p>
      </dsp:txBody>
      <dsp:txXfrm>
        <a:off x="0" y="0"/>
        <a:ext cx="1798320" cy="2681287"/>
      </dsp:txXfrm>
    </dsp:sp>
    <dsp:sp modelId="{3124A70A-7D50-401E-902A-8A784FBBB065}">
      <dsp:nvSpPr>
        <dsp:cNvPr id="0" name=""/>
        <dsp:cNvSpPr/>
      </dsp:nvSpPr>
      <dsp:spPr>
        <a:xfrm>
          <a:off x="1933193" y="2012"/>
          <a:ext cx="7058406" cy="505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smtClean="0"/>
            <a:t>Physician assessment induction (H0014):  $140</a:t>
          </a:r>
          <a:endParaRPr lang="en-US" sz="2000" kern="1200" dirty="0" smtClean="0"/>
        </a:p>
      </dsp:txBody>
      <dsp:txXfrm>
        <a:off x="1933193" y="2012"/>
        <a:ext cx="7058406" cy="505972"/>
      </dsp:txXfrm>
    </dsp:sp>
    <dsp:sp modelId="{13D7832E-B6E6-479C-970F-9E34B8AF23FB}">
      <dsp:nvSpPr>
        <dsp:cNvPr id="0" name=""/>
        <dsp:cNvSpPr/>
      </dsp:nvSpPr>
      <dsp:spPr>
        <a:xfrm>
          <a:off x="1798319" y="507985"/>
          <a:ext cx="71932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BC5B4B-A5F6-4A90-930D-16CFC3600DA4}">
      <dsp:nvSpPr>
        <dsp:cNvPr id="0" name=""/>
        <dsp:cNvSpPr/>
      </dsp:nvSpPr>
      <dsp:spPr>
        <a:xfrm>
          <a:off x="1933193" y="509998"/>
          <a:ext cx="7058406" cy="7263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smtClean="0"/>
            <a:t>Psychosocial assessment/counseling + prescribing medication and oversight (H0020) 2 units: $48</a:t>
          </a:r>
          <a:endParaRPr lang="en-US" sz="2000" kern="1200" dirty="0" smtClean="0"/>
        </a:p>
      </dsp:txBody>
      <dsp:txXfrm>
        <a:off x="1933193" y="509998"/>
        <a:ext cx="7058406" cy="726309"/>
      </dsp:txXfrm>
    </dsp:sp>
    <dsp:sp modelId="{79382BCB-EA41-4E05-99F3-5BBE5AE07EB6}">
      <dsp:nvSpPr>
        <dsp:cNvPr id="0" name=""/>
        <dsp:cNvSpPr/>
      </dsp:nvSpPr>
      <dsp:spPr>
        <a:xfrm>
          <a:off x="1798319" y="1236308"/>
          <a:ext cx="71932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87E3F6-11A2-40BB-AA31-2FC8894C534A}">
      <dsp:nvSpPr>
        <dsp:cNvPr id="0" name=""/>
        <dsp:cNvSpPr/>
      </dsp:nvSpPr>
      <dsp:spPr>
        <a:xfrm>
          <a:off x="1933193" y="1238321"/>
          <a:ext cx="7058406" cy="4236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smtClean="0"/>
            <a:t>Urine Drug Screen (G codes): $15-80</a:t>
          </a:r>
          <a:endParaRPr lang="en-US" sz="2000" kern="1200" dirty="0" smtClean="0"/>
        </a:p>
      </dsp:txBody>
      <dsp:txXfrm>
        <a:off x="1933193" y="1238321"/>
        <a:ext cx="7058406" cy="423637"/>
      </dsp:txXfrm>
    </dsp:sp>
    <dsp:sp modelId="{AF025F57-D291-4508-874F-DB7FA6059D7E}">
      <dsp:nvSpPr>
        <dsp:cNvPr id="0" name=""/>
        <dsp:cNvSpPr/>
      </dsp:nvSpPr>
      <dsp:spPr>
        <a:xfrm>
          <a:off x="1798319" y="1661959"/>
          <a:ext cx="71932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FB14B5D-B1F5-4435-A852-3D2D5B868A84}">
      <dsp:nvSpPr>
        <dsp:cNvPr id="0" name=""/>
        <dsp:cNvSpPr/>
      </dsp:nvSpPr>
      <dsp:spPr>
        <a:xfrm>
          <a:off x="1933193" y="1663972"/>
          <a:ext cx="7058406" cy="505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smtClean="0"/>
            <a:t>Substance Abuse Care Coordination (G9012):  $243 PMPM</a:t>
          </a:r>
          <a:endParaRPr lang="en-US" sz="2000" kern="1200" dirty="0" smtClean="0"/>
        </a:p>
      </dsp:txBody>
      <dsp:txXfrm>
        <a:off x="1933193" y="1663972"/>
        <a:ext cx="7058406" cy="505972"/>
      </dsp:txXfrm>
    </dsp:sp>
    <dsp:sp modelId="{39668BA2-78AB-4B26-9215-E714B363AB53}">
      <dsp:nvSpPr>
        <dsp:cNvPr id="0" name=""/>
        <dsp:cNvSpPr/>
      </dsp:nvSpPr>
      <dsp:spPr>
        <a:xfrm>
          <a:off x="1798319" y="2169944"/>
          <a:ext cx="71932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B1E6C1-9D88-4358-9B23-5219CA8A0968}">
      <dsp:nvSpPr>
        <dsp:cNvPr id="0" name=""/>
        <dsp:cNvSpPr/>
      </dsp:nvSpPr>
      <dsp:spPr>
        <a:xfrm>
          <a:off x="1933193" y="2171957"/>
          <a:ext cx="7058406" cy="505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endParaRPr lang="en-US" sz="2000" kern="1200" dirty="0" smtClean="0"/>
        </a:p>
      </dsp:txBody>
      <dsp:txXfrm>
        <a:off x="1933193" y="2171957"/>
        <a:ext cx="7058406" cy="505972"/>
      </dsp:txXfrm>
    </dsp:sp>
    <dsp:sp modelId="{D3D260B8-2577-4E1D-AD7E-031CCD9051B5}">
      <dsp:nvSpPr>
        <dsp:cNvPr id="0" name=""/>
        <dsp:cNvSpPr/>
      </dsp:nvSpPr>
      <dsp:spPr>
        <a:xfrm>
          <a:off x="1798319" y="2677930"/>
          <a:ext cx="71932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214B98-E2D9-4E0D-B7AA-A56B4CEF7248}">
      <dsp:nvSpPr>
        <dsp:cNvPr id="0" name=""/>
        <dsp:cNvSpPr/>
      </dsp:nvSpPr>
      <dsp:spPr>
        <a:xfrm>
          <a:off x="0" y="2681287"/>
          <a:ext cx="8991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6ABC53-2F44-4571-A3FF-E23938755F89}">
      <dsp:nvSpPr>
        <dsp:cNvPr id="0" name=""/>
        <dsp:cNvSpPr/>
      </dsp:nvSpPr>
      <dsp:spPr>
        <a:xfrm>
          <a:off x="0" y="2681287"/>
          <a:ext cx="1798320" cy="2681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en-US" sz="2700" b="1" kern="1200" dirty="0" smtClean="0"/>
            <a:t>Total:</a:t>
          </a:r>
        </a:p>
      </dsp:txBody>
      <dsp:txXfrm>
        <a:off x="0" y="2681287"/>
        <a:ext cx="1798320" cy="2681287"/>
      </dsp:txXfrm>
    </dsp:sp>
    <dsp:sp modelId="{47C54114-141E-4196-9653-77F34C18BB01}">
      <dsp:nvSpPr>
        <dsp:cNvPr id="0" name=""/>
        <dsp:cNvSpPr/>
      </dsp:nvSpPr>
      <dsp:spPr>
        <a:xfrm>
          <a:off x="1933193" y="2815351"/>
          <a:ext cx="7058406" cy="1444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en-US" sz="3200" b="1" kern="1200" dirty="0" smtClean="0"/>
            <a:t>$227 - $293 for Induction Encounter </a:t>
          </a:r>
          <a:r>
            <a:rPr lang="en-US" sz="3200" b="1" kern="1200" dirty="0" smtClean="0"/>
            <a:t>+ </a:t>
          </a:r>
          <a:r>
            <a:rPr lang="en-US" sz="3200" b="1" kern="1200" dirty="0" smtClean="0"/>
            <a:t>$243 Per Member Per Month Care Coordination Payment</a:t>
          </a:r>
          <a:endParaRPr lang="en-US" sz="3200" b="1" kern="1200" dirty="0" smtClean="0"/>
        </a:p>
      </dsp:txBody>
      <dsp:txXfrm>
        <a:off x="1933193" y="2815351"/>
        <a:ext cx="7058406" cy="1444945"/>
      </dsp:txXfrm>
    </dsp:sp>
    <dsp:sp modelId="{EAE425A5-9CAF-4CA1-96F9-25FD1D1D0C69}">
      <dsp:nvSpPr>
        <dsp:cNvPr id="0" name=""/>
        <dsp:cNvSpPr/>
      </dsp:nvSpPr>
      <dsp:spPr>
        <a:xfrm>
          <a:off x="1798319" y="4260297"/>
          <a:ext cx="71932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FBEB77-3AF2-4FFC-A809-39881D728BC4}">
      <dsp:nvSpPr>
        <dsp:cNvPr id="0" name=""/>
        <dsp:cNvSpPr/>
      </dsp:nvSpPr>
      <dsp:spPr>
        <a:xfrm>
          <a:off x="0" y="0"/>
          <a:ext cx="8991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C02E07-179D-441A-9934-EBF3CE9BDA54}">
      <dsp:nvSpPr>
        <dsp:cNvPr id="0" name=""/>
        <dsp:cNvSpPr/>
      </dsp:nvSpPr>
      <dsp:spPr>
        <a:xfrm>
          <a:off x="0" y="0"/>
          <a:ext cx="1798320" cy="2681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b="1" kern="1200" dirty="0" smtClean="0"/>
            <a:t>Maintenance</a:t>
          </a:r>
        </a:p>
        <a:p>
          <a:pPr lvl="0" algn="l" defTabSz="933450">
            <a:lnSpc>
              <a:spcPct val="90000"/>
            </a:lnSpc>
            <a:spcBef>
              <a:spcPct val="0"/>
            </a:spcBef>
            <a:spcAft>
              <a:spcPct val="35000"/>
            </a:spcAft>
          </a:pPr>
          <a:r>
            <a:rPr lang="en-US" sz="2100" b="1" kern="1200" dirty="0" smtClean="0"/>
            <a:t>Visit</a:t>
          </a:r>
        </a:p>
      </dsp:txBody>
      <dsp:txXfrm>
        <a:off x="0" y="0"/>
        <a:ext cx="1798320" cy="2681287"/>
      </dsp:txXfrm>
    </dsp:sp>
    <dsp:sp modelId="{3124A70A-7D50-401E-902A-8A784FBBB065}">
      <dsp:nvSpPr>
        <dsp:cNvPr id="0" name=""/>
        <dsp:cNvSpPr/>
      </dsp:nvSpPr>
      <dsp:spPr>
        <a:xfrm>
          <a:off x="1933193" y="2012"/>
          <a:ext cx="7058406" cy="505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smtClean="0"/>
            <a:t>Physician Level 4 E&amp;M Visit – Est. (99213):  $73</a:t>
          </a:r>
        </a:p>
      </dsp:txBody>
      <dsp:txXfrm>
        <a:off x="1933193" y="2012"/>
        <a:ext cx="7058406" cy="505972"/>
      </dsp:txXfrm>
    </dsp:sp>
    <dsp:sp modelId="{13D7832E-B6E6-479C-970F-9E34B8AF23FB}">
      <dsp:nvSpPr>
        <dsp:cNvPr id="0" name=""/>
        <dsp:cNvSpPr/>
      </dsp:nvSpPr>
      <dsp:spPr>
        <a:xfrm>
          <a:off x="1798319" y="507985"/>
          <a:ext cx="71932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BC5B4B-A5F6-4A90-930D-16CFC3600DA4}">
      <dsp:nvSpPr>
        <dsp:cNvPr id="0" name=""/>
        <dsp:cNvSpPr/>
      </dsp:nvSpPr>
      <dsp:spPr>
        <a:xfrm>
          <a:off x="1933193" y="509998"/>
          <a:ext cx="7058406" cy="7263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smtClean="0"/>
            <a:t>Psychosocial assessment/counseling + prescribing medication and oversight (H0020) 2 units: $48</a:t>
          </a:r>
          <a:endParaRPr lang="en-US" sz="2000" kern="1200" dirty="0" smtClean="0"/>
        </a:p>
      </dsp:txBody>
      <dsp:txXfrm>
        <a:off x="1933193" y="509998"/>
        <a:ext cx="7058406" cy="726309"/>
      </dsp:txXfrm>
    </dsp:sp>
    <dsp:sp modelId="{79382BCB-EA41-4E05-99F3-5BBE5AE07EB6}">
      <dsp:nvSpPr>
        <dsp:cNvPr id="0" name=""/>
        <dsp:cNvSpPr/>
      </dsp:nvSpPr>
      <dsp:spPr>
        <a:xfrm>
          <a:off x="1798319" y="1236308"/>
          <a:ext cx="71932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87E3F6-11A2-40BB-AA31-2FC8894C534A}">
      <dsp:nvSpPr>
        <dsp:cNvPr id="0" name=""/>
        <dsp:cNvSpPr/>
      </dsp:nvSpPr>
      <dsp:spPr>
        <a:xfrm>
          <a:off x="1933193" y="1238321"/>
          <a:ext cx="7058406" cy="4236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smtClean="0"/>
            <a:t>Urine Drug Screen (G codes): $15-80</a:t>
          </a:r>
          <a:endParaRPr lang="en-US" sz="2000" kern="1200" dirty="0" smtClean="0"/>
        </a:p>
      </dsp:txBody>
      <dsp:txXfrm>
        <a:off x="1933193" y="1238321"/>
        <a:ext cx="7058406" cy="423637"/>
      </dsp:txXfrm>
    </dsp:sp>
    <dsp:sp modelId="{AF025F57-D291-4508-874F-DB7FA6059D7E}">
      <dsp:nvSpPr>
        <dsp:cNvPr id="0" name=""/>
        <dsp:cNvSpPr/>
      </dsp:nvSpPr>
      <dsp:spPr>
        <a:xfrm>
          <a:off x="1798319" y="1661959"/>
          <a:ext cx="71932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FB14B5D-B1F5-4435-A852-3D2D5B868A84}">
      <dsp:nvSpPr>
        <dsp:cNvPr id="0" name=""/>
        <dsp:cNvSpPr/>
      </dsp:nvSpPr>
      <dsp:spPr>
        <a:xfrm>
          <a:off x="1933193" y="1663972"/>
          <a:ext cx="7058406" cy="505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smtClean="0"/>
            <a:t>Substance Abuse Care Coordination (G9012):  $243 PMPM</a:t>
          </a:r>
          <a:endParaRPr lang="en-US" sz="2000" kern="1200" dirty="0" smtClean="0"/>
        </a:p>
      </dsp:txBody>
      <dsp:txXfrm>
        <a:off x="1933193" y="1663972"/>
        <a:ext cx="7058406" cy="505972"/>
      </dsp:txXfrm>
    </dsp:sp>
    <dsp:sp modelId="{39668BA2-78AB-4B26-9215-E714B363AB53}">
      <dsp:nvSpPr>
        <dsp:cNvPr id="0" name=""/>
        <dsp:cNvSpPr/>
      </dsp:nvSpPr>
      <dsp:spPr>
        <a:xfrm>
          <a:off x="1798319" y="2169944"/>
          <a:ext cx="71932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B1E6C1-9D88-4358-9B23-5219CA8A0968}">
      <dsp:nvSpPr>
        <dsp:cNvPr id="0" name=""/>
        <dsp:cNvSpPr/>
      </dsp:nvSpPr>
      <dsp:spPr>
        <a:xfrm>
          <a:off x="1933193" y="2171957"/>
          <a:ext cx="7058406" cy="505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endParaRPr lang="en-US" sz="2000" kern="1200" dirty="0" smtClean="0"/>
        </a:p>
      </dsp:txBody>
      <dsp:txXfrm>
        <a:off x="1933193" y="2171957"/>
        <a:ext cx="7058406" cy="505972"/>
      </dsp:txXfrm>
    </dsp:sp>
    <dsp:sp modelId="{D3D260B8-2577-4E1D-AD7E-031CCD9051B5}">
      <dsp:nvSpPr>
        <dsp:cNvPr id="0" name=""/>
        <dsp:cNvSpPr/>
      </dsp:nvSpPr>
      <dsp:spPr>
        <a:xfrm>
          <a:off x="1798319" y="2677930"/>
          <a:ext cx="71932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214B98-E2D9-4E0D-B7AA-A56B4CEF7248}">
      <dsp:nvSpPr>
        <dsp:cNvPr id="0" name=""/>
        <dsp:cNvSpPr/>
      </dsp:nvSpPr>
      <dsp:spPr>
        <a:xfrm>
          <a:off x="0" y="2681287"/>
          <a:ext cx="8991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6ABC53-2F44-4571-A3FF-E23938755F89}">
      <dsp:nvSpPr>
        <dsp:cNvPr id="0" name=""/>
        <dsp:cNvSpPr/>
      </dsp:nvSpPr>
      <dsp:spPr>
        <a:xfrm>
          <a:off x="0" y="2681287"/>
          <a:ext cx="1798320" cy="2681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b="1" kern="1200" dirty="0" smtClean="0"/>
            <a:t>Total:</a:t>
          </a:r>
        </a:p>
      </dsp:txBody>
      <dsp:txXfrm>
        <a:off x="0" y="2681287"/>
        <a:ext cx="1798320" cy="2681287"/>
      </dsp:txXfrm>
    </dsp:sp>
    <dsp:sp modelId="{47C54114-141E-4196-9653-77F34C18BB01}">
      <dsp:nvSpPr>
        <dsp:cNvPr id="0" name=""/>
        <dsp:cNvSpPr/>
      </dsp:nvSpPr>
      <dsp:spPr>
        <a:xfrm>
          <a:off x="1933193" y="2815351"/>
          <a:ext cx="7058406" cy="1444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en-US" sz="3200" b="1" kern="1200" dirty="0" smtClean="0"/>
            <a:t>$136 - $</a:t>
          </a:r>
          <a:r>
            <a:rPr lang="en-US" sz="3200" b="1" kern="1200" dirty="0" smtClean="0"/>
            <a:t>201 Per Encounter </a:t>
          </a:r>
          <a:r>
            <a:rPr lang="en-US" sz="3200" b="1" kern="1200" dirty="0" smtClean="0"/>
            <a:t>+ </a:t>
          </a:r>
          <a:r>
            <a:rPr lang="en-US" sz="3200" b="1" kern="1200" dirty="0" smtClean="0"/>
            <a:t>$243 Per Member Per Month Care Coordination Payment</a:t>
          </a:r>
          <a:endParaRPr lang="en-US" sz="3200" b="1" kern="1200" dirty="0" smtClean="0"/>
        </a:p>
      </dsp:txBody>
      <dsp:txXfrm>
        <a:off x="1933193" y="2815351"/>
        <a:ext cx="7058406" cy="1444945"/>
      </dsp:txXfrm>
    </dsp:sp>
    <dsp:sp modelId="{EAE425A5-9CAF-4CA1-96F9-25FD1D1D0C69}">
      <dsp:nvSpPr>
        <dsp:cNvPr id="0" name=""/>
        <dsp:cNvSpPr/>
      </dsp:nvSpPr>
      <dsp:spPr>
        <a:xfrm>
          <a:off x="1798319" y="4260297"/>
          <a:ext cx="71932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4" tIns="46582" rIns="93164" bIns="46582"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64" tIns="46582" rIns="93164" bIns="46582" rtlCol="0"/>
          <a:lstStyle>
            <a:lvl1pPr algn="r">
              <a:defRPr sz="1200"/>
            </a:lvl1pPr>
          </a:lstStyle>
          <a:p>
            <a:fld id="{1C30342E-FC8A-44A7-82DE-0FB4E774DE83}" type="datetimeFigureOut">
              <a:rPr lang="en-US" smtClean="0"/>
              <a:t>12/2/2016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64" tIns="46582" rIns="93164" bIns="46582"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64" tIns="46582" rIns="93164" bIns="46582" rtlCol="0" anchor="b"/>
          <a:lstStyle>
            <a:lvl1pPr algn="r">
              <a:defRPr sz="1200"/>
            </a:lvl1pPr>
          </a:lstStyle>
          <a:p>
            <a:fld id="{C5F8F9D3-6BA6-4926-87AC-2EC89A05B4B0}" type="slidenum">
              <a:rPr lang="en-US" smtClean="0"/>
              <a:t>‹#›</a:t>
            </a:fld>
            <a:endParaRPr lang="en-US"/>
          </a:p>
        </p:txBody>
      </p:sp>
    </p:spTree>
    <p:extLst>
      <p:ext uri="{BB962C8B-B14F-4D97-AF65-F5344CB8AC3E}">
        <p14:creationId xmlns:p14="http://schemas.microsoft.com/office/powerpoint/2010/main" val="4688091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4" tIns="46582" rIns="93164" bIns="46582"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64" tIns="46582" rIns="93164" bIns="46582" rtlCol="0"/>
          <a:lstStyle>
            <a:lvl1pPr algn="r">
              <a:defRPr sz="1200"/>
            </a:lvl1pPr>
          </a:lstStyle>
          <a:p>
            <a:fld id="{D72B6009-CB7B-40AD-B9B3-9964D4B5CB8D}" type="datetimeFigureOut">
              <a:rPr lang="en-US" smtClean="0"/>
              <a:t>12/2/2016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4" tIns="46582" rIns="93164" bIns="46582"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4" tIns="46582" rIns="93164" bIns="4658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64" tIns="46582" rIns="93164" bIns="46582"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64" tIns="46582" rIns="93164" bIns="46582" rtlCol="0" anchor="b"/>
          <a:lstStyle>
            <a:lvl1pPr algn="r">
              <a:defRPr sz="1200"/>
            </a:lvl1pPr>
          </a:lstStyle>
          <a:p>
            <a:fld id="{591D0EE3-F776-422B-98DE-C73141953E2C}" type="slidenum">
              <a:rPr lang="en-US" smtClean="0"/>
              <a:t>‹#›</a:t>
            </a:fld>
            <a:endParaRPr lang="en-US"/>
          </a:p>
        </p:txBody>
      </p:sp>
    </p:spTree>
    <p:extLst>
      <p:ext uri="{BB962C8B-B14F-4D97-AF65-F5344CB8AC3E}">
        <p14:creationId xmlns:p14="http://schemas.microsoft.com/office/powerpoint/2010/main" val="3586868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1D0EE3-F776-422B-98DE-C73141953E2C}" type="slidenum">
              <a:rPr lang="en-US" smtClean="0"/>
              <a:t>1</a:t>
            </a:fld>
            <a:endParaRPr lang="en-US"/>
          </a:p>
        </p:txBody>
      </p:sp>
    </p:spTree>
    <p:extLst>
      <p:ext uri="{BB962C8B-B14F-4D97-AF65-F5344CB8AC3E}">
        <p14:creationId xmlns:p14="http://schemas.microsoft.com/office/powerpoint/2010/main" val="20774661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Services Highlighted in Yellow are newly added services.</a:t>
            </a:r>
          </a:p>
          <a:p>
            <a:endParaRPr lang="en-US" sz="1300" dirty="0"/>
          </a:p>
          <a:p>
            <a:r>
              <a:rPr lang="en-US" sz="1300" dirty="0"/>
              <a:t>Virginia spent $1.7 million on SUD in FY 2015. SUD spending in FY 2015 was less than 1% of the total FFS BH spending ($789 million).  Part of this reason of low utilization are the low rates.  Majority of services are getting a rate increase, many up to 400%.</a:t>
            </a:r>
          </a:p>
          <a:p>
            <a:endParaRPr lang="en-US" sz="1300" dirty="0"/>
          </a:p>
          <a:p>
            <a:r>
              <a:rPr lang="en-US" sz="1300" b="1" dirty="0"/>
              <a:t>FAMIS and GAP  </a:t>
            </a:r>
            <a:r>
              <a:rPr lang="en-US" sz="1300" dirty="0"/>
              <a:t>coverage does not include residential treatment.  </a:t>
            </a:r>
          </a:p>
          <a:p>
            <a:endParaRPr lang="en-US" sz="1300" dirty="0"/>
          </a:p>
          <a:p>
            <a:r>
              <a:rPr lang="en-US" sz="1300" b="1" dirty="0"/>
              <a:t>GAP</a:t>
            </a:r>
            <a:r>
              <a:rPr lang="en-US" sz="1300" dirty="0"/>
              <a:t> does not cover Inpatient Services or PHP.</a:t>
            </a:r>
          </a:p>
        </p:txBody>
      </p:sp>
      <p:sp>
        <p:nvSpPr>
          <p:cNvPr id="4" name="Slide Number Placeholder 3"/>
          <p:cNvSpPr>
            <a:spLocks noGrp="1"/>
          </p:cNvSpPr>
          <p:nvPr>
            <p:ph type="sldNum" sz="quarter" idx="10"/>
          </p:nvPr>
        </p:nvSpPr>
        <p:spPr/>
        <p:txBody>
          <a:bodyPr/>
          <a:lstStyle/>
          <a:p>
            <a:fld id="{591D0EE3-F776-422B-98DE-C73141953E2C}" type="slidenum">
              <a:rPr lang="en-US" smtClean="0"/>
              <a:t>10</a:t>
            </a:fld>
            <a:endParaRPr lang="en-US"/>
          </a:p>
        </p:txBody>
      </p:sp>
    </p:spTree>
    <p:extLst>
      <p:ext uri="{BB962C8B-B14F-4D97-AF65-F5344CB8AC3E}">
        <p14:creationId xmlns:p14="http://schemas.microsoft.com/office/powerpoint/2010/main" val="1255675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All services for the current 1.1 million enrolled members.  This is not changing criteria for member eligibility.</a:t>
            </a:r>
          </a:p>
        </p:txBody>
      </p:sp>
      <p:sp>
        <p:nvSpPr>
          <p:cNvPr id="4" name="Slide Number Placeholder 3"/>
          <p:cNvSpPr>
            <a:spLocks noGrp="1"/>
          </p:cNvSpPr>
          <p:nvPr>
            <p:ph type="sldNum" sz="quarter" idx="10"/>
          </p:nvPr>
        </p:nvSpPr>
        <p:spPr/>
        <p:txBody>
          <a:bodyPr/>
          <a:lstStyle/>
          <a:p>
            <a:fld id="{591D0EE3-F776-422B-98DE-C73141953E2C}" type="slidenum">
              <a:rPr lang="en-US" smtClean="0"/>
              <a:t>11</a:t>
            </a:fld>
            <a:endParaRPr lang="en-US"/>
          </a:p>
        </p:txBody>
      </p:sp>
    </p:spTree>
    <p:extLst>
      <p:ext uri="{BB962C8B-B14F-4D97-AF65-F5344CB8AC3E}">
        <p14:creationId xmlns:p14="http://schemas.microsoft.com/office/powerpoint/2010/main" val="11953585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Switching gears to cover ASAM levels of care and rate structure.</a:t>
            </a:r>
          </a:p>
        </p:txBody>
      </p:sp>
      <p:sp>
        <p:nvSpPr>
          <p:cNvPr id="4" name="Slide Number Placeholder 3"/>
          <p:cNvSpPr>
            <a:spLocks noGrp="1"/>
          </p:cNvSpPr>
          <p:nvPr>
            <p:ph type="sldNum" sz="quarter" idx="10"/>
          </p:nvPr>
        </p:nvSpPr>
        <p:spPr/>
        <p:txBody>
          <a:bodyPr/>
          <a:lstStyle/>
          <a:p>
            <a:fld id="{591D0EE3-F776-422B-98DE-C73141953E2C}" type="slidenum">
              <a:rPr lang="en-US" smtClean="0"/>
              <a:t>12</a:t>
            </a:fld>
            <a:endParaRPr lang="en-US"/>
          </a:p>
        </p:txBody>
      </p:sp>
    </p:spTree>
    <p:extLst>
      <p:ext uri="{BB962C8B-B14F-4D97-AF65-F5344CB8AC3E}">
        <p14:creationId xmlns:p14="http://schemas.microsoft.com/office/powerpoint/2010/main" val="17490205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84363" y="295275"/>
            <a:ext cx="3059112" cy="2295525"/>
          </a:xfrm>
        </p:spPr>
      </p:sp>
      <p:sp>
        <p:nvSpPr>
          <p:cNvPr id="3" name="Notes Placeholder 2"/>
          <p:cNvSpPr>
            <a:spLocks noGrp="1"/>
          </p:cNvSpPr>
          <p:nvPr>
            <p:ph type="body" idx="1"/>
          </p:nvPr>
        </p:nvSpPr>
        <p:spPr>
          <a:xfrm>
            <a:off x="292100" y="2656114"/>
            <a:ext cx="6426200" cy="6345162"/>
          </a:xfrm>
        </p:spPr>
        <p:txBody>
          <a:bodyPr/>
          <a:lstStyle/>
          <a:p>
            <a:pPr defTabSz="914266">
              <a:defRPr/>
            </a:pPr>
            <a:r>
              <a:rPr lang="en-US" sz="1300" dirty="0"/>
              <a:t>ASAM uses a multidimensional biopsychosocial assessment to guide service planning and treatment in all levels of care.  These six dimensions represent different life areas that together impact the assessment, service delivery and level of care placement decisions.  </a:t>
            </a:r>
          </a:p>
          <a:p>
            <a:endParaRPr lang="en-US" sz="1300" dirty="0"/>
          </a:p>
          <a:p>
            <a:r>
              <a:rPr lang="en-US" sz="1300" dirty="0"/>
              <a:t>The six dimensions provide common language of holistic, biopsychosocial assessment and treatment across addiction treatment, mental health, physician health, mental health and incorporates spiritual issues in the recovery process.</a:t>
            </a:r>
          </a:p>
          <a:p>
            <a:endParaRPr lang="en-US" sz="1300" dirty="0"/>
          </a:p>
          <a:p>
            <a:pPr marL="330521" indent="-330521">
              <a:spcBef>
                <a:spcPts val="578"/>
              </a:spcBef>
              <a:buAutoNum type="arabicPeriod"/>
            </a:pPr>
            <a:r>
              <a:rPr lang="en-US" sz="1300" dirty="0"/>
              <a:t>Indicates what types and intensity of withdrawal management services are needed.</a:t>
            </a:r>
          </a:p>
          <a:p>
            <a:pPr marL="330521" indent="-330521">
              <a:spcBef>
                <a:spcPts val="578"/>
              </a:spcBef>
              <a:buAutoNum type="arabicPeriod" startAt="2"/>
            </a:pPr>
            <a:r>
              <a:rPr lang="en-US" sz="1300" dirty="0"/>
              <a:t>Indicates placement decisions to move to higher care with increased staffing to manage co-occurring psychiatric needs or to manage physical health complications</a:t>
            </a:r>
          </a:p>
          <a:p>
            <a:pPr marL="330521" indent="-330521">
              <a:spcBef>
                <a:spcPts val="578"/>
              </a:spcBef>
              <a:buAutoNum type="arabicPeriod" startAt="3"/>
            </a:pPr>
            <a:r>
              <a:rPr lang="en-US" sz="1300" dirty="0"/>
              <a:t>Indicates placement in co-occurring capable or co-occurring enhanced programs also may indicate placement into a higher level of care to allow for more staff supervision and opportunities for counseling to address emotional status.</a:t>
            </a:r>
          </a:p>
          <a:p>
            <a:pPr marL="330521" indent="-330521">
              <a:spcBef>
                <a:spcPts val="578"/>
              </a:spcBef>
              <a:buAutoNum type="arabicPeriod" startAt="4"/>
            </a:pPr>
            <a:r>
              <a:rPr lang="en-US" sz="1300" dirty="0"/>
              <a:t>Indicates the person may need extra structure and to remain in higher level of care or to be ready to attempt less structured settings to implement new choice patterns and to engage in less programmatic structure in their recovery.</a:t>
            </a:r>
          </a:p>
          <a:p>
            <a:pPr marL="330521" indent="-330521">
              <a:spcBef>
                <a:spcPts val="578"/>
              </a:spcBef>
              <a:buAutoNum type="arabicPeriod" startAt="5"/>
            </a:pPr>
            <a:r>
              <a:rPr lang="en-US" sz="1300" dirty="0"/>
              <a:t>Co-occurring issues and relapse prevention issues indicate the continued placement in more structured programs until the individual has the coping mechanisms to manage triggers, impulsivity anger or other issues that may lead to relapse.  The status of the individual indicates the need for a higher level of care or progression to try lower levels of care.  Movement through the levels should be dynamic, risk can be managed and options for failure can be experienced with strategies in place.</a:t>
            </a:r>
          </a:p>
          <a:p>
            <a:pPr marL="330521" indent="-330521">
              <a:spcBef>
                <a:spcPts val="578"/>
              </a:spcBef>
              <a:buAutoNum type="arabicPeriod" startAt="5"/>
            </a:pPr>
            <a:r>
              <a:rPr lang="en-US" sz="1300" dirty="0"/>
              <a:t>Safe living environment where peers and families do not use substances vs living in environment surrounded with substance users or others that enable use.  The recovery environment again, indicates the level of care that is needed to ensure the patient has the skills needed to cope with his or her environment.</a:t>
            </a:r>
          </a:p>
        </p:txBody>
      </p:sp>
      <p:sp>
        <p:nvSpPr>
          <p:cNvPr id="4" name="Slide Number Placeholder 3"/>
          <p:cNvSpPr>
            <a:spLocks noGrp="1"/>
          </p:cNvSpPr>
          <p:nvPr>
            <p:ph type="sldNum" sz="quarter" idx="10"/>
          </p:nvPr>
        </p:nvSpPr>
        <p:spPr/>
        <p:txBody>
          <a:bodyPr/>
          <a:lstStyle/>
          <a:p>
            <a:fld id="{591D0EE3-F776-422B-98DE-C73141953E2C}" type="slidenum">
              <a:rPr lang="en-US" smtClean="0"/>
              <a:t>13</a:t>
            </a:fld>
            <a:endParaRPr lang="en-US"/>
          </a:p>
        </p:txBody>
      </p:sp>
    </p:spTree>
    <p:extLst>
      <p:ext uri="{BB962C8B-B14F-4D97-AF65-F5344CB8AC3E}">
        <p14:creationId xmlns:p14="http://schemas.microsoft.com/office/powerpoint/2010/main" val="22610879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Main Levels of Care</a:t>
            </a:r>
          </a:p>
          <a:p>
            <a:endParaRPr lang="en-US" sz="1300" dirty="0"/>
          </a:p>
          <a:p>
            <a:r>
              <a:rPr lang="en-US" sz="1300" dirty="0"/>
              <a:t>1. Outpatient Counseling</a:t>
            </a:r>
          </a:p>
          <a:p>
            <a:r>
              <a:rPr lang="en-US" sz="1300" dirty="0"/>
              <a:t>2. Intensive Outpatient, Partial Hospitalization and WM</a:t>
            </a:r>
          </a:p>
          <a:p>
            <a:r>
              <a:rPr lang="en-US" sz="1300" dirty="0"/>
              <a:t>3. Residential Treatment continuum from medical model RTC/Inpatient Psych facility (3.7) to halfway house/group home (3.1)</a:t>
            </a:r>
          </a:p>
          <a:p>
            <a:r>
              <a:rPr lang="en-US" sz="1300" dirty="0"/>
              <a:t>4. Medically Managed Hospital Level of Care</a:t>
            </a:r>
          </a:p>
          <a:p>
            <a:endParaRPr lang="en-US" sz="1300" dirty="0"/>
          </a:p>
          <a:p>
            <a:r>
              <a:rPr lang="en-US" sz="1300" dirty="0"/>
              <a:t>CMS is requiring an independent agent to complete the assessment for placement in RTC.  MCOs and Magellan care coordinators will be the independent agent to review the provider assessment and request for residential treatment.</a:t>
            </a:r>
          </a:p>
          <a:p>
            <a:endParaRPr lang="en-US" sz="1300" dirty="0"/>
          </a:p>
          <a:p>
            <a:r>
              <a:rPr lang="en-US" sz="1300" dirty="0"/>
              <a:t>Individuals have individualized treatment plan to receive person centered care and can transition between levels depending on their need.</a:t>
            </a:r>
          </a:p>
          <a:p>
            <a:endParaRPr lang="en-US" sz="1300" dirty="0"/>
          </a:p>
        </p:txBody>
      </p:sp>
      <p:sp>
        <p:nvSpPr>
          <p:cNvPr id="4" name="Slide Number Placeholder 3"/>
          <p:cNvSpPr>
            <a:spLocks noGrp="1"/>
          </p:cNvSpPr>
          <p:nvPr>
            <p:ph type="sldNum" sz="quarter" idx="10"/>
          </p:nvPr>
        </p:nvSpPr>
        <p:spPr/>
        <p:txBody>
          <a:bodyPr/>
          <a:lstStyle/>
          <a:p>
            <a:fld id="{591D0EE3-F776-422B-98DE-C73141953E2C}" type="slidenum">
              <a:rPr lang="en-US" smtClean="0"/>
              <a:t>14</a:t>
            </a:fld>
            <a:endParaRPr lang="en-US"/>
          </a:p>
        </p:txBody>
      </p:sp>
    </p:spTree>
    <p:extLst>
      <p:ext uri="{BB962C8B-B14F-4D97-AF65-F5344CB8AC3E}">
        <p14:creationId xmlns:p14="http://schemas.microsoft.com/office/powerpoint/2010/main" val="38173651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90675" y="515938"/>
            <a:ext cx="3354388" cy="2517775"/>
          </a:xfrm>
        </p:spPr>
      </p:sp>
      <p:sp>
        <p:nvSpPr>
          <p:cNvPr id="3" name="Notes Placeholder 2"/>
          <p:cNvSpPr>
            <a:spLocks noGrp="1"/>
          </p:cNvSpPr>
          <p:nvPr>
            <p:ph type="body" idx="1"/>
          </p:nvPr>
        </p:nvSpPr>
        <p:spPr>
          <a:xfrm>
            <a:off x="292100" y="3246362"/>
            <a:ext cx="6486525" cy="5216313"/>
          </a:xfrm>
        </p:spPr>
        <p:txBody>
          <a:bodyPr/>
          <a:lstStyle/>
          <a:p>
            <a:r>
              <a:rPr lang="en-US" sz="1300" dirty="0"/>
              <a:t>Providers not only need to meet the DBHDS licensing requirements, but also ensure that the ASAM criteria for placement is being applied appropriately. </a:t>
            </a:r>
          </a:p>
          <a:p>
            <a:endParaRPr lang="en-US" sz="1300" dirty="0"/>
          </a:p>
          <a:p>
            <a:endParaRPr lang="en-US" sz="1300" dirty="0"/>
          </a:p>
        </p:txBody>
      </p:sp>
      <p:sp>
        <p:nvSpPr>
          <p:cNvPr id="4" name="Slide Number Placeholder 3"/>
          <p:cNvSpPr>
            <a:spLocks noGrp="1"/>
          </p:cNvSpPr>
          <p:nvPr>
            <p:ph type="sldNum" sz="quarter" idx="10"/>
          </p:nvPr>
        </p:nvSpPr>
        <p:spPr/>
        <p:txBody>
          <a:bodyPr/>
          <a:lstStyle/>
          <a:p>
            <a:fld id="{591D0EE3-F776-422B-98DE-C73141953E2C}" type="slidenum">
              <a:rPr lang="en-US" smtClean="0"/>
              <a:t>15</a:t>
            </a:fld>
            <a:endParaRPr lang="en-US"/>
          </a:p>
        </p:txBody>
      </p:sp>
    </p:spTree>
    <p:extLst>
      <p:ext uri="{BB962C8B-B14F-4D97-AF65-F5344CB8AC3E}">
        <p14:creationId xmlns:p14="http://schemas.microsoft.com/office/powerpoint/2010/main" val="10849848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1D0EE3-F776-422B-98DE-C73141953E2C}" type="slidenum">
              <a:rPr lang="en-US" smtClean="0"/>
              <a:t>16</a:t>
            </a:fld>
            <a:endParaRPr lang="en-US"/>
          </a:p>
        </p:txBody>
      </p:sp>
    </p:spTree>
    <p:extLst>
      <p:ext uri="{BB962C8B-B14F-4D97-AF65-F5344CB8AC3E}">
        <p14:creationId xmlns:p14="http://schemas.microsoft.com/office/powerpoint/2010/main" val="17490205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MAT is a foundational services for addiction treatment.</a:t>
            </a:r>
          </a:p>
          <a:p>
            <a:endParaRPr lang="en-US" sz="1300" dirty="0"/>
          </a:p>
          <a:p>
            <a:r>
              <a:rPr lang="en-US" sz="1300" dirty="0"/>
              <a:t>Equivalent  as insulin is to diabetes.</a:t>
            </a:r>
          </a:p>
          <a:p>
            <a:endParaRPr lang="en-US" sz="1300" dirty="0"/>
          </a:p>
          <a:p>
            <a:r>
              <a:rPr lang="en-US" sz="1300" dirty="0"/>
              <a:t>Care Coordination and Peer Services are newly reimbursable.</a:t>
            </a:r>
          </a:p>
          <a:p>
            <a:endParaRPr lang="en-US" sz="1300" dirty="0"/>
          </a:p>
          <a:p>
            <a:r>
              <a:rPr lang="en-US" sz="1300" dirty="0"/>
              <a:t>VDH Addiction Disease Management trainings being offered to assist providers in MAT and successful reimbursement.</a:t>
            </a:r>
          </a:p>
          <a:p>
            <a:endParaRPr lang="en-US" sz="1300" dirty="0"/>
          </a:p>
          <a:p>
            <a:endParaRPr lang="en-US" sz="1300" dirty="0"/>
          </a:p>
        </p:txBody>
      </p:sp>
      <p:sp>
        <p:nvSpPr>
          <p:cNvPr id="4" name="Slide Number Placeholder 3"/>
          <p:cNvSpPr>
            <a:spLocks noGrp="1"/>
          </p:cNvSpPr>
          <p:nvPr>
            <p:ph type="sldNum" sz="quarter" idx="10"/>
          </p:nvPr>
        </p:nvSpPr>
        <p:spPr/>
        <p:txBody>
          <a:bodyPr/>
          <a:lstStyle/>
          <a:p>
            <a:fld id="{591D0EE3-F776-422B-98DE-C73141953E2C}" type="slidenum">
              <a:rPr lang="en-US" smtClean="0"/>
              <a:t>17</a:t>
            </a:fld>
            <a:endParaRPr lang="en-US"/>
          </a:p>
        </p:txBody>
      </p:sp>
    </p:spTree>
    <p:extLst>
      <p:ext uri="{BB962C8B-B14F-4D97-AF65-F5344CB8AC3E}">
        <p14:creationId xmlns:p14="http://schemas.microsoft.com/office/powerpoint/2010/main" val="34015328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Initial prior authorization is not required for these medications exempt for Methadone.</a:t>
            </a:r>
          </a:p>
          <a:p>
            <a:endParaRPr lang="en-US" sz="1300" dirty="0"/>
          </a:p>
          <a:p>
            <a:r>
              <a:rPr lang="en-US" sz="1300" dirty="0"/>
              <a:t>Only buprenorphine containing drugs will need prior </a:t>
            </a:r>
            <a:r>
              <a:rPr lang="en-US" sz="1300" dirty="0" err="1"/>
              <a:t>auth</a:t>
            </a:r>
            <a:r>
              <a:rPr lang="en-US" sz="1300" dirty="0"/>
              <a:t> during maintenance period</a:t>
            </a:r>
            <a:r>
              <a:rPr lang="en-US" sz="1300" dirty="0" smtClean="0"/>
              <a:t>.</a:t>
            </a:r>
          </a:p>
          <a:p>
            <a:endParaRPr lang="en-US" sz="1300" dirty="0" smtClean="0"/>
          </a:p>
          <a:p>
            <a:r>
              <a:rPr lang="en-US" sz="1300" dirty="0" smtClean="0"/>
              <a:t>Methadone SA not required</a:t>
            </a:r>
            <a:r>
              <a:rPr lang="en-US" sz="1300" baseline="0" dirty="0" smtClean="0"/>
              <a:t> in OTP.</a:t>
            </a:r>
            <a:endParaRPr lang="en-US" sz="1300" dirty="0" smtClean="0"/>
          </a:p>
          <a:p>
            <a:endParaRPr lang="en-US" sz="1300" dirty="0" smtClean="0"/>
          </a:p>
          <a:p>
            <a:endParaRPr lang="en-US" sz="1300" dirty="0"/>
          </a:p>
          <a:p>
            <a:endParaRPr lang="en-US" sz="1300" dirty="0"/>
          </a:p>
          <a:p>
            <a:pPr marL="275434" indent="-275434">
              <a:buFont typeface="Arial" panose="020B0604020202020204" pitchFamily="34" charset="0"/>
              <a:buChar char="•"/>
            </a:pPr>
            <a:endParaRPr lang="en-US" sz="1300" dirty="0"/>
          </a:p>
        </p:txBody>
      </p:sp>
      <p:sp>
        <p:nvSpPr>
          <p:cNvPr id="4" name="Slide Number Placeholder 3"/>
          <p:cNvSpPr>
            <a:spLocks noGrp="1"/>
          </p:cNvSpPr>
          <p:nvPr>
            <p:ph type="sldNum" sz="quarter" idx="10"/>
          </p:nvPr>
        </p:nvSpPr>
        <p:spPr/>
        <p:txBody>
          <a:bodyPr/>
          <a:lstStyle/>
          <a:p>
            <a:fld id="{591D0EE3-F776-422B-98DE-C73141953E2C}" type="slidenum">
              <a:rPr lang="en-US" smtClean="0"/>
              <a:t>18</a:t>
            </a:fld>
            <a:endParaRPr lang="en-US"/>
          </a:p>
        </p:txBody>
      </p:sp>
    </p:spTree>
    <p:extLst>
      <p:ext uri="{BB962C8B-B14F-4D97-AF65-F5344CB8AC3E}">
        <p14:creationId xmlns:p14="http://schemas.microsoft.com/office/powerpoint/2010/main" val="18924841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591D0EE3-F776-422B-98DE-C73141953E2C}" type="slidenum">
              <a:rPr lang="en-US" smtClean="0"/>
              <a:t>19</a:t>
            </a:fld>
            <a:endParaRPr lang="en-US"/>
          </a:p>
        </p:txBody>
      </p:sp>
    </p:spTree>
    <p:extLst>
      <p:ext uri="{BB962C8B-B14F-4D97-AF65-F5344CB8AC3E}">
        <p14:creationId xmlns:p14="http://schemas.microsoft.com/office/powerpoint/2010/main" val="1892484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0250" y="4353076"/>
            <a:ext cx="5608320" cy="4183380"/>
          </a:xfrm>
        </p:spPr>
        <p:txBody>
          <a:bodyPr/>
          <a:lstStyle/>
          <a:p>
            <a:pPr defTabSz="914266">
              <a:defRPr/>
            </a:pPr>
            <a:r>
              <a:rPr lang="en-US" sz="1300" dirty="0"/>
              <a:t>Virginia is experiencing a substance use crisis of overwhelming proportions.  The human cost and financial impact of this epidemic are significant.  </a:t>
            </a:r>
          </a:p>
          <a:p>
            <a:pPr defTabSz="914266">
              <a:defRPr/>
            </a:pPr>
            <a:endParaRPr lang="en-US" sz="1300" dirty="0"/>
          </a:p>
          <a:p>
            <a:r>
              <a:rPr lang="en-US" sz="1300" dirty="0"/>
              <a:t>In 2013, </a:t>
            </a:r>
            <a:r>
              <a:rPr lang="en-US" sz="1300" dirty="0" smtClean="0"/>
              <a:t>the </a:t>
            </a:r>
            <a:r>
              <a:rPr lang="en-US" sz="1400" kern="1200" dirty="0" smtClean="0">
                <a:solidFill>
                  <a:schemeClr val="tx1"/>
                </a:solidFill>
                <a:effectLst/>
                <a:latin typeface="+mn-lt"/>
                <a:ea typeface="+mn-ea"/>
                <a:cs typeface="+mn-cs"/>
              </a:rPr>
              <a:t>All Payer Claims Database</a:t>
            </a:r>
            <a:r>
              <a:rPr lang="en-US" sz="1400" kern="1200" baseline="0" dirty="0" smtClean="0">
                <a:solidFill>
                  <a:schemeClr val="tx1"/>
                </a:solidFill>
                <a:effectLst/>
                <a:latin typeface="+mn-lt"/>
                <a:ea typeface="+mn-ea"/>
                <a:cs typeface="+mn-cs"/>
              </a:rPr>
              <a:t> showed </a:t>
            </a:r>
            <a:r>
              <a:rPr lang="en-US" sz="1300" dirty="0" smtClean="0"/>
              <a:t>Virginia’s </a:t>
            </a:r>
            <a:r>
              <a:rPr lang="en-US" sz="1300" dirty="0"/>
              <a:t>Medicaid program spent $26 million on opioid abuse and misuse and an additional $28 million on Medicaid members diagnosed with Substance Use Disorder (SUD) who were </a:t>
            </a:r>
            <a:r>
              <a:rPr lang="en-US" sz="1300" dirty="0" smtClean="0"/>
              <a:t>treated by Emergency </a:t>
            </a:r>
            <a:r>
              <a:rPr lang="en-US" sz="1300" dirty="0"/>
              <a:t>Departments. </a:t>
            </a:r>
            <a:endParaRPr lang="en-US" sz="1300" dirty="0" smtClean="0"/>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APCD reran this and provided an update that $44 million was spent on ED visits for Medicaid members diagnosed with a SUD in 2014.</a:t>
            </a:r>
          </a:p>
          <a:p>
            <a:pPr defTabSz="914266">
              <a:defRPr/>
            </a:pPr>
            <a:endParaRPr lang="en-US" sz="1300" dirty="0"/>
          </a:p>
          <a:p>
            <a:pPr defTabSz="914266">
              <a:defRPr/>
            </a:pPr>
            <a:endParaRPr lang="en-US" sz="1300" dirty="0"/>
          </a:p>
          <a:p>
            <a:pPr defTabSz="914266">
              <a:defRPr/>
            </a:pPr>
            <a:r>
              <a:rPr lang="en-US" sz="1300" dirty="0"/>
              <a:t> DMAS identified 216,555 members with a claim that included a substance use disorder (SUD) diagnosis in state fiscal year </a:t>
            </a:r>
            <a:r>
              <a:rPr lang="en-US" sz="1300" dirty="0" smtClean="0"/>
              <a:t>2015</a:t>
            </a:r>
            <a:r>
              <a:rPr lang="en-US" sz="1300" baseline="0" dirty="0" smtClean="0"/>
              <a:t>.</a:t>
            </a:r>
            <a:endParaRPr lang="en-US" dirty="0"/>
          </a:p>
        </p:txBody>
      </p:sp>
      <p:sp>
        <p:nvSpPr>
          <p:cNvPr id="4" name="Slide Number Placeholder 3"/>
          <p:cNvSpPr>
            <a:spLocks noGrp="1"/>
          </p:cNvSpPr>
          <p:nvPr>
            <p:ph type="sldNum" sz="quarter" idx="10"/>
          </p:nvPr>
        </p:nvSpPr>
        <p:spPr/>
        <p:txBody>
          <a:bodyPr/>
          <a:lstStyle/>
          <a:p>
            <a:fld id="{591D0EE3-F776-422B-98DE-C73141953E2C}" type="slidenum">
              <a:rPr lang="en-US" smtClean="0"/>
              <a:t>2</a:t>
            </a:fld>
            <a:endParaRPr lang="en-US"/>
          </a:p>
        </p:txBody>
      </p:sp>
    </p:spTree>
    <p:extLst>
      <p:ext uri="{BB962C8B-B14F-4D97-AF65-F5344CB8AC3E}">
        <p14:creationId xmlns:p14="http://schemas.microsoft.com/office/powerpoint/2010/main" val="3751609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smtClean="0"/>
              <a:t>Group</a:t>
            </a:r>
            <a:r>
              <a:rPr lang="en-US" sz="1300" baseline="0" dirty="0" smtClean="0"/>
              <a:t> counseling code and rate is being determined.  Considering 90853 with HF modifier.</a:t>
            </a:r>
            <a:endParaRPr lang="en-US" sz="1300" dirty="0"/>
          </a:p>
        </p:txBody>
      </p:sp>
      <p:sp>
        <p:nvSpPr>
          <p:cNvPr id="4" name="Slide Number Placeholder 3"/>
          <p:cNvSpPr>
            <a:spLocks noGrp="1"/>
          </p:cNvSpPr>
          <p:nvPr>
            <p:ph type="sldNum" sz="quarter" idx="10"/>
          </p:nvPr>
        </p:nvSpPr>
        <p:spPr/>
        <p:txBody>
          <a:bodyPr/>
          <a:lstStyle/>
          <a:p>
            <a:fld id="{591D0EE3-F776-422B-98DE-C73141953E2C}" type="slidenum">
              <a:rPr lang="en-US" smtClean="0"/>
              <a:t>20</a:t>
            </a:fld>
            <a:endParaRPr lang="en-US"/>
          </a:p>
        </p:txBody>
      </p:sp>
    </p:spTree>
    <p:extLst>
      <p:ext uri="{BB962C8B-B14F-4D97-AF65-F5344CB8AC3E}">
        <p14:creationId xmlns:p14="http://schemas.microsoft.com/office/powerpoint/2010/main" val="13284931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591D0EE3-F776-422B-98DE-C73141953E2C}" type="slidenum">
              <a:rPr lang="en-US" smtClean="0"/>
              <a:t>21</a:t>
            </a:fld>
            <a:endParaRPr lang="en-US"/>
          </a:p>
        </p:txBody>
      </p:sp>
    </p:spTree>
    <p:extLst>
      <p:ext uri="{BB962C8B-B14F-4D97-AF65-F5344CB8AC3E}">
        <p14:creationId xmlns:p14="http://schemas.microsoft.com/office/powerpoint/2010/main" val="18924841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1D0EE3-F776-422B-98DE-C73141953E2C}" type="slidenum">
              <a:rPr lang="en-US" smtClean="0"/>
              <a:t>22</a:t>
            </a:fld>
            <a:endParaRPr lang="en-US"/>
          </a:p>
        </p:txBody>
      </p:sp>
    </p:spTree>
    <p:extLst>
      <p:ext uri="{BB962C8B-B14F-4D97-AF65-F5344CB8AC3E}">
        <p14:creationId xmlns:p14="http://schemas.microsoft.com/office/powerpoint/2010/main" val="38046350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If the OBOT does not dispense medication and provides member a script, they can still bill the H0020 code</a:t>
            </a:r>
            <a:r>
              <a:rPr lang="en-US" sz="1300" dirty="0" smtClean="0"/>
              <a:t>.</a:t>
            </a:r>
          </a:p>
          <a:p>
            <a:endParaRPr lang="en-US" sz="1300" dirty="0" smtClean="0"/>
          </a:p>
          <a:p>
            <a:r>
              <a:rPr lang="en-US" sz="1300" dirty="0" smtClean="0"/>
              <a:t>Group therapy</a:t>
            </a:r>
            <a:r>
              <a:rPr lang="en-US" sz="1300" baseline="0" dirty="0" smtClean="0"/>
              <a:t> code/rate being defined.</a:t>
            </a:r>
            <a:endParaRPr lang="en-US" sz="1300" dirty="0"/>
          </a:p>
        </p:txBody>
      </p:sp>
      <p:sp>
        <p:nvSpPr>
          <p:cNvPr id="4" name="Slide Number Placeholder 3"/>
          <p:cNvSpPr>
            <a:spLocks noGrp="1"/>
          </p:cNvSpPr>
          <p:nvPr>
            <p:ph type="sldNum" sz="quarter" idx="10"/>
          </p:nvPr>
        </p:nvSpPr>
        <p:spPr/>
        <p:txBody>
          <a:bodyPr/>
          <a:lstStyle/>
          <a:p>
            <a:fld id="{591D0EE3-F776-422B-98DE-C73141953E2C}" type="slidenum">
              <a:rPr lang="en-US" smtClean="0"/>
              <a:t>23</a:t>
            </a:fld>
            <a:endParaRPr lang="en-US"/>
          </a:p>
        </p:txBody>
      </p:sp>
    </p:spTree>
    <p:extLst>
      <p:ext uri="{BB962C8B-B14F-4D97-AF65-F5344CB8AC3E}">
        <p14:creationId xmlns:p14="http://schemas.microsoft.com/office/powerpoint/2010/main" val="17504440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Urine drug screen needs performed onsite before medication administration.  Need to ensure member is not using other substances  before administration</a:t>
            </a:r>
            <a:r>
              <a:rPr lang="en-US" sz="1300" dirty="0" smtClean="0"/>
              <a:t>.</a:t>
            </a:r>
          </a:p>
          <a:p>
            <a:endParaRPr lang="en-US" sz="1300" dirty="0" smtClean="0"/>
          </a:p>
          <a:p>
            <a:r>
              <a:rPr lang="en-US" sz="1300" dirty="0" smtClean="0"/>
              <a:t>99213</a:t>
            </a:r>
          </a:p>
          <a:p>
            <a:r>
              <a:rPr lang="en-US" sz="1300" dirty="0" smtClean="0"/>
              <a:t>&lt;21 </a:t>
            </a:r>
            <a:r>
              <a:rPr lang="en-US" sz="1300" dirty="0" err="1" smtClean="0"/>
              <a:t>Inpt</a:t>
            </a:r>
            <a:r>
              <a:rPr lang="en-US" sz="1300" dirty="0" smtClean="0"/>
              <a:t>. $39.65 / </a:t>
            </a:r>
            <a:r>
              <a:rPr lang="en-US" sz="1300" dirty="0" err="1" smtClean="0"/>
              <a:t>Outpt</a:t>
            </a:r>
            <a:r>
              <a:rPr lang="en-US" sz="1300" dirty="0" smtClean="0"/>
              <a:t> $56.48</a:t>
            </a:r>
          </a:p>
          <a:p>
            <a:r>
              <a:rPr lang="en-US" sz="1300" dirty="0" smtClean="0"/>
              <a:t>&gt;20 </a:t>
            </a:r>
            <a:r>
              <a:rPr lang="en-US" sz="1300" dirty="0" err="1" smtClean="0"/>
              <a:t>Inpt</a:t>
            </a:r>
            <a:r>
              <a:rPr lang="en-US" sz="1300" dirty="0" smtClean="0"/>
              <a:t> $34.65</a:t>
            </a:r>
            <a:r>
              <a:rPr lang="en-US" sz="1300" baseline="0" dirty="0" smtClean="0"/>
              <a:t> / </a:t>
            </a:r>
            <a:r>
              <a:rPr lang="en-US" sz="1300" baseline="0" dirty="0" err="1" smtClean="0"/>
              <a:t>outpt</a:t>
            </a:r>
            <a:r>
              <a:rPr lang="en-US" sz="1300" baseline="0" dirty="0" smtClean="0"/>
              <a:t> $49.33</a:t>
            </a:r>
            <a:endParaRPr lang="en-US" sz="1300" dirty="0" smtClean="0"/>
          </a:p>
          <a:p>
            <a:endParaRPr lang="en-US" sz="1300" dirty="0"/>
          </a:p>
        </p:txBody>
      </p:sp>
      <p:sp>
        <p:nvSpPr>
          <p:cNvPr id="4" name="Slide Number Placeholder 3"/>
          <p:cNvSpPr>
            <a:spLocks noGrp="1"/>
          </p:cNvSpPr>
          <p:nvPr>
            <p:ph type="sldNum" sz="quarter" idx="10"/>
          </p:nvPr>
        </p:nvSpPr>
        <p:spPr/>
        <p:txBody>
          <a:bodyPr/>
          <a:lstStyle/>
          <a:p>
            <a:fld id="{591D0EE3-F776-422B-98DE-C73141953E2C}" type="slidenum">
              <a:rPr lang="en-US" smtClean="0"/>
              <a:t>24</a:t>
            </a:fld>
            <a:endParaRPr lang="en-US"/>
          </a:p>
        </p:txBody>
      </p:sp>
    </p:spTree>
    <p:extLst>
      <p:ext uri="{BB962C8B-B14F-4D97-AF65-F5344CB8AC3E}">
        <p14:creationId xmlns:p14="http://schemas.microsoft.com/office/powerpoint/2010/main" val="26904434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Urine drug screen needs performed onsite before medication administration.  Need to ensure member is not using other substances  before administration</a:t>
            </a:r>
            <a:r>
              <a:rPr lang="en-US" sz="1300" dirty="0" smtClean="0"/>
              <a:t>.</a:t>
            </a:r>
          </a:p>
          <a:p>
            <a:endParaRPr lang="en-US" sz="1300" dirty="0" smtClean="0"/>
          </a:p>
          <a:p>
            <a:r>
              <a:rPr lang="en-US" sz="1300" dirty="0" smtClean="0"/>
              <a:t>99213</a:t>
            </a:r>
          </a:p>
          <a:p>
            <a:r>
              <a:rPr lang="en-US" sz="1300" dirty="0" smtClean="0"/>
              <a:t>&lt;21 </a:t>
            </a:r>
            <a:r>
              <a:rPr lang="en-US" sz="1300" dirty="0" err="1" smtClean="0"/>
              <a:t>Inpt</a:t>
            </a:r>
            <a:r>
              <a:rPr lang="en-US" sz="1300" dirty="0" smtClean="0"/>
              <a:t>. $39.65 / </a:t>
            </a:r>
            <a:r>
              <a:rPr lang="en-US" sz="1300" dirty="0" err="1" smtClean="0"/>
              <a:t>Outpt</a:t>
            </a:r>
            <a:r>
              <a:rPr lang="en-US" sz="1300" dirty="0" smtClean="0"/>
              <a:t> $56.48</a:t>
            </a:r>
          </a:p>
          <a:p>
            <a:r>
              <a:rPr lang="en-US" sz="1300" dirty="0" smtClean="0"/>
              <a:t>&gt;20 </a:t>
            </a:r>
            <a:r>
              <a:rPr lang="en-US" sz="1300" dirty="0" err="1" smtClean="0"/>
              <a:t>Inpt</a:t>
            </a:r>
            <a:r>
              <a:rPr lang="en-US" sz="1300" dirty="0" smtClean="0"/>
              <a:t> $34.65</a:t>
            </a:r>
            <a:r>
              <a:rPr lang="en-US" sz="1300" baseline="0" dirty="0" smtClean="0"/>
              <a:t> / </a:t>
            </a:r>
            <a:r>
              <a:rPr lang="en-US" sz="1300" baseline="0" dirty="0" err="1" smtClean="0"/>
              <a:t>outpt</a:t>
            </a:r>
            <a:r>
              <a:rPr lang="en-US" sz="1300" baseline="0" dirty="0" smtClean="0"/>
              <a:t> $49.33</a:t>
            </a:r>
            <a:endParaRPr lang="en-US" sz="1300" dirty="0" smtClean="0"/>
          </a:p>
          <a:p>
            <a:endParaRPr lang="en-US" sz="1300" dirty="0"/>
          </a:p>
        </p:txBody>
      </p:sp>
      <p:sp>
        <p:nvSpPr>
          <p:cNvPr id="4" name="Slide Number Placeholder 3"/>
          <p:cNvSpPr>
            <a:spLocks noGrp="1"/>
          </p:cNvSpPr>
          <p:nvPr>
            <p:ph type="sldNum" sz="quarter" idx="10"/>
          </p:nvPr>
        </p:nvSpPr>
        <p:spPr/>
        <p:txBody>
          <a:bodyPr/>
          <a:lstStyle/>
          <a:p>
            <a:fld id="{591D0EE3-F776-422B-98DE-C73141953E2C}" type="slidenum">
              <a:rPr lang="en-US" smtClean="0"/>
              <a:t>25</a:t>
            </a:fld>
            <a:endParaRPr lang="en-US"/>
          </a:p>
        </p:txBody>
      </p:sp>
    </p:spTree>
    <p:extLst>
      <p:ext uri="{BB962C8B-B14F-4D97-AF65-F5344CB8AC3E}">
        <p14:creationId xmlns:p14="http://schemas.microsoft.com/office/powerpoint/2010/main" val="26904434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dirty="0"/>
          </a:p>
        </p:txBody>
      </p:sp>
      <p:sp>
        <p:nvSpPr>
          <p:cNvPr id="4" name="Slide Number Placeholder 3"/>
          <p:cNvSpPr>
            <a:spLocks noGrp="1"/>
          </p:cNvSpPr>
          <p:nvPr>
            <p:ph type="sldNum" sz="quarter" idx="10"/>
          </p:nvPr>
        </p:nvSpPr>
        <p:spPr/>
        <p:txBody>
          <a:bodyPr/>
          <a:lstStyle/>
          <a:p>
            <a:fld id="{591D0EE3-F776-422B-98DE-C73141953E2C}" type="slidenum">
              <a:rPr lang="en-US" smtClean="0"/>
              <a:t>26</a:t>
            </a:fld>
            <a:endParaRPr lang="en-US"/>
          </a:p>
        </p:txBody>
      </p:sp>
    </p:spTree>
    <p:extLst>
      <p:ext uri="{BB962C8B-B14F-4D97-AF65-F5344CB8AC3E}">
        <p14:creationId xmlns:p14="http://schemas.microsoft.com/office/powerpoint/2010/main" val="14618759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dirty="0"/>
          </a:p>
        </p:txBody>
      </p:sp>
      <p:sp>
        <p:nvSpPr>
          <p:cNvPr id="4" name="Slide Number Placeholder 3"/>
          <p:cNvSpPr>
            <a:spLocks noGrp="1"/>
          </p:cNvSpPr>
          <p:nvPr>
            <p:ph type="sldNum" sz="quarter" idx="10"/>
          </p:nvPr>
        </p:nvSpPr>
        <p:spPr/>
        <p:txBody>
          <a:bodyPr/>
          <a:lstStyle/>
          <a:p>
            <a:fld id="{591D0EE3-F776-422B-98DE-C73141953E2C}" type="slidenum">
              <a:rPr lang="en-US" smtClean="0"/>
              <a:t>27</a:t>
            </a:fld>
            <a:endParaRPr lang="en-US"/>
          </a:p>
        </p:txBody>
      </p:sp>
    </p:spTree>
    <p:extLst>
      <p:ext uri="{BB962C8B-B14F-4D97-AF65-F5344CB8AC3E}">
        <p14:creationId xmlns:p14="http://schemas.microsoft.com/office/powerpoint/2010/main" val="14618759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1D0EE3-F776-422B-98DE-C73141953E2C}" type="slidenum">
              <a:rPr lang="en-US" smtClean="0"/>
              <a:t>28</a:t>
            </a:fld>
            <a:endParaRPr lang="en-US"/>
          </a:p>
        </p:txBody>
      </p:sp>
    </p:spTree>
    <p:extLst>
      <p:ext uri="{BB962C8B-B14F-4D97-AF65-F5344CB8AC3E}">
        <p14:creationId xmlns:p14="http://schemas.microsoft.com/office/powerpoint/2010/main" val="12528806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Deeper dive into the ASAM levels of care.</a:t>
            </a:r>
          </a:p>
          <a:p>
            <a:endParaRPr lang="en-US" sz="1300" dirty="0"/>
          </a:p>
          <a:p>
            <a:r>
              <a:rPr lang="en-US" sz="1300" dirty="0"/>
              <a:t>Can be provided in outpatient settings, FQHCs, CSB, pharmacies for example.</a:t>
            </a:r>
          </a:p>
          <a:p>
            <a:endParaRPr lang="en-US" sz="1300" dirty="0"/>
          </a:p>
          <a:p>
            <a:r>
              <a:rPr lang="en-US" sz="1300" dirty="0"/>
              <a:t>Review staff requirements and where to find approved screening tools.</a:t>
            </a:r>
          </a:p>
        </p:txBody>
      </p:sp>
      <p:sp>
        <p:nvSpPr>
          <p:cNvPr id="4" name="Slide Number Placeholder 3"/>
          <p:cNvSpPr>
            <a:spLocks noGrp="1"/>
          </p:cNvSpPr>
          <p:nvPr>
            <p:ph type="sldNum" sz="quarter" idx="10"/>
          </p:nvPr>
        </p:nvSpPr>
        <p:spPr/>
        <p:txBody>
          <a:bodyPr/>
          <a:lstStyle/>
          <a:p>
            <a:fld id="{591D0EE3-F776-422B-98DE-C73141953E2C}" type="slidenum">
              <a:rPr lang="en-US" smtClean="0"/>
              <a:t>30</a:t>
            </a:fld>
            <a:endParaRPr lang="en-US"/>
          </a:p>
        </p:txBody>
      </p:sp>
    </p:spTree>
    <p:extLst>
      <p:ext uri="{BB962C8B-B14F-4D97-AF65-F5344CB8AC3E}">
        <p14:creationId xmlns:p14="http://schemas.microsoft.com/office/powerpoint/2010/main" val="31919309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0250" y="4353076"/>
            <a:ext cx="5608320" cy="4183380"/>
          </a:xfrm>
        </p:spPr>
        <p:txBody>
          <a:bodyPr/>
          <a:lstStyle/>
          <a:p>
            <a:pPr defTabSz="914266">
              <a:defRPr/>
            </a:pPr>
            <a:r>
              <a:rPr lang="en-US" sz="1300" dirty="0"/>
              <a:t>Virginia is experiencing a substance use crisis of overwhelming proportions.  The human cost and financial impact of this epidemic are significant.  </a:t>
            </a:r>
          </a:p>
          <a:p>
            <a:pPr defTabSz="914266">
              <a:defRPr/>
            </a:pPr>
            <a:endParaRPr lang="en-US" sz="1300" dirty="0"/>
          </a:p>
          <a:p>
            <a:r>
              <a:rPr lang="en-US" sz="1300" dirty="0"/>
              <a:t>In 2013, </a:t>
            </a:r>
            <a:r>
              <a:rPr lang="en-US" sz="1300" dirty="0" smtClean="0"/>
              <a:t>the </a:t>
            </a:r>
            <a:r>
              <a:rPr lang="en-US" sz="1400" kern="1200" dirty="0" smtClean="0">
                <a:solidFill>
                  <a:schemeClr val="tx1"/>
                </a:solidFill>
                <a:effectLst/>
                <a:latin typeface="+mn-lt"/>
                <a:ea typeface="+mn-ea"/>
                <a:cs typeface="+mn-cs"/>
              </a:rPr>
              <a:t>All Payer Claims Database</a:t>
            </a:r>
            <a:r>
              <a:rPr lang="en-US" sz="1400" kern="1200" baseline="0" dirty="0" smtClean="0">
                <a:solidFill>
                  <a:schemeClr val="tx1"/>
                </a:solidFill>
                <a:effectLst/>
                <a:latin typeface="+mn-lt"/>
                <a:ea typeface="+mn-ea"/>
                <a:cs typeface="+mn-cs"/>
              </a:rPr>
              <a:t> showed </a:t>
            </a:r>
            <a:r>
              <a:rPr lang="en-US" sz="1300" dirty="0" smtClean="0"/>
              <a:t>Virginia’s </a:t>
            </a:r>
            <a:r>
              <a:rPr lang="en-US" sz="1300" dirty="0"/>
              <a:t>Medicaid program spent $26 million on opioid abuse and misuse and an additional $28 million on Medicaid members diagnosed with Substance Use Disorder (SUD) who were </a:t>
            </a:r>
            <a:r>
              <a:rPr lang="en-US" sz="1300" dirty="0" smtClean="0"/>
              <a:t>treated by Emergency </a:t>
            </a:r>
            <a:r>
              <a:rPr lang="en-US" sz="1300" dirty="0"/>
              <a:t>Departments. </a:t>
            </a:r>
            <a:endParaRPr lang="en-US" sz="1300" dirty="0" smtClean="0"/>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APCD reran this and provided an update that $44 million was spent on ED visits for Medicaid members diagnosed with a SUD in 2014.</a:t>
            </a:r>
          </a:p>
          <a:p>
            <a:pPr defTabSz="914266">
              <a:defRPr/>
            </a:pPr>
            <a:endParaRPr lang="en-US" sz="1300" dirty="0"/>
          </a:p>
          <a:p>
            <a:pPr defTabSz="914266">
              <a:defRPr/>
            </a:pPr>
            <a:endParaRPr lang="en-US" sz="1300" dirty="0"/>
          </a:p>
          <a:p>
            <a:pPr defTabSz="914266">
              <a:defRPr/>
            </a:pPr>
            <a:r>
              <a:rPr lang="en-US" sz="1300" dirty="0"/>
              <a:t> DMAS identified 216,555 members with a claim that included a substance use disorder (SUD) diagnosis in state fiscal year </a:t>
            </a:r>
            <a:r>
              <a:rPr lang="en-US" sz="1300" dirty="0" smtClean="0"/>
              <a:t>2015</a:t>
            </a:r>
            <a:r>
              <a:rPr lang="en-US" sz="1300" baseline="0" dirty="0" smtClean="0"/>
              <a:t>.</a:t>
            </a:r>
            <a:endParaRPr lang="en-US" dirty="0"/>
          </a:p>
        </p:txBody>
      </p:sp>
      <p:sp>
        <p:nvSpPr>
          <p:cNvPr id="4" name="Slide Number Placeholder 3"/>
          <p:cNvSpPr>
            <a:spLocks noGrp="1"/>
          </p:cNvSpPr>
          <p:nvPr>
            <p:ph type="sldNum" sz="quarter" idx="10"/>
          </p:nvPr>
        </p:nvSpPr>
        <p:spPr/>
        <p:txBody>
          <a:bodyPr/>
          <a:lstStyle/>
          <a:p>
            <a:fld id="{591D0EE3-F776-422B-98DE-C73141953E2C}" type="slidenum">
              <a:rPr lang="en-US" smtClean="0"/>
              <a:t>3</a:t>
            </a:fld>
            <a:endParaRPr lang="en-US"/>
          </a:p>
        </p:txBody>
      </p:sp>
    </p:spTree>
    <p:extLst>
      <p:ext uri="{BB962C8B-B14F-4D97-AF65-F5344CB8AC3E}">
        <p14:creationId xmlns:p14="http://schemas.microsoft.com/office/powerpoint/2010/main" val="3751609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Traditional</a:t>
            </a:r>
            <a:r>
              <a:rPr lang="en-US" baseline="0" dirty="0" smtClean="0"/>
              <a:t> outpatient services that are currently covered by DMAS.</a:t>
            </a:r>
            <a:endParaRPr lang="en-US" dirty="0"/>
          </a:p>
        </p:txBody>
      </p:sp>
      <p:sp>
        <p:nvSpPr>
          <p:cNvPr id="4" name="Slide Number Placeholder 3"/>
          <p:cNvSpPr>
            <a:spLocks noGrp="1"/>
          </p:cNvSpPr>
          <p:nvPr>
            <p:ph type="sldNum" sz="quarter" idx="10"/>
          </p:nvPr>
        </p:nvSpPr>
        <p:spPr/>
        <p:txBody>
          <a:bodyPr/>
          <a:lstStyle/>
          <a:p>
            <a:fld id="{591D0EE3-F776-422B-98DE-C73141953E2C}" type="slidenum">
              <a:rPr lang="en-US" smtClean="0"/>
              <a:t>31</a:t>
            </a:fld>
            <a:endParaRPr lang="en-US"/>
          </a:p>
        </p:txBody>
      </p:sp>
    </p:spTree>
    <p:extLst>
      <p:ext uri="{BB962C8B-B14F-4D97-AF65-F5344CB8AC3E}">
        <p14:creationId xmlns:p14="http://schemas.microsoft.com/office/powerpoint/2010/main" val="15267772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SBIRT rates based on age of member.  All</a:t>
            </a:r>
            <a:r>
              <a:rPr lang="en-US" baseline="0" dirty="0" smtClean="0"/>
              <a:t> currently covered.</a:t>
            </a:r>
          </a:p>
          <a:p>
            <a:endParaRPr lang="en-US" baseline="0" dirty="0" smtClean="0"/>
          </a:p>
          <a:p>
            <a:r>
              <a:rPr lang="en-US" baseline="0" dirty="0" smtClean="0"/>
              <a:t>Rates are posted on the DMAS website.</a:t>
            </a:r>
            <a:endParaRPr lang="en-US" dirty="0"/>
          </a:p>
        </p:txBody>
      </p:sp>
      <p:sp>
        <p:nvSpPr>
          <p:cNvPr id="4" name="Slide Number Placeholder 3"/>
          <p:cNvSpPr>
            <a:spLocks noGrp="1"/>
          </p:cNvSpPr>
          <p:nvPr>
            <p:ph type="sldNum" sz="quarter" idx="10"/>
          </p:nvPr>
        </p:nvSpPr>
        <p:spPr/>
        <p:txBody>
          <a:bodyPr/>
          <a:lstStyle/>
          <a:p>
            <a:fld id="{591D0EE3-F776-422B-98DE-C73141953E2C}" type="slidenum">
              <a:rPr lang="en-US" smtClean="0"/>
              <a:t>32</a:t>
            </a:fld>
            <a:endParaRPr lang="en-US"/>
          </a:p>
        </p:txBody>
      </p:sp>
    </p:spTree>
    <p:extLst>
      <p:ext uri="{BB962C8B-B14F-4D97-AF65-F5344CB8AC3E}">
        <p14:creationId xmlns:p14="http://schemas.microsoft.com/office/powerpoint/2010/main" val="28088673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Peer Support Services will be implemented July 1, 2017.</a:t>
            </a:r>
          </a:p>
          <a:p>
            <a:endParaRPr lang="en-US" sz="1300" dirty="0"/>
          </a:p>
          <a:p>
            <a:r>
              <a:rPr lang="en-US" sz="1300" dirty="0"/>
              <a:t>Working with DBHDS and DHP to define these services further.  Certification by IC&amp;RC and registered with DHP.  More information to come.</a:t>
            </a:r>
          </a:p>
          <a:p>
            <a:endParaRPr lang="en-US" sz="1300" dirty="0"/>
          </a:p>
          <a:p>
            <a:r>
              <a:rPr lang="en-US" sz="1300" dirty="0"/>
              <a:t>Peer Services must be affiliated with a licensed agency, CSB, Hospital system, OTP or OBOT.</a:t>
            </a:r>
          </a:p>
          <a:p>
            <a:endParaRPr lang="en-US" sz="1300" dirty="0"/>
          </a:p>
          <a:p>
            <a:r>
              <a:rPr lang="en-US" sz="1300" dirty="0"/>
              <a:t>DBHDS, DMAS, and DHP are working together to define the peer support services including the certification and registration process.  There will be trainings offered once developed.  Targeting Winter 2016.</a:t>
            </a:r>
          </a:p>
          <a:p>
            <a:endParaRPr lang="en-US" sz="1300" dirty="0"/>
          </a:p>
        </p:txBody>
      </p:sp>
      <p:sp>
        <p:nvSpPr>
          <p:cNvPr id="4" name="Slide Number Placeholder 3"/>
          <p:cNvSpPr>
            <a:spLocks noGrp="1"/>
          </p:cNvSpPr>
          <p:nvPr>
            <p:ph type="sldNum" sz="quarter" idx="10"/>
          </p:nvPr>
        </p:nvSpPr>
        <p:spPr/>
        <p:txBody>
          <a:bodyPr/>
          <a:lstStyle/>
          <a:p>
            <a:fld id="{591D0EE3-F776-422B-98DE-C73141953E2C}" type="slidenum">
              <a:rPr lang="en-US" smtClean="0"/>
              <a:t>33</a:t>
            </a:fld>
            <a:endParaRPr lang="en-US"/>
          </a:p>
        </p:txBody>
      </p:sp>
    </p:spTree>
    <p:extLst>
      <p:ext uri="{BB962C8B-B14F-4D97-AF65-F5344CB8AC3E}">
        <p14:creationId xmlns:p14="http://schemas.microsoft.com/office/powerpoint/2010/main" val="41726235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READ SLIDE</a:t>
            </a:r>
            <a:endParaRPr lang="en-US" dirty="0"/>
          </a:p>
        </p:txBody>
      </p:sp>
      <p:sp>
        <p:nvSpPr>
          <p:cNvPr id="4" name="Slide Number Placeholder 3"/>
          <p:cNvSpPr>
            <a:spLocks noGrp="1"/>
          </p:cNvSpPr>
          <p:nvPr>
            <p:ph type="sldNum" sz="quarter" idx="10"/>
          </p:nvPr>
        </p:nvSpPr>
        <p:spPr/>
        <p:txBody>
          <a:bodyPr/>
          <a:lstStyle/>
          <a:p>
            <a:fld id="{591D0EE3-F776-422B-98DE-C73141953E2C}" type="slidenum">
              <a:rPr lang="en-US" smtClean="0"/>
              <a:t>35</a:t>
            </a:fld>
            <a:endParaRPr lang="en-US" dirty="0"/>
          </a:p>
        </p:txBody>
      </p:sp>
    </p:spTree>
    <p:extLst>
      <p:ext uri="{BB962C8B-B14F-4D97-AF65-F5344CB8AC3E}">
        <p14:creationId xmlns:p14="http://schemas.microsoft.com/office/powerpoint/2010/main" val="3450356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work will support the increase of the number of physicians who are knowledgeable about and qualified to prescribe buprenorphine to their patients with opioid use disorder, utilizing an integrated clinical care team model; support statewide efforts for assuring an increase in clinical providers and integrated behavioral health care teams integrating addiction disease management and medication assisted treatment into clinical practice; and expand access to a comprehensive continuum of addiction treatment services. Trainings will encompass content on the burden of the opioid epidemic on a statewide level, benefits and barriers for diagnosis and treatment in an office setting, and state level resources available for the healthcare provider team.  After completing the trainings, providers will receiving Continuing Medical Education units and will be eligible for their DEA waiver to prescribe buprenorphine, preparing their team for integration of an evidence-based approach to treating addiction into their office setting.</a:t>
            </a:r>
          </a:p>
          <a:p>
            <a:r>
              <a:rPr lang="en-US" dirty="0"/>
              <a:t> </a:t>
            </a:r>
          </a:p>
          <a:p>
            <a:pPr lvl="0"/>
            <a:r>
              <a:rPr lang="en-US" b="1" dirty="0"/>
              <a:t>April 2017-April 2018</a:t>
            </a:r>
            <a:r>
              <a:rPr lang="en-US" dirty="0"/>
              <a:t>-Interested trainers can and may become regional champions who receive ongoing financial support by providing advice to new ADM providers in their region about difficult patient challenges, etc.  Specifics surrounding this network is forthcoming.  </a:t>
            </a:r>
          </a:p>
          <a:p>
            <a:endParaRPr lang="en-US" dirty="0"/>
          </a:p>
        </p:txBody>
      </p:sp>
      <p:sp>
        <p:nvSpPr>
          <p:cNvPr id="4" name="Slide Number Placeholder 3"/>
          <p:cNvSpPr>
            <a:spLocks noGrp="1"/>
          </p:cNvSpPr>
          <p:nvPr>
            <p:ph type="sldNum" sz="quarter" idx="10"/>
          </p:nvPr>
        </p:nvSpPr>
        <p:spPr/>
        <p:txBody>
          <a:bodyPr/>
          <a:lstStyle/>
          <a:p>
            <a:fld id="{A4C70AED-12E9-42D8-801B-D65B9154DD52}" type="slidenum">
              <a:rPr lang="en-US" smtClean="0"/>
              <a:t>36</a:t>
            </a:fld>
            <a:endParaRPr lang="en-US" dirty="0"/>
          </a:p>
        </p:txBody>
      </p:sp>
    </p:spTree>
    <p:extLst>
      <p:ext uri="{BB962C8B-B14F-4D97-AF65-F5344CB8AC3E}">
        <p14:creationId xmlns:p14="http://schemas.microsoft.com/office/powerpoint/2010/main" val="41429314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1D0EE3-F776-422B-98DE-C73141953E2C}" type="slidenum">
              <a:rPr lang="en-US" smtClean="0"/>
              <a:t>37</a:t>
            </a:fld>
            <a:endParaRPr lang="en-US" dirty="0"/>
          </a:p>
        </p:txBody>
      </p:sp>
    </p:spTree>
    <p:extLst>
      <p:ext uri="{BB962C8B-B14F-4D97-AF65-F5344CB8AC3E}">
        <p14:creationId xmlns:p14="http://schemas.microsoft.com/office/powerpoint/2010/main" val="264650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1D0EE3-F776-422B-98DE-C73141953E2C}" type="slidenum">
              <a:rPr lang="en-US" smtClean="0"/>
              <a:t>38</a:t>
            </a:fld>
            <a:endParaRPr lang="en-US"/>
          </a:p>
        </p:txBody>
      </p:sp>
    </p:spTree>
    <p:extLst>
      <p:ext uri="{BB962C8B-B14F-4D97-AF65-F5344CB8AC3E}">
        <p14:creationId xmlns:p14="http://schemas.microsoft.com/office/powerpoint/2010/main" val="3577267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0250" y="4353076"/>
            <a:ext cx="5608320" cy="4183380"/>
          </a:xfrm>
        </p:spPr>
        <p:txBody>
          <a:bodyPr/>
          <a:lstStyle/>
          <a:p>
            <a:pPr defTabSz="914266">
              <a:defRPr/>
            </a:pPr>
            <a:r>
              <a:rPr lang="en-US" sz="1300" dirty="0"/>
              <a:t>Virginia is experiencing a substance use crisis of overwhelming proportions.  The human cost and financial impact of this epidemic are significant.  </a:t>
            </a:r>
          </a:p>
          <a:p>
            <a:pPr defTabSz="914266">
              <a:defRPr/>
            </a:pPr>
            <a:endParaRPr lang="en-US" sz="1300" dirty="0"/>
          </a:p>
          <a:p>
            <a:r>
              <a:rPr lang="en-US" sz="1300" dirty="0"/>
              <a:t>In 2013, </a:t>
            </a:r>
            <a:r>
              <a:rPr lang="en-US" sz="1300" dirty="0" smtClean="0"/>
              <a:t>the </a:t>
            </a:r>
            <a:r>
              <a:rPr lang="en-US" sz="1400" kern="1200" dirty="0" smtClean="0">
                <a:solidFill>
                  <a:schemeClr val="tx1"/>
                </a:solidFill>
                <a:effectLst/>
                <a:latin typeface="+mn-lt"/>
                <a:ea typeface="+mn-ea"/>
                <a:cs typeface="+mn-cs"/>
              </a:rPr>
              <a:t>All Payer Claims Database</a:t>
            </a:r>
            <a:r>
              <a:rPr lang="en-US" sz="1400" kern="1200" baseline="0" dirty="0" smtClean="0">
                <a:solidFill>
                  <a:schemeClr val="tx1"/>
                </a:solidFill>
                <a:effectLst/>
                <a:latin typeface="+mn-lt"/>
                <a:ea typeface="+mn-ea"/>
                <a:cs typeface="+mn-cs"/>
              </a:rPr>
              <a:t> showed </a:t>
            </a:r>
            <a:r>
              <a:rPr lang="en-US" sz="1300" dirty="0" smtClean="0"/>
              <a:t>Virginia’s </a:t>
            </a:r>
            <a:r>
              <a:rPr lang="en-US" sz="1300" dirty="0"/>
              <a:t>Medicaid program spent $26 million on opioid abuse and misuse and an additional $28 million on Medicaid members diagnosed with Substance Use Disorder (SUD) who were </a:t>
            </a:r>
            <a:r>
              <a:rPr lang="en-US" sz="1300" dirty="0" smtClean="0"/>
              <a:t>treated by Emergency </a:t>
            </a:r>
            <a:r>
              <a:rPr lang="en-US" sz="1300" dirty="0"/>
              <a:t>Departments. </a:t>
            </a:r>
            <a:endParaRPr lang="en-US" sz="1300" dirty="0" smtClean="0"/>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APCD reran this and provided an update that $44 million was spent on ED visits for Medicaid members diagnosed with a SUD in 2014.</a:t>
            </a:r>
          </a:p>
          <a:p>
            <a:pPr defTabSz="914266">
              <a:defRPr/>
            </a:pPr>
            <a:endParaRPr lang="en-US" sz="1300" dirty="0"/>
          </a:p>
          <a:p>
            <a:pPr defTabSz="914266">
              <a:defRPr/>
            </a:pPr>
            <a:endParaRPr lang="en-US" sz="1300" dirty="0"/>
          </a:p>
          <a:p>
            <a:pPr defTabSz="914266">
              <a:defRPr/>
            </a:pPr>
            <a:r>
              <a:rPr lang="en-US" sz="1300" dirty="0"/>
              <a:t> DMAS identified 216,555 members with a claim that included a substance use disorder (SUD) diagnosis in state fiscal year </a:t>
            </a:r>
            <a:r>
              <a:rPr lang="en-US" sz="1300" dirty="0" smtClean="0"/>
              <a:t>2015</a:t>
            </a:r>
            <a:r>
              <a:rPr lang="en-US" sz="1300" baseline="0" dirty="0" smtClean="0"/>
              <a:t>.</a:t>
            </a:r>
            <a:endParaRPr lang="en-US" dirty="0"/>
          </a:p>
        </p:txBody>
      </p:sp>
      <p:sp>
        <p:nvSpPr>
          <p:cNvPr id="4" name="Slide Number Placeholder 3"/>
          <p:cNvSpPr>
            <a:spLocks noGrp="1"/>
          </p:cNvSpPr>
          <p:nvPr>
            <p:ph type="sldNum" sz="quarter" idx="10"/>
          </p:nvPr>
        </p:nvSpPr>
        <p:spPr/>
        <p:txBody>
          <a:bodyPr/>
          <a:lstStyle/>
          <a:p>
            <a:fld id="{591D0EE3-F776-422B-98DE-C73141953E2C}" type="slidenum">
              <a:rPr lang="en-US" smtClean="0"/>
              <a:t>4</a:t>
            </a:fld>
            <a:endParaRPr lang="en-US"/>
          </a:p>
        </p:txBody>
      </p:sp>
    </p:spTree>
    <p:extLst>
      <p:ext uri="{BB962C8B-B14F-4D97-AF65-F5344CB8AC3E}">
        <p14:creationId xmlns:p14="http://schemas.microsoft.com/office/powerpoint/2010/main" val="375160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0250" y="4353076"/>
            <a:ext cx="5608320" cy="4183380"/>
          </a:xfrm>
        </p:spPr>
        <p:txBody>
          <a:bodyPr/>
          <a:lstStyle/>
          <a:p>
            <a:pPr defTabSz="914266">
              <a:defRPr/>
            </a:pPr>
            <a:r>
              <a:rPr lang="en-US" sz="1300" dirty="0"/>
              <a:t>Virginia is experiencing a substance use crisis of overwhelming proportions.  The human cost and financial impact of this epidemic are significant.  </a:t>
            </a:r>
          </a:p>
          <a:p>
            <a:pPr defTabSz="914266">
              <a:defRPr/>
            </a:pPr>
            <a:endParaRPr lang="en-US" sz="1300" dirty="0"/>
          </a:p>
          <a:p>
            <a:r>
              <a:rPr lang="en-US" sz="1300" dirty="0"/>
              <a:t>In 2013, </a:t>
            </a:r>
            <a:r>
              <a:rPr lang="en-US" sz="1300" dirty="0" smtClean="0"/>
              <a:t>the </a:t>
            </a:r>
            <a:r>
              <a:rPr lang="en-US" sz="1400" kern="1200" dirty="0" smtClean="0">
                <a:solidFill>
                  <a:schemeClr val="tx1"/>
                </a:solidFill>
                <a:effectLst/>
                <a:latin typeface="+mn-lt"/>
                <a:ea typeface="+mn-ea"/>
                <a:cs typeface="+mn-cs"/>
              </a:rPr>
              <a:t>All Payer Claims Database</a:t>
            </a:r>
            <a:r>
              <a:rPr lang="en-US" sz="1400" kern="1200" baseline="0" dirty="0" smtClean="0">
                <a:solidFill>
                  <a:schemeClr val="tx1"/>
                </a:solidFill>
                <a:effectLst/>
                <a:latin typeface="+mn-lt"/>
                <a:ea typeface="+mn-ea"/>
                <a:cs typeface="+mn-cs"/>
              </a:rPr>
              <a:t> showed </a:t>
            </a:r>
            <a:r>
              <a:rPr lang="en-US" sz="1300" dirty="0" smtClean="0"/>
              <a:t>Virginia’s </a:t>
            </a:r>
            <a:r>
              <a:rPr lang="en-US" sz="1300" dirty="0"/>
              <a:t>Medicaid program spent $26 million on opioid abuse and misuse and an additional $28 million on Medicaid members diagnosed with Substance Use Disorder (SUD) who were </a:t>
            </a:r>
            <a:r>
              <a:rPr lang="en-US" sz="1300" dirty="0" smtClean="0"/>
              <a:t>treated by Emergency </a:t>
            </a:r>
            <a:r>
              <a:rPr lang="en-US" sz="1300" dirty="0"/>
              <a:t>Departments. </a:t>
            </a:r>
            <a:endParaRPr lang="en-US" sz="1300" dirty="0" smtClean="0"/>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APCD reran this and provided an update that $44 million was spent on ED visits for Medicaid members diagnosed with a SUD in 2014.</a:t>
            </a:r>
          </a:p>
          <a:p>
            <a:pPr defTabSz="914266">
              <a:defRPr/>
            </a:pPr>
            <a:endParaRPr lang="en-US" sz="1300" dirty="0"/>
          </a:p>
          <a:p>
            <a:pPr defTabSz="914266">
              <a:defRPr/>
            </a:pPr>
            <a:endParaRPr lang="en-US" sz="1300" dirty="0"/>
          </a:p>
          <a:p>
            <a:pPr defTabSz="914266">
              <a:defRPr/>
            </a:pPr>
            <a:r>
              <a:rPr lang="en-US" sz="1300" dirty="0"/>
              <a:t> DMAS identified 216,555 members with a claim that included a substance use disorder (SUD) diagnosis in state fiscal year </a:t>
            </a:r>
            <a:r>
              <a:rPr lang="en-US" sz="1300" dirty="0" smtClean="0"/>
              <a:t>2015</a:t>
            </a:r>
            <a:r>
              <a:rPr lang="en-US" sz="1300" baseline="0" dirty="0" smtClean="0"/>
              <a:t>.</a:t>
            </a:r>
            <a:endParaRPr lang="en-US" dirty="0"/>
          </a:p>
        </p:txBody>
      </p:sp>
      <p:sp>
        <p:nvSpPr>
          <p:cNvPr id="4" name="Slide Number Placeholder 3"/>
          <p:cNvSpPr>
            <a:spLocks noGrp="1"/>
          </p:cNvSpPr>
          <p:nvPr>
            <p:ph type="sldNum" sz="quarter" idx="10"/>
          </p:nvPr>
        </p:nvSpPr>
        <p:spPr/>
        <p:txBody>
          <a:bodyPr/>
          <a:lstStyle/>
          <a:p>
            <a:fld id="{591D0EE3-F776-422B-98DE-C73141953E2C}" type="slidenum">
              <a:rPr lang="en-US" smtClean="0"/>
              <a:t>5</a:t>
            </a:fld>
            <a:endParaRPr lang="en-US"/>
          </a:p>
        </p:txBody>
      </p:sp>
    </p:spTree>
    <p:extLst>
      <p:ext uri="{BB962C8B-B14F-4D97-AF65-F5344CB8AC3E}">
        <p14:creationId xmlns:p14="http://schemas.microsoft.com/office/powerpoint/2010/main" val="375160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Close to </a:t>
            </a:r>
            <a:r>
              <a:rPr lang="en-US" sz="1300" dirty="0" smtClean="0"/>
              <a:t>27,000 </a:t>
            </a:r>
            <a:r>
              <a:rPr lang="en-US" sz="1300" dirty="0"/>
              <a:t>women enrolled in Medicaid and who are pregnant had a substance use diagnosis </a:t>
            </a:r>
            <a:r>
              <a:rPr lang="en-US" sz="1300" dirty="0" smtClean="0"/>
              <a:t>in SFY 2016.</a:t>
            </a:r>
            <a:endParaRPr lang="en-US" sz="1300" dirty="0"/>
          </a:p>
          <a:p>
            <a:endParaRPr lang="en-US" sz="1300" dirty="0"/>
          </a:p>
          <a:p>
            <a:r>
              <a:rPr lang="en-US" sz="1300" dirty="0"/>
              <a:t>Of major concern are the babies who are born exposed to opioids.  Of the nearly 1,000 babies born with Neonatal Abstinence Syndrome, last year, 80% are enrolled in Medicaid.</a:t>
            </a:r>
          </a:p>
        </p:txBody>
      </p:sp>
      <p:sp>
        <p:nvSpPr>
          <p:cNvPr id="4" name="Slide Number Placeholder 3"/>
          <p:cNvSpPr>
            <a:spLocks noGrp="1"/>
          </p:cNvSpPr>
          <p:nvPr>
            <p:ph type="sldNum" sz="quarter" idx="10"/>
          </p:nvPr>
        </p:nvSpPr>
        <p:spPr/>
        <p:txBody>
          <a:bodyPr/>
          <a:lstStyle/>
          <a:p>
            <a:fld id="{591D0EE3-F776-422B-98DE-C73141953E2C}" type="slidenum">
              <a:rPr lang="en-US" smtClean="0"/>
              <a:t>6</a:t>
            </a:fld>
            <a:endParaRPr lang="en-US"/>
          </a:p>
        </p:txBody>
      </p:sp>
    </p:spTree>
    <p:extLst>
      <p:ext uri="{BB962C8B-B14F-4D97-AF65-F5344CB8AC3E}">
        <p14:creationId xmlns:p14="http://schemas.microsoft.com/office/powerpoint/2010/main" val="10587346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1D0EE3-F776-422B-98DE-C73141953E2C}"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589782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The Medicaid covered substance use disorder program is changing in response to the Governor and Virginia General Assembly passing this benefit in response to the opioid crisis.</a:t>
            </a:r>
          </a:p>
          <a:p>
            <a:endParaRPr lang="en-US" sz="1300" dirty="0"/>
          </a:p>
          <a:p>
            <a:r>
              <a:rPr lang="en-US" sz="1300" dirty="0"/>
              <a:t>These are the six major components of the changes to the SUD benefits</a:t>
            </a:r>
            <a:r>
              <a:rPr lang="en-US" sz="1300" dirty="0" smtClean="0"/>
              <a:t>.</a:t>
            </a:r>
            <a:endParaRPr lang="en-US" sz="1300" dirty="0"/>
          </a:p>
        </p:txBody>
      </p:sp>
      <p:sp>
        <p:nvSpPr>
          <p:cNvPr id="4" name="Slide Number Placeholder 3"/>
          <p:cNvSpPr>
            <a:spLocks noGrp="1"/>
          </p:cNvSpPr>
          <p:nvPr>
            <p:ph type="sldNum" sz="quarter" idx="10"/>
          </p:nvPr>
        </p:nvSpPr>
        <p:spPr/>
        <p:txBody>
          <a:bodyPr/>
          <a:lstStyle/>
          <a:p>
            <a:fld id="{591D0EE3-F776-422B-98DE-C73141953E2C}" type="slidenum">
              <a:rPr lang="en-US" smtClean="0"/>
              <a:t>8</a:t>
            </a:fld>
            <a:endParaRPr lang="en-US"/>
          </a:p>
        </p:txBody>
      </p:sp>
    </p:spTree>
    <p:extLst>
      <p:ext uri="{BB962C8B-B14F-4D97-AF65-F5344CB8AC3E}">
        <p14:creationId xmlns:p14="http://schemas.microsoft.com/office/powerpoint/2010/main" val="847874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0"/>
            <a:ext cx="5608320" cy="4499610"/>
          </a:xfrm>
        </p:spPr>
        <p:txBody>
          <a:bodyPr/>
          <a:lstStyle/>
          <a:p>
            <a:r>
              <a:rPr lang="en-US" sz="1300" dirty="0"/>
              <a:t>In 2015 close to 70% of members were served in managed care.  With the implementation of MLTSS, this will close to 90% served in managed care. </a:t>
            </a:r>
          </a:p>
          <a:p>
            <a:pPr marL="171425" indent="-171425">
              <a:buFont typeface="Arial" panose="020B0604020202020204" pitchFamily="34" charset="0"/>
              <a:buChar char="•"/>
            </a:pPr>
            <a:endParaRPr lang="en-US" sz="1300" dirty="0"/>
          </a:p>
          <a:p>
            <a:pPr marL="171425" indent="-171425">
              <a:buFont typeface="Arial" panose="020B0604020202020204" pitchFamily="34" charset="0"/>
              <a:buChar char="•"/>
            </a:pPr>
            <a:r>
              <a:rPr lang="en-US" sz="1300" dirty="0"/>
              <a:t>To fully integrate physical and behavioral health services for individuals with SUD and expand access to the full continuum of services, DMAS plans to “carve in” non-traditional SUD services into Managed Care for members who are already enrolled in plans.  The only service currently covered by managed care is inpatient detoxification.</a:t>
            </a:r>
          </a:p>
          <a:p>
            <a:pPr marL="171425" indent="-171425">
              <a:buFont typeface="Arial" panose="020B0604020202020204" pitchFamily="34" charset="0"/>
              <a:buChar char="•"/>
            </a:pPr>
            <a:r>
              <a:rPr lang="en-US" sz="1300" dirty="0"/>
              <a:t>Non-traditional services that will be “carved in” include Residential Treatment, Opioid Treatment (medication and counseling component), Substance Abuse Day Treatment, Crisis Intervention, Intensive Outpatient Treatment, and Substance Abuse Case Management.</a:t>
            </a:r>
          </a:p>
          <a:p>
            <a:pPr marL="171425" indent="-171425">
              <a:buFont typeface="Arial" panose="020B0604020202020204" pitchFamily="34" charset="0"/>
              <a:buChar char="•"/>
            </a:pPr>
            <a:r>
              <a:rPr lang="en-US" sz="1300" dirty="0"/>
              <a:t>Magellan will continue to cover these services for those Medicaid members who are enrolled in FFS</a:t>
            </a:r>
          </a:p>
          <a:p>
            <a:pPr marL="171425" indent="-171425">
              <a:buFont typeface="Arial" panose="020B0604020202020204" pitchFamily="34" charset="0"/>
              <a:buChar char="•"/>
            </a:pPr>
            <a:r>
              <a:rPr lang="en-US" sz="1300" dirty="0"/>
              <a:t>Effective April 1, 2017 except for Peer Supports which will be effective July 1, 2017.</a:t>
            </a:r>
          </a:p>
          <a:p>
            <a:pPr marL="171425" indent="-171425">
              <a:buFont typeface="Arial" panose="020B0604020202020204" pitchFamily="34" charset="0"/>
              <a:buChar char="•"/>
            </a:pPr>
            <a:r>
              <a:rPr lang="en-US" sz="1300" dirty="0"/>
              <a:t>Providers will need to become enrolled and credentialed with the managed care plans beginning 4/1/17.  Majority of members are covered by managed care and most when the Managed Long Term Services and Supports (MLTSS) is implemented.</a:t>
            </a:r>
          </a:p>
          <a:p>
            <a:endParaRPr lang="en-US" sz="1300" dirty="0"/>
          </a:p>
        </p:txBody>
      </p:sp>
      <p:sp>
        <p:nvSpPr>
          <p:cNvPr id="4" name="Slide Number Placeholder 3"/>
          <p:cNvSpPr>
            <a:spLocks noGrp="1"/>
          </p:cNvSpPr>
          <p:nvPr>
            <p:ph type="sldNum" sz="quarter" idx="10"/>
          </p:nvPr>
        </p:nvSpPr>
        <p:spPr/>
        <p:txBody>
          <a:bodyPr/>
          <a:lstStyle/>
          <a:p>
            <a:fld id="{591D0EE3-F776-422B-98DE-C73141953E2C}" type="slidenum">
              <a:rPr lang="en-US" smtClean="0"/>
              <a:t>9</a:t>
            </a:fld>
            <a:endParaRPr lang="en-US"/>
          </a:p>
        </p:txBody>
      </p:sp>
    </p:spTree>
    <p:extLst>
      <p:ext uri="{BB962C8B-B14F-4D97-AF65-F5344CB8AC3E}">
        <p14:creationId xmlns:p14="http://schemas.microsoft.com/office/powerpoint/2010/main" val="1976819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52926835"/>
      </p:ext>
    </p:extLst>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b="1" i="0" baseline="0">
                <a:solidFill>
                  <a:schemeClr val="bg1"/>
                </a:solidFill>
                <a:latin typeface="Calibri"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ln>
            <a:noFill/>
          </a:ln>
        </p:spPr>
        <p:txBody>
          <a:bodyPr/>
          <a:lstStyle>
            <a:lvl1pPr>
              <a:defRPr sz="2200" baseline="0">
                <a:solidFill>
                  <a:srgbClr val="002060"/>
                </a:solidFill>
                <a:latin typeface="Calibri" pitchFamily="34" charset="0"/>
              </a:defRPr>
            </a:lvl1pPr>
            <a:lvl2pPr marL="546100" indent="-342900">
              <a:buClr>
                <a:srgbClr val="002060"/>
              </a:buClr>
              <a:buFont typeface="+mj-lt"/>
              <a:buAutoNum type="arabicPeriod"/>
              <a:defRPr sz="1800">
                <a:latin typeface="+mj-lt"/>
              </a:defRPr>
            </a:lvl2pPr>
            <a:lvl3pPr marL="858838" indent="-342900">
              <a:buClr>
                <a:srgbClr val="002060"/>
              </a:buClr>
              <a:buFont typeface="+mj-lt"/>
              <a:buAutoNum type="arabicPeriod"/>
              <a:defRPr baseline="0">
                <a:latin typeface="Calibri" pitchFamily="34" charset="0"/>
              </a:defRPr>
            </a:lvl3pPr>
            <a:lvl4pPr marL="1157287" indent="-342900">
              <a:buClr>
                <a:srgbClr val="002060"/>
              </a:buClr>
              <a:buFont typeface="+mj-lt"/>
              <a:buAutoNum type="arabicPeriod"/>
              <a:defRPr baseline="0">
                <a:latin typeface="Calibri" pitchFamily="34" charset="0"/>
              </a:defRPr>
            </a:lvl4pPr>
            <a:lvl5pPr marL="1417638" indent="-342900">
              <a:buClr>
                <a:srgbClr val="002060"/>
              </a:buClr>
              <a:buFont typeface="+mj-lt"/>
              <a:buAutoNum type="arabicPeriod"/>
              <a:defRPr baseline="0">
                <a:latin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9160438"/>
      </p:ext>
    </p:extLst>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Tree>
    <p:extLst>
      <p:ext uri="{BB962C8B-B14F-4D97-AF65-F5344CB8AC3E}">
        <p14:creationId xmlns:p14="http://schemas.microsoft.com/office/powerpoint/2010/main" val="3812502002"/>
      </p:ext>
    </p:extLst>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15925" y="1344613"/>
            <a:ext cx="4148138" cy="4638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16463" y="1344613"/>
            <a:ext cx="4149725" cy="4638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63851679"/>
      </p:ext>
    </p:extLst>
  </p:cSld>
  <p:clrMapOvr>
    <a:masterClrMapping/>
  </p:clrMapOvr>
  <p:transition spd="slow">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smtClean="0"/>
              <a:t>Click to edit Master title style</a:t>
            </a:r>
            <a:endParaRPr lang="en-US" dirty="0"/>
          </a:p>
        </p:txBody>
      </p:sp>
    </p:spTree>
    <p:extLst>
      <p:ext uri="{BB962C8B-B14F-4D97-AF65-F5344CB8AC3E}">
        <p14:creationId xmlns:p14="http://schemas.microsoft.com/office/powerpoint/2010/main" val="244453439"/>
      </p:ext>
    </p:extLst>
  </p:cSld>
  <p:clrMapOvr>
    <a:masterClrMapping/>
  </p:clrMapOvr>
  <p:transition spd="slow">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20257438"/>
      </p:ext>
    </p:extLst>
  </p:cSld>
  <p:clrMapOvr>
    <a:masterClrMapping/>
  </p:clrMapOvr>
  <p:transition spd="slow">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gif"/><Relationship Id="rId13" Type="http://schemas.openxmlformats.org/officeDocument/2006/relationships/image" Target="../media/image6.jpe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jpeg"/><Relationship Id="rId5" Type="http://schemas.openxmlformats.org/officeDocument/2006/relationships/slideLayout" Target="../slideLayouts/slideLayout5.xml"/><Relationship Id="rId10" Type="http://schemas.openxmlformats.org/officeDocument/2006/relationships/image" Target="../media/image3.jpeg"/><Relationship Id="rId4" Type="http://schemas.openxmlformats.org/officeDocument/2006/relationships/slideLayout" Target="../slideLayouts/slideLayout4.xml"/><Relationship Id="rId9" Type="http://schemas.openxmlformats.org/officeDocument/2006/relationships/image" Target="../media/image2.png"/><Relationship Id="rId1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362200" y="186363"/>
            <a:ext cx="2438400" cy="435429"/>
          </a:xfrm>
          <a:prstGeom prst="rect">
            <a:avLst/>
          </a:prstGeom>
        </p:spPr>
      </p:pic>
      <p:sp>
        <p:nvSpPr>
          <p:cNvPr id="37891" name="Rectangle 3"/>
          <p:cNvSpPr>
            <a:spLocks noGrp="1" noChangeArrowheads="1"/>
          </p:cNvSpPr>
          <p:nvPr>
            <p:ph type="body" idx="1"/>
          </p:nvPr>
        </p:nvSpPr>
        <p:spPr bwMode="auto">
          <a:xfrm>
            <a:off x="76200" y="1343025"/>
            <a:ext cx="8991600" cy="4829175"/>
          </a:xfrm>
          <a:prstGeom prst="rect">
            <a:avLst/>
          </a:prstGeom>
          <a:noFill/>
          <a:ln w="38100">
            <a:noFill/>
            <a:miter lim="800000"/>
            <a:headEnd/>
            <a:tailEnd/>
          </a:ln>
        </p:spPr>
        <p:txBody>
          <a:bodyPr vert="horz" wrap="square" lIns="91440" tIns="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pic>
        <p:nvPicPr>
          <p:cNvPr id="8" name="Picture 11" descr="stateSeal"/>
          <p:cNvPicPr>
            <a:picLocks noChangeAspect="1" noChangeArrowheads="1"/>
          </p:cNvPicPr>
          <p:nvPr userDrawn="1"/>
        </p:nvPicPr>
        <p:blipFill>
          <a:blip r:embed="rId9" cstate="print"/>
          <a:srcRect/>
          <a:stretch>
            <a:fillRect/>
          </a:stretch>
        </p:blipFill>
        <p:spPr bwMode="auto">
          <a:xfrm>
            <a:off x="4114800" y="0"/>
            <a:ext cx="762000" cy="767329"/>
          </a:xfrm>
          <a:prstGeom prst="rect">
            <a:avLst/>
          </a:prstGeom>
          <a:noFill/>
        </p:spPr>
      </p:pic>
      <p:pic>
        <p:nvPicPr>
          <p:cNvPr id="9" name="Picture 24" descr="VITA logo"/>
          <p:cNvPicPr>
            <a:picLocks noChangeAspect="1" noChangeArrowheads="1"/>
          </p:cNvPicPr>
          <p:nvPr userDrawn="1"/>
        </p:nvPicPr>
        <p:blipFill>
          <a:blip r:embed="rId10" cstate="print"/>
          <a:srcRect/>
          <a:stretch>
            <a:fillRect/>
          </a:stretch>
        </p:blipFill>
        <p:spPr bwMode="auto">
          <a:xfrm>
            <a:off x="7772400" y="124644"/>
            <a:ext cx="1006358" cy="552510"/>
          </a:xfrm>
          <a:prstGeom prst="rect">
            <a:avLst/>
          </a:prstGeom>
          <a:noFill/>
          <a:ln w="9525">
            <a:noFill/>
            <a:miter lim="800000"/>
            <a:headEnd/>
            <a:tailEnd/>
          </a:ln>
        </p:spPr>
      </p:pic>
      <p:pic>
        <p:nvPicPr>
          <p:cNvPr id="14" name="Picture 8" descr="thinBanner"/>
          <p:cNvPicPr>
            <a:picLocks noChangeAspect="1" noChangeArrowheads="1"/>
          </p:cNvPicPr>
          <p:nvPr userDrawn="1"/>
        </p:nvPicPr>
        <p:blipFill>
          <a:blip r:embed="rId11" cstate="print"/>
          <a:srcRect/>
          <a:stretch>
            <a:fillRect/>
          </a:stretch>
        </p:blipFill>
        <p:spPr bwMode="auto">
          <a:xfrm>
            <a:off x="0" y="762000"/>
            <a:ext cx="9144000" cy="457200"/>
          </a:xfrm>
          <a:prstGeom prst="rect">
            <a:avLst/>
          </a:prstGeom>
          <a:noFill/>
        </p:spPr>
      </p:pic>
      <p:sp>
        <p:nvSpPr>
          <p:cNvPr id="37890" name="Rectangle 2"/>
          <p:cNvSpPr>
            <a:spLocks noGrp="1" noChangeArrowheads="1"/>
          </p:cNvSpPr>
          <p:nvPr>
            <p:ph type="title"/>
          </p:nvPr>
        </p:nvSpPr>
        <p:spPr bwMode="auto">
          <a:xfrm>
            <a:off x="415925" y="762000"/>
            <a:ext cx="7966075" cy="476965"/>
          </a:xfrm>
          <a:prstGeom prst="rect">
            <a:avLst/>
          </a:prstGeom>
          <a:noFill/>
          <a:ln w="9525">
            <a:noFill/>
            <a:miter lim="800000"/>
            <a:headEnd/>
            <a:tailEnd/>
          </a:ln>
        </p:spPr>
        <p:txBody>
          <a:bodyPr vert="horz" wrap="square" lIns="91350" tIns="45676" rIns="91350" bIns="45676" numCol="1" anchor="b" anchorCtr="0" compatLnSpc="1">
            <a:prstTxWarp prst="textNoShape">
              <a:avLst/>
            </a:prstTxWarp>
            <a:spAutoFit/>
          </a:bodyPr>
          <a:lstStyle/>
          <a:p>
            <a:pPr lvl="0"/>
            <a:r>
              <a:rPr lang="en-US" dirty="0" smtClean="0"/>
              <a:t>Click to edit Master title style</a:t>
            </a:r>
          </a:p>
        </p:txBody>
      </p:sp>
      <p:sp>
        <p:nvSpPr>
          <p:cNvPr id="15" name="Rectangle 12"/>
          <p:cNvSpPr>
            <a:spLocks noChangeArrowheads="1"/>
          </p:cNvSpPr>
          <p:nvPr userDrawn="1"/>
        </p:nvSpPr>
        <p:spPr bwMode="auto">
          <a:xfrm>
            <a:off x="0" y="6461126"/>
            <a:ext cx="9144000" cy="320673"/>
          </a:xfrm>
          <a:prstGeom prst="rect">
            <a:avLst/>
          </a:prstGeom>
          <a:solidFill>
            <a:srgbClr val="66AE20"/>
          </a:solidFill>
          <a:ln w="9525">
            <a:noFill/>
            <a:miter lim="800000"/>
            <a:headEnd/>
            <a:tailEnd/>
          </a:ln>
          <a:effectLst/>
        </p:spPr>
        <p:txBody>
          <a:bodyPr wrap="none" anchor="ctr"/>
          <a:lstStyle/>
          <a:p>
            <a:r>
              <a:rPr lang="en-US" sz="1400" dirty="0">
                <a:solidFill>
                  <a:srgbClr val="000000"/>
                </a:solidFill>
              </a:rPr>
              <a:t>       http://www.dmas.virginia.gov/</a:t>
            </a:r>
          </a:p>
        </p:txBody>
      </p:sp>
      <p:sp>
        <p:nvSpPr>
          <p:cNvPr id="16" name="Rectangle 14"/>
          <p:cNvSpPr>
            <a:spLocks noChangeArrowheads="1"/>
          </p:cNvSpPr>
          <p:nvPr userDrawn="1"/>
        </p:nvSpPr>
        <p:spPr bwMode="auto">
          <a:xfrm>
            <a:off x="8458200" y="6529387"/>
            <a:ext cx="204788" cy="176213"/>
          </a:xfrm>
          <a:prstGeom prst="rect">
            <a:avLst/>
          </a:prstGeom>
          <a:noFill/>
          <a:ln w="9525">
            <a:noFill/>
            <a:miter lim="800000"/>
            <a:headEnd/>
            <a:tailEnd/>
          </a:ln>
          <a:effectLst/>
        </p:spPr>
        <p:txBody>
          <a:bodyPr wrap="none" anchor="ctr"/>
          <a:lstStyle/>
          <a:p>
            <a:pPr algn="ctr"/>
            <a:fld id="{71B0E4C6-FB2D-4D18-AF01-C283A5981E3C}" type="slidenum">
              <a:rPr lang="en-US" sz="1000">
                <a:solidFill>
                  <a:srgbClr val="FFFFFF"/>
                </a:solidFill>
              </a:rPr>
              <a:pPr algn="ctr"/>
              <a:t>‹#›</a:t>
            </a:fld>
            <a:endParaRPr lang="en-US" sz="1000" dirty="0">
              <a:solidFill>
                <a:srgbClr val="FFFFFF"/>
              </a:solidFill>
            </a:endParaRPr>
          </a:p>
        </p:txBody>
      </p:sp>
      <p:pic>
        <p:nvPicPr>
          <p:cNvPr id="10" name="Picture 7" descr="DBHDS_Logo_CMYK_BLK_062014-Cropped.jp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52400" y="173138"/>
            <a:ext cx="1961104" cy="48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descr="C:\Users\dez25552\AppData\Local\Microsoft\Windows\Temporary Internet Files\Content.Outlook\YE7IQVMW\DHP Logo.jp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34000" y="152400"/>
            <a:ext cx="2002357" cy="50806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vmh49622\AppData\Local\Microsoft\Windows\Temporary Internet Files\Content.Outlook\42FBZQ14\ARTS logo_color.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3836541" y="6367355"/>
            <a:ext cx="1318518" cy="45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8274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ransition spd="slow">
    <p:fade/>
  </p:transition>
  <p:timing>
    <p:tnLst>
      <p:par>
        <p:cTn id="1" dur="indefinite" restart="never" nodeType="tmRoot"/>
      </p:par>
    </p:tnLst>
  </p:timing>
  <p:hf sldNum="0" hdr="0" dt="0"/>
  <p:txStyles>
    <p:titleStyle>
      <a:lvl1pPr algn="ctr" rtl="0" eaLnBrk="0" fontAlgn="base" hangingPunct="0">
        <a:spcBef>
          <a:spcPct val="0"/>
        </a:spcBef>
        <a:spcAft>
          <a:spcPct val="0"/>
        </a:spcAft>
        <a:defRPr sz="2500" b="1">
          <a:solidFill>
            <a:schemeClr val="bg1"/>
          </a:solidFill>
          <a:latin typeface="+mj-lt"/>
          <a:ea typeface="ＭＳ Ｐゴシック" pitchFamily="1" charset="-128"/>
          <a:cs typeface="ＭＳ Ｐゴシック" pitchFamily="1" charset="-128"/>
        </a:defRPr>
      </a:lvl1pPr>
      <a:lvl2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2pPr>
      <a:lvl3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3pPr>
      <a:lvl4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4pPr>
      <a:lvl5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5pPr>
      <a:lvl6pPr marL="457200" algn="l" rtl="0" fontAlgn="base">
        <a:spcBef>
          <a:spcPct val="0"/>
        </a:spcBef>
        <a:spcAft>
          <a:spcPct val="0"/>
        </a:spcAft>
        <a:defRPr sz="2500">
          <a:solidFill>
            <a:schemeClr val="tx1"/>
          </a:solidFill>
          <a:latin typeface="Calibri" charset="0"/>
        </a:defRPr>
      </a:lvl6pPr>
      <a:lvl7pPr marL="914400" algn="l" rtl="0" fontAlgn="base">
        <a:spcBef>
          <a:spcPct val="0"/>
        </a:spcBef>
        <a:spcAft>
          <a:spcPct val="0"/>
        </a:spcAft>
        <a:defRPr sz="2500">
          <a:solidFill>
            <a:schemeClr val="tx1"/>
          </a:solidFill>
          <a:latin typeface="Calibri" charset="0"/>
        </a:defRPr>
      </a:lvl7pPr>
      <a:lvl8pPr marL="1371600" algn="l" rtl="0" fontAlgn="base">
        <a:spcBef>
          <a:spcPct val="0"/>
        </a:spcBef>
        <a:spcAft>
          <a:spcPct val="0"/>
        </a:spcAft>
        <a:defRPr sz="2500">
          <a:solidFill>
            <a:schemeClr val="tx1"/>
          </a:solidFill>
          <a:latin typeface="Calibri" charset="0"/>
        </a:defRPr>
      </a:lvl8pPr>
      <a:lvl9pPr marL="1828800" algn="l" rtl="0" fontAlgn="base">
        <a:spcBef>
          <a:spcPct val="0"/>
        </a:spcBef>
        <a:spcAft>
          <a:spcPct val="0"/>
        </a:spcAft>
        <a:defRPr sz="2500">
          <a:solidFill>
            <a:schemeClr val="tx1"/>
          </a:solidFill>
          <a:latin typeface="Calibri" charset="0"/>
        </a:defRPr>
      </a:lvl9pPr>
    </p:titleStyle>
    <p:bodyStyle>
      <a:lvl1pPr marL="307975" indent="-307975" algn="l" rtl="0" eaLnBrk="0" fontAlgn="base" hangingPunct="0">
        <a:spcBef>
          <a:spcPct val="0"/>
        </a:spcBef>
        <a:spcAft>
          <a:spcPct val="50000"/>
        </a:spcAft>
        <a:buClr>
          <a:srgbClr val="EC1608"/>
        </a:buClr>
        <a:buFont typeface="Arial" charset="0"/>
        <a:defRPr sz="2000">
          <a:solidFill>
            <a:schemeClr val="tx1"/>
          </a:solidFill>
          <a:latin typeface="Calibri" panose="020F0502020204030204" pitchFamily="34" charset="0"/>
          <a:ea typeface="ＭＳ Ｐゴシック" pitchFamily="1" charset="-128"/>
          <a:cs typeface="Calibri" panose="020F0502020204030204" pitchFamily="34" charset="0"/>
        </a:defRPr>
      </a:lvl1pPr>
      <a:lvl2pPr marL="354013" indent="-150813" algn="l" rtl="0" eaLnBrk="0" fontAlgn="base" hangingPunct="0">
        <a:spcBef>
          <a:spcPct val="0"/>
        </a:spcBef>
        <a:spcAft>
          <a:spcPct val="50000"/>
        </a:spcAft>
        <a:buClr>
          <a:schemeClr val="tx2"/>
        </a:buClr>
        <a:buFont typeface="Wingdings" pitchFamily="2" charset="2"/>
        <a:buChar char="§"/>
        <a:defRPr sz="1800">
          <a:solidFill>
            <a:schemeClr val="tx1"/>
          </a:solidFill>
          <a:latin typeface="Calibri" panose="020F0502020204030204" pitchFamily="34" charset="0"/>
          <a:ea typeface="ＭＳ Ｐゴシック" charset="-128"/>
          <a:cs typeface="Calibri" panose="020F0502020204030204" pitchFamily="34" charset="0"/>
        </a:defRPr>
      </a:lvl2pPr>
      <a:lvl3pPr marL="668338" indent="-152400" algn="l" rtl="0" eaLnBrk="0" fontAlgn="base" hangingPunct="0">
        <a:spcBef>
          <a:spcPct val="0"/>
        </a:spcBef>
        <a:spcAft>
          <a:spcPct val="50000"/>
        </a:spcAft>
        <a:buClr>
          <a:schemeClr val="accent2"/>
        </a:buClr>
        <a:buFont typeface="Arial" charset="0"/>
        <a:buChar char="–"/>
        <a:defRPr sz="1600">
          <a:solidFill>
            <a:schemeClr val="tx1"/>
          </a:solidFill>
          <a:latin typeface="Calibri" panose="020F0502020204030204" pitchFamily="34" charset="0"/>
          <a:ea typeface="ＭＳ Ｐゴシック" charset="-128"/>
          <a:cs typeface="Calibri" panose="020F0502020204030204" pitchFamily="34" charset="0"/>
        </a:defRPr>
      </a:lvl3pPr>
      <a:lvl4pPr marL="971550" indent="-157163" algn="l" rtl="0" eaLnBrk="0" fontAlgn="base" hangingPunct="0">
        <a:spcBef>
          <a:spcPct val="0"/>
        </a:spcBef>
        <a:spcAft>
          <a:spcPct val="50000"/>
        </a:spcAft>
        <a:buClr>
          <a:schemeClr val="hlink"/>
        </a:buClr>
        <a:buFont typeface="Arial" charset="0"/>
        <a:buChar char="»"/>
        <a:defRPr sz="1600">
          <a:solidFill>
            <a:schemeClr val="tx1"/>
          </a:solidFill>
          <a:latin typeface="Calibri" panose="020F0502020204030204" pitchFamily="34" charset="0"/>
          <a:ea typeface="ＭＳ Ｐゴシック" charset="-128"/>
          <a:cs typeface="Calibri" panose="020F0502020204030204" pitchFamily="34" charset="0"/>
        </a:defRPr>
      </a:lvl4pPr>
      <a:lvl5pPr marL="1230313" indent="-155575" algn="l" rtl="0" eaLnBrk="0" fontAlgn="base" hangingPunct="0">
        <a:spcBef>
          <a:spcPct val="0"/>
        </a:spcBef>
        <a:spcAft>
          <a:spcPct val="50000"/>
        </a:spcAft>
        <a:buClr>
          <a:schemeClr val="accent1"/>
        </a:buClr>
        <a:buFont typeface="Arial" charset="0"/>
        <a:buChar char="&gt;"/>
        <a:defRPr sz="1600">
          <a:solidFill>
            <a:schemeClr val="tx1"/>
          </a:solidFill>
          <a:latin typeface="Calibri" panose="020F0502020204030204" pitchFamily="34" charset="0"/>
          <a:ea typeface="ＭＳ Ｐゴシック" charset="-128"/>
          <a:cs typeface="Calibri" panose="020F0502020204030204" pitchFamily="34" charset="0"/>
        </a:defRPr>
      </a:lvl5pPr>
      <a:lvl6pPr marL="1687513" indent="-155575" algn="l" rtl="0" fontAlgn="base">
        <a:spcBef>
          <a:spcPct val="0"/>
        </a:spcBef>
        <a:spcAft>
          <a:spcPct val="50000"/>
        </a:spcAft>
        <a:buClr>
          <a:schemeClr val="accent1"/>
        </a:buClr>
        <a:buFont typeface="Arial" charset="0"/>
        <a:buChar char="&gt;"/>
        <a:defRPr sz="1400">
          <a:solidFill>
            <a:schemeClr val="tx1"/>
          </a:solidFill>
          <a:latin typeface="+mn-lt"/>
          <a:ea typeface="ＭＳ Ｐゴシック" charset="-128"/>
        </a:defRPr>
      </a:lvl6pPr>
      <a:lvl7pPr marL="2144713" indent="-155575" algn="l" rtl="0" fontAlgn="base">
        <a:spcBef>
          <a:spcPct val="0"/>
        </a:spcBef>
        <a:spcAft>
          <a:spcPct val="50000"/>
        </a:spcAft>
        <a:buClr>
          <a:schemeClr val="accent1"/>
        </a:buClr>
        <a:buFont typeface="Arial" charset="0"/>
        <a:buChar char="&gt;"/>
        <a:defRPr sz="1400">
          <a:solidFill>
            <a:schemeClr val="tx1"/>
          </a:solidFill>
          <a:latin typeface="+mn-lt"/>
          <a:ea typeface="ＭＳ Ｐゴシック" charset="-128"/>
        </a:defRPr>
      </a:lvl7pPr>
      <a:lvl8pPr marL="2601913" indent="-155575" algn="l" rtl="0" fontAlgn="base">
        <a:spcBef>
          <a:spcPct val="0"/>
        </a:spcBef>
        <a:spcAft>
          <a:spcPct val="50000"/>
        </a:spcAft>
        <a:buClr>
          <a:schemeClr val="accent1"/>
        </a:buClr>
        <a:buFont typeface="Arial" charset="0"/>
        <a:buChar char="&gt;"/>
        <a:defRPr sz="1400">
          <a:solidFill>
            <a:schemeClr val="tx1"/>
          </a:solidFill>
          <a:latin typeface="+mn-lt"/>
          <a:ea typeface="ＭＳ Ｐゴシック" charset="-128"/>
        </a:defRPr>
      </a:lvl8pPr>
      <a:lvl9pPr marL="3059113" indent="-155575" algn="l" rtl="0" fontAlgn="base">
        <a:spcBef>
          <a:spcPct val="0"/>
        </a:spcBef>
        <a:spcAft>
          <a:spcPct val="50000"/>
        </a:spcAft>
        <a:buClr>
          <a:schemeClr val="accent1"/>
        </a:buClr>
        <a:buFont typeface="Arial" charset="0"/>
        <a:buChar char="&gt;"/>
        <a:defRPr sz="14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9.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18.jp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33.xml"/><Relationship Id="rId1" Type="http://schemas.openxmlformats.org/officeDocument/2006/relationships/slideLayout" Target="../slideLayouts/slideLayout5.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hyperlink" Target="http://www.dmas.virginia.gov/Content_pgs/bh-sud.aspx" TargetMode="External"/><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hyperlink" Target="mailto:SUD@dmas.virginia.gov"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7"/>
          <p:cNvSpPr>
            <a:spLocks noChangeArrowheads="1"/>
          </p:cNvSpPr>
          <p:nvPr/>
        </p:nvSpPr>
        <p:spPr bwMode="auto">
          <a:xfrm>
            <a:off x="0" y="6400800"/>
            <a:ext cx="9144000" cy="457200"/>
          </a:xfrm>
          <a:prstGeom prst="rect">
            <a:avLst/>
          </a:prstGeom>
          <a:solidFill>
            <a:srgbClr val="66AE20"/>
          </a:solidFill>
          <a:ln w="9525">
            <a:noFill/>
            <a:miter lim="800000"/>
            <a:headEnd/>
            <a:tailEnd/>
          </a:ln>
          <a:effectLst/>
        </p:spPr>
        <p:txBody>
          <a:bodyPr wrap="none" anchor="ctr"/>
          <a:lstStyle/>
          <a:p>
            <a:endParaRPr lang="en-US" dirty="0">
              <a:solidFill>
                <a:srgbClr val="000000"/>
              </a:solidFill>
            </a:endParaRPr>
          </a:p>
        </p:txBody>
      </p:sp>
      <p:pic>
        <p:nvPicPr>
          <p:cNvPr id="13" name="Picture 6" descr="bigStateBackground"/>
          <p:cNvPicPr>
            <a:picLocks noChangeAspect="1" noChangeArrowheads="1"/>
          </p:cNvPicPr>
          <p:nvPr/>
        </p:nvPicPr>
        <p:blipFill>
          <a:blip r:embed="rId3" cstate="print"/>
          <a:srcRect/>
          <a:stretch>
            <a:fillRect/>
          </a:stretch>
        </p:blipFill>
        <p:spPr bwMode="auto">
          <a:xfrm>
            <a:off x="-3748" y="1111250"/>
            <a:ext cx="9144000" cy="5334000"/>
          </a:xfrm>
          <a:prstGeom prst="rect">
            <a:avLst/>
          </a:prstGeom>
          <a:noFill/>
        </p:spPr>
      </p:pic>
      <p:sp>
        <p:nvSpPr>
          <p:cNvPr id="16" name="Title 15"/>
          <p:cNvSpPr>
            <a:spLocks noGrp="1"/>
          </p:cNvSpPr>
          <p:nvPr>
            <p:ph type="ctrTitle"/>
          </p:nvPr>
        </p:nvSpPr>
        <p:spPr>
          <a:xfrm>
            <a:off x="0" y="1676400"/>
            <a:ext cx="9144000" cy="1708071"/>
          </a:xfrm>
        </p:spPr>
        <p:txBody>
          <a:bodyPr/>
          <a:lstStyle/>
          <a:p>
            <a:pPr algn="ctr">
              <a:spcAft>
                <a:spcPts val="1200"/>
              </a:spcAft>
            </a:pPr>
            <a:r>
              <a:rPr lang="en-US" sz="3500" b="1" dirty="0" smtClean="0">
                <a:solidFill>
                  <a:schemeClr val="bg1"/>
                </a:solidFill>
                <a:latin typeface="Arial" panose="020B0604020202020204" pitchFamily="34" charset="0"/>
                <a:cs typeface="Arial" panose="020B0604020202020204" pitchFamily="34" charset="0"/>
              </a:rPr>
              <a:t>Transforming Medicaid’s</a:t>
            </a:r>
            <a:br>
              <a:rPr lang="en-US" sz="3500" b="1" dirty="0" smtClean="0">
                <a:solidFill>
                  <a:schemeClr val="bg1"/>
                </a:solidFill>
                <a:latin typeface="Arial" panose="020B0604020202020204" pitchFamily="34" charset="0"/>
                <a:cs typeface="Arial" panose="020B0604020202020204" pitchFamily="34" charset="0"/>
              </a:rPr>
            </a:br>
            <a:r>
              <a:rPr lang="en-US" sz="3500" b="1" dirty="0" smtClean="0">
                <a:solidFill>
                  <a:schemeClr val="bg1"/>
                </a:solidFill>
                <a:latin typeface="Arial" panose="020B0604020202020204" pitchFamily="34" charset="0"/>
                <a:cs typeface="Arial" panose="020B0604020202020204" pitchFamily="34" charset="0"/>
              </a:rPr>
              <a:t>Addiction and Recovery Treatment Services Benefit</a:t>
            </a:r>
            <a:endParaRPr lang="en-US" sz="3500" b="1" i="1" dirty="0">
              <a:solidFill>
                <a:schemeClr val="bg1"/>
              </a:solidFill>
              <a:latin typeface="Arial" panose="020B0604020202020204" pitchFamily="34" charset="0"/>
              <a:cs typeface="Arial" panose="020B0604020202020204" pitchFamily="34" charset="0"/>
            </a:endParaRPr>
          </a:p>
        </p:txBody>
      </p:sp>
      <p:sp>
        <p:nvSpPr>
          <p:cNvPr id="14" name="Rectangle 3"/>
          <p:cNvSpPr>
            <a:spLocks noGrp="1" noChangeArrowheads="1"/>
          </p:cNvSpPr>
          <p:nvPr>
            <p:ph type="subTitle" idx="1"/>
          </p:nvPr>
        </p:nvSpPr>
        <p:spPr>
          <a:xfrm>
            <a:off x="3429000" y="3657600"/>
            <a:ext cx="5711252" cy="2203659"/>
          </a:xfrm>
        </p:spPr>
        <p:txBody>
          <a:bodyPr/>
          <a:lstStyle/>
          <a:p>
            <a:pPr algn="l">
              <a:spcBef>
                <a:spcPts val="600"/>
              </a:spcBef>
              <a:spcAft>
                <a:spcPts val="0"/>
              </a:spcAft>
            </a:pPr>
            <a:endParaRPr lang="en-US" b="1" dirty="0">
              <a:solidFill>
                <a:schemeClr val="bg1"/>
              </a:solidFill>
              <a:cs typeface="Arial" panose="020B0604020202020204" pitchFamily="34" charset="0"/>
            </a:endParaRPr>
          </a:p>
          <a:p>
            <a:pPr algn="l">
              <a:spcBef>
                <a:spcPts val="600"/>
              </a:spcBef>
              <a:spcAft>
                <a:spcPts val="0"/>
              </a:spcAft>
            </a:pPr>
            <a:r>
              <a:rPr lang="en-US" sz="2800" b="1" dirty="0" smtClean="0">
                <a:solidFill>
                  <a:schemeClr val="bg1"/>
                </a:solidFill>
                <a:cs typeface="Arial" panose="020B0604020202020204" pitchFamily="34" charset="0"/>
              </a:rPr>
              <a:t>Dr. Katherine Neuhausen</a:t>
            </a:r>
          </a:p>
          <a:p>
            <a:pPr algn="l">
              <a:spcBef>
                <a:spcPts val="600"/>
              </a:spcBef>
              <a:spcAft>
                <a:spcPts val="0"/>
              </a:spcAft>
            </a:pPr>
            <a:r>
              <a:rPr lang="en-US" sz="2800" b="1" dirty="0" smtClean="0">
                <a:solidFill>
                  <a:schemeClr val="bg1"/>
                </a:solidFill>
                <a:cs typeface="Arial" panose="020B0604020202020204" pitchFamily="34" charset="0"/>
              </a:rPr>
              <a:t>Chief Medical Officer</a:t>
            </a:r>
          </a:p>
          <a:p>
            <a:pPr algn="l">
              <a:spcBef>
                <a:spcPts val="600"/>
              </a:spcBef>
              <a:spcAft>
                <a:spcPts val="0"/>
              </a:spcAft>
            </a:pPr>
            <a:r>
              <a:rPr lang="en-US" sz="2800" b="1" dirty="0" smtClean="0">
                <a:solidFill>
                  <a:schemeClr val="bg1"/>
                </a:solidFill>
                <a:cs typeface="Arial" panose="020B0604020202020204" pitchFamily="34" charset="0"/>
              </a:rPr>
              <a:t>Virginia Department of Medical Assistance Services</a:t>
            </a:r>
          </a:p>
          <a:p>
            <a:pPr algn="l" eaLnBrk="0" hangingPunct="0">
              <a:spcAft>
                <a:spcPts val="0"/>
              </a:spcAft>
            </a:pPr>
            <a:r>
              <a:rPr lang="en-US" dirty="0" smtClean="0">
                <a:solidFill>
                  <a:schemeClr val="bg1"/>
                </a:solidFill>
                <a:latin typeface="+mj-lt"/>
                <a:cs typeface="Arial" panose="020B0604020202020204" pitchFamily="34" charset="0"/>
              </a:rPr>
              <a:t>December</a:t>
            </a:r>
            <a:r>
              <a:rPr lang="en-US" dirty="0" smtClean="0">
                <a:solidFill>
                  <a:schemeClr val="bg1"/>
                </a:solidFill>
                <a:latin typeface="+mj-lt"/>
                <a:cs typeface="Arial" panose="020B0604020202020204" pitchFamily="34" charset="0"/>
              </a:rPr>
              <a:t> </a:t>
            </a:r>
            <a:r>
              <a:rPr lang="en-US" dirty="0" smtClean="0">
                <a:solidFill>
                  <a:schemeClr val="bg1"/>
                </a:solidFill>
                <a:latin typeface="+mj-lt"/>
                <a:cs typeface="Arial" panose="020B0604020202020204" pitchFamily="34" charset="0"/>
              </a:rPr>
              <a:t>2016</a:t>
            </a:r>
          </a:p>
          <a:p>
            <a:pPr algn="l" eaLnBrk="0" hangingPunct="0"/>
            <a:endParaRPr lang="en-US" sz="2800" dirty="0">
              <a:solidFill>
                <a:schemeClr val="bg1"/>
              </a:solidFill>
              <a:latin typeface="Arial" panose="020B0604020202020204" pitchFamily="34" charset="0"/>
              <a:cs typeface="Arial" panose="020B0604020202020204" pitchFamily="34" charset="0"/>
            </a:endParaRPr>
          </a:p>
        </p:txBody>
      </p:sp>
      <p:sp>
        <p:nvSpPr>
          <p:cNvPr id="15" name="Text Box 18"/>
          <p:cNvSpPr txBox="1">
            <a:spLocks noChangeArrowheads="1"/>
          </p:cNvSpPr>
          <p:nvPr/>
        </p:nvSpPr>
        <p:spPr bwMode="auto">
          <a:xfrm>
            <a:off x="457200" y="6445250"/>
            <a:ext cx="3429000" cy="369332"/>
          </a:xfrm>
          <a:prstGeom prst="rect">
            <a:avLst/>
          </a:prstGeom>
          <a:noFill/>
          <a:ln w="9525">
            <a:noFill/>
            <a:miter lim="800000"/>
            <a:headEnd/>
            <a:tailEnd/>
          </a:ln>
          <a:effectLst/>
        </p:spPr>
        <p:txBody>
          <a:bodyPr wrap="square">
            <a:spAutoFit/>
          </a:bodyPr>
          <a:lstStyle/>
          <a:p>
            <a:pPr>
              <a:spcBef>
                <a:spcPct val="50000"/>
              </a:spcBef>
            </a:pPr>
            <a:r>
              <a:rPr lang="en-US" dirty="0">
                <a:solidFill>
                  <a:srgbClr val="000000"/>
                </a:solidFill>
                <a:cs typeface="Arial" pitchFamily="34" charset="0"/>
              </a:rPr>
              <a:t>http://www.dmas.virginia.gov</a:t>
            </a:r>
          </a:p>
        </p:txBody>
      </p:sp>
    </p:spTree>
    <p:extLst>
      <p:ext uri="{BB962C8B-B14F-4D97-AF65-F5344CB8AC3E}">
        <p14:creationId xmlns:p14="http://schemas.microsoft.com/office/powerpoint/2010/main" val="1441507339"/>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8" descr="thinBanner"/>
          <p:cNvPicPr>
            <a:picLocks noChangeAspect="1" noChangeArrowheads="1"/>
          </p:cNvPicPr>
          <p:nvPr/>
        </p:nvPicPr>
        <p:blipFill>
          <a:blip r:embed="rId3" cstate="print"/>
          <a:srcRect/>
          <a:stretch>
            <a:fillRect/>
          </a:stretch>
        </p:blipFill>
        <p:spPr bwMode="auto">
          <a:xfrm>
            <a:off x="0" y="381000"/>
            <a:ext cx="9144000" cy="457200"/>
          </a:xfrm>
          <a:prstGeom prst="rect">
            <a:avLst/>
          </a:prstGeom>
          <a:noFill/>
        </p:spPr>
      </p:pic>
      <p:sp>
        <p:nvSpPr>
          <p:cNvPr id="8" name="Title 1"/>
          <p:cNvSpPr>
            <a:spLocks noGrp="1"/>
          </p:cNvSpPr>
          <p:nvPr>
            <p:ph type="title"/>
          </p:nvPr>
        </p:nvSpPr>
        <p:spPr>
          <a:xfrm>
            <a:off x="457200" y="381000"/>
            <a:ext cx="8575675" cy="461576"/>
          </a:xfrm>
        </p:spPr>
        <p:txBody>
          <a:bodyPr/>
          <a:lstStyle/>
          <a:p>
            <a:pPr algn="ctr"/>
            <a:r>
              <a:rPr lang="en-US" sz="2400" dirty="0" smtClean="0"/>
              <a:t> Medicaid and FAMIS Coverage for Individuals with SUD</a:t>
            </a:r>
            <a:endParaRPr lang="en-US" sz="2400" dirty="0"/>
          </a:p>
        </p:txBody>
      </p:sp>
      <p:graphicFrame>
        <p:nvGraphicFramePr>
          <p:cNvPr id="9" name="Table 8"/>
          <p:cNvGraphicFramePr>
            <a:graphicFrameLocks noGrp="1"/>
          </p:cNvGraphicFramePr>
          <p:nvPr>
            <p:extLst>
              <p:ext uri="{D42A27DB-BD31-4B8C-83A1-F6EECF244321}">
                <p14:modId xmlns:p14="http://schemas.microsoft.com/office/powerpoint/2010/main" val="1878508140"/>
              </p:ext>
            </p:extLst>
          </p:nvPr>
        </p:nvGraphicFramePr>
        <p:xfrm>
          <a:off x="76200" y="1219200"/>
          <a:ext cx="8915400" cy="5594096"/>
        </p:xfrm>
        <a:graphic>
          <a:graphicData uri="http://schemas.openxmlformats.org/drawingml/2006/table">
            <a:tbl>
              <a:tblPr firstRow="1" firstCol="1" bandRow="1">
                <a:tableStyleId>{5C22544A-7EE6-4342-B048-85BDC9FD1C3A}</a:tableStyleId>
              </a:tblPr>
              <a:tblGrid>
                <a:gridCol w="2674619"/>
                <a:gridCol w="1931670"/>
                <a:gridCol w="1708785"/>
                <a:gridCol w="2600326"/>
              </a:tblGrid>
              <a:tr h="267140">
                <a:tc>
                  <a:txBody>
                    <a:bodyPr/>
                    <a:lstStyle/>
                    <a:p>
                      <a:pPr marL="0" marR="0" algn="ctr">
                        <a:lnSpc>
                          <a:spcPct val="107000"/>
                        </a:lnSpc>
                        <a:spcBef>
                          <a:spcPts val="0"/>
                        </a:spcBef>
                        <a:spcAft>
                          <a:spcPts val="0"/>
                        </a:spcAft>
                      </a:pPr>
                      <a:r>
                        <a:rPr lang="en-US" sz="1800" dirty="0">
                          <a:solidFill>
                            <a:schemeClr val="tx1"/>
                          </a:solidFill>
                          <a:effectLst/>
                        </a:rPr>
                        <a:t>SUD Service</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a:solidFill>
                            <a:schemeClr val="tx1"/>
                          </a:solidFill>
                          <a:effectLst/>
                        </a:rPr>
                        <a:t>Children </a:t>
                      </a:r>
                      <a:r>
                        <a:rPr lang="en-US" sz="1800" dirty="0" smtClean="0">
                          <a:solidFill>
                            <a:schemeClr val="tx1"/>
                          </a:solidFill>
                          <a:effectLst/>
                        </a:rPr>
                        <a:t>&lt; 21</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a:solidFill>
                            <a:schemeClr val="tx1"/>
                          </a:solidFill>
                          <a:effectLst/>
                        </a:rPr>
                        <a:t>Adults*</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a:solidFill>
                            <a:schemeClr val="tx1"/>
                          </a:solidFill>
                          <a:effectLst/>
                        </a:rPr>
                        <a:t>Pregnant Women</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67140">
                <a:tc gridSpan="4">
                  <a:txBody>
                    <a:bodyPr/>
                    <a:lstStyle/>
                    <a:p>
                      <a:pPr marL="0" marR="0">
                        <a:lnSpc>
                          <a:spcPct val="107000"/>
                        </a:lnSpc>
                        <a:spcBef>
                          <a:spcPts val="0"/>
                        </a:spcBef>
                        <a:spcAft>
                          <a:spcPts val="0"/>
                        </a:spcAft>
                      </a:pPr>
                      <a:r>
                        <a:rPr lang="en-US" sz="1800" dirty="0">
                          <a:solidFill>
                            <a:schemeClr val="tx1"/>
                          </a:solidFill>
                          <a:effectLst/>
                        </a:rPr>
                        <a:t>Traditional Services</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8D2F6"/>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267140">
                <a:tc>
                  <a:txBody>
                    <a:bodyPr/>
                    <a:lstStyle/>
                    <a:p>
                      <a:pPr marL="0" marR="0">
                        <a:lnSpc>
                          <a:spcPct val="107000"/>
                        </a:lnSpc>
                        <a:spcBef>
                          <a:spcPts val="0"/>
                        </a:spcBef>
                        <a:spcAft>
                          <a:spcPts val="0"/>
                        </a:spcAft>
                      </a:pPr>
                      <a:r>
                        <a:rPr lang="en-US" sz="1800" dirty="0" smtClean="0">
                          <a:solidFill>
                            <a:schemeClr val="tx1"/>
                          </a:solidFill>
                          <a:effectLst/>
                        </a:rPr>
                        <a:t>Inpatient Detox</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a:solidFill>
                            <a:schemeClr val="tx1"/>
                          </a:solidFill>
                          <a:effectLst/>
                        </a:rPr>
                        <a:t>X</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0"/>
                        </a:spcAft>
                        <a:tabLst>
                          <a:tab pos="370840" algn="l"/>
                          <a:tab pos="474345" algn="ctr"/>
                        </a:tabLst>
                      </a:pPr>
                      <a:r>
                        <a:rPr lang="en-US" sz="1800" dirty="0">
                          <a:solidFill>
                            <a:schemeClr val="tx1"/>
                          </a:solidFill>
                          <a:effectLst/>
                        </a:rPr>
                        <a:t>	</a:t>
                      </a:r>
                      <a:r>
                        <a:rPr lang="en-US" sz="1800" dirty="0" smtClean="0">
                          <a:solidFill>
                            <a:schemeClr val="tx1"/>
                          </a:solidFill>
                          <a:effectLst/>
                        </a:rPr>
                        <a:t>Added</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07000"/>
                        </a:lnSpc>
                        <a:spcBef>
                          <a:spcPts val="0"/>
                        </a:spcBef>
                        <a:spcAft>
                          <a:spcPts val="0"/>
                        </a:spcAft>
                      </a:pPr>
                      <a:r>
                        <a:rPr lang="en-US" sz="1800" dirty="0" smtClean="0">
                          <a:solidFill>
                            <a:schemeClr val="tx1"/>
                          </a:solidFill>
                          <a:effectLst/>
                        </a:rPr>
                        <a:t>Added</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267140">
                <a:tc>
                  <a:txBody>
                    <a:bodyPr/>
                    <a:lstStyle/>
                    <a:p>
                      <a:pPr marL="0" marR="0">
                        <a:lnSpc>
                          <a:spcPct val="107000"/>
                        </a:lnSpc>
                        <a:spcBef>
                          <a:spcPts val="0"/>
                        </a:spcBef>
                        <a:spcAft>
                          <a:spcPts val="0"/>
                        </a:spcAft>
                      </a:pPr>
                      <a:r>
                        <a:rPr lang="en-US" sz="1800" dirty="0" smtClean="0">
                          <a:solidFill>
                            <a:schemeClr val="tx1"/>
                          </a:solidFill>
                          <a:effectLst/>
                        </a:rPr>
                        <a:t>Outpatient Therapy</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a:solidFill>
                            <a:schemeClr val="tx1"/>
                          </a:solidFill>
                          <a:effectLst/>
                        </a:rPr>
                        <a:t>X</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a:solidFill>
                            <a:schemeClr val="tx1"/>
                          </a:solidFill>
                          <a:effectLst/>
                        </a:rPr>
                        <a:t>X</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a:solidFill>
                            <a:schemeClr val="tx1"/>
                          </a:solidFill>
                          <a:effectLst/>
                        </a:rPr>
                        <a:t>X</a:t>
                      </a:r>
                      <a:endParaRPr lang="en-U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4281">
                <a:tc>
                  <a:txBody>
                    <a:bodyPr/>
                    <a:lstStyle/>
                    <a:p>
                      <a:pPr marL="0" marR="0">
                        <a:lnSpc>
                          <a:spcPct val="107000"/>
                        </a:lnSpc>
                        <a:spcBef>
                          <a:spcPts val="0"/>
                        </a:spcBef>
                        <a:spcAft>
                          <a:spcPts val="0"/>
                        </a:spcAft>
                      </a:pPr>
                      <a:r>
                        <a:rPr lang="en-US" sz="1800" dirty="0">
                          <a:solidFill>
                            <a:schemeClr val="tx1"/>
                          </a:solidFill>
                          <a:effectLst/>
                        </a:rPr>
                        <a:t>Medication Assisted Treatment (MAT)</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a:solidFill>
                            <a:schemeClr val="tx1"/>
                          </a:solidFill>
                          <a:effectLst/>
                        </a:rPr>
                        <a:t>X</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a:solidFill>
                            <a:schemeClr val="tx1"/>
                          </a:solidFill>
                          <a:effectLst/>
                        </a:rPr>
                        <a:t>X</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a:solidFill>
                            <a:schemeClr val="tx1"/>
                          </a:solidFill>
                          <a:effectLst/>
                        </a:rPr>
                        <a:t>X</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6418">
                <a:tc gridSpan="4">
                  <a:txBody>
                    <a:bodyPr/>
                    <a:lstStyle/>
                    <a:p>
                      <a:pPr marL="0" marR="0">
                        <a:lnSpc>
                          <a:spcPct val="107000"/>
                        </a:lnSpc>
                        <a:spcBef>
                          <a:spcPts val="0"/>
                        </a:spcBef>
                        <a:spcAft>
                          <a:spcPts val="0"/>
                        </a:spcAft>
                      </a:pPr>
                      <a:r>
                        <a:rPr lang="en-US" sz="1800" dirty="0" smtClean="0">
                          <a:solidFill>
                            <a:schemeClr val="tx1"/>
                          </a:solidFill>
                          <a:effectLst/>
                        </a:rPr>
                        <a:t>Community-Based </a:t>
                      </a:r>
                      <a:r>
                        <a:rPr lang="en-US" sz="1800" dirty="0">
                          <a:solidFill>
                            <a:schemeClr val="tx1"/>
                          </a:solidFill>
                          <a:effectLst/>
                        </a:rPr>
                        <a:t>Services</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8D2F6"/>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267140">
                <a:tc>
                  <a:txBody>
                    <a:bodyPr/>
                    <a:lstStyle/>
                    <a:p>
                      <a:pPr marL="0" marR="0">
                        <a:lnSpc>
                          <a:spcPct val="107000"/>
                        </a:lnSpc>
                        <a:spcBef>
                          <a:spcPts val="0"/>
                        </a:spcBef>
                        <a:spcAft>
                          <a:spcPts val="0"/>
                        </a:spcAft>
                      </a:pPr>
                      <a:r>
                        <a:rPr lang="en-US" sz="1800" dirty="0" smtClean="0">
                          <a:solidFill>
                            <a:schemeClr val="tx1"/>
                          </a:solidFill>
                          <a:effectLst/>
                        </a:rPr>
                        <a:t>Residential**</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smtClean="0">
                          <a:solidFill>
                            <a:srgbClr val="FF0000"/>
                          </a:solidFill>
                          <a:effectLst/>
                        </a:rPr>
                        <a:t>Rate</a:t>
                      </a:r>
                      <a:r>
                        <a:rPr lang="en-US" sz="1800" baseline="0" dirty="0" smtClean="0">
                          <a:solidFill>
                            <a:srgbClr val="FF0000"/>
                          </a:solidFill>
                          <a:effectLst/>
                        </a:rPr>
                        <a:t> Increase</a:t>
                      </a:r>
                      <a:endParaRPr lang="en-US"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smtClean="0">
                          <a:solidFill>
                            <a:schemeClr val="tx1"/>
                          </a:solidFill>
                          <a:effectLst/>
                          <a:latin typeface="+mn-lt"/>
                          <a:ea typeface="Calibri" panose="020F0502020204030204" pitchFamily="34" charset="0"/>
                          <a:cs typeface="Times New Roman" panose="02020603050405020304" pitchFamily="18" charset="0"/>
                        </a:rPr>
                        <a:t>Added</a:t>
                      </a:r>
                      <a:endParaRPr lang="en-US" sz="18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07000"/>
                        </a:lnSpc>
                        <a:spcBef>
                          <a:spcPts val="0"/>
                        </a:spcBef>
                        <a:spcAft>
                          <a:spcPts val="0"/>
                        </a:spcAft>
                      </a:pPr>
                      <a:r>
                        <a:rPr lang="en-US" sz="1800" dirty="0" smtClean="0">
                          <a:solidFill>
                            <a:srgbClr val="FF0000"/>
                          </a:solidFill>
                          <a:effectLst/>
                        </a:rPr>
                        <a:t>Rate</a:t>
                      </a:r>
                      <a:r>
                        <a:rPr lang="en-US" sz="1800" baseline="0" dirty="0" smtClean="0">
                          <a:solidFill>
                            <a:srgbClr val="FF0000"/>
                          </a:solidFill>
                          <a:effectLst/>
                        </a:rPr>
                        <a:t> Increase</a:t>
                      </a:r>
                      <a:endParaRPr lang="en-US"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67140">
                <a:tc>
                  <a:txBody>
                    <a:bodyPr/>
                    <a:lstStyle/>
                    <a:p>
                      <a:pPr marL="0" marR="0">
                        <a:lnSpc>
                          <a:spcPct val="107000"/>
                        </a:lnSpc>
                        <a:spcBef>
                          <a:spcPts val="0"/>
                        </a:spcBef>
                        <a:spcAft>
                          <a:spcPts val="0"/>
                        </a:spcAft>
                      </a:pPr>
                      <a:r>
                        <a:rPr lang="en-US" sz="1800" dirty="0" smtClean="0">
                          <a:solidFill>
                            <a:schemeClr val="tx1"/>
                          </a:solidFill>
                          <a:effectLst/>
                        </a:rPr>
                        <a:t>Partial Hospitalization</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smtClean="0">
                          <a:solidFill>
                            <a:srgbClr val="FF0000"/>
                          </a:solidFill>
                          <a:effectLst/>
                        </a:rPr>
                        <a:t>Rate</a:t>
                      </a:r>
                      <a:r>
                        <a:rPr lang="en-US" sz="1800" baseline="0" dirty="0" smtClean="0">
                          <a:solidFill>
                            <a:srgbClr val="FF0000"/>
                          </a:solidFill>
                          <a:effectLst/>
                        </a:rPr>
                        <a:t> Increase</a:t>
                      </a:r>
                      <a:endParaRPr lang="en-US"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smtClean="0">
                          <a:solidFill>
                            <a:srgbClr val="FF0000"/>
                          </a:solidFill>
                          <a:effectLst/>
                        </a:rPr>
                        <a:t>Rate</a:t>
                      </a:r>
                      <a:r>
                        <a:rPr lang="en-US" sz="1800" baseline="0" dirty="0" smtClean="0">
                          <a:solidFill>
                            <a:srgbClr val="FF0000"/>
                          </a:solidFill>
                          <a:effectLst/>
                        </a:rPr>
                        <a:t> Increase</a:t>
                      </a:r>
                      <a:endParaRPr lang="en-US"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smtClean="0">
                          <a:solidFill>
                            <a:srgbClr val="FF0000"/>
                          </a:solidFill>
                          <a:effectLst/>
                        </a:rPr>
                        <a:t>Rate</a:t>
                      </a:r>
                      <a:r>
                        <a:rPr lang="en-US" sz="1800" baseline="0" dirty="0" smtClean="0">
                          <a:solidFill>
                            <a:srgbClr val="FF0000"/>
                          </a:solidFill>
                          <a:effectLst/>
                        </a:rPr>
                        <a:t> Increase</a:t>
                      </a:r>
                      <a:endParaRPr lang="en-US"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67140">
                <a:tc>
                  <a:txBody>
                    <a:bodyPr/>
                    <a:lstStyle/>
                    <a:p>
                      <a:pPr marL="0" marR="0">
                        <a:lnSpc>
                          <a:spcPct val="107000"/>
                        </a:lnSpc>
                        <a:spcBef>
                          <a:spcPts val="0"/>
                        </a:spcBef>
                        <a:spcAft>
                          <a:spcPts val="0"/>
                        </a:spcAft>
                      </a:pPr>
                      <a:r>
                        <a:rPr lang="en-US" sz="1800" dirty="0">
                          <a:solidFill>
                            <a:schemeClr val="tx1"/>
                          </a:solidFill>
                          <a:effectLst/>
                        </a:rPr>
                        <a:t>Intensive Outpatient</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smtClean="0">
                          <a:solidFill>
                            <a:srgbClr val="FF0000"/>
                          </a:solidFill>
                          <a:effectLst/>
                        </a:rPr>
                        <a:t>Rate</a:t>
                      </a:r>
                      <a:r>
                        <a:rPr lang="en-US" sz="1800" baseline="0" dirty="0" smtClean="0">
                          <a:solidFill>
                            <a:srgbClr val="FF0000"/>
                          </a:solidFill>
                          <a:effectLst/>
                        </a:rPr>
                        <a:t> Increase</a:t>
                      </a:r>
                      <a:endParaRPr lang="en-US"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smtClean="0">
                          <a:solidFill>
                            <a:srgbClr val="FF0000"/>
                          </a:solidFill>
                          <a:effectLst/>
                        </a:rPr>
                        <a:t>Rate</a:t>
                      </a:r>
                      <a:r>
                        <a:rPr lang="en-US" sz="1800" baseline="0" dirty="0" smtClean="0">
                          <a:solidFill>
                            <a:srgbClr val="FF0000"/>
                          </a:solidFill>
                          <a:effectLst/>
                        </a:rPr>
                        <a:t> Increase</a:t>
                      </a:r>
                      <a:endParaRPr lang="en-US"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smtClean="0">
                          <a:solidFill>
                            <a:srgbClr val="FF0000"/>
                          </a:solidFill>
                          <a:effectLst/>
                        </a:rPr>
                        <a:t>Rate</a:t>
                      </a:r>
                      <a:r>
                        <a:rPr lang="en-US" sz="1800" baseline="0" dirty="0" smtClean="0">
                          <a:solidFill>
                            <a:srgbClr val="FF0000"/>
                          </a:solidFill>
                          <a:effectLst/>
                        </a:rPr>
                        <a:t> Increase</a:t>
                      </a:r>
                      <a:endParaRPr lang="en-US"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67140">
                <a:tc>
                  <a:txBody>
                    <a:bodyPr/>
                    <a:lstStyle/>
                    <a:p>
                      <a:pPr marL="0" marR="0">
                        <a:lnSpc>
                          <a:spcPct val="107000"/>
                        </a:lnSpc>
                        <a:spcBef>
                          <a:spcPts val="0"/>
                        </a:spcBef>
                        <a:spcAft>
                          <a:spcPts val="0"/>
                        </a:spcAft>
                      </a:pPr>
                      <a:r>
                        <a:rPr lang="en-US" sz="1800" dirty="0" smtClean="0">
                          <a:solidFill>
                            <a:schemeClr val="tx1"/>
                          </a:solidFill>
                          <a:effectLst/>
                        </a:rPr>
                        <a:t>MAT</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smtClean="0">
                          <a:solidFill>
                            <a:srgbClr val="FF0000"/>
                          </a:solidFill>
                          <a:effectLst/>
                        </a:rPr>
                        <a:t>Rate</a:t>
                      </a:r>
                      <a:r>
                        <a:rPr lang="en-US" sz="1800" baseline="0" dirty="0" smtClean="0">
                          <a:solidFill>
                            <a:srgbClr val="FF0000"/>
                          </a:solidFill>
                          <a:effectLst/>
                        </a:rPr>
                        <a:t> Increase</a:t>
                      </a:r>
                      <a:endParaRPr lang="en-US"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smtClean="0">
                          <a:solidFill>
                            <a:srgbClr val="FF0000"/>
                          </a:solidFill>
                          <a:effectLst/>
                        </a:rPr>
                        <a:t>Rate</a:t>
                      </a:r>
                      <a:r>
                        <a:rPr lang="en-US" sz="1800" baseline="0" dirty="0" smtClean="0">
                          <a:solidFill>
                            <a:srgbClr val="FF0000"/>
                          </a:solidFill>
                          <a:effectLst/>
                        </a:rPr>
                        <a:t> Increase</a:t>
                      </a:r>
                      <a:endParaRPr lang="en-US"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smtClean="0">
                          <a:solidFill>
                            <a:srgbClr val="FF0000"/>
                          </a:solidFill>
                          <a:effectLst/>
                        </a:rPr>
                        <a:t>Rate</a:t>
                      </a:r>
                      <a:r>
                        <a:rPr lang="en-US" sz="1800" baseline="0" dirty="0" smtClean="0">
                          <a:solidFill>
                            <a:srgbClr val="FF0000"/>
                          </a:solidFill>
                          <a:effectLst/>
                        </a:rPr>
                        <a:t> Increase</a:t>
                      </a:r>
                      <a:endParaRPr lang="en-US"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67140">
                <a:tc>
                  <a:txBody>
                    <a:bodyPr/>
                    <a:lstStyle/>
                    <a:p>
                      <a:pPr marL="0" marR="0">
                        <a:lnSpc>
                          <a:spcPct val="107000"/>
                        </a:lnSpc>
                        <a:spcBef>
                          <a:spcPts val="0"/>
                        </a:spcBef>
                        <a:spcAft>
                          <a:spcPts val="0"/>
                        </a:spcAft>
                      </a:pPr>
                      <a:r>
                        <a:rPr lang="en-US" sz="1800" dirty="0">
                          <a:solidFill>
                            <a:schemeClr val="tx1"/>
                          </a:solidFill>
                          <a:effectLst/>
                        </a:rPr>
                        <a:t>Crisis Intervention</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a:solidFill>
                            <a:schemeClr val="tx1"/>
                          </a:solidFill>
                          <a:effectLst/>
                        </a:rPr>
                        <a:t>X</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a:solidFill>
                            <a:schemeClr val="tx1"/>
                          </a:solidFill>
                          <a:effectLst/>
                        </a:rPr>
                        <a:t>X</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a:solidFill>
                            <a:schemeClr val="tx1"/>
                          </a:solidFill>
                          <a:effectLst/>
                        </a:rPr>
                        <a:t>X</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5115">
                <a:tc>
                  <a:txBody>
                    <a:bodyPr/>
                    <a:lstStyle/>
                    <a:p>
                      <a:pPr marL="0" marR="0">
                        <a:lnSpc>
                          <a:spcPct val="107000"/>
                        </a:lnSpc>
                        <a:spcBef>
                          <a:spcPts val="0"/>
                        </a:spcBef>
                        <a:spcAft>
                          <a:spcPts val="0"/>
                        </a:spcAft>
                      </a:pPr>
                      <a:r>
                        <a:rPr lang="en-US" sz="1800" dirty="0">
                          <a:solidFill>
                            <a:schemeClr val="tx1"/>
                          </a:solidFill>
                          <a:effectLst/>
                        </a:rPr>
                        <a:t>Case </a:t>
                      </a:r>
                      <a:r>
                        <a:rPr lang="en-US" sz="1800" dirty="0" smtClean="0">
                          <a:solidFill>
                            <a:schemeClr val="tx1"/>
                          </a:solidFill>
                          <a:effectLst/>
                        </a:rPr>
                        <a:t>Management / Care Coordination</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smtClean="0">
                          <a:solidFill>
                            <a:srgbClr val="FF0000"/>
                          </a:solidFill>
                          <a:effectLst/>
                        </a:rPr>
                        <a:t>Rate</a:t>
                      </a:r>
                      <a:r>
                        <a:rPr lang="en-US" sz="1800" baseline="0" dirty="0" smtClean="0">
                          <a:solidFill>
                            <a:srgbClr val="FF0000"/>
                          </a:solidFill>
                          <a:effectLst/>
                        </a:rPr>
                        <a:t> Increase</a:t>
                      </a:r>
                      <a:endParaRPr lang="en-US"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smtClean="0">
                          <a:solidFill>
                            <a:srgbClr val="FF0000"/>
                          </a:solidFill>
                          <a:effectLst/>
                        </a:rPr>
                        <a:t>Rate</a:t>
                      </a:r>
                      <a:r>
                        <a:rPr lang="en-US" sz="1800" baseline="0" dirty="0" smtClean="0">
                          <a:solidFill>
                            <a:srgbClr val="FF0000"/>
                          </a:solidFill>
                          <a:effectLst/>
                        </a:rPr>
                        <a:t> Increase</a:t>
                      </a:r>
                      <a:endParaRPr lang="en-US"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smtClean="0">
                          <a:solidFill>
                            <a:srgbClr val="FF0000"/>
                          </a:solidFill>
                          <a:effectLst/>
                        </a:rPr>
                        <a:t>Rate</a:t>
                      </a:r>
                      <a:r>
                        <a:rPr lang="en-US" sz="1800" baseline="0" dirty="0" smtClean="0">
                          <a:solidFill>
                            <a:srgbClr val="FF0000"/>
                          </a:solidFill>
                          <a:effectLst/>
                        </a:rPr>
                        <a:t> Increase</a:t>
                      </a:r>
                      <a:endParaRPr lang="en-US"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67140">
                <a:tc>
                  <a:txBody>
                    <a:bodyPr/>
                    <a:lstStyle/>
                    <a:p>
                      <a:pPr marL="0" marR="0">
                        <a:lnSpc>
                          <a:spcPct val="107000"/>
                        </a:lnSpc>
                        <a:spcBef>
                          <a:spcPts val="0"/>
                        </a:spcBef>
                        <a:spcAft>
                          <a:spcPts val="0"/>
                        </a:spcAft>
                      </a:pPr>
                      <a:r>
                        <a:rPr lang="en-US" sz="1800" dirty="0">
                          <a:solidFill>
                            <a:schemeClr val="tx1"/>
                          </a:solidFill>
                          <a:effectLst/>
                        </a:rPr>
                        <a:t>Peer </a:t>
                      </a:r>
                      <a:r>
                        <a:rPr lang="en-US" sz="1800" dirty="0" smtClean="0">
                          <a:solidFill>
                            <a:schemeClr val="tx1"/>
                          </a:solidFill>
                          <a:effectLst/>
                        </a:rPr>
                        <a:t>Supports </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smtClean="0">
                          <a:solidFill>
                            <a:schemeClr val="tx1"/>
                          </a:solidFill>
                          <a:effectLst/>
                        </a:rPr>
                        <a:t>Not Covered</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800" dirty="0" smtClean="0">
                          <a:solidFill>
                            <a:schemeClr val="tx1"/>
                          </a:solidFill>
                          <a:effectLst/>
                        </a:rPr>
                        <a:t>Added</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07000"/>
                        </a:lnSpc>
                        <a:spcBef>
                          <a:spcPts val="0"/>
                        </a:spcBef>
                        <a:spcAft>
                          <a:spcPts val="0"/>
                        </a:spcAft>
                      </a:pPr>
                      <a:r>
                        <a:rPr lang="en-US" sz="1800" dirty="0" smtClean="0">
                          <a:solidFill>
                            <a:schemeClr val="tx1"/>
                          </a:solidFill>
                          <a:effectLst/>
                        </a:rPr>
                        <a:t>Added</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1136835">
                <a:tc gridSpan="4">
                  <a:txBody>
                    <a:bodyPr/>
                    <a:lstStyle/>
                    <a:p>
                      <a:pPr marL="0" marR="0">
                        <a:spcBef>
                          <a:spcPts val="200"/>
                        </a:spcBef>
                        <a:spcAft>
                          <a:spcPts val="200"/>
                        </a:spcAft>
                      </a:pPr>
                      <a:r>
                        <a:rPr lang="en-US" sz="1400" b="0" dirty="0" smtClean="0">
                          <a:solidFill>
                            <a:schemeClr val="tx1"/>
                          </a:solidFill>
                          <a:effectLst/>
                        </a:rPr>
                        <a:t>*</a:t>
                      </a:r>
                      <a:r>
                        <a:rPr lang="en-US" sz="1400" b="0" dirty="0">
                          <a:solidFill>
                            <a:schemeClr val="tx1"/>
                          </a:solidFill>
                          <a:effectLst/>
                        </a:rPr>
                        <a:t>Dual eligible individuals have coverage for inpatient and residential treatment services through Medicare.</a:t>
                      </a:r>
                    </a:p>
                    <a:p>
                      <a:pPr marL="0" marR="0">
                        <a:spcBef>
                          <a:spcPts val="200"/>
                        </a:spcBef>
                        <a:spcAft>
                          <a:spcPts val="200"/>
                        </a:spcAft>
                      </a:pPr>
                      <a:r>
                        <a:rPr lang="en-US" sz="1400" b="0" dirty="0" smtClean="0">
                          <a:solidFill>
                            <a:schemeClr val="tx1"/>
                          </a:solidFill>
                          <a:effectLst/>
                        </a:rPr>
                        <a:t>**DMAS seeking to waive</a:t>
                      </a:r>
                      <a:r>
                        <a:rPr lang="en-US" sz="1400" b="0" baseline="0" dirty="0" smtClean="0">
                          <a:solidFill>
                            <a:schemeClr val="tx1"/>
                          </a:solidFill>
                          <a:effectLst/>
                        </a:rPr>
                        <a:t> the CMS IMD ruling which limits coverage for RTC to facilities with 16 beds or fewer.</a:t>
                      </a:r>
                    </a:p>
                    <a:p>
                      <a:pPr marL="0" marR="0">
                        <a:spcBef>
                          <a:spcPts val="200"/>
                        </a:spcBef>
                        <a:spcAft>
                          <a:spcPts val="200"/>
                        </a:spcAft>
                      </a:pPr>
                      <a:r>
                        <a:rPr lang="en-US" sz="1400" b="1" baseline="0" dirty="0" smtClean="0">
                          <a:solidFill>
                            <a:schemeClr val="tx1"/>
                          </a:solidFill>
                          <a:effectLst/>
                        </a:rPr>
                        <a:t>Note</a:t>
                      </a:r>
                      <a:r>
                        <a:rPr lang="en-US" sz="1400" b="0" baseline="0" dirty="0" smtClean="0">
                          <a:solidFill>
                            <a:schemeClr val="tx1"/>
                          </a:solidFill>
                          <a:effectLst/>
                        </a:rPr>
                        <a:t>:  </a:t>
                      </a:r>
                      <a:r>
                        <a:rPr lang="en-US" sz="1400" b="1" baseline="0" dirty="0" smtClean="0">
                          <a:solidFill>
                            <a:schemeClr val="tx1"/>
                          </a:solidFill>
                          <a:effectLst/>
                        </a:rPr>
                        <a:t>FAMIS and GAP  </a:t>
                      </a:r>
                      <a:r>
                        <a:rPr lang="en-US" sz="1400" b="0" baseline="0" dirty="0" smtClean="0">
                          <a:solidFill>
                            <a:schemeClr val="tx1"/>
                          </a:solidFill>
                          <a:effectLst/>
                        </a:rPr>
                        <a:t>coverage does not include residential treatment.  </a:t>
                      </a:r>
                      <a:r>
                        <a:rPr lang="en-US" sz="1400" b="1" baseline="0" dirty="0" smtClean="0">
                          <a:solidFill>
                            <a:schemeClr val="tx1"/>
                          </a:solidFill>
                          <a:effectLst/>
                        </a:rPr>
                        <a:t>GAP</a:t>
                      </a:r>
                      <a:r>
                        <a:rPr lang="en-US" sz="1400" b="0" baseline="0" dirty="0" smtClean="0">
                          <a:solidFill>
                            <a:schemeClr val="tx1"/>
                          </a:solidFill>
                          <a:effectLst/>
                        </a:rPr>
                        <a:t> does not cover Inpatient Services or PHP.</a:t>
                      </a:r>
                      <a:endParaRPr lang="en-US" sz="1400" b="0" dirty="0">
                        <a:solidFill>
                          <a:schemeClr val="tx1"/>
                        </a:solidFill>
                        <a:effectLst/>
                      </a:endParaRPr>
                    </a:p>
                    <a:p>
                      <a:pPr marL="0" marR="0">
                        <a:spcBef>
                          <a:spcPts val="200"/>
                        </a:spcBef>
                        <a:spcAft>
                          <a:spcPts val="200"/>
                        </a:spcAft>
                      </a:pPr>
                      <a:endParaRPr lang="en-US"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2" name="TextBox 1"/>
          <p:cNvSpPr txBox="1"/>
          <p:nvPr/>
        </p:nvSpPr>
        <p:spPr>
          <a:xfrm>
            <a:off x="1295400" y="6458635"/>
            <a:ext cx="6324600" cy="323165"/>
          </a:xfrm>
          <a:prstGeom prst="rect">
            <a:avLst/>
          </a:prstGeom>
          <a:solidFill>
            <a:srgbClr val="FFFF00"/>
          </a:solidFill>
          <a:ln w="38100">
            <a:solidFill>
              <a:srgbClr val="C00000"/>
            </a:solidFill>
          </a:ln>
        </p:spPr>
        <p:txBody>
          <a:bodyPr wrap="square" rtlCol="0">
            <a:spAutoFit/>
          </a:bodyPr>
          <a:lstStyle/>
          <a:p>
            <a:r>
              <a:rPr lang="en-US" sz="1500" dirty="0" smtClean="0"/>
              <a:t>Services Highlighted in Yellow were added by the 2016 Appropriations Act</a:t>
            </a:r>
            <a:endParaRPr lang="en-US" sz="1500" dirty="0"/>
          </a:p>
        </p:txBody>
      </p:sp>
    </p:spTree>
    <p:extLst>
      <p:ext uri="{BB962C8B-B14F-4D97-AF65-F5344CB8AC3E}">
        <p14:creationId xmlns:p14="http://schemas.microsoft.com/office/powerpoint/2010/main" val="1963795092"/>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bg1"/>
                </a:solidFill>
              </a:rPr>
              <a:t>Medicaid 1115 Demonstration Waiver</a:t>
            </a:r>
            <a:endParaRPr lang="en-US" dirty="0">
              <a:solidFill>
                <a:schemeClr val="bg1"/>
              </a:solidFill>
            </a:endParaRPr>
          </a:p>
        </p:txBody>
      </p:sp>
      <p:sp>
        <p:nvSpPr>
          <p:cNvPr id="4" name="Content Placeholder 2"/>
          <p:cNvSpPr>
            <a:spLocks noGrp="1"/>
          </p:cNvSpPr>
          <p:nvPr>
            <p:ph idx="1"/>
          </p:nvPr>
        </p:nvSpPr>
        <p:spPr>
          <a:xfrm>
            <a:off x="76200" y="1343025"/>
            <a:ext cx="8991600" cy="4981575"/>
          </a:xfrm>
          <a:ln>
            <a:noFill/>
          </a:ln>
        </p:spPr>
        <p:txBody>
          <a:bodyPr>
            <a:noAutofit/>
          </a:bodyPr>
          <a:lstStyle/>
          <a:p>
            <a:pPr marL="457200" lvl="0" indent="-457200">
              <a:spcAft>
                <a:spcPts val="1000"/>
              </a:spcAft>
              <a:buClr>
                <a:srgbClr val="002060"/>
              </a:buClr>
              <a:buFont typeface="Arial" panose="020B0604020202020204" pitchFamily="34" charset="0"/>
              <a:buChar char="•"/>
            </a:pPr>
            <a:r>
              <a:rPr lang="en-US" sz="2600" dirty="0" smtClean="0">
                <a:solidFill>
                  <a:schemeClr val="accent4"/>
                </a:solidFill>
              </a:rPr>
              <a:t>Medicaid 1115 Demonstration waiver submitted on </a:t>
            </a:r>
            <a:r>
              <a:rPr lang="en-US" sz="2600" b="1" dirty="0" smtClean="0">
                <a:solidFill>
                  <a:schemeClr val="accent4"/>
                </a:solidFill>
              </a:rPr>
              <a:t>August 5 </a:t>
            </a:r>
            <a:r>
              <a:rPr lang="en-US" sz="2600" dirty="0" smtClean="0">
                <a:solidFill>
                  <a:schemeClr val="accent4"/>
                </a:solidFill>
              </a:rPr>
              <a:t>to Centers for Medicare and Medicaid Services to:</a:t>
            </a:r>
          </a:p>
          <a:p>
            <a:pPr marL="893763" lvl="2">
              <a:spcAft>
                <a:spcPts val="1000"/>
              </a:spcAft>
              <a:buFont typeface="Arial" panose="020B0604020202020204" pitchFamily="34" charset="0"/>
              <a:buChar char="•"/>
            </a:pPr>
            <a:r>
              <a:rPr lang="en-US" sz="2400" dirty="0">
                <a:solidFill>
                  <a:schemeClr val="accent4"/>
                </a:solidFill>
              </a:rPr>
              <a:t>Allow </a:t>
            </a:r>
            <a:r>
              <a:rPr lang="en-US" sz="2400" dirty="0" smtClean="0">
                <a:solidFill>
                  <a:schemeClr val="accent4"/>
                </a:solidFill>
              </a:rPr>
              <a:t>federal matching Medicaid dollars for services provided </a:t>
            </a:r>
            <a:r>
              <a:rPr lang="en-US" sz="2400" dirty="0">
                <a:solidFill>
                  <a:schemeClr val="accent4"/>
                </a:solidFill>
              </a:rPr>
              <a:t>in an </a:t>
            </a:r>
            <a:r>
              <a:rPr lang="en-US" sz="2400" dirty="0" smtClean="0">
                <a:solidFill>
                  <a:schemeClr val="accent4"/>
                </a:solidFill>
              </a:rPr>
              <a:t>IMD, which is currently </a:t>
            </a:r>
            <a:r>
              <a:rPr lang="en-US" sz="2400" dirty="0">
                <a:solidFill>
                  <a:schemeClr val="accent4"/>
                </a:solidFill>
              </a:rPr>
              <a:t>prohibited for mental health or SUD treatment delivered in facilities with &gt; 16 </a:t>
            </a:r>
            <a:r>
              <a:rPr lang="en-US" sz="2400" dirty="0" smtClean="0">
                <a:solidFill>
                  <a:schemeClr val="accent4"/>
                </a:solidFill>
              </a:rPr>
              <a:t>beds</a:t>
            </a:r>
            <a:endParaRPr lang="en-US" sz="2400" dirty="0">
              <a:solidFill>
                <a:schemeClr val="accent4"/>
              </a:solidFill>
            </a:endParaRPr>
          </a:p>
          <a:p>
            <a:pPr marL="893763" lvl="2">
              <a:spcAft>
                <a:spcPts val="1000"/>
              </a:spcAft>
              <a:buFont typeface="Arial" panose="020B0604020202020204" pitchFamily="34" charset="0"/>
              <a:buChar char="•"/>
            </a:pPr>
            <a:r>
              <a:rPr lang="en-US" sz="2400" dirty="0" smtClean="0">
                <a:solidFill>
                  <a:schemeClr val="accent4"/>
                </a:solidFill>
              </a:rPr>
              <a:t>Allow </a:t>
            </a:r>
            <a:r>
              <a:rPr lang="en-US" sz="2400" dirty="0">
                <a:solidFill>
                  <a:schemeClr val="accent4"/>
                </a:solidFill>
              </a:rPr>
              <a:t>Virginia </a:t>
            </a:r>
            <a:r>
              <a:rPr lang="en-US" sz="2400" dirty="0" smtClean="0">
                <a:solidFill>
                  <a:schemeClr val="accent4"/>
                </a:solidFill>
              </a:rPr>
              <a:t>Medicaid to pay for services provided in residential </a:t>
            </a:r>
            <a:r>
              <a:rPr lang="en-US" sz="2400" dirty="0">
                <a:solidFill>
                  <a:schemeClr val="accent4"/>
                </a:solidFill>
              </a:rPr>
              <a:t>treatment </a:t>
            </a:r>
            <a:r>
              <a:rPr lang="en-US" sz="2400" dirty="0" smtClean="0">
                <a:solidFill>
                  <a:schemeClr val="accent4"/>
                </a:solidFill>
              </a:rPr>
              <a:t>facilities &gt; 16 beds, </a:t>
            </a:r>
            <a:r>
              <a:rPr lang="en-US" sz="2400" dirty="0">
                <a:solidFill>
                  <a:schemeClr val="accent4"/>
                </a:solidFill>
              </a:rPr>
              <a:t>significantly increasing SUD treatment </a:t>
            </a:r>
            <a:r>
              <a:rPr lang="en-US" sz="2400" dirty="0" smtClean="0">
                <a:solidFill>
                  <a:schemeClr val="accent4"/>
                </a:solidFill>
              </a:rPr>
              <a:t>capacity</a:t>
            </a:r>
          </a:p>
          <a:p>
            <a:pPr marL="342900" lvl="0" indent="-342900">
              <a:spcAft>
                <a:spcPts val="1000"/>
              </a:spcAft>
              <a:buClr>
                <a:srgbClr val="002060"/>
              </a:buClr>
              <a:buFont typeface="Arial" panose="020B0604020202020204" pitchFamily="34" charset="0"/>
              <a:buChar char="•"/>
            </a:pPr>
            <a:r>
              <a:rPr lang="en-US" sz="2400" dirty="0" smtClean="0">
                <a:solidFill>
                  <a:schemeClr val="accent4"/>
                </a:solidFill>
              </a:rPr>
              <a:t>Waiver </a:t>
            </a:r>
            <a:r>
              <a:rPr lang="en-US" sz="2400" dirty="0">
                <a:solidFill>
                  <a:schemeClr val="accent4"/>
                </a:solidFill>
              </a:rPr>
              <a:t>would </a:t>
            </a:r>
            <a:r>
              <a:rPr lang="en-US" sz="2400" dirty="0" smtClean="0">
                <a:solidFill>
                  <a:schemeClr val="accent4"/>
                </a:solidFill>
              </a:rPr>
              <a:t>NOT change who is eligible for treatment services</a:t>
            </a:r>
          </a:p>
          <a:p>
            <a:pPr marL="342900" lvl="0" indent="-342900">
              <a:spcAft>
                <a:spcPts val="1000"/>
              </a:spcAft>
              <a:buClr>
                <a:srgbClr val="002060"/>
              </a:buClr>
              <a:buFont typeface="Arial" panose="020B0604020202020204" pitchFamily="34" charset="0"/>
              <a:buChar char="•"/>
            </a:pPr>
            <a:r>
              <a:rPr lang="en-US" sz="2400" dirty="0" smtClean="0">
                <a:solidFill>
                  <a:schemeClr val="accent4"/>
                </a:solidFill>
              </a:rPr>
              <a:t>Waiver would require Medicaid health plans and providers to use American Society of Addiction Medicine (ASAM) criteria in all substance use assessment and treatment services</a:t>
            </a:r>
          </a:p>
          <a:p>
            <a:pPr marL="342900" lvl="0" indent="-342900">
              <a:buClr>
                <a:srgbClr val="002060"/>
              </a:buClr>
              <a:buFont typeface="Wingdings" panose="05000000000000000000" pitchFamily="2" charset="2"/>
              <a:buChar char="Ø"/>
            </a:pPr>
            <a:endParaRPr lang="en-US" dirty="0"/>
          </a:p>
          <a:p>
            <a:pPr marL="342900">
              <a:buFont typeface="Wingdings" panose="05000000000000000000" pitchFamily="2" charset="2"/>
              <a:buChar char="Ø"/>
            </a:pPr>
            <a:endParaRPr lang="en-US" sz="3000" dirty="0" smtClean="0">
              <a:solidFill>
                <a:srgbClr val="003366"/>
              </a:solidFill>
            </a:endParaRPr>
          </a:p>
          <a:p>
            <a:pPr marL="0" lvl="0" indent="0">
              <a:buClr>
                <a:srgbClr val="002060"/>
              </a:buClr>
            </a:pPr>
            <a:endParaRPr lang="en-US" sz="2400" dirty="0">
              <a:solidFill>
                <a:srgbClr val="003366"/>
              </a:solidFill>
            </a:endParaRPr>
          </a:p>
          <a:p>
            <a:pPr marL="342900" indent="-342900">
              <a:buClr>
                <a:srgbClr val="002060"/>
              </a:buClr>
              <a:buFont typeface="Wingdings" panose="05000000000000000000" pitchFamily="2" charset="2"/>
              <a:buChar char="Ø"/>
            </a:pPr>
            <a:endParaRPr lang="en-US" dirty="0" smtClean="0"/>
          </a:p>
          <a:p>
            <a:pPr marL="342900" indent="-342900">
              <a:buClr>
                <a:srgbClr val="002060"/>
              </a:buClr>
              <a:buFont typeface="Wingdings" panose="05000000000000000000" pitchFamily="2" charset="2"/>
              <a:buChar char="Ø"/>
            </a:pPr>
            <a:endParaRPr lang="en-US" dirty="0"/>
          </a:p>
          <a:p>
            <a:pPr marL="342900" indent="-342900">
              <a:buClr>
                <a:srgbClr val="002060"/>
              </a:buClr>
              <a:buFont typeface="Wingdings" panose="05000000000000000000" pitchFamily="2" charset="2"/>
              <a:buChar char="Ø"/>
            </a:pPr>
            <a:endParaRPr lang="en-US" dirty="0"/>
          </a:p>
          <a:p>
            <a:endParaRPr lang="en-US" dirty="0"/>
          </a:p>
          <a:p>
            <a:pPr algn="ctr"/>
            <a:endParaRPr lang="en-US" sz="2400" dirty="0" smtClean="0"/>
          </a:p>
        </p:txBody>
      </p:sp>
    </p:spTree>
    <p:extLst>
      <p:ext uri="{BB962C8B-B14F-4D97-AF65-F5344CB8AC3E}">
        <p14:creationId xmlns:p14="http://schemas.microsoft.com/office/powerpoint/2010/main" val="1926401430"/>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DMAS Addiction and Recovery Treatment Services</a:t>
            </a:r>
            <a:endParaRPr lang="en-US" dirty="0"/>
          </a:p>
        </p:txBody>
      </p:sp>
      <p:sp>
        <p:nvSpPr>
          <p:cNvPr id="9" name="TextBox 8"/>
          <p:cNvSpPr txBox="1"/>
          <p:nvPr/>
        </p:nvSpPr>
        <p:spPr>
          <a:xfrm>
            <a:off x="609600" y="3040559"/>
            <a:ext cx="8077200" cy="769441"/>
          </a:xfrm>
          <a:prstGeom prst="rect">
            <a:avLst/>
          </a:prstGeom>
          <a:noFill/>
        </p:spPr>
        <p:txBody>
          <a:bodyPr wrap="square" rtlCol="0">
            <a:spAutoFit/>
          </a:bodyPr>
          <a:lstStyle/>
          <a:p>
            <a:pPr algn="ctr"/>
            <a:r>
              <a:rPr lang="en-US" sz="4400" b="1" dirty="0" smtClean="0">
                <a:solidFill>
                  <a:srgbClr val="003399"/>
                </a:solidFill>
                <a:latin typeface="+mj-lt"/>
              </a:rPr>
              <a:t>Overview of ASAM Levels of Care </a:t>
            </a:r>
          </a:p>
        </p:txBody>
      </p:sp>
    </p:spTree>
    <p:extLst>
      <p:ext uri="{BB962C8B-B14F-4D97-AF65-F5344CB8AC3E}">
        <p14:creationId xmlns:p14="http://schemas.microsoft.com/office/powerpoint/2010/main" val="2984978866"/>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descr="C:\Users\Kate.Neuhausen@dmas.virginia.gov\Dropbox\asam-criteria-six-dimension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2377" y="-2476"/>
            <a:ext cx="6912847" cy="686047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thinBanner"/>
          <p:cNvPicPr>
            <a:picLocks noChangeAspect="1" noChangeArrowheads="1"/>
          </p:cNvPicPr>
          <p:nvPr/>
        </p:nvPicPr>
        <p:blipFill>
          <a:blip r:embed="rId4" cstate="print"/>
          <a:srcRect/>
          <a:stretch>
            <a:fillRect/>
          </a:stretch>
        </p:blipFill>
        <p:spPr bwMode="auto">
          <a:xfrm rot="5400000">
            <a:off x="-2356862" y="2354387"/>
            <a:ext cx="6858000" cy="2220477"/>
          </a:xfrm>
          <a:prstGeom prst="rect">
            <a:avLst/>
          </a:prstGeom>
          <a:noFill/>
        </p:spPr>
      </p:pic>
      <p:sp>
        <p:nvSpPr>
          <p:cNvPr id="3" name="TextBox 2"/>
          <p:cNvSpPr txBox="1"/>
          <p:nvPr/>
        </p:nvSpPr>
        <p:spPr>
          <a:xfrm>
            <a:off x="-38101" y="2251680"/>
            <a:ext cx="2231153" cy="1569660"/>
          </a:xfrm>
          <a:prstGeom prst="rect">
            <a:avLst/>
          </a:prstGeom>
          <a:noFill/>
        </p:spPr>
        <p:txBody>
          <a:bodyPr wrap="square" rtlCol="0">
            <a:spAutoFit/>
          </a:bodyPr>
          <a:lstStyle/>
          <a:p>
            <a:r>
              <a:rPr lang="en-US" sz="3200" b="1" dirty="0" smtClean="0">
                <a:solidFill>
                  <a:schemeClr val="bg1"/>
                </a:solidFill>
                <a:latin typeface="+mj-lt"/>
              </a:rPr>
              <a:t>ASAM Assessment</a:t>
            </a:r>
          </a:p>
          <a:p>
            <a:r>
              <a:rPr lang="en-US" sz="3200" b="1" dirty="0" smtClean="0">
                <a:solidFill>
                  <a:schemeClr val="bg1"/>
                </a:solidFill>
                <a:latin typeface="+mj-lt"/>
              </a:rPr>
              <a:t>Criteria</a:t>
            </a:r>
            <a:endParaRPr lang="en-US" sz="3200" dirty="0" smtClean="0">
              <a:solidFill>
                <a:schemeClr val="bg1"/>
              </a:solidFill>
              <a:latin typeface="+mj-lt"/>
            </a:endParaRPr>
          </a:p>
        </p:txBody>
      </p:sp>
    </p:spTree>
    <p:extLst>
      <p:ext uri="{BB962C8B-B14F-4D97-AF65-F5344CB8AC3E}">
        <p14:creationId xmlns:p14="http://schemas.microsoft.com/office/powerpoint/2010/main" val="3391498102"/>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8" descr="thinBanner"/>
          <p:cNvPicPr>
            <a:picLocks noChangeAspect="1" noChangeArrowheads="1"/>
          </p:cNvPicPr>
          <p:nvPr/>
        </p:nvPicPr>
        <p:blipFill>
          <a:blip r:embed="rId3" cstate="print"/>
          <a:srcRect/>
          <a:stretch>
            <a:fillRect/>
          </a:stretch>
        </p:blipFill>
        <p:spPr bwMode="auto">
          <a:xfrm>
            <a:off x="-38100" y="152400"/>
            <a:ext cx="9182100" cy="609600"/>
          </a:xfrm>
          <a:prstGeom prst="rect">
            <a:avLst/>
          </a:prstGeom>
          <a:noFill/>
        </p:spPr>
      </p:pic>
      <p:pic>
        <p:nvPicPr>
          <p:cNvPr id="3074" name="Picture 2" descr="C:\Users\Kate.Neuhausen@dmas.virginia.gov\Dropbox\asam-continuum-of-car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911630"/>
            <a:ext cx="8915400" cy="556537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533400" y="152400"/>
            <a:ext cx="7966075" cy="584687"/>
          </a:xfrm>
        </p:spPr>
        <p:txBody>
          <a:bodyPr/>
          <a:lstStyle/>
          <a:p>
            <a:pPr algn="ctr"/>
            <a:r>
              <a:rPr lang="en-US" sz="3200" dirty="0" smtClean="0"/>
              <a:t>ASAM Continuum of Care</a:t>
            </a:r>
            <a:endParaRPr lang="en-US" sz="3200" dirty="0"/>
          </a:p>
        </p:txBody>
      </p:sp>
    </p:spTree>
    <p:extLst>
      <p:ext uri="{BB962C8B-B14F-4D97-AF65-F5344CB8AC3E}">
        <p14:creationId xmlns:p14="http://schemas.microsoft.com/office/powerpoint/2010/main" val="1543968385"/>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0472" y="685800"/>
            <a:ext cx="9144000" cy="476965"/>
          </a:xfrm>
        </p:spPr>
        <p:txBody>
          <a:bodyPr/>
          <a:lstStyle/>
          <a:p>
            <a:r>
              <a:rPr lang="en-US" dirty="0" smtClean="0"/>
              <a:t>ASAM WM / LOC / DBHDS License Crosswalk</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68130333"/>
              </p:ext>
            </p:extLst>
          </p:nvPr>
        </p:nvGraphicFramePr>
        <p:xfrm>
          <a:off x="0" y="-28533"/>
          <a:ext cx="9144000" cy="6857999"/>
        </p:xfrm>
        <a:graphic>
          <a:graphicData uri="http://schemas.openxmlformats.org/drawingml/2006/table">
            <a:tbl>
              <a:tblPr firstRow="1" bandRow="1">
                <a:tableStyleId>{B301B821-A1FF-4177-AEE7-76D212191A09}</a:tableStyleId>
              </a:tblPr>
              <a:tblGrid>
                <a:gridCol w="2590800"/>
                <a:gridCol w="2743200"/>
                <a:gridCol w="3810000"/>
              </a:tblGrid>
              <a:tr h="368071">
                <a:tc>
                  <a:txBody>
                    <a:bodyPr/>
                    <a:lstStyle/>
                    <a:p>
                      <a:pPr algn="ctr"/>
                      <a:r>
                        <a:rPr lang="en-US" sz="1800" dirty="0" smtClean="0">
                          <a:latin typeface="Calibri" panose="020F0502020204030204" pitchFamily="34" charset="0"/>
                          <a:cs typeface="Calibri" panose="020F0502020204030204" pitchFamily="34" charset="0"/>
                        </a:rPr>
                        <a:t>ASAM </a:t>
                      </a:r>
                      <a:r>
                        <a:rPr lang="en-US" sz="1800" baseline="0" dirty="0" smtClean="0">
                          <a:latin typeface="Calibri" panose="020F0502020204030204" pitchFamily="34" charset="0"/>
                          <a:cs typeface="Calibri" panose="020F0502020204030204" pitchFamily="34" charset="0"/>
                        </a:rPr>
                        <a:t>LOC Placement</a:t>
                      </a:r>
                      <a:endParaRPr lang="en-US" sz="18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4F8A"/>
                    </a:solidFill>
                  </a:tcPr>
                </a:tc>
                <a:tc>
                  <a:txBody>
                    <a:bodyPr/>
                    <a:lstStyle/>
                    <a:p>
                      <a:pPr algn="ctr"/>
                      <a:r>
                        <a:rPr lang="en-US" sz="1800" dirty="0" smtClean="0">
                          <a:latin typeface="Calibri" panose="020F0502020204030204" pitchFamily="34" charset="0"/>
                          <a:cs typeface="Calibri" panose="020F0502020204030204" pitchFamily="34" charset="0"/>
                        </a:rPr>
                        <a:t>ASAM </a:t>
                      </a:r>
                      <a:r>
                        <a:rPr lang="en-US" sz="1800" baseline="0" dirty="0" smtClean="0">
                          <a:latin typeface="Calibri" panose="020F0502020204030204" pitchFamily="34" charset="0"/>
                          <a:cs typeface="Calibri" panose="020F0502020204030204" pitchFamily="34" charset="0"/>
                        </a:rPr>
                        <a:t>Level of  WM</a:t>
                      </a:r>
                      <a:endParaRPr lang="en-US" sz="18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4F8A"/>
                    </a:solidFill>
                  </a:tcPr>
                </a:tc>
                <a:tc>
                  <a:txBody>
                    <a:bodyPr/>
                    <a:lstStyle/>
                    <a:p>
                      <a:pPr algn="ctr"/>
                      <a:r>
                        <a:rPr lang="en-US" sz="1800" dirty="0" smtClean="0">
                          <a:latin typeface="Calibri" panose="020F0502020204030204" pitchFamily="34" charset="0"/>
                          <a:cs typeface="Calibri" panose="020F0502020204030204" pitchFamily="34" charset="0"/>
                        </a:rPr>
                        <a:t>DBHDS</a:t>
                      </a:r>
                      <a:r>
                        <a:rPr lang="en-US" sz="1800" baseline="0" dirty="0" smtClean="0">
                          <a:latin typeface="Calibri" panose="020F0502020204030204" pitchFamily="34" charset="0"/>
                          <a:cs typeface="Calibri" panose="020F0502020204030204" pitchFamily="34" charset="0"/>
                        </a:rPr>
                        <a:t> License</a:t>
                      </a:r>
                      <a:endParaRPr lang="en-US" sz="18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4F8A"/>
                    </a:solidFill>
                  </a:tcPr>
                </a:tc>
              </a:tr>
              <a:tr h="598115">
                <a:tc>
                  <a:txBody>
                    <a:bodyPr/>
                    <a:lstStyle/>
                    <a:p>
                      <a:pPr algn="ctr"/>
                      <a:r>
                        <a:rPr lang="en-US" sz="1100" b="1" dirty="0" smtClean="0">
                          <a:latin typeface="Calibri" panose="020F0502020204030204" pitchFamily="34" charset="0"/>
                          <a:cs typeface="Calibri" panose="020F0502020204030204" pitchFamily="34" charset="0"/>
                        </a:rPr>
                        <a:t>4</a:t>
                      </a:r>
                    </a:p>
                    <a:p>
                      <a:pPr algn="ctr"/>
                      <a:r>
                        <a:rPr lang="en-US" sz="1100" dirty="0" smtClean="0">
                          <a:latin typeface="Calibri" panose="020F0502020204030204" pitchFamily="34" charset="0"/>
                          <a:cs typeface="Calibri" panose="020F0502020204030204" pitchFamily="34" charset="0"/>
                        </a:rPr>
                        <a:t>Medically Managed Intensive</a:t>
                      </a:r>
                      <a:r>
                        <a:rPr lang="en-US" sz="1100" baseline="0" dirty="0" smtClean="0">
                          <a:latin typeface="Calibri" panose="020F0502020204030204" pitchFamily="34" charset="0"/>
                          <a:cs typeface="Calibri" panose="020F0502020204030204" pitchFamily="34" charset="0"/>
                        </a:rPr>
                        <a:t> Inpatient</a:t>
                      </a:r>
                      <a:endParaRPr lang="en-US" sz="1100" b="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4BF73"/>
                    </a:solidFill>
                  </a:tcPr>
                </a:tc>
                <a:tc>
                  <a:txBody>
                    <a:bodyPr/>
                    <a:lstStyle/>
                    <a:p>
                      <a:pPr algn="ctr"/>
                      <a:r>
                        <a:rPr lang="en-US" sz="1100" b="1" dirty="0" smtClean="0">
                          <a:latin typeface="Calibri" panose="020F0502020204030204" pitchFamily="34" charset="0"/>
                          <a:cs typeface="Calibri" panose="020F0502020204030204" pitchFamily="34" charset="0"/>
                        </a:rPr>
                        <a:t>4-WM</a:t>
                      </a:r>
                    </a:p>
                    <a:p>
                      <a:pPr algn="ctr"/>
                      <a:r>
                        <a:rPr lang="en-US" sz="1100" dirty="0" smtClean="0">
                          <a:latin typeface="Calibri" panose="020F0502020204030204" pitchFamily="34" charset="0"/>
                          <a:cs typeface="Calibri" panose="020F0502020204030204" pitchFamily="34" charset="0"/>
                        </a:rPr>
                        <a:t>Medically Managed</a:t>
                      </a:r>
                      <a:r>
                        <a:rPr lang="en-US" sz="1100" baseline="0" dirty="0" smtClean="0">
                          <a:latin typeface="Calibri" panose="020F0502020204030204" pitchFamily="34" charset="0"/>
                          <a:cs typeface="Calibri" panose="020F0502020204030204" pitchFamily="34" charset="0"/>
                        </a:rPr>
                        <a:t> Intensive Inpatient Withdrawal Management</a:t>
                      </a:r>
                      <a:endParaRPr lang="en-US" sz="1100" b="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4BF73"/>
                    </a:solidFill>
                  </a:tcPr>
                </a:tc>
                <a:tc>
                  <a:txBody>
                    <a:bodyPr/>
                    <a:lstStyle/>
                    <a:p>
                      <a:pPr marL="171450" indent="-171450" algn="l">
                        <a:buFont typeface="Arial" panose="020B0604020202020204" pitchFamily="34" charset="0"/>
                        <a:buChar char="•"/>
                      </a:pPr>
                      <a:r>
                        <a:rPr lang="en-US" sz="1100" dirty="0" smtClean="0">
                          <a:latin typeface="Calibri" panose="020F0502020204030204" pitchFamily="34" charset="0"/>
                          <a:cs typeface="Calibri" panose="020F0502020204030204" pitchFamily="34" charset="0"/>
                        </a:rPr>
                        <a:t>Acute Care</a:t>
                      </a:r>
                      <a:r>
                        <a:rPr lang="en-US" sz="1100" baseline="0" dirty="0" smtClean="0">
                          <a:latin typeface="Calibri" panose="020F0502020204030204" pitchFamily="34" charset="0"/>
                          <a:cs typeface="Calibri" panose="020F0502020204030204" pitchFamily="34" charset="0"/>
                        </a:rPr>
                        <a:t> General Hospital </a:t>
                      </a:r>
                    </a:p>
                    <a:p>
                      <a:pPr marL="0" indent="0" algn="l">
                        <a:buFont typeface="Arial" panose="020B0604020202020204" pitchFamily="34" charset="0"/>
                        <a:buNone/>
                      </a:pPr>
                      <a:r>
                        <a:rPr lang="en-US" sz="1100" baseline="0" dirty="0" smtClean="0">
                          <a:latin typeface="Calibri" panose="020F0502020204030204" pitchFamily="34" charset="0"/>
                          <a:cs typeface="Calibri" panose="020F0502020204030204" pitchFamily="34" charset="0"/>
                        </a:rPr>
                        <a:t>     (12VAC5-410)</a:t>
                      </a:r>
                      <a:endParaRPr lang="en-US" sz="11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4BF73"/>
                    </a:solidFill>
                  </a:tcPr>
                </a:tc>
              </a:tr>
              <a:tr h="1104212">
                <a:tc>
                  <a:txBody>
                    <a:bodyPr/>
                    <a:lstStyle/>
                    <a:p>
                      <a:pPr algn="ctr"/>
                      <a:r>
                        <a:rPr lang="en-US" sz="1100" b="1" dirty="0" smtClean="0">
                          <a:latin typeface="Calibri" panose="020F0502020204030204" pitchFamily="34" charset="0"/>
                          <a:cs typeface="Calibri" panose="020F0502020204030204" pitchFamily="34" charset="0"/>
                        </a:rPr>
                        <a:t>3.7</a:t>
                      </a:r>
                    </a:p>
                    <a:p>
                      <a:pPr algn="ctr"/>
                      <a:r>
                        <a:rPr lang="en-US" sz="1100" dirty="0" smtClean="0">
                          <a:latin typeface="Calibri" panose="020F0502020204030204" pitchFamily="34" charset="0"/>
                          <a:cs typeface="Calibri" panose="020F0502020204030204" pitchFamily="34" charset="0"/>
                        </a:rPr>
                        <a:t>Medically Monitored Intensive</a:t>
                      </a:r>
                      <a:r>
                        <a:rPr lang="en-US" sz="1100" baseline="0" dirty="0" smtClean="0">
                          <a:latin typeface="Calibri" panose="020F0502020204030204" pitchFamily="34" charset="0"/>
                          <a:cs typeface="Calibri" panose="020F0502020204030204" pitchFamily="34" charset="0"/>
                        </a:rPr>
                        <a:t> Inpatient Services (Adult) </a:t>
                      </a:r>
                    </a:p>
                    <a:p>
                      <a:pPr algn="ctr"/>
                      <a:r>
                        <a:rPr lang="en-US" sz="1100" baseline="0" dirty="0" smtClean="0">
                          <a:latin typeface="Calibri" panose="020F0502020204030204" pitchFamily="34" charset="0"/>
                          <a:cs typeface="Calibri" panose="020F0502020204030204" pitchFamily="34" charset="0"/>
                        </a:rPr>
                        <a:t>Medically Monitored High-Intensity Inpatient Services (Adolescent)</a:t>
                      </a:r>
                      <a:endParaRPr lang="en-US" sz="1100" b="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4BF73"/>
                    </a:solidFill>
                  </a:tcPr>
                </a:tc>
                <a:tc>
                  <a:txBody>
                    <a:bodyPr/>
                    <a:lstStyle/>
                    <a:p>
                      <a:pPr algn="ctr"/>
                      <a:r>
                        <a:rPr lang="en-US" sz="1100" b="1" dirty="0" smtClean="0">
                          <a:latin typeface="Calibri" panose="020F0502020204030204" pitchFamily="34" charset="0"/>
                          <a:cs typeface="Calibri" panose="020F0502020204030204" pitchFamily="34" charset="0"/>
                        </a:rPr>
                        <a:t>3.7-WM</a:t>
                      </a:r>
                    </a:p>
                    <a:p>
                      <a:pPr algn="ctr"/>
                      <a:r>
                        <a:rPr lang="en-US" sz="1100" dirty="0" smtClean="0">
                          <a:latin typeface="Calibri" panose="020F0502020204030204" pitchFamily="34" charset="0"/>
                          <a:cs typeface="Calibri" panose="020F0502020204030204" pitchFamily="34" charset="0"/>
                        </a:rPr>
                        <a:t>Medically Monitored</a:t>
                      </a:r>
                      <a:r>
                        <a:rPr lang="en-US" sz="1100" baseline="0" dirty="0" smtClean="0">
                          <a:latin typeface="Calibri" panose="020F0502020204030204" pitchFamily="34" charset="0"/>
                          <a:cs typeface="Calibri" panose="020F0502020204030204" pitchFamily="34" charset="0"/>
                        </a:rPr>
                        <a:t> Inpatient Withdrawal Management</a:t>
                      </a:r>
                      <a:endParaRPr lang="en-US" sz="1100" b="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4BF73"/>
                    </a:solidFill>
                  </a:tcPr>
                </a:tc>
                <a:tc>
                  <a:txBody>
                    <a:bodyPr/>
                    <a:lstStyle/>
                    <a:p>
                      <a:pPr marL="171450" indent="-171450" algn="l">
                        <a:buFont typeface="Arial" panose="020B0604020202020204" pitchFamily="34" charset="0"/>
                        <a:buChar char="•"/>
                      </a:pPr>
                      <a:r>
                        <a:rPr lang="en-US" sz="1100" dirty="0" smtClean="0">
                          <a:latin typeface="Calibri" panose="020F0502020204030204" pitchFamily="34" charset="0"/>
                          <a:cs typeface="Calibri" panose="020F0502020204030204" pitchFamily="34" charset="0"/>
                        </a:rPr>
                        <a:t>Inpatient Psychiatric</a:t>
                      </a:r>
                      <a:r>
                        <a:rPr lang="en-US" sz="1100" baseline="0" dirty="0" smtClean="0">
                          <a:latin typeface="Calibri" panose="020F0502020204030204" pitchFamily="34" charset="0"/>
                          <a:cs typeface="Calibri" panose="020F0502020204030204" pitchFamily="34" charset="0"/>
                        </a:rPr>
                        <a:t> </a:t>
                      </a:r>
                      <a:r>
                        <a:rPr lang="en-US" sz="1100" dirty="0" smtClean="0">
                          <a:latin typeface="Calibri" panose="020F0502020204030204" pitchFamily="34" charset="0"/>
                          <a:cs typeface="Calibri" panose="020F0502020204030204" pitchFamily="34" charset="0"/>
                        </a:rPr>
                        <a:t>Unit </a:t>
                      </a:r>
                    </a:p>
                    <a:p>
                      <a:pPr marL="171450" indent="-171450" algn="l">
                        <a:buFont typeface="Arial" panose="020B0604020202020204" pitchFamily="34" charset="0"/>
                        <a:buChar char="•"/>
                      </a:pPr>
                      <a:r>
                        <a:rPr lang="en-US" sz="1100" baseline="0" dirty="0" smtClean="0">
                          <a:latin typeface="Calibri" panose="020F0502020204030204" pitchFamily="34" charset="0"/>
                          <a:cs typeface="Calibri" panose="020F0502020204030204" pitchFamily="34" charset="0"/>
                        </a:rPr>
                        <a:t>Acute Freestanding Psychiatric Hospital</a:t>
                      </a:r>
                    </a:p>
                    <a:p>
                      <a:pPr marL="171450" indent="-171450" algn="l">
                        <a:buFont typeface="Arial" panose="020B0604020202020204" pitchFamily="34" charset="0"/>
                        <a:buChar char="•"/>
                      </a:pPr>
                      <a:r>
                        <a:rPr lang="en-US" sz="1100" baseline="0" dirty="0" smtClean="0">
                          <a:latin typeface="Calibri" panose="020F0502020204030204" pitchFamily="34" charset="0"/>
                          <a:cs typeface="Calibri" panose="020F0502020204030204" pitchFamily="34" charset="0"/>
                        </a:rPr>
                        <a:t>Substance Abuse (SA) </a:t>
                      </a:r>
                      <a:r>
                        <a:rPr lang="en-US" sz="1100" dirty="0" smtClean="0">
                          <a:latin typeface="Calibri" panose="020F0502020204030204" pitchFamily="34" charset="0"/>
                          <a:cs typeface="Calibri" panose="020F0502020204030204" pitchFamily="34" charset="0"/>
                        </a:rPr>
                        <a:t>Residential Treatment Service (</a:t>
                      </a:r>
                      <a:r>
                        <a:rPr lang="en-US" sz="1100" baseline="0" dirty="0" smtClean="0">
                          <a:latin typeface="Calibri" panose="020F0502020204030204" pitchFamily="34" charset="0"/>
                          <a:cs typeface="Calibri" panose="020F0502020204030204" pitchFamily="34" charset="0"/>
                        </a:rPr>
                        <a:t>RTS) for Adults/Children</a:t>
                      </a:r>
                    </a:p>
                    <a:p>
                      <a:pPr marL="171450" marR="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smtClean="0">
                          <a:latin typeface="Calibri" panose="020F0502020204030204" pitchFamily="34" charset="0"/>
                          <a:cs typeface="Calibri" panose="020F0502020204030204" pitchFamily="34" charset="0"/>
                        </a:rPr>
                        <a:t>Residential Crisis Stabilization Unit</a:t>
                      </a:r>
                    </a:p>
                    <a:p>
                      <a:pPr marL="171450" indent="-171450" algn="l">
                        <a:buFont typeface="Arial" panose="020B0604020202020204" pitchFamily="34" charset="0"/>
                        <a:buChar char="•"/>
                      </a:pPr>
                      <a:r>
                        <a:rPr lang="en-US" sz="1100" b="1" baseline="0" dirty="0" smtClean="0">
                          <a:latin typeface="Calibri" panose="020F0502020204030204" pitchFamily="34" charset="0"/>
                          <a:cs typeface="Calibri" panose="020F0502020204030204" pitchFamily="34" charset="0"/>
                        </a:rPr>
                        <a:t>Medical Detox License required for all</a:t>
                      </a:r>
                      <a:endParaRPr lang="en-US" sz="1100" b="1"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4BF73"/>
                    </a:solidFill>
                  </a:tcPr>
                </a:tc>
              </a:tr>
              <a:tr h="1441611">
                <a:tc>
                  <a:txBody>
                    <a:bodyPr/>
                    <a:lstStyle/>
                    <a:p>
                      <a:pPr algn="ctr"/>
                      <a:r>
                        <a:rPr lang="en-US" sz="1100" b="1" dirty="0" smtClean="0">
                          <a:latin typeface="Calibri" panose="020F0502020204030204" pitchFamily="34" charset="0"/>
                          <a:cs typeface="Calibri" panose="020F0502020204030204" pitchFamily="34" charset="0"/>
                        </a:rPr>
                        <a:t>3.5</a:t>
                      </a:r>
                    </a:p>
                    <a:p>
                      <a:pPr marL="0" marR="0" indent="0" algn="ctr" defTabSz="457200" rtl="0" eaLnBrk="1" fontAlgn="auto" latinLnBrk="0" hangingPunct="1">
                        <a:lnSpc>
                          <a:spcPct val="100000"/>
                        </a:lnSpc>
                        <a:spcBef>
                          <a:spcPts val="0"/>
                        </a:spcBef>
                        <a:spcAft>
                          <a:spcPts val="0"/>
                        </a:spcAft>
                        <a:buClrTx/>
                        <a:buSzTx/>
                        <a:buFontTx/>
                        <a:buNone/>
                        <a:tabLst/>
                        <a:defRPr/>
                      </a:pPr>
                      <a:r>
                        <a:rPr lang="en-US" sz="1100" kern="1200" baseline="0" dirty="0" smtClean="0">
                          <a:latin typeface="Calibri" panose="020F0502020204030204" pitchFamily="34" charset="0"/>
                          <a:cs typeface="Calibri" panose="020F0502020204030204" pitchFamily="34" charset="0"/>
                        </a:rPr>
                        <a:t>Clinically Managed  High-Intensity Residential Services (Adults) / Medium Intensity (Adolescent)</a:t>
                      </a:r>
                      <a:endParaRPr lang="en-US" sz="1100" kern="1200" baseline="0" dirty="0" smtClean="0">
                        <a:solidFill>
                          <a:schemeClr val="dk1"/>
                        </a:solidFill>
                        <a:latin typeface="Calibri" panose="020F0502020204030204" pitchFamily="34" charset="0"/>
                        <a:ea typeface="+mn-ea"/>
                        <a:cs typeface="Calibri" panose="020F0502020204030204" pitchFamily="34" charset="0"/>
                      </a:endParaRPr>
                    </a:p>
                    <a:p>
                      <a:pPr algn="ctr"/>
                      <a:r>
                        <a:rPr lang="en-US" sz="1100" b="1" dirty="0" smtClean="0">
                          <a:latin typeface="Calibri" panose="020F0502020204030204" pitchFamily="34" charset="0"/>
                          <a:cs typeface="Calibri" panose="020F0502020204030204" pitchFamily="34" charset="0"/>
                        </a:rPr>
                        <a:t>3.3</a:t>
                      </a:r>
                    </a:p>
                    <a:p>
                      <a:pPr marL="0" marR="0" indent="0" algn="ctr" defTabSz="457200" rtl="0" eaLnBrk="1" fontAlgn="auto" latinLnBrk="0" hangingPunct="1">
                        <a:lnSpc>
                          <a:spcPct val="100000"/>
                        </a:lnSpc>
                        <a:spcBef>
                          <a:spcPts val="0"/>
                        </a:spcBef>
                        <a:spcAft>
                          <a:spcPts val="0"/>
                        </a:spcAft>
                        <a:buClrTx/>
                        <a:buSzTx/>
                        <a:buFontTx/>
                        <a:buNone/>
                        <a:tabLst/>
                        <a:defRPr/>
                      </a:pPr>
                      <a:r>
                        <a:rPr lang="en-US" sz="1100" kern="1200" dirty="0" smtClean="0">
                          <a:latin typeface="Calibri" panose="020F0502020204030204" pitchFamily="34" charset="0"/>
                          <a:cs typeface="Calibri" panose="020F0502020204030204" pitchFamily="34" charset="0"/>
                        </a:rPr>
                        <a:t>Clinically Managed Population-Specific</a:t>
                      </a:r>
                      <a:r>
                        <a:rPr lang="en-US" sz="1100" kern="1200" baseline="0" dirty="0" smtClean="0">
                          <a:latin typeface="Calibri" panose="020F0502020204030204" pitchFamily="34" charset="0"/>
                          <a:cs typeface="Calibri" panose="020F0502020204030204" pitchFamily="34" charset="0"/>
                        </a:rPr>
                        <a:t> High-Intensity Residential Services (Adults)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a:r>
                        <a:rPr lang="en-US" sz="1100" b="1" dirty="0" smtClean="0">
                          <a:latin typeface="Calibri" panose="020F0502020204030204" pitchFamily="34" charset="0"/>
                          <a:cs typeface="Calibri" panose="020F0502020204030204" pitchFamily="34" charset="0"/>
                        </a:rPr>
                        <a:t>3.2-WM</a:t>
                      </a:r>
                    </a:p>
                    <a:p>
                      <a:pPr algn="ctr"/>
                      <a:r>
                        <a:rPr lang="en-US" sz="1100" dirty="0" smtClean="0">
                          <a:latin typeface="Calibri" panose="020F0502020204030204" pitchFamily="34" charset="0"/>
                          <a:cs typeface="Calibri" panose="020F0502020204030204" pitchFamily="34" charset="0"/>
                        </a:rPr>
                        <a:t>Clinically Managed Residential Withdrawal Management</a:t>
                      </a:r>
                      <a:endParaRPr lang="en-US" sz="1100" b="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marL="171450" marR="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smtClean="0">
                          <a:latin typeface="Calibri" panose="020F0502020204030204" pitchFamily="34" charset="0"/>
                          <a:cs typeface="Calibri" panose="020F0502020204030204" pitchFamily="34" charset="0"/>
                        </a:rPr>
                        <a:t>Inpatient Psychiatric Unit (3.5) )/Required</a:t>
                      </a:r>
                      <a:r>
                        <a:rPr lang="en-US" sz="1100" baseline="0" dirty="0" smtClean="0">
                          <a:latin typeface="Calibri" panose="020F0502020204030204" pitchFamily="34" charset="0"/>
                          <a:cs typeface="Calibri" panose="020F0502020204030204" pitchFamily="34" charset="0"/>
                        </a:rPr>
                        <a:t> for co-occurring enhanced programs</a:t>
                      </a:r>
                      <a:endParaRPr lang="en-US" sz="1100" dirty="0" smtClean="0">
                        <a:latin typeface="Calibri" panose="020F0502020204030204" pitchFamily="34" charset="0"/>
                        <a:cs typeface="Calibri" panose="020F0502020204030204" pitchFamily="34" charset="0"/>
                      </a:endParaRPr>
                    </a:p>
                    <a:p>
                      <a:pPr marL="171450" indent="-171450" algn="l">
                        <a:buFont typeface="Arial" panose="020B0604020202020204" pitchFamily="34" charset="0"/>
                        <a:buChar char="•"/>
                      </a:pPr>
                      <a:r>
                        <a:rPr lang="en-US" sz="1100" dirty="0" smtClean="0">
                          <a:latin typeface="Calibri" panose="020F0502020204030204" pitchFamily="34" charset="0"/>
                          <a:cs typeface="Calibri" panose="020F0502020204030204" pitchFamily="34" charset="0"/>
                        </a:rPr>
                        <a:t>SA RTS for Adults (3.3 or 3.5) and Children (3.5)</a:t>
                      </a:r>
                    </a:p>
                    <a:p>
                      <a:pPr marL="171450" marR="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smtClean="0">
                          <a:latin typeface="Calibri" panose="020F0502020204030204" pitchFamily="34" charset="0"/>
                          <a:cs typeface="Calibri" panose="020F0502020204030204" pitchFamily="34" charset="0"/>
                        </a:rPr>
                        <a:t>SA and MH RTS for Adults and Children (3.3 or 3.5)/Required</a:t>
                      </a:r>
                      <a:r>
                        <a:rPr lang="en-US" sz="1100" baseline="0" dirty="0" smtClean="0">
                          <a:latin typeface="Calibri" panose="020F0502020204030204" pitchFamily="34" charset="0"/>
                          <a:cs typeface="Calibri" panose="020F0502020204030204" pitchFamily="34" charset="0"/>
                        </a:rPr>
                        <a:t> for co-occurring enhanced programs</a:t>
                      </a:r>
                      <a:endParaRPr lang="en-US" sz="1100" dirty="0" smtClean="0">
                        <a:latin typeface="Calibri" panose="020F0502020204030204" pitchFamily="34" charset="0"/>
                        <a:cs typeface="Calibri" panose="020F0502020204030204" pitchFamily="34" charset="0"/>
                      </a:endParaRPr>
                    </a:p>
                    <a:p>
                      <a:pPr marL="171450" marR="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smtClean="0">
                          <a:latin typeface="Calibri" panose="020F0502020204030204" pitchFamily="34" charset="0"/>
                          <a:cs typeface="Calibri" panose="020F0502020204030204" pitchFamily="34" charset="0"/>
                        </a:rPr>
                        <a:t>Supervised RTS for Adults (3.3)</a:t>
                      </a:r>
                    </a:p>
                    <a:p>
                      <a:pPr marL="171450" indent="-171450" algn="l">
                        <a:buFont typeface="Arial" panose="020B0604020202020204" pitchFamily="34" charset="0"/>
                        <a:buChar char="•"/>
                      </a:pPr>
                      <a:r>
                        <a:rPr lang="en-US" sz="1100" b="1" baseline="0" dirty="0" smtClean="0">
                          <a:latin typeface="Calibri" panose="020F0502020204030204" pitchFamily="34" charset="0"/>
                          <a:cs typeface="Calibri" panose="020F0502020204030204" pitchFamily="34" charset="0"/>
                        </a:rPr>
                        <a:t>Medical Detox License required for 3.2 WM</a:t>
                      </a:r>
                      <a:endParaRPr lang="en-US" sz="1100" b="1" dirty="0" smtClean="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r>
              <a:tr h="733309">
                <a:tc>
                  <a:txBody>
                    <a:bodyPr/>
                    <a:lstStyle/>
                    <a:p>
                      <a:pPr algn="ctr"/>
                      <a:r>
                        <a:rPr lang="en-US" sz="1100" b="1" dirty="0" smtClean="0">
                          <a:latin typeface="Calibri" panose="020F0502020204030204" pitchFamily="34" charset="0"/>
                          <a:cs typeface="Calibri" panose="020F0502020204030204" pitchFamily="34" charset="0"/>
                        </a:rPr>
                        <a:t>3.1</a:t>
                      </a:r>
                    </a:p>
                    <a:p>
                      <a:pPr marL="0" marR="0" indent="0" algn="ctr" defTabSz="457200" rtl="0" eaLnBrk="1" fontAlgn="auto" latinLnBrk="0" hangingPunct="1">
                        <a:lnSpc>
                          <a:spcPct val="100000"/>
                        </a:lnSpc>
                        <a:spcBef>
                          <a:spcPts val="0"/>
                        </a:spcBef>
                        <a:spcAft>
                          <a:spcPts val="0"/>
                        </a:spcAft>
                        <a:buClrTx/>
                        <a:buSzTx/>
                        <a:buFontTx/>
                        <a:buNone/>
                        <a:tabLst/>
                        <a:defRPr/>
                      </a:pPr>
                      <a:r>
                        <a:rPr lang="en-US" sz="1100" kern="1200" dirty="0" smtClean="0">
                          <a:latin typeface="Calibri" panose="020F0502020204030204" pitchFamily="34" charset="0"/>
                          <a:cs typeface="Calibri" panose="020F0502020204030204" pitchFamily="34" charset="0"/>
                        </a:rPr>
                        <a:t>Clinically Managed Low-Intensity Residential Services</a:t>
                      </a:r>
                      <a:endParaRPr lang="en-US" sz="1100" kern="1200" dirty="0" smtClean="0">
                        <a:solidFill>
                          <a:schemeClr val="dk1"/>
                        </a:solidFill>
                        <a:latin typeface="Calibri" panose="020F0502020204030204" pitchFamily="34" charset="0"/>
                        <a:ea typeface="+mn-ea"/>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a:r>
                        <a:rPr lang="en-US" sz="1100" dirty="0" smtClean="0">
                          <a:latin typeface="Calibri" panose="020F0502020204030204" pitchFamily="34" charset="0"/>
                          <a:cs typeface="Calibri" panose="020F0502020204030204" pitchFamily="34" charset="0"/>
                        </a:rPr>
                        <a:t>n/a</a:t>
                      </a:r>
                      <a:endParaRPr lang="en-US" sz="1100" b="1"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marL="171450" indent="-171450" algn="l">
                        <a:buFont typeface="Arial" panose="020B0604020202020204" pitchFamily="34" charset="0"/>
                        <a:buChar char="•"/>
                      </a:pPr>
                      <a:r>
                        <a:rPr lang="en-US" sz="1100" dirty="0" smtClean="0">
                          <a:latin typeface="Calibri" panose="020F0502020204030204" pitchFamily="34" charset="0"/>
                          <a:cs typeface="Calibri" panose="020F0502020204030204" pitchFamily="34" charset="0"/>
                        </a:rPr>
                        <a:t>MH &amp; SA Group Home Service</a:t>
                      </a:r>
                      <a:r>
                        <a:rPr lang="en-US" sz="1100" baseline="0" dirty="0" smtClean="0">
                          <a:latin typeface="Calibri" panose="020F0502020204030204" pitchFamily="34" charset="0"/>
                          <a:cs typeface="Calibri" panose="020F0502020204030204" pitchFamily="34" charset="0"/>
                        </a:rPr>
                        <a:t> for Adults and Children (Required for co-occurring enhanced programs)</a:t>
                      </a:r>
                    </a:p>
                    <a:p>
                      <a:pPr marL="171450" indent="-171450" algn="l">
                        <a:buFont typeface="Arial" panose="020B0604020202020204" pitchFamily="34" charset="0"/>
                        <a:buChar char="•"/>
                      </a:pPr>
                      <a:r>
                        <a:rPr lang="en-US" sz="1100" baseline="0" dirty="0" smtClean="0">
                          <a:latin typeface="Calibri" panose="020F0502020204030204" pitchFamily="34" charset="0"/>
                          <a:cs typeface="Calibri" panose="020F0502020204030204" pitchFamily="34" charset="0"/>
                        </a:rPr>
                        <a:t>SA Halfway House for Adults</a:t>
                      </a:r>
                      <a:endParaRPr lang="en-US" sz="11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r>
              <a:tr h="1055965">
                <a:tc>
                  <a:txBody>
                    <a:bodyPr/>
                    <a:lstStyle/>
                    <a:p>
                      <a:pPr algn="ctr"/>
                      <a:r>
                        <a:rPr lang="en-US" sz="1100" b="1" dirty="0" smtClean="0">
                          <a:latin typeface="Calibri" panose="020F0502020204030204" pitchFamily="34" charset="0"/>
                          <a:cs typeface="Calibri" panose="020F0502020204030204" pitchFamily="34" charset="0"/>
                        </a:rPr>
                        <a:t>2.5</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kern="1200" baseline="0" dirty="0" smtClean="0">
                          <a:latin typeface="Calibri" panose="020F0502020204030204" pitchFamily="34" charset="0"/>
                          <a:cs typeface="Calibri" panose="020F0502020204030204" pitchFamily="34" charset="0"/>
                        </a:rPr>
                        <a:t>Partial Hospitalization Services</a:t>
                      </a:r>
                    </a:p>
                    <a:p>
                      <a:pPr algn="ctr"/>
                      <a:r>
                        <a:rPr lang="en-US" sz="1100" b="1" dirty="0" smtClean="0">
                          <a:latin typeface="Calibri" panose="020F0502020204030204" pitchFamily="34" charset="0"/>
                          <a:cs typeface="Calibri" panose="020F0502020204030204" pitchFamily="34" charset="0"/>
                        </a:rPr>
                        <a:t>2.1</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kern="1200" dirty="0" smtClean="0">
                          <a:latin typeface="Calibri" panose="020F0502020204030204" pitchFamily="34" charset="0"/>
                          <a:cs typeface="Calibri" panose="020F0502020204030204" pitchFamily="34" charset="0"/>
                        </a:rPr>
                        <a:t>Intensive Outpatient</a:t>
                      </a:r>
                      <a:r>
                        <a:rPr lang="en-US" sz="1100" kern="1200" baseline="0" dirty="0" smtClean="0">
                          <a:latin typeface="Calibri" panose="020F0502020204030204" pitchFamily="34" charset="0"/>
                          <a:cs typeface="Calibri" panose="020F0502020204030204" pitchFamily="34" charset="0"/>
                        </a:rPr>
                        <a:t> Services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a:r>
                        <a:rPr lang="en-US" sz="1100" b="1" dirty="0" smtClean="0">
                          <a:latin typeface="Calibri" panose="020F0502020204030204" pitchFamily="34" charset="0"/>
                          <a:cs typeface="Calibri" panose="020F0502020204030204" pitchFamily="34" charset="0"/>
                        </a:rPr>
                        <a:t>2-WM</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kern="1200" dirty="0" smtClean="0">
                          <a:latin typeface="Calibri" panose="020F0502020204030204" pitchFamily="34" charset="0"/>
                          <a:cs typeface="Calibri" panose="020F0502020204030204" pitchFamily="34" charset="0"/>
                        </a:rPr>
                        <a:t>Ambulatory Withdrawal Management w/ Extended On-site Monitoring</a:t>
                      </a:r>
                      <a:endParaRPr lang="en-US" sz="1100" kern="1200" dirty="0" smtClean="0">
                        <a:solidFill>
                          <a:schemeClr val="dk1"/>
                        </a:solidFill>
                        <a:latin typeface="Calibri" panose="020F0502020204030204" pitchFamily="34" charset="0"/>
                        <a:ea typeface="+mn-ea"/>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marL="171450" lvl="0" indent="-171450" algn="l">
                        <a:buFont typeface="Arial" panose="020B0604020202020204" pitchFamily="34" charset="0"/>
                        <a:buChar char="•"/>
                      </a:pPr>
                      <a:r>
                        <a:rPr lang="en-US" sz="1100" dirty="0" smtClean="0">
                          <a:latin typeface="Calibri" panose="020F0502020204030204" pitchFamily="34" charset="0"/>
                          <a:cs typeface="Calibri" panose="020F0502020204030204" pitchFamily="34" charset="0"/>
                        </a:rPr>
                        <a:t>SA </a:t>
                      </a:r>
                      <a:r>
                        <a:rPr lang="en-US" sz="1100" baseline="0" dirty="0" smtClean="0">
                          <a:latin typeface="Calibri" panose="020F0502020204030204" pitchFamily="34" charset="0"/>
                          <a:cs typeface="Calibri" panose="020F0502020204030204" pitchFamily="34" charset="0"/>
                        </a:rPr>
                        <a:t>or </a:t>
                      </a:r>
                      <a:r>
                        <a:rPr lang="en-US" sz="1100" dirty="0" smtClean="0">
                          <a:latin typeface="Calibri" panose="020F0502020204030204" pitchFamily="34" charset="0"/>
                          <a:cs typeface="Calibri" panose="020F0502020204030204" pitchFamily="34" charset="0"/>
                        </a:rPr>
                        <a:t>SA/Mental Health Partial Hospitalization (2.5)</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smtClean="0">
                          <a:latin typeface="Calibri" panose="020F0502020204030204" pitchFamily="34" charset="0"/>
                          <a:cs typeface="Calibri" panose="020F0502020204030204" pitchFamily="34" charset="0"/>
                        </a:rPr>
                        <a:t>SA Intensive Outpatient for Adults, Children and Adolescents</a:t>
                      </a:r>
                      <a:r>
                        <a:rPr lang="en-US" sz="1100" baseline="0" dirty="0" smtClean="0">
                          <a:latin typeface="Calibri" panose="020F0502020204030204" pitchFamily="34" charset="0"/>
                          <a:cs typeface="Calibri" panose="020F0502020204030204" pitchFamily="34" charset="0"/>
                        </a:rPr>
                        <a:t> (2.1)</a:t>
                      </a:r>
                      <a:endParaRPr lang="en-US" sz="1100" dirty="0" smtClean="0">
                        <a:latin typeface="Calibri" panose="020F0502020204030204" pitchFamily="34" charset="0"/>
                        <a:cs typeface="Calibri" panose="020F050202020403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smtClean="0">
                          <a:latin typeface="Calibri" panose="020F0502020204030204" pitchFamily="34" charset="0"/>
                          <a:cs typeface="Calibri" panose="020F0502020204030204" pitchFamily="34" charset="0"/>
                        </a:rPr>
                        <a:t>Outpatient Managed Withdrawal Service</a:t>
                      </a:r>
                      <a:r>
                        <a:rPr lang="en-US" sz="1100" baseline="0" dirty="0" smtClean="0">
                          <a:latin typeface="Calibri" panose="020F0502020204030204" pitchFamily="34" charset="0"/>
                          <a:cs typeface="Calibri" panose="020F0502020204030204" pitchFamily="34" charset="0"/>
                        </a:rPr>
                        <a:t> Licensed required for 2WM</a:t>
                      </a:r>
                      <a:endParaRPr lang="en-US" sz="1100" dirty="0" smtClean="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r>
              <a:tr h="598115">
                <a:tc>
                  <a:txBody>
                    <a:bodyPr/>
                    <a:lstStyle/>
                    <a:p>
                      <a:pPr algn="ctr"/>
                      <a:r>
                        <a:rPr lang="en-US" sz="1100" b="1" dirty="0" smtClean="0">
                          <a:latin typeface="Calibri" panose="020F0502020204030204" pitchFamily="34" charset="0"/>
                          <a:cs typeface="Calibri" panose="020F0502020204030204" pitchFamily="34" charset="0"/>
                        </a:rPr>
                        <a:t>1</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kern="1200" dirty="0" smtClean="0">
                          <a:latin typeface="Calibri" panose="020F0502020204030204" pitchFamily="34" charset="0"/>
                          <a:cs typeface="Calibri" panose="020F0502020204030204" pitchFamily="34" charset="0"/>
                        </a:rPr>
                        <a:t>Outpatient</a:t>
                      </a:r>
                      <a:r>
                        <a:rPr lang="en-US" sz="1100" kern="1200" baseline="0" dirty="0" smtClean="0">
                          <a:latin typeface="Calibri" panose="020F0502020204030204" pitchFamily="34" charset="0"/>
                          <a:cs typeface="Calibri" panose="020F0502020204030204" pitchFamily="34" charset="0"/>
                        </a:rPr>
                        <a:t> Services </a:t>
                      </a:r>
                      <a:endParaRPr lang="en-US" sz="1100" kern="1200" baseline="0" dirty="0" smtClean="0">
                        <a:solidFill>
                          <a:schemeClr val="dk1"/>
                        </a:solidFill>
                        <a:latin typeface="Calibri" panose="020F0502020204030204" pitchFamily="34" charset="0"/>
                        <a:ea typeface="+mn-ea"/>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a:r>
                        <a:rPr lang="en-US" sz="1100" b="1" dirty="0" smtClean="0">
                          <a:latin typeface="Calibri" panose="020F0502020204030204" pitchFamily="34" charset="0"/>
                          <a:cs typeface="Calibri" panose="020F0502020204030204" pitchFamily="34" charset="0"/>
                        </a:rPr>
                        <a:t>1</a:t>
                      </a:r>
                      <a:r>
                        <a:rPr lang="en-US" sz="1100" b="1" baseline="0" dirty="0" smtClean="0">
                          <a:latin typeface="Calibri" panose="020F0502020204030204" pitchFamily="34" charset="0"/>
                          <a:cs typeface="Calibri" panose="020F0502020204030204" pitchFamily="34" charset="0"/>
                        </a:rPr>
                        <a:t>-WM</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kern="1200" dirty="0" smtClean="0">
                          <a:latin typeface="Calibri" panose="020F0502020204030204" pitchFamily="34" charset="0"/>
                          <a:cs typeface="Calibri" panose="020F0502020204030204" pitchFamily="34" charset="0"/>
                        </a:rPr>
                        <a:t>Ambulatory Withdrawal Management w/o Extended On-site Monitoring</a:t>
                      </a:r>
                      <a:endParaRPr lang="en-US" sz="1100" kern="1200" dirty="0" smtClean="0">
                        <a:solidFill>
                          <a:schemeClr val="dk1"/>
                        </a:solidFill>
                        <a:latin typeface="Calibri" panose="020F0502020204030204" pitchFamily="34" charset="0"/>
                        <a:ea typeface="+mn-ea"/>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marL="171450" lvl="0" indent="-171450" algn="l">
                        <a:buFont typeface="Arial" panose="020B0604020202020204" pitchFamily="34" charset="0"/>
                        <a:buChar char="•"/>
                      </a:pPr>
                      <a:r>
                        <a:rPr lang="en-US" sz="1100" dirty="0" smtClean="0">
                          <a:latin typeface="Calibri" panose="020F0502020204030204" pitchFamily="34" charset="0"/>
                          <a:cs typeface="Calibri" panose="020F0502020204030204" pitchFamily="34" charset="0"/>
                        </a:rPr>
                        <a:t>Outpatient Services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r>
              <a:tr h="429415">
                <a:tc>
                  <a:txBody>
                    <a:bodyPr/>
                    <a:lstStyle/>
                    <a:p>
                      <a:pPr algn="ctr"/>
                      <a:r>
                        <a:rPr lang="en-US" sz="1100" b="1" dirty="0" smtClean="0">
                          <a:latin typeface="Calibri" panose="020F0502020204030204" pitchFamily="34" charset="0"/>
                          <a:cs typeface="Calibri" panose="020F0502020204030204" pitchFamily="34" charset="0"/>
                        </a:rPr>
                        <a:t>0.5</a:t>
                      </a:r>
                    </a:p>
                    <a:p>
                      <a:pPr marL="0" marR="0" indent="0" algn="ctr" defTabSz="457200" rtl="0" eaLnBrk="1" fontAlgn="auto" latinLnBrk="0" hangingPunct="1">
                        <a:lnSpc>
                          <a:spcPct val="100000"/>
                        </a:lnSpc>
                        <a:spcBef>
                          <a:spcPts val="0"/>
                        </a:spcBef>
                        <a:spcAft>
                          <a:spcPts val="0"/>
                        </a:spcAft>
                        <a:buClrTx/>
                        <a:buSzTx/>
                        <a:buFontTx/>
                        <a:buNone/>
                        <a:tabLst/>
                        <a:defRPr/>
                      </a:pPr>
                      <a:r>
                        <a:rPr lang="en-US" sz="1100" kern="1200" dirty="0" smtClean="0">
                          <a:solidFill>
                            <a:schemeClr val="dk1"/>
                          </a:solidFill>
                          <a:latin typeface="Calibri" panose="020F0502020204030204" pitchFamily="34" charset="0"/>
                          <a:ea typeface="+mn-ea"/>
                          <a:cs typeface="Calibri" panose="020F0502020204030204" pitchFamily="34" charset="0"/>
                        </a:rPr>
                        <a:t>Early Intervention</a:t>
                      </a:r>
                      <a:endParaRPr lang="en-US" sz="1100" kern="1200" dirty="0">
                        <a:solidFill>
                          <a:schemeClr val="dk1"/>
                        </a:solidFill>
                        <a:latin typeface="Calibri" panose="020F0502020204030204" pitchFamily="34" charset="0"/>
                        <a:ea typeface="+mn-ea"/>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b="1" dirty="0" smtClean="0">
                          <a:latin typeface="Calibri" panose="020F0502020204030204" pitchFamily="34" charset="0"/>
                          <a:cs typeface="Calibri" panose="020F0502020204030204" pitchFamily="34" charset="0"/>
                        </a:rPr>
                        <a:t>0.5</a:t>
                      </a:r>
                    </a:p>
                    <a:p>
                      <a:pPr marL="0" marR="0" indent="0" algn="ctr" defTabSz="457200" rtl="0" eaLnBrk="1" fontAlgn="auto" latinLnBrk="0" hangingPunct="1">
                        <a:lnSpc>
                          <a:spcPct val="100000"/>
                        </a:lnSpc>
                        <a:spcBef>
                          <a:spcPts val="0"/>
                        </a:spcBef>
                        <a:spcAft>
                          <a:spcPts val="0"/>
                        </a:spcAft>
                        <a:buClrTx/>
                        <a:buSzTx/>
                        <a:buFontTx/>
                        <a:buNone/>
                        <a:tabLst/>
                        <a:defRPr/>
                      </a:pPr>
                      <a:r>
                        <a:rPr lang="en-US" sz="1100" kern="1200" dirty="0" smtClean="0">
                          <a:solidFill>
                            <a:schemeClr val="dk1"/>
                          </a:solidFill>
                          <a:latin typeface="Calibri" panose="020F0502020204030204" pitchFamily="34" charset="0"/>
                          <a:ea typeface="+mn-ea"/>
                          <a:cs typeface="Calibri" panose="020F0502020204030204" pitchFamily="34" charset="0"/>
                        </a:rPr>
                        <a:t>Early Intervention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lvl="0" indent="-171450" algn="l">
                        <a:buFont typeface="Arial" panose="020B0604020202020204" pitchFamily="34" charset="0"/>
                        <a:buChar char="•"/>
                      </a:pPr>
                      <a:r>
                        <a:rPr lang="en-US" sz="1100" baseline="0" dirty="0" smtClean="0">
                          <a:latin typeface="Calibri" panose="020F0502020204030204" pitchFamily="34" charset="0"/>
                          <a:cs typeface="Calibri" panose="020F0502020204030204" pitchFamily="34" charset="0"/>
                        </a:rPr>
                        <a:t>N/A; All Licensed Providers</a:t>
                      </a:r>
                      <a:endParaRPr lang="en-US" sz="1100" dirty="0" smtClean="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60717">
                <a:tc>
                  <a:txBody>
                    <a:bodyPr/>
                    <a:lstStyle/>
                    <a:p>
                      <a:pPr algn="ctr"/>
                      <a:r>
                        <a:rPr lang="en-US" sz="1100" b="1" dirty="0" smtClean="0">
                          <a:latin typeface="Calibri" panose="020F0502020204030204" pitchFamily="34" charset="0"/>
                          <a:cs typeface="Calibri" panose="020F0502020204030204" pitchFamily="34" charset="0"/>
                        </a:rPr>
                        <a:t>Opioid</a:t>
                      </a:r>
                      <a:r>
                        <a:rPr lang="en-US" sz="1100" b="1" baseline="0" dirty="0" smtClean="0">
                          <a:latin typeface="Calibri" panose="020F0502020204030204" pitchFamily="34" charset="0"/>
                          <a:cs typeface="Calibri" panose="020F0502020204030204" pitchFamily="34" charset="0"/>
                        </a:rPr>
                        <a:t> Treatment Program (OTP)</a:t>
                      </a:r>
                      <a:endParaRPr lang="en-US" sz="1100" b="1"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b="1" dirty="0" smtClean="0">
                          <a:latin typeface="Calibri" panose="020F0502020204030204" pitchFamily="34" charset="0"/>
                          <a:cs typeface="Calibri" panose="020F0502020204030204" pitchFamily="34" charset="0"/>
                        </a:rPr>
                        <a:t>OTP</a:t>
                      </a:r>
                      <a:r>
                        <a:rPr lang="en-US" sz="1100" b="1" baseline="0" dirty="0" smtClean="0">
                          <a:latin typeface="Calibri" panose="020F0502020204030204" pitchFamily="34" charset="0"/>
                          <a:cs typeface="Calibri" panose="020F0502020204030204" pitchFamily="34" charset="0"/>
                        </a:rPr>
                        <a:t> </a:t>
                      </a:r>
                      <a:endParaRPr lang="en-US" sz="1100" b="1" dirty="0" smtClean="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lvl="0" indent="-171450" algn="l">
                        <a:buFont typeface="Arial" panose="020B0604020202020204" pitchFamily="34" charset="0"/>
                        <a:buChar char="•"/>
                      </a:pPr>
                      <a:r>
                        <a:rPr lang="en-US" sz="1100" dirty="0" smtClean="0">
                          <a:latin typeface="Calibri" panose="020F0502020204030204" pitchFamily="34" charset="0"/>
                          <a:cs typeface="Calibri" panose="020F0502020204030204" pitchFamily="34" charset="0"/>
                        </a:rPr>
                        <a:t>Opioid Treatment Program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68469">
                <a:tc>
                  <a:txBody>
                    <a:bodyPr/>
                    <a:lstStyle/>
                    <a:p>
                      <a:pPr algn="ctr"/>
                      <a:r>
                        <a:rPr lang="en-US" sz="1100" b="1" dirty="0" smtClean="0">
                          <a:latin typeface="Calibri" panose="020F0502020204030204" pitchFamily="34" charset="0"/>
                          <a:cs typeface="Calibri" panose="020F0502020204030204" pitchFamily="34" charset="0"/>
                        </a:rPr>
                        <a:t>Office-Based</a:t>
                      </a:r>
                      <a:r>
                        <a:rPr lang="en-US" sz="1100" b="1" baseline="0" dirty="0" smtClean="0">
                          <a:latin typeface="Calibri" panose="020F0502020204030204" pitchFamily="34" charset="0"/>
                          <a:cs typeface="Calibri" panose="020F0502020204030204" pitchFamily="34" charset="0"/>
                        </a:rPr>
                        <a:t> Opioid Treatment (OBOT)</a:t>
                      </a:r>
                      <a:endParaRPr lang="en-US" sz="1100" b="1"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b="1" dirty="0" smtClean="0">
                          <a:latin typeface="Calibri" panose="020F0502020204030204" pitchFamily="34" charset="0"/>
                          <a:cs typeface="Calibri" panose="020F0502020204030204" pitchFamily="34" charset="0"/>
                        </a:rPr>
                        <a:t>OBOT</a:t>
                      </a:r>
                      <a:endParaRPr lang="en-US" sz="1100" b="1"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lvl="0" indent="-171450" algn="l">
                        <a:buFont typeface="Arial" panose="020B0604020202020204" pitchFamily="34" charset="0"/>
                        <a:buChar char="•"/>
                      </a:pPr>
                      <a:r>
                        <a:rPr lang="en-US" sz="1100" dirty="0" smtClean="0">
                          <a:latin typeface="Calibri" panose="020F0502020204030204" pitchFamily="34" charset="0"/>
                          <a:cs typeface="Calibri" panose="020F0502020204030204" pitchFamily="34" charset="0"/>
                        </a:rPr>
                        <a:t>N/A; Physician</a:t>
                      </a:r>
                      <a:r>
                        <a:rPr lang="en-US" sz="1100" baseline="0" dirty="0" smtClean="0">
                          <a:latin typeface="Calibri" panose="020F0502020204030204" pitchFamily="34" charset="0"/>
                          <a:cs typeface="Calibri" panose="020F0502020204030204" pitchFamily="34" charset="0"/>
                        </a:rPr>
                        <a:t> Offices</a:t>
                      </a:r>
                      <a:endParaRPr lang="en-US" sz="1100" dirty="0" smtClean="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2546954666"/>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smtClean="0"/>
              <a:t>DMAS Addiction and Recovery Treatment Services</a:t>
            </a:r>
            <a:endParaRPr lang="en-US" dirty="0"/>
          </a:p>
        </p:txBody>
      </p:sp>
      <p:sp>
        <p:nvSpPr>
          <p:cNvPr id="9" name="TextBox 8"/>
          <p:cNvSpPr txBox="1"/>
          <p:nvPr/>
        </p:nvSpPr>
        <p:spPr>
          <a:xfrm>
            <a:off x="590550" y="2668250"/>
            <a:ext cx="8077200" cy="1446550"/>
          </a:xfrm>
          <a:prstGeom prst="rect">
            <a:avLst/>
          </a:prstGeom>
          <a:noFill/>
        </p:spPr>
        <p:txBody>
          <a:bodyPr wrap="square" rtlCol="0">
            <a:spAutoFit/>
          </a:bodyPr>
          <a:lstStyle/>
          <a:p>
            <a:pPr algn="ctr"/>
            <a:r>
              <a:rPr lang="en-US" sz="4400" b="1" dirty="0" smtClean="0">
                <a:solidFill>
                  <a:srgbClr val="003399"/>
                </a:solidFill>
                <a:latin typeface="+mj-lt"/>
              </a:rPr>
              <a:t>Medication </a:t>
            </a:r>
            <a:r>
              <a:rPr lang="en-US" sz="4400" b="1" dirty="0">
                <a:solidFill>
                  <a:srgbClr val="003399"/>
                </a:solidFill>
                <a:latin typeface="+mj-lt"/>
              </a:rPr>
              <a:t>Assisted Treatment (MAT</a:t>
            </a:r>
            <a:r>
              <a:rPr lang="en-US" sz="4400" b="1" dirty="0" smtClean="0">
                <a:solidFill>
                  <a:srgbClr val="003399"/>
                </a:solidFill>
                <a:latin typeface="+mj-lt"/>
              </a:rPr>
              <a:t>) for Opioid Use Disorder</a:t>
            </a:r>
            <a:endParaRPr lang="en-US" sz="4400" b="1" dirty="0">
              <a:solidFill>
                <a:srgbClr val="003399"/>
              </a:solidFill>
              <a:latin typeface="+mj-lt"/>
            </a:endParaRPr>
          </a:p>
        </p:txBody>
      </p:sp>
    </p:spTree>
    <p:extLst>
      <p:ext uri="{BB962C8B-B14F-4D97-AF65-F5344CB8AC3E}">
        <p14:creationId xmlns:p14="http://schemas.microsoft.com/office/powerpoint/2010/main" val="2352953519"/>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925" y="715834"/>
            <a:ext cx="7966075" cy="523131"/>
          </a:xfrm>
        </p:spPr>
        <p:txBody>
          <a:bodyPr/>
          <a:lstStyle/>
          <a:p>
            <a:r>
              <a:rPr lang="en-US" sz="2800" dirty="0" smtClean="0"/>
              <a:t>Medication Assisted Treatment</a:t>
            </a:r>
            <a:endParaRPr lang="en-US" sz="28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222386656"/>
              </p:ext>
            </p:extLst>
          </p:nvPr>
        </p:nvGraphicFramePr>
        <p:xfrm>
          <a:off x="76200" y="1343025"/>
          <a:ext cx="8991600" cy="52863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10992050"/>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77279"/>
            <a:ext cx="9144000" cy="861686"/>
          </a:xfrm>
        </p:spPr>
        <p:txBody>
          <a:bodyPr/>
          <a:lstStyle/>
          <a:p>
            <a:r>
              <a:rPr lang="en-US" dirty="0" smtClean="0"/>
              <a:t>Medications Available for Medication Assisted Therapy for all SUDs</a:t>
            </a:r>
            <a:endParaRPr lang="en-US"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633515007"/>
              </p:ext>
            </p:extLst>
          </p:nvPr>
        </p:nvGraphicFramePr>
        <p:xfrm>
          <a:off x="125104" y="1371600"/>
          <a:ext cx="8991600" cy="5057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Table 2"/>
          <p:cNvGraphicFramePr>
            <a:graphicFrameLocks noGrp="1"/>
          </p:cNvGraphicFramePr>
          <p:nvPr>
            <p:extLst>
              <p:ext uri="{D42A27DB-BD31-4B8C-83A1-F6EECF244321}">
                <p14:modId xmlns:p14="http://schemas.microsoft.com/office/powerpoint/2010/main" val="2822048428"/>
              </p:ext>
            </p:extLst>
          </p:nvPr>
        </p:nvGraphicFramePr>
        <p:xfrm>
          <a:off x="0" y="1219201"/>
          <a:ext cx="9144001" cy="5140076"/>
        </p:xfrm>
        <a:graphic>
          <a:graphicData uri="http://schemas.openxmlformats.org/drawingml/2006/table">
            <a:tbl>
              <a:tblPr firstRow="1" bandRow="1">
                <a:tableStyleId>{5C22544A-7EE6-4342-B048-85BDC9FD1C3A}</a:tableStyleId>
              </a:tblPr>
              <a:tblGrid>
                <a:gridCol w="3533123"/>
                <a:gridCol w="2443655"/>
                <a:gridCol w="3167223"/>
              </a:tblGrid>
              <a:tr h="1172023">
                <a:tc>
                  <a:txBody>
                    <a:bodyPr/>
                    <a:lstStyle/>
                    <a:p>
                      <a:pPr algn="just"/>
                      <a:endParaRPr lang="en-US" sz="1800" dirty="0" smtClean="0">
                        <a:latin typeface="+mj-lt"/>
                      </a:endParaRPr>
                    </a:p>
                    <a:p>
                      <a:pPr algn="just"/>
                      <a:endParaRPr lang="en-US" sz="1800" dirty="0" smtClean="0">
                        <a:latin typeface="+mj-lt"/>
                      </a:endParaRPr>
                    </a:p>
                    <a:p>
                      <a:pPr algn="just"/>
                      <a:r>
                        <a:rPr lang="en-US" sz="1800" dirty="0" smtClean="0">
                          <a:latin typeface="+mj-lt"/>
                        </a:rPr>
                        <a:t>Medication</a:t>
                      </a:r>
                      <a:endParaRPr lang="en-US" sz="1800" dirty="0">
                        <a:latin typeface="+mj-lt"/>
                      </a:endParaRPr>
                    </a:p>
                  </a:txBody>
                  <a:tcPr/>
                </a:tc>
                <a:tc>
                  <a:txBody>
                    <a:bodyPr/>
                    <a:lstStyle/>
                    <a:p>
                      <a:pPr algn="ctr"/>
                      <a:endParaRPr lang="en-US" sz="1800" dirty="0" smtClean="0">
                        <a:latin typeface="+mj-lt"/>
                      </a:endParaRPr>
                    </a:p>
                    <a:p>
                      <a:pPr algn="ctr"/>
                      <a:r>
                        <a:rPr lang="en-US" sz="1800" dirty="0" smtClean="0">
                          <a:latin typeface="+mj-lt"/>
                        </a:rPr>
                        <a:t>Service</a:t>
                      </a:r>
                      <a:r>
                        <a:rPr lang="en-US" sz="1800" baseline="0" dirty="0" smtClean="0">
                          <a:latin typeface="+mj-lt"/>
                        </a:rPr>
                        <a:t> Authorization Required</a:t>
                      </a:r>
                      <a:endParaRPr lang="en-US" sz="1800" dirty="0">
                        <a:latin typeface="+mj-lt"/>
                      </a:endParaRPr>
                    </a:p>
                  </a:txBody>
                  <a:tcPr/>
                </a:tc>
                <a:tc>
                  <a:txBody>
                    <a:bodyPr/>
                    <a:lstStyle/>
                    <a:p>
                      <a:r>
                        <a:rPr lang="en-US" sz="1800" dirty="0" smtClean="0">
                          <a:latin typeface="+mj-lt"/>
                        </a:rPr>
                        <a:t>Availability (Opioid</a:t>
                      </a:r>
                      <a:r>
                        <a:rPr lang="en-US" sz="1800" baseline="0" dirty="0" smtClean="0">
                          <a:latin typeface="+mj-lt"/>
                        </a:rPr>
                        <a:t> Treatment  Program (OTP), Pharmacy (Rx), Physician Administered Drug (PAD)</a:t>
                      </a:r>
                      <a:endParaRPr lang="en-US" sz="1800" dirty="0">
                        <a:latin typeface="+mj-lt"/>
                      </a:endParaRPr>
                    </a:p>
                  </a:txBody>
                  <a:tcPr/>
                </a:tc>
              </a:tr>
              <a:tr h="631089">
                <a:tc>
                  <a:txBody>
                    <a:bodyPr/>
                    <a:lstStyle/>
                    <a:p>
                      <a:pPr marL="0" marR="0" algn="just">
                        <a:lnSpc>
                          <a:spcPct val="115000"/>
                        </a:lnSpc>
                        <a:spcBef>
                          <a:spcPts val="0"/>
                        </a:spcBef>
                        <a:spcAft>
                          <a:spcPts val="0"/>
                        </a:spcAft>
                      </a:pPr>
                      <a:r>
                        <a:rPr lang="en-US" sz="1800" dirty="0" smtClean="0">
                          <a:effectLst/>
                          <a:latin typeface="+mj-lt"/>
                          <a:ea typeface="Cambria"/>
                          <a:cs typeface="Times New Roman"/>
                        </a:rPr>
                        <a:t>Buprenorphine/Naloxone</a:t>
                      </a:r>
                      <a:r>
                        <a:rPr lang="en-US" sz="1800" baseline="0" dirty="0" smtClean="0">
                          <a:effectLst/>
                          <a:latin typeface="+mj-lt"/>
                          <a:ea typeface="Cambria"/>
                          <a:cs typeface="Times New Roman"/>
                        </a:rPr>
                        <a:t> and  </a:t>
                      </a:r>
                    </a:p>
                    <a:p>
                      <a:pPr marL="0" marR="0" algn="just">
                        <a:lnSpc>
                          <a:spcPct val="115000"/>
                        </a:lnSpc>
                        <a:spcBef>
                          <a:spcPts val="0"/>
                        </a:spcBef>
                        <a:spcAft>
                          <a:spcPts val="0"/>
                        </a:spcAft>
                      </a:pPr>
                      <a:r>
                        <a:rPr lang="en-US" sz="1800" baseline="0" dirty="0" smtClean="0">
                          <a:effectLst/>
                          <a:latin typeface="+mj-lt"/>
                          <a:ea typeface="Cambria"/>
                          <a:cs typeface="Times New Roman"/>
                        </a:rPr>
                        <a:t>Buprenorphine </a:t>
                      </a:r>
                      <a:endParaRPr lang="en-US" sz="1800" dirty="0">
                        <a:effectLst/>
                        <a:latin typeface="+mj-lt"/>
                        <a:ea typeface="Cambria"/>
                        <a:cs typeface="Times New Roman"/>
                      </a:endParaRPr>
                    </a:p>
                  </a:txBody>
                  <a:tcPr marL="68580" marR="68580" marT="0" marB="0"/>
                </a:tc>
                <a:tc>
                  <a:txBody>
                    <a:bodyPr/>
                    <a:lstStyle/>
                    <a:p>
                      <a:r>
                        <a:rPr lang="en-US" sz="1800" b="1" dirty="0" smtClean="0">
                          <a:latin typeface="+mj-lt"/>
                        </a:rPr>
                        <a:t>Induction (7</a:t>
                      </a:r>
                      <a:r>
                        <a:rPr lang="en-US" sz="1800" b="1" baseline="0" dirty="0" smtClean="0">
                          <a:latin typeface="+mj-lt"/>
                        </a:rPr>
                        <a:t> days) – no</a:t>
                      </a:r>
                    </a:p>
                    <a:p>
                      <a:r>
                        <a:rPr lang="en-US" sz="1800" baseline="0" dirty="0" smtClean="0">
                          <a:latin typeface="+mj-lt"/>
                        </a:rPr>
                        <a:t>Maintenance - yes</a:t>
                      </a:r>
                      <a:endParaRPr lang="en-US" sz="1800" dirty="0">
                        <a:latin typeface="+mj-lt"/>
                      </a:endParaRPr>
                    </a:p>
                  </a:txBody>
                  <a:tcPr/>
                </a:tc>
                <a:tc>
                  <a:txBody>
                    <a:bodyPr/>
                    <a:lstStyle/>
                    <a:p>
                      <a:r>
                        <a:rPr lang="en-US" sz="1800" dirty="0" smtClean="0">
                          <a:latin typeface="+mj-lt"/>
                        </a:rPr>
                        <a:t>OTP, Rx, PAD</a:t>
                      </a:r>
                      <a:endParaRPr lang="en-US" sz="1800" dirty="0">
                        <a:latin typeface="+mj-lt"/>
                      </a:endParaRPr>
                    </a:p>
                  </a:txBody>
                  <a:tcPr/>
                </a:tc>
              </a:tr>
              <a:tr h="631089">
                <a:tc>
                  <a:txBody>
                    <a:bodyPr/>
                    <a:lstStyle/>
                    <a:p>
                      <a:pPr marL="0" marR="0" algn="just">
                        <a:lnSpc>
                          <a:spcPct val="115000"/>
                        </a:lnSpc>
                        <a:spcBef>
                          <a:spcPts val="0"/>
                        </a:spcBef>
                        <a:spcAft>
                          <a:spcPts val="0"/>
                        </a:spcAft>
                      </a:pPr>
                      <a:r>
                        <a:rPr lang="en-US" sz="1800" dirty="0" smtClean="0">
                          <a:effectLst/>
                          <a:latin typeface="+mj-lt"/>
                          <a:ea typeface="Cambria"/>
                          <a:cs typeface="Times New Roman"/>
                        </a:rPr>
                        <a:t>Methadone</a:t>
                      </a:r>
                      <a:endParaRPr lang="en-US" sz="1800" dirty="0">
                        <a:effectLst/>
                        <a:latin typeface="+mj-lt"/>
                        <a:ea typeface="Cambria"/>
                        <a:cs typeface="Times New Roman"/>
                      </a:endParaRPr>
                    </a:p>
                  </a:txBody>
                  <a:tcPr marL="68580" marR="68580" marT="0" marB="0"/>
                </a:tc>
                <a:tc>
                  <a:txBody>
                    <a:bodyPr/>
                    <a:lstStyle/>
                    <a:p>
                      <a:r>
                        <a:rPr lang="en-US" sz="1800" dirty="0" smtClean="0">
                          <a:latin typeface="+mj-lt"/>
                        </a:rPr>
                        <a:t>No</a:t>
                      </a:r>
                      <a:r>
                        <a:rPr lang="en-US" sz="1800" baseline="0" dirty="0" smtClean="0">
                          <a:latin typeface="+mj-lt"/>
                        </a:rPr>
                        <a:t> (for opioid use disorder)</a:t>
                      </a:r>
                      <a:endParaRPr lang="en-US" sz="1800" dirty="0">
                        <a:latin typeface="+mj-lt"/>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smtClean="0">
                          <a:latin typeface="+mj-lt"/>
                        </a:rPr>
                        <a:t>OTP, Rx, PAD</a:t>
                      </a:r>
                    </a:p>
                  </a:txBody>
                  <a:tcPr/>
                </a:tc>
              </a:tr>
              <a:tr h="600858">
                <a:tc>
                  <a:txBody>
                    <a:bodyPr/>
                    <a:lstStyle/>
                    <a:p>
                      <a:pPr marL="0" marR="0" algn="just">
                        <a:lnSpc>
                          <a:spcPct val="115000"/>
                        </a:lnSpc>
                        <a:spcBef>
                          <a:spcPts val="0"/>
                        </a:spcBef>
                        <a:spcAft>
                          <a:spcPts val="0"/>
                        </a:spcAft>
                      </a:pPr>
                      <a:r>
                        <a:rPr lang="en-US" sz="1800" dirty="0" smtClean="0">
                          <a:effectLst/>
                          <a:latin typeface="+mj-lt"/>
                          <a:ea typeface="Cambria"/>
                          <a:cs typeface="Times New Roman"/>
                        </a:rPr>
                        <a:t>Naltrexone Long-Acting</a:t>
                      </a:r>
                      <a:r>
                        <a:rPr lang="en-US" sz="1800" baseline="0" dirty="0" smtClean="0">
                          <a:effectLst/>
                          <a:latin typeface="+mj-lt"/>
                          <a:ea typeface="Cambria"/>
                          <a:cs typeface="Times New Roman"/>
                        </a:rPr>
                        <a:t> Injection</a:t>
                      </a:r>
                      <a:endParaRPr lang="en-US" sz="1800" dirty="0">
                        <a:effectLst/>
                        <a:latin typeface="+mj-lt"/>
                        <a:ea typeface="Cambria"/>
                        <a:cs typeface="Times New Roman"/>
                      </a:endParaRPr>
                    </a:p>
                  </a:txBody>
                  <a:tcPr marL="68580" marR="68580" marT="0" marB="0"/>
                </a:tc>
                <a:tc>
                  <a:txBody>
                    <a:bodyPr/>
                    <a:lstStyle/>
                    <a:p>
                      <a:r>
                        <a:rPr lang="en-US" sz="1800" dirty="0" smtClean="0">
                          <a:latin typeface="+mj-lt"/>
                        </a:rPr>
                        <a:t>No</a:t>
                      </a:r>
                      <a:endParaRPr lang="en-US" sz="1800" dirty="0">
                        <a:latin typeface="+mj-lt"/>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smtClean="0">
                          <a:latin typeface="+mj-lt"/>
                        </a:rPr>
                        <a:t>OTP, Rx, PAD</a:t>
                      </a:r>
                    </a:p>
                  </a:txBody>
                  <a:tcPr/>
                </a:tc>
              </a:tr>
              <a:tr h="600858">
                <a:tc>
                  <a:txBody>
                    <a:bodyPr/>
                    <a:lstStyle/>
                    <a:p>
                      <a:pPr marL="0" marR="0" algn="just">
                        <a:lnSpc>
                          <a:spcPct val="115000"/>
                        </a:lnSpc>
                        <a:spcBef>
                          <a:spcPts val="0"/>
                        </a:spcBef>
                        <a:spcAft>
                          <a:spcPts val="0"/>
                        </a:spcAft>
                      </a:pPr>
                      <a:r>
                        <a:rPr lang="en-US" sz="1800" dirty="0" smtClean="0">
                          <a:effectLst/>
                          <a:latin typeface="+mj-lt"/>
                          <a:ea typeface="Cambria"/>
                          <a:cs typeface="Times New Roman"/>
                        </a:rPr>
                        <a:t>Naltrexone (oral)</a:t>
                      </a:r>
                      <a:endParaRPr lang="en-US" sz="1800" dirty="0">
                        <a:effectLst/>
                        <a:latin typeface="+mj-lt"/>
                        <a:ea typeface="Cambria"/>
                        <a:cs typeface="Times New Roman"/>
                      </a:endParaRPr>
                    </a:p>
                  </a:txBody>
                  <a:tcPr marL="68580" marR="68580" marT="0" marB="0"/>
                </a:tc>
                <a:tc>
                  <a:txBody>
                    <a:bodyPr/>
                    <a:lstStyle/>
                    <a:p>
                      <a:r>
                        <a:rPr lang="en-US" sz="1800" dirty="0" smtClean="0">
                          <a:latin typeface="+mj-lt"/>
                        </a:rPr>
                        <a:t>No</a:t>
                      </a:r>
                      <a:endParaRPr lang="en-US" sz="1800" dirty="0">
                        <a:latin typeface="+mj-lt"/>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smtClean="0">
                          <a:latin typeface="+mj-lt"/>
                        </a:rPr>
                        <a:t>OTP, Rx, PAD</a:t>
                      </a:r>
                    </a:p>
                  </a:txBody>
                  <a:tcPr/>
                </a:tc>
              </a:tr>
              <a:tr h="600858">
                <a:tc>
                  <a:txBody>
                    <a:bodyPr/>
                    <a:lstStyle/>
                    <a:p>
                      <a:pPr marL="0" marR="0" algn="just">
                        <a:lnSpc>
                          <a:spcPct val="115000"/>
                        </a:lnSpc>
                        <a:spcBef>
                          <a:spcPts val="0"/>
                        </a:spcBef>
                        <a:spcAft>
                          <a:spcPts val="0"/>
                        </a:spcAft>
                      </a:pPr>
                      <a:r>
                        <a:rPr lang="en-US" sz="1800" dirty="0" smtClean="0">
                          <a:effectLst/>
                          <a:latin typeface="+mj-lt"/>
                          <a:ea typeface="Cambria"/>
                          <a:cs typeface="Times New Roman"/>
                        </a:rPr>
                        <a:t>Naloxone</a:t>
                      </a:r>
                      <a:endParaRPr lang="en-US" sz="1800" dirty="0">
                        <a:effectLst/>
                        <a:latin typeface="+mj-lt"/>
                        <a:ea typeface="Cambria"/>
                        <a:cs typeface="Times New Roman"/>
                      </a:endParaRPr>
                    </a:p>
                  </a:txBody>
                  <a:tcPr marL="68580" marR="68580" marT="0" marB="0"/>
                </a:tc>
                <a:tc>
                  <a:txBody>
                    <a:bodyPr/>
                    <a:lstStyle/>
                    <a:p>
                      <a:r>
                        <a:rPr lang="en-US" sz="1800" dirty="0" smtClean="0">
                          <a:latin typeface="+mj-lt"/>
                        </a:rPr>
                        <a:t>No</a:t>
                      </a:r>
                      <a:endParaRPr lang="en-US" sz="1800" dirty="0">
                        <a:latin typeface="+mj-lt"/>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smtClean="0">
                          <a:latin typeface="+mj-lt"/>
                        </a:rPr>
                        <a:t>OTP, Rx, PAD</a:t>
                      </a:r>
                    </a:p>
                  </a:txBody>
                  <a:tcPr/>
                </a:tc>
              </a:tr>
              <a:tr h="480829">
                <a:tc>
                  <a:txBody>
                    <a:bodyPr/>
                    <a:lstStyle/>
                    <a:p>
                      <a:pPr marL="0" marR="0" algn="just">
                        <a:lnSpc>
                          <a:spcPct val="115000"/>
                        </a:lnSpc>
                        <a:spcBef>
                          <a:spcPts val="0"/>
                        </a:spcBef>
                        <a:spcAft>
                          <a:spcPts val="0"/>
                        </a:spcAft>
                      </a:pPr>
                      <a:r>
                        <a:rPr lang="en-US" sz="1800" dirty="0" smtClean="0">
                          <a:effectLst/>
                          <a:latin typeface="+mj-lt"/>
                          <a:ea typeface="Cambria"/>
                          <a:cs typeface="Times New Roman"/>
                        </a:rPr>
                        <a:t>Disulfiram</a:t>
                      </a:r>
                      <a:endParaRPr lang="en-US" sz="1800" dirty="0">
                        <a:effectLst/>
                        <a:latin typeface="+mj-lt"/>
                        <a:ea typeface="Cambria"/>
                        <a:cs typeface="Times New Roman"/>
                      </a:endParaRPr>
                    </a:p>
                  </a:txBody>
                  <a:tcPr marL="68580" marR="68580" marT="0" marB="0"/>
                </a:tc>
                <a:tc>
                  <a:txBody>
                    <a:bodyPr/>
                    <a:lstStyle/>
                    <a:p>
                      <a:r>
                        <a:rPr lang="en-US" sz="1800" dirty="0" smtClean="0">
                          <a:latin typeface="+mj-lt"/>
                        </a:rPr>
                        <a:t>No</a:t>
                      </a:r>
                      <a:endParaRPr lang="en-US" sz="1800" dirty="0">
                        <a:latin typeface="+mj-lt"/>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smtClean="0">
                          <a:latin typeface="+mj-lt"/>
                        </a:rPr>
                        <a:t>OTP, Rx, PAD</a:t>
                      </a:r>
                    </a:p>
                  </a:txBody>
                  <a:tcPr/>
                </a:tc>
              </a:tr>
              <a:tr h="387793">
                <a:tc>
                  <a:txBody>
                    <a:bodyPr/>
                    <a:lstStyle/>
                    <a:p>
                      <a:pPr marL="0" marR="0" algn="just">
                        <a:lnSpc>
                          <a:spcPct val="115000"/>
                        </a:lnSpc>
                        <a:spcBef>
                          <a:spcPts val="0"/>
                        </a:spcBef>
                        <a:spcAft>
                          <a:spcPts val="0"/>
                        </a:spcAft>
                      </a:pPr>
                      <a:r>
                        <a:rPr lang="en-US" sz="1800" dirty="0" err="1" smtClean="0">
                          <a:effectLst/>
                          <a:latin typeface="+mj-lt"/>
                          <a:ea typeface="Cambria"/>
                          <a:cs typeface="Times New Roman"/>
                        </a:rPr>
                        <a:t>Acamprosate</a:t>
                      </a:r>
                      <a:endParaRPr lang="en-US" sz="1800" dirty="0">
                        <a:effectLst/>
                        <a:latin typeface="+mj-lt"/>
                        <a:ea typeface="Cambria"/>
                        <a:cs typeface="Times New Roman"/>
                      </a:endParaRPr>
                    </a:p>
                  </a:txBody>
                  <a:tcPr marL="68580" marR="68580" marT="0" marB="0"/>
                </a:tc>
                <a:tc>
                  <a:txBody>
                    <a:bodyPr/>
                    <a:lstStyle/>
                    <a:p>
                      <a:r>
                        <a:rPr lang="en-US" sz="1800" dirty="0" smtClean="0">
                          <a:latin typeface="+mj-lt"/>
                        </a:rPr>
                        <a:t>No</a:t>
                      </a:r>
                      <a:endParaRPr lang="en-US" sz="1800" dirty="0">
                        <a:latin typeface="+mj-lt"/>
                      </a:endParaRPr>
                    </a:p>
                  </a:txBody>
                  <a:tcPr/>
                </a:tc>
                <a:tc>
                  <a:txBody>
                    <a:bodyPr/>
                    <a:lstStyle/>
                    <a:p>
                      <a:r>
                        <a:rPr lang="en-US" sz="1800" dirty="0" smtClean="0">
                          <a:latin typeface="+mj-lt"/>
                        </a:rPr>
                        <a:t>OTP, Rx, PAD</a:t>
                      </a:r>
                      <a:endParaRPr lang="en-US" sz="1800" dirty="0">
                        <a:latin typeface="+mj-lt"/>
                      </a:endParaRPr>
                    </a:p>
                  </a:txBody>
                  <a:tcPr/>
                </a:tc>
              </a:tr>
            </a:tbl>
          </a:graphicData>
        </a:graphic>
      </p:graphicFrame>
    </p:spTree>
    <p:extLst>
      <p:ext uri="{BB962C8B-B14F-4D97-AF65-F5344CB8AC3E}">
        <p14:creationId xmlns:p14="http://schemas.microsoft.com/office/powerpoint/2010/main" val="1239843198"/>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925" y="762000"/>
            <a:ext cx="7966075" cy="476965"/>
          </a:xfrm>
        </p:spPr>
        <p:txBody>
          <a:bodyPr/>
          <a:lstStyle/>
          <a:p>
            <a:r>
              <a:rPr lang="en-US" dirty="0" smtClean="0"/>
              <a:t>Opioid Overdose Fatality Prevention</a:t>
            </a:r>
            <a:endParaRPr lang="en-US"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1853227789"/>
              </p:ext>
            </p:extLst>
          </p:nvPr>
        </p:nvGraphicFramePr>
        <p:xfrm>
          <a:off x="0" y="1274217"/>
          <a:ext cx="9144000" cy="5057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43600" y="2779456"/>
            <a:ext cx="2858729" cy="2144047"/>
          </a:xfrm>
          <a:prstGeom prst="rect">
            <a:avLst/>
          </a:prstGeom>
        </p:spPr>
      </p:pic>
      <p:pic>
        <p:nvPicPr>
          <p:cNvPr id="4" name="Picture 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19200" y="3891666"/>
            <a:ext cx="3554104" cy="2063674"/>
          </a:xfrm>
          <a:prstGeom prst="rect">
            <a:avLst/>
          </a:prstGeom>
        </p:spPr>
      </p:pic>
    </p:spTree>
    <p:extLst>
      <p:ext uri="{BB962C8B-B14F-4D97-AF65-F5344CB8AC3E}">
        <p14:creationId xmlns:p14="http://schemas.microsoft.com/office/powerpoint/2010/main" val="2260762226"/>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711458"/>
            <a:ext cx="9144000" cy="507742"/>
          </a:xfrm>
        </p:spPr>
        <p:txBody>
          <a:bodyPr/>
          <a:lstStyle/>
          <a:p>
            <a:pPr algn="ctr"/>
            <a:r>
              <a:rPr lang="en-US" sz="2700" dirty="0" smtClean="0">
                <a:solidFill>
                  <a:schemeClr val="bg1"/>
                </a:solidFill>
              </a:rPr>
              <a:t>Scope of the Opioid Crisis in Virginia</a:t>
            </a:r>
            <a:endParaRPr lang="en-US" sz="2700" dirty="0">
              <a:solidFill>
                <a:schemeClr val="bg1"/>
              </a:solidFill>
            </a:endParaRPr>
          </a:p>
        </p:txBody>
      </p:sp>
      <p:pic>
        <p:nvPicPr>
          <p:cNvPr id="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680" t="10754" r="2746" b="1893"/>
          <a:stretch/>
        </p:blipFill>
        <p:spPr bwMode="auto">
          <a:xfrm>
            <a:off x="762000" y="1219200"/>
            <a:ext cx="7620000" cy="52896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01380717"/>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731223"/>
            <a:ext cx="9144000" cy="507742"/>
          </a:xfrm>
        </p:spPr>
        <p:txBody>
          <a:bodyPr/>
          <a:lstStyle/>
          <a:p>
            <a:r>
              <a:rPr lang="en-US" sz="2700" dirty="0" smtClean="0"/>
              <a:t>Payment Model for Office-Based Opioid Treatment Providers</a:t>
            </a:r>
            <a:endParaRPr lang="en-US" sz="27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68305514"/>
              </p:ext>
            </p:extLst>
          </p:nvPr>
        </p:nvGraphicFramePr>
        <p:xfrm>
          <a:off x="0" y="1366456"/>
          <a:ext cx="9144000" cy="5491544"/>
        </p:xfrm>
        <a:graphic>
          <a:graphicData uri="http://schemas.openxmlformats.org/drawingml/2006/table">
            <a:tbl>
              <a:tblPr firstRow="1" bandRow="1">
                <a:tableStyleId>{073A0DAA-6AF3-43AB-8588-CEC1D06C72B9}</a:tableStyleId>
              </a:tblPr>
              <a:tblGrid>
                <a:gridCol w="3182571"/>
                <a:gridCol w="5961429"/>
              </a:tblGrid>
              <a:tr h="527585">
                <a:tc>
                  <a:txBody>
                    <a:bodyPr/>
                    <a:lstStyle/>
                    <a:p>
                      <a:pPr marL="0" marR="0" algn="ctr">
                        <a:lnSpc>
                          <a:spcPct val="115000"/>
                        </a:lnSpc>
                        <a:spcBef>
                          <a:spcPts val="0"/>
                        </a:spcBef>
                        <a:spcAft>
                          <a:spcPts val="0"/>
                        </a:spcAft>
                      </a:pPr>
                      <a:r>
                        <a:rPr lang="en-US" sz="2000" b="1" kern="1200" dirty="0" smtClean="0">
                          <a:solidFill>
                            <a:schemeClr val="dk1"/>
                          </a:solidFill>
                          <a:effectLst/>
                          <a:latin typeface="+mn-lt"/>
                          <a:ea typeface="+mn-ea"/>
                          <a:cs typeface="+mn-cs"/>
                        </a:rPr>
                        <a:t>Service Description</a:t>
                      </a:r>
                      <a:endParaRPr lang="en-US" sz="2000" b="1" kern="1200" dirty="0">
                        <a:solidFill>
                          <a:schemeClr val="dk1"/>
                        </a:solidFill>
                        <a:effectLst/>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000" b="1" dirty="0" smtClean="0">
                          <a:solidFill>
                            <a:schemeClr val="tx1"/>
                          </a:solidFill>
                          <a:effectLst/>
                          <a:latin typeface="+mn-lt"/>
                        </a:rPr>
                        <a:t>Codes</a:t>
                      </a:r>
                      <a:endParaRPr lang="en-US" sz="2000" b="1" dirty="0">
                        <a:solidFill>
                          <a:schemeClr val="tx1"/>
                        </a:solidFill>
                        <a:effectLst/>
                        <a:latin typeface="+mn-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r>
              <a:tr h="587104">
                <a:tc>
                  <a:txBody>
                    <a:bodyPr/>
                    <a:lstStyle/>
                    <a:p>
                      <a:pPr marL="0" marR="0" algn="ctr">
                        <a:lnSpc>
                          <a:spcPct val="115000"/>
                        </a:lnSpc>
                        <a:spcBef>
                          <a:spcPts val="0"/>
                        </a:spcBef>
                        <a:spcAft>
                          <a:spcPts val="0"/>
                        </a:spcAft>
                      </a:pPr>
                      <a:r>
                        <a:rPr lang="en-US" sz="1800" b="1" dirty="0">
                          <a:effectLst/>
                          <a:latin typeface="+mn-lt"/>
                          <a:ea typeface="Calibri"/>
                          <a:cs typeface="Times New Roman"/>
                        </a:rPr>
                        <a:t>Physician Visit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800" b="1" dirty="0" smtClean="0">
                          <a:effectLst/>
                          <a:latin typeface="+mn-lt"/>
                          <a:ea typeface="Calibri"/>
                          <a:cs typeface="Times New Roman"/>
                        </a:rPr>
                        <a:t>H0014</a:t>
                      </a:r>
                      <a:r>
                        <a:rPr lang="en-US" sz="1800" baseline="0" dirty="0" smtClean="0">
                          <a:effectLst/>
                          <a:latin typeface="+mn-lt"/>
                          <a:ea typeface="Calibri"/>
                          <a:cs typeface="Times New Roman"/>
                        </a:rPr>
                        <a:t> </a:t>
                      </a:r>
                      <a:r>
                        <a:rPr lang="en-US" sz="1800" dirty="0" smtClean="0">
                          <a:effectLst/>
                          <a:latin typeface="+mn-lt"/>
                          <a:ea typeface="Calibri"/>
                          <a:cs typeface="Times New Roman"/>
                        </a:rPr>
                        <a:t>MAT Induction</a:t>
                      </a:r>
                      <a:r>
                        <a:rPr lang="en-US" sz="1800" baseline="0" dirty="0" smtClean="0">
                          <a:effectLst/>
                          <a:latin typeface="+mn-lt"/>
                          <a:ea typeface="Calibri"/>
                          <a:cs typeface="Times New Roman"/>
                        </a:rPr>
                        <a:t> </a:t>
                      </a:r>
                    </a:p>
                    <a:p>
                      <a:pPr marL="0" marR="0" algn="ctr">
                        <a:lnSpc>
                          <a:spcPct val="115000"/>
                        </a:lnSpc>
                        <a:spcBef>
                          <a:spcPts val="0"/>
                        </a:spcBef>
                        <a:spcAft>
                          <a:spcPts val="0"/>
                        </a:spcAft>
                      </a:pPr>
                      <a:r>
                        <a:rPr lang="en-US" sz="1800" b="1" dirty="0" smtClean="0">
                          <a:effectLst/>
                          <a:latin typeface="+mn-lt"/>
                          <a:ea typeface="Calibri"/>
                          <a:cs typeface="Times New Roman"/>
                        </a:rPr>
                        <a:t>CPT </a:t>
                      </a:r>
                      <a:r>
                        <a:rPr lang="en-US" sz="1800" b="1" dirty="0">
                          <a:effectLst/>
                          <a:latin typeface="+mn-lt"/>
                          <a:ea typeface="Calibri"/>
                          <a:cs typeface="Times New Roman"/>
                        </a:rPr>
                        <a:t>E/M Code</a:t>
                      </a:r>
                      <a:r>
                        <a:rPr lang="en-US" sz="1800" dirty="0">
                          <a:effectLst/>
                          <a:latin typeface="+mn-lt"/>
                          <a:ea typeface="Calibri"/>
                          <a:cs typeface="Times New Roman"/>
                        </a:rPr>
                        <a:t>: </a:t>
                      </a:r>
                      <a:r>
                        <a:rPr lang="en-US" sz="1800" dirty="0" smtClean="0">
                          <a:effectLst/>
                          <a:latin typeface="+mn-lt"/>
                          <a:ea typeface="Calibri"/>
                          <a:cs typeface="Times New Roman"/>
                        </a:rPr>
                        <a:t>Established </a:t>
                      </a:r>
                      <a:r>
                        <a:rPr lang="en-US" sz="1800" dirty="0">
                          <a:effectLst/>
                          <a:latin typeface="+mn-lt"/>
                          <a:ea typeface="Calibri"/>
                          <a:cs typeface="Times New Roman"/>
                        </a:rPr>
                        <a:t>Patient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r>
              <a:tr h="889582">
                <a:tc>
                  <a:txBody>
                    <a:bodyPr/>
                    <a:lstStyle/>
                    <a:p>
                      <a:pPr marL="0" marR="0" algn="ctr">
                        <a:lnSpc>
                          <a:spcPct val="115000"/>
                        </a:lnSpc>
                        <a:spcBef>
                          <a:spcPts val="0"/>
                        </a:spcBef>
                        <a:spcAft>
                          <a:spcPts val="0"/>
                        </a:spcAft>
                      </a:pPr>
                      <a:r>
                        <a:rPr lang="en-US" sz="1800" b="1" dirty="0">
                          <a:effectLst/>
                          <a:latin typeface="+mn-lt"/>
                        </a:rPr>
                        <a:t>Counseling</a:t>
                      </a:r>
                      <a:endParaRPr lang="en-US" sz="1800" b="1" dirty="0">
                        <a:effectLst/>
                        <a:latin typeface="+mn-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800" b="1" dirty="0" smtClean="0">
                          <a:effectLst/>
                          <a:latin typeface="+mn-lt"/>
                        </a:rPr>
                        <a:t>H0020</a:t>
                      </a:r>
                      <a:r>
                        <a:rPr lang="en-US" sz="1800" dirty="0" smtClean="0">
                          <a:effectLst/>
                          <a:latin typeface="+mn-lt"/>
                        </a:rPr>
                        <a:t> Opioid Treatment - individual, group counseling and family therapy</a:t>
                      </a:r>
                      <a:r>
                        <a:rPr lang="en-US" sz="1800" baseline="0" dirty="0" smtClean="0">
                          <a:effectLst/>
                          <a:latin typeface="+mn-lt"/>
                        </a:rPr>
                        <a:t> / </a:t>
                      </a:r>
                      <a:r>
                        <a:rPr lang="en-US" sz="1800" dirty="0" smtClean="0">
                          <a:effectLst/>
                          <a:latin typeface="+mn-lt"/>
                        </a:rPr>
                        <a:t>prescribing and medication oversight</a:t>
                      </a:r>
                      <a:endParaRPr lang="en-US" sz="1800" dirty="0">
                        <a:effectLst/>
                        <a:latin typeface="+mn-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r>
              <a:tr h="889582">
                <a:tc>
                  <a:txBody>
                    <a:bodyPr/>
                    <a:lstStyle/>
                    <a:p>
                      <a:pPr marL="0" marR="0" algn="ctr">
                        <a:lnSpc>
                          <a:spcPct val="115000"/>
                        </a:lnSpc>
                        <a:spcBef>
                          <a:spcPts val="0"/>
                        </a:spcBef>
                        <a:spcAft>
                          <a:spcPts val="0"/>
                        </a:spcAft>
                      </a:pPr>
                      <a:r>
                        <a:rPr lang="en-US" sz="1800" b="1" dirty="0" smtClean="0">
                          <a:effectLst/>
                          <a:latin typeface="+mn-lt"/>
                        </a:rPr>
                        <a:t>Care Coordination</a:t>
                      </a:r>
                      <a:endParaRPr lang="en-US" sz="1800" b="1" dirty="0">
                        <a:effectLst/>
                        <a:latin typeface="+mn-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800" b="1" dirty="0" smtClean="0">
                          <a:effectLst/>
                          <a:latin typeface="+mn-lt"/>
                        </a:rPr>
                        <a:t>G9012</a:t>
                      </a:r>
                      <a:r>
                        <a:rPr lang="en-US" sz="1800" dirty="0" smtClean="0">
                          <a:effectLst/>
                          <a:latin typeface="+mn-lt"/>
                        </a:rPr>
                        <a:t> Substance Abuse Care Coordination</a:t>
                      </a:r>
                      <a:endParaRPr lang="en-US" sz="1800" dirty="0">
                        <a:effectLst/>
                        <a:latin typeface="+mn-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r>
              <a:tr h="889582">
                <a:tc>
                  <a:txBody>
                    <a:bodyPr/>
                    <a:lstStyle/>
                    <a:p>
                      <a:pPr marL="0" marR="0" algn="ctr">
                        <a:lnSpc>
                          <a:spcPct val="115000"/>
                        </a:lnSpc>
                        <a:spcBef>
                          <a:spcPts val="0"/>
                        </a:spcBef>
                        <a:spcAft>
                          <a:spcPts val="0"/>
                        </a:spcAft>
                      </a:pPr>
                      <a:r>
                        <a:rPr lang="en-US" sz="1800" b="1" dirty="0" smtClean="0">
                          <a:effectLst/>
                          <a:latin typeface="+mn-lt"/>
                          <a:ea typeface="Calibri"/>
                          <a:cs typeface="Times New Roman"/>
                        </a:rPr>
                        <a:t>Peer</a:t>
                      </a:r>
                      <a:r>
                        <a:rPr lang="en-US" sz="1800" b="1" baseline="0" dirty="0" smtClean="0">
                          <a:effectLst/>
                          <a:latin typeface="+mn-lt"/>
                          <a:ea typeface="Calibri"/>
                          <a:cs typeface="Times New Roman"/>
                        </a:rPr>
                        <a:t> Supports</a:t>
                      </a:r>
                      <a:endParaRPr lang="en-US" sz="1800" b="1" dirty="0">
                        <a:effectLst/>
                        <a:latin typeface="+mn-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800" b="1" dirty="0" smtClean="0">
                          <a:effectLst/>
                          <a:latin typeface="+mn-lt"/>
                          <a:ea typeface="Calibri"/>
                          <a:cs typeface="Times New Roman"/>
                        </a:rPr>
                        <a:t>H0038 </a:t>
                      </a:r>
                      <a:r>
                        <a:rPr lang="en-US" sz="1800" dirty="0" smtClean="0">
                          <a:effectLst/>
                          <a:latin typeface="+mn-lt"/>
                          <a:ea typeface="Calibri"/>
                          <a:cs typeface="Times New Roman"/>
                        </a:rPr>
                        <a:t>Peer Support Services</a:t>
                      </a:r>
                    </a:p>
                    <a:p>
                      <a:pPr marL="0" marR="0" algn="ctr">
                        <a:lnSpc>
                          <a:spcPct val="115000"/>
                        </a:lnSpc>
                        <a:spcBef>
                          <a:spcPts val="0"/>
                        </a:spcBef>
                        <a:spcAft>
                          <a:spcPts val="0"/>
                        </a:spcAft>
                      </a:pPr>
                      <a:r>
                        <a:rPr lang="en-US" sz="1800" b="1" dirty="0" smtClean="0">
                          <a:effectLst/>
                          <a:latin typeface="+mn-lt"/>
                          <a:ea typeface="Calibri"/>
                          <a:cs typeface="Times New Roman"/>
                        </a:rPr>
                        <a:t>S9445</a:t>
                      </a:r>
                      <a:r>
                        <a:rPr lang="en-US" sz="1800" dirty="0" smtClean="0">
                          <a:effectLst/>
                          <a:latin typeface="+mn-lt"/>
                          <a:ea typeface="Calibri"/>
                          <a:cs typeface="Times New Roman"/>
                        </a:rPr>
                        <a:t> Peer </a:t>
                      </a:r>
                      <a:r>
                        <a:rPr lang="en-US" sz="1800" baseline="0" dirty="0" smtClean="0">
                          <a:effectLst/>
                          <a:latin typeface="+mn-lt"/>
                          <a:ea typeface="Calibri"/>
                          <a:cs typeface="Times New Roman"/>
                        </a:rPr>
                        <a:t>Patient Education – Individual</a:t>
                      </a:r>
                    </a:p>
                    <a:p>
                      <a:pPr marL="0" marR="0" algn="ctr">
                        <a:lnSpc>
                          <a:spcPct val="115000"/>
                        </a:lnSpc>
                        <a:spcBef>
                          <a:spcPts val="0"/>
                        </a:spcBef>
                        <a:spcAft>
                          <a:spcPts val="0"/>
                        </a:spcAft>
                      </a:pPr>
                      <a:r>
                        <a:rPr lang="en-US" sz="1800" b="1" baseline="0" dirty="0" smtClean="0">
                          <a:effectLst/>
                          <a:latin typeface="+mn-lt"/>
                          <a:ea typeface="Calibri"/>
                          <a:cs typeface="Times New Roman"/>
                        </a:rPr>
                        <a:t>S9446</a:t>
                      </a:r>
                      <a:r>
                        <a:rPr lang="en-US" sz="1800" baseline="0" dirty="0" smtClean="0">
                          <a:effectLst/>
                          <a:latin typeface="+mn-lt"/>
                          <a:ea typeface="Calibri"/>
                          <a:cs typeface="Times New Roman"/>
                        </a:rPr>
                        <a:t> Peer Patient Education - Group</a:t>
                      </a:r>
                      <a:endParaRPr lang="en-US" sz="1800" dirty="0" smtClean="0">
                        <a:effectLst/>
                        <a:latin typeface="+mn-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r>
              <a:tr h="741631">
                <a:tc>
                  <a:txBody>
                    <a:bodyPr/>
                    <a:lstStyle/>
                    <a:p>
                      <a:pPr marL="0" marR="0" algn="ctr">
                        <a:lnSpc>
                          <a:spcPct val="115000"/>
                        </a:lnSpc>
                        <a:spcBef>
                          <a:spcPts val="0"/>
                        </a:spcBef>
                        <a:spcAft>
                          <a:spcPts val="0"/>
                        </a:spcAft>
                      </a:pPr>
                      <a:r>
                        <a:rPr lang="en-US" sz="1800" b="1" dirty="0">
                          <a:effectLst/>
                          <a:latin typeface="+mn-lt"/>
                          <a:ea typeface="Calibri"/>
                          <a:cs typeface="Times New Roman"/>
                        </a:rPr>
                        <a:t>Urine Drug Screen</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800" b="1" dirty="0">
                          <a:effectLst/>
                          <a:latin typeface="+mn-lt"/>
                          <a:ea typeface="Calibri"/>
                          <a:cs typeface="Times New Roman"/>
                        </a:rPr>
                        <a:t>G0477-G0483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r>
              <a:tr h="889582">
                <a:tc>
                  <a:txBody>
                    <a:bodyPr/>
                    <a:lstStyle/>
                    <a:p>
                      <a:pPr marL="0" marR="0" algn="ctr">
                        <a:lnSpc>
                          <a:spcPct val="115000"/>
                        </a:lnSpc>
                        <a:spcBef>
                          <a:spcPts val="0"/>
                        </a:spcBef>
                        <a:spcAft>
                          <a:spcPts val="0"/>
                        </a:spcAft>
                      </a:pPr>
                      <a:r>
                        <a:rPr lang="en-US" sz="1800" b="1" dirty="0">
                          <a:effectLst/>
                          <a:latin typeface="+mn-lt"/>
                          <a:ea typeface="Calibri"/>
                          <a:cs typeface="Times New Roman"/>
                        </a:rPr>
                        <a:t>Labs</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1800" dirty="0" smtClean="0">
                          <a:effectLst/>
                          <a:latin typeface="+mn-lt"/>
                          <a:ea typeface="Calibri"/>
                          <a:cs typeface="Times New Roman"/>
                        </a:rPr>
                        <a:t>Examples: Hepatitis B Test (86704), Hepatitis C test (86803), HIV Test (86703), Pregnancy Test (81025), Skin Test-Tuberculin (86585)</a:t>
                      </a:r>
                      <a:endParaRPr lang="en-US" sz="1800" dirty="0">
                        <a:effectLst/>
                        <a:latin typeface="+mn-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r>
            </a:tbl>
          </a:graphicData>
        </a:graphic>
      </p:graphicFrame>
    </p:spTree>
    <p:extLst>
      <p:ext uri="{BB962C8B-B14F-4D97-AF65-F5344CB8AC3E}">
        <p14:creationId xmlns:p14="http://schemas.microsoft.com/office/powerpoint/2010/main" val="2038168273"/>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925" y="715834"/>
            <a:ext cx="7966075" cy="523131"/>
          </a:xfrm>
        </p:spPr>
        <p:txBody>
          <a:bodyPr/>
          <a:lstStyle/>
          <a:p>
            <a:r>
              <a:rPr lang="en-US" sz="2800" dirty="0" smtClean="0"/>
              <a:t>Opioid Treatment</a:t>
            </a:r>
            <a:endParaRPr lang="en-US" sz="2800"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142091902"/>
              </p:ext>
            </p:extLst>
          </p:nvPr>
        </p:nvGraphicFramePr>
        <p:xfrm>
          <a:off x="13138" y="1219200"/>
          <a:ext cx="91440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8623030"/>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15834"/>
            <a:ext cx="9143999" cy="523131"/>
          </a:xfrm>
        </p:spPr>
        <p:txBody>
          <a:bodyPr/>
          <a:lstStyle/>
          <a:p>
            <a:r>
              <a:rPr lang="en-US" sz="2800" dirty="0" smtClean="0"/>
              <a:t>Substance Abuse Care Coordination</a:t>
            </a:r>
            <a:endParaRPr lang="en-US" sz="2800"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55213572"/>
              </p:ext>
            </p:extLst>
          </p:nvPr>
        </p:nvGraphicFramePr>
        <p:xfrm>
          <a:off x="0" y="1219200"/>
          <a:ext cx="8991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10769419"/>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1" y="284947"/>
            <a:ext cx="8839200" cy="954018"/>
          </a:xfrm>
        </p:spPr>
        <p:txBody>
          <a:bodyPr/>
          <a:lstStyle/>
          <a:p>
            <a:r>
              <a:rPr lang="en-US" sz="2800" dirty="0" smtClean="0"/>
              <a:t>Rate Structure for Office-Based Opioid Treatment (OBOT)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49849646"/>
              </p:ext>
            </p:extLst>
          </p:nvPr>
        </p:nvGraphicFramePr>
        <p:xfrm>
          <a:off x="0" y="1219201"/>
          <a:ext cx="9144000" cy="5638798"/>
        </p:xfrm>
        <a:graphic>
          <a:graphicData uri="http://schemas.openxmlformats.org/drawingml/2006/table">
            <a:tbl>
              <a:tblPr firstRow="1" bandRow="1">
                <a:tableStyleId>{5C22544A-7EE6-4342-B048-85BDC9FD1C3A}</a:tableStyleId>
              </a:tblPr>
              <a:tblGrid>
                <a:gridCol w="1315376"/>
                <a:gridCol w="2202402"/>
                <a:gridCol w="3029504"/>
                <a:gridCol w="1384916"/>
                <a:gridCol w="1211802"/>
              </a:tblGrid>
              <a:tr h="715698">
                <a:tc>
                  <a:txBody>
                    <a:bodyPr/>
                    <a:lstStyle/>
                    <a:p>
                      <a:pPr algn="ctr"/>
                      <a:r>
                        <a:rPr lang="en-US" sz="2000" dirty="0" smtClean="0">
                          <a:latin typeface="+mj-lt"/>
                        </a:rPr>
                        <a:t>Code</a:t>
                      </a:r>
                      <a:endParaRPr lang="en-US" sz="2000"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latin typeface="+mj-lt"/>
                        </a:rPr>
                        <a:t>Service</a:t>
                      </a:r>
                      <a:endParaRPr lang="en-US" sz="2000"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latin typeface="+mj-lt"/>
                        </a:rPr>
                        <a:t>Description</a:t>
                      </a:r>
                      <a:endParaRPr lang="en-US" sz="2000"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latin typeface="+mj-lt"/>
                        </a:rPr>
                        <a:t>Unit</a:t>
                      </a:r>
                      <a:endParaRPr lang="en-US" sz="2000"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latin typeface="+mj-lt"/>
                        </a:rPr>
                        <a:t>Rate/</a:t>
                      </a:r>
                    </a:p>
                    <a:p>
                      <a:pPr algn="ctr"/>
                      <a:r>
                        <a:rPr lang="en-US" sz="2000" dirty="0" smtClean="0">
                          <a:latin typeface="+mj-lt"/>
                        </a:rPr>
                        <a:t>Unit</a:t>
                      </a:r>
                      <a:endParaRPr lang="en-US" sz="2000"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80620">
                <a:tc>
                  <a:txBody>
                    <a:bodyPr/>
                    <a:lstStyle/>
                    <a:p>
                      <a:pPr algn="ctr" fontAlgn="ctr"/>
                      <a:r>
                        <a:rPr lang="en-US" sz="1800" b="0" i="0" u="none" strike="noStrike" dirty="0">
                          <a:solidFill>
                            <a:srgbClr val="000000"/>
                          </a:solidFill>
                          <a:effectLst/>
                          <a:latin typeface="+mj-lt"/>
                        </a:rPr>
                        <a:t>H0014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l" fontAlgn="ctr"/>
                      <a:r>
                        <a:rPr lang="en-US" sz="1800" b="0" i="0" u="none" strike="noStrike" dirty="0">
                          <a:solidFill>
                            <a:srgbClr val="000000"/>
                          </a:solidFill>
                          <a:effectLst/>
                          <a:latin typeface="+mj-lt"/>
                        </a:rPr>
                        <a:t>Medication Assisted Treatment (MAT) induction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l" fontAlgn="ctr"/>
                      <a:r>
                        <a:rPr lang="en-US" sz="1800" b="0" i="0" u="none" strike="noStrike" dirty="0">
                          <a:solidFill>
                            <a:srgbClr val="000000"/>
                          </a:solidFill>
                          <a:effectLst/>
                          <a:latin typeface="+mj-lt"/>
                        </a:rPr>
                        <a:t>Alcohol and/or drug services; ambulatory detoxification      Withdrawal Management-Induction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ctr"/>
                      <a:r>
                        <a:rPr lang="en-US" sz="1800" b="0" i="0" u="none" strike="noStrike" dirty="0">
                          <a:solidFill>
                            <a:srgbClr val="000000"/>
                          </a:solidFill>
                          <a:effectLst/>
                          <a:latin typeface="+mj-lt"/>
                        </a:rPr>
                        <a:t>Per encounter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ctr"/>
                      <a:r>
                        <a:rPr lang="en-US" sz="1800" b="1" i="0" u="none" strike="noStrike" dirty="0" smtClean="0">
                          <a:solidFill>
                            <a:srgbClr val="000000"/>
                          </a:solidFill>
                          <a:effectLst/>
                          <a:latin typeface="+mj-lt"/>
                        </a:rPr>
                        <a:t>$140</a:t>
                      </a:r>
                      <a:endParaRPr lang="en-US" sz="1800" b="1" i="0" u="none" strike="noStrike" dirty="0">
                        <a:solidFill>
                          <a:srgbClr val="000000"/>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r>
              <a:tr h="1280620">
                <a:tc>
                  <a:txBody>
                    <a:bodyPr/>
                    <a:lstStyle/>
                    <a:p>
                      <a:pPr algn="ctr" fontAlgn="ctr"/>
                      <a:r>
                        <a:rPr lang="en-US" sz="1800" b="0" i="0" u="none" strike="noStrike" dirty="0" smtClean="0">
                          <a:solidFill>
                            <a:srgbClr val="000000"/>
                          </a:solidFill>
                          <a:effectLst/>
                          <a:latin typeface="Calibri" panose="020F0502020204030204" pitchFamily="34" charset="0"/>
                        </a:rPr>
                        <a:t>H0004</a:t>
                      </a:r>
                      <a:endParaRPr lang="en-US"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l" fontAlgn="ctr"/>
                      <a:r>
                        <a:rPr lang="en-US" sz="1800" b="0" i="0" u="none" strike="noStrike" dirty="0">
                          <a:solidFill>
                            <a:srgbClr val="000000"/>
                          </a:solidFill>
                          <a:effectLst/>
                          <a:latin typeface="Calibri" panose="020F0502020204030204" pitchFamily="34" charset="0"/>
                        </a:rPr>
                        <a:t>Opioid </a:t>
                      </a:r>
                      <a:r>
                        <a:rPr lang="en-US" sz="1800" b="0" i="0" u="none" strike="noStrike" dirty="0" smtClean="0">
                          <a:solidFill>
                            <a:srgbClr val="000000"/>
                          </a:solidFill>
                          <a:effectLst/>
                          <a:latin typeface="Calibri" panose="020F0502020204030204" pitchFamily="34" charset="0"/>
                        </a:rPr>
                        <a:t>Treatment </a:t>
                      </a:r>
                      <a:r>
                        <a:rPr lang="en-US" sz="1800" b="0" i="0" u="none" strike="noStrike" dirty="0">
                          <a:solidFill>
                            <a:srgbClr val="000000"/>
                          </a:solidFill>
                          <a:effectLst/>
                          <a:latin typeface="Calibri" panose="020F0502020204030204" pitchFamily="34" charset="0"/>
                        </a:rPr>
                        <a:t>S</a:t>
                      </a:r>
                      <a:r>
                        <a:rPr lang="en-US" sz="1800" b="0" i="0" u="none" strike="noStrike" dirty="0" smtClean="0">
                          <a:solidFill>
                            <a:srgbClr val="000000"/>
                          </a:solidFill>
                          <a:effectLst/>
                          <a:latin typeface="Calibri" panose="020F0502020204030204" pitchFamily="34" charset="0"/>
                        </a:rPr>
                        <a:t>ervices</a:t>
                      </a:r>
                      <a:endParaRPr lang="en-US"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l" fontAlgn="ctr"/>
                      <a:r>
                        <a:rPr lang="en-US" sz="1800" b="0" i="0" u="none" strike="noStrike" dirty="0" smtClean="0">
                          <a:solidFill>
                            <a:srgbClr val="000000"/>
                          </a:solidFill>
                          <a:effectLst/>
                          <a:latin typeface="Calibri" panose="020F0502020204030204" pitchFamily="34" charset="0"/>
                        </a:rPr>
                        <a:t>Opioid Treatment – individual</a:t>
                      </a:r>
                      <a:r>
                        <a:rPr lang="en-US" sz="1800" b="0" i="0" u="none" strike="noStrike" baseline="0" dirty="0" smtClean="0">
                          <a:solidFill>
                            <a:srgbClr val="000000"/>
                          </a:solidFill>
                          <a:effectLst/>
                          <a:latin typeface="Calibri" panose="020F0502020204030204" pitchFamily="34" charset="0"/>
                        </a:rPr>
                        <a:t> </a:t>
                      </a:r>
                      <a:r>
                        <a:rPr lang="en-US" sz="1800" b="0" i="0" u="none" strike="noStrike" dirty="0" smtClean="0">
                          <a:solidFill>
                            <a:srgbClr val="000000"/>
                          </a:solidFill>
                          <a:effectLst/>
                          <a:latin typeface="Calibri" panose="020F0502020204030204" pitchFamily="34" charset="0"/>
                        </a:rPr>
                        <a:t>and family </a:t>
                      </a:r>
                      <a:r>
                        <a:rPr lang="en-US" sz="1800" b="0" i="0" u="none" strike="noStrike" dirty="0" smtClean="0">
                          <a:solidFill>
                            <a:srgbClr val="000000"/>
                          </a:solidFill>
                          <a:effectLst/>
                          <a:latin typeface="Calibri" panose="020F0502020204030204" pitchFamily="34" charset="0"/>
                        </a:rPr>
                        <a:t>therapy</a:t>
                      </a:r>
                      <a:endParaRPr lang="en-US" sz="1800" b="0" i="0" u="none" strike="noStrike" dirty="0" smtClean="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ctr"/>
                      <a:r>
                        <a:rPr lang="en-US" sz="1800" b="0" i="0" u="none" strike="noStrike" dirty="0">
                          <a:solidFill>
                            <a:srgbClr val="000000"/>
                          </a:solidFill>
                          <a:effectLst/>
                          <a:latin typeface="Calibri" panose="020F0502020204030204" pitchFamily="34" charset="0"/>
                        </a:rPr>
                        <a:t>1 unit</a:t>
                      </a:r>
                      <a:r>
                        <a:rPr lang="en-US" sz="1800" b="0" i="0" u="none" strike="noStrike" dirty="0" smtClean="0">
                          <a:solidFill>
                            <a:srgbClr val="000000"/>
                          </a:solidFill>
                          <a:effectLst/>
                          <a:latin typeface="Calibri" panose="020F0502020204030204" pitchFamily="34" charset="0"/>
                        </a:rPr>
                        <a:t>=</a:t>
                      </a:r>
                    </a:p>
                    <a:p>
                      <a:pPr algn="ctr" fontAlgn="ctr"/>
                      <a:r>
                        <a:rPr lang="en-US" sz="1800" b="0" i="0" u="none" strike="noStrike" dirty="0" smtClean="0">
                          <a:solidFill>
                            <a:srgbClr val="000000"/>
                          </a:solidFill>
                          <a:effectLst/>
                          <a:latin typeface="Calibri" panose="020F0502020204030204" pitchFamily="34" charset="0"/>
                        </a:rPr>
                        <a:t>15 min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ctr"/>
                      <a:r>
                        <a:rPr lang="en-US" sz="1800" b="1" i="0" u="none" strike="noStrike" dirty="0">
                          <a:solidFill>
                            <a:srgbClr val="000000"/>
                          </a:solidFill>
                          <a:effectLst/>
                          <a:latin typeface="Calibri" panose="020F0502020204030204" pitchFamily="34" charset="0"/>
                        </a:rPr>
                        <a:t>$24.00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r>
              <a:tr h="1280620">
                <a:tc>
                  <a:txBody>
                    <a:bodyPr/>
                    <a:lstStyle/>
                    <a:p>
                      <a:pPr algn="ctr" fontAlgn="ctr"/>
                      <a:r>
                        <a:rPr lang="en-US" sz="1800" b="0" i="0" u="none" strike="noStrike" dirty="0" smtClean="0">
                          <a:solidFill>
                            <a:srgbClr val="000000"/>
                          </a:solidFill>
                          <a:effectLst/>
                          <a:latin typeface="Calibri" panose="020F0502020204030204" pitchFamily="34" charset="0"/>
                        </a:rPr>
                        <a:t>H0005</a:t>
                      </a:r>
                      <a:endParaRPr lang="en-US"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l" fontAlgn="ctr"/>
                      <a:r>
                        <a:rPr lang="en-US" sz="1800" b="0" i="0" u="none" strike="noStrike" dirty="0" smtClean="0">
                          <a:solidFill>
                            <a:srgbClr val="000000"/>
                          </a:solidFill>
                          <a:effectLst/>
                          <a:latin typeface="Calibri" panose="020F0502020204030204" pitchFamily="34" charset="0"/>
                        </a:rPr>
                        <a:t>Opioid Treatment</a:t>
                      </a:r>
                      <a:r>
                        <a:rPr lang="en-US" sz="1800" b="0" i="0" u="none" strike="noStrike" baseline="0" dirty="0" smtClean="0">
                          <a:solidFill>
                            <a:srgbClr val="000000"/>
                          </a:solidFill>
                          <a:effectLst/>
                          <a:latin typeface="Calibri" panose="020F0502020204030204" pitchFamily="34" charset="0"/>
                        </a:rPr>
                        <a:t> Services</a:t>
                      </a:r>
                      <a:endParaRPr lang="en-US"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marL="0" marR="0" indent="0" algn="l" defTabSz="457200" rtl="0" eaLnBrk="1" fontAlgn="ctr"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Calibri" panose="020F0502020204030204" pitchFamily="34" charset="0"/>
                        </a:rPr>
                        <a:t>Opioid Treatment – group </a:t>
                      </a:r>
                      <a:r>
                        <a:rPr lang="en-US" sz="1800" b="0" i="0" u="none" strike="noStrike" dirty="0" smtClean="0">
                          <a:solidFill>
                            <a:srgbClr val="000000"/>
                          </a:solidFill>
                          <a:effectLst/>
                          <a:latin typeface="Calibri" panose="020F0502020204030204" pitchFamily="34" charset="0"/>
                        </a:rPr>
                        <a:t>therapy</a:t>
                      </a:r>
                      <a:endParaRPr lang="en-US" sz="1800" b="0" i="0" u="none" strike="noStrike" dirty="0" smtClean="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ctr"/>
                      <a:r>
                        <a:rPr lang="en-US" sz="1800" b="0" i="0" u="none" strike="noStrike" dirty="0" smtClean="0">
                          <a:solidFill>
                            <a:srgbClr val="000000"/>
                          </a:solidFill>
                          <a:effectLst/>
                          <a:latin typeface="Calibri" panose="020F0502020204030204" pitchFamily="34" charset="0"/>
                        </a:rPr>
                        <a:t>1 unit = 15 min (per </a:t>
                      </a:r>
                      <a:r>
                        <a:rPr lang="en-US" sz="1800" b="0" i="0" u="none" strike="noStrike" dirty="0" smtClean="0">
                          <a:solidFill>
                            <a:srgbClr val="000000"/>
                          </a:solidFill>
                          <a:effectLst/>
                          <a:latin typeface="Calibri" panose="020F0502020204030204" pitchFamily="34" charset="0"/>
                        </a:rPr>
                        <a:t>member)</a:t>
                      </a:r>
                      <a:endParaRPr lang="en-US"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ctr"/>
                      <a:r>
                        <a:rPr lang="en-US" sz="1800" b="1" i="0" u="none" strike="noStrike" dirty="0" smtClean="0">
                          <a:solidFill>
                            <a:srgbClr val="000000"/>
                          </a:solidFill>
                          <a:effectLst/>
                          <a:latin typeface="Calibri" panose="020F0502020204030204" pitchFamily="34" charset="0"/>
                        </a:rPr>
                        <a:t>$7.25</a:t>
                      </a:r>
                      <a:endParaRPr lang="en-US"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r>
              <a:tr h="1081240">
                <a:tc>
                  <a:txBody>
                    <a:bodyPr/>
                    <a:lstStyle/>
                    <a:p>
                      <a:pPr algn="ctr" fontAlgn="ctr"/>
                      <a:r>
                        <a:rPr lang="en-US" sz="1800" b="0" i="0" u="none" strike="noStrike" dirty="0" smtClean="0">
                          <a:solidFill>
                            <a:srgbClr val="000000"/>
                          </a:solidFill>
                          <a:effectLst/>
                          <a:latin typeface="Calibri" panose="020F0502020204030204" pitchFamily="34" charset="0"/>
                        </a:rPr>
                        <a:t>G9012</a:t>
                      </a:r>
                      <a:endParaRPr lang="en-US"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l" fontAlgn="ctr"/>
                      <a:r>
                        <a:rPr lang="en-US" sz="1800" b="0" i="0" u="none" strike="noStrike" dirty="0" smtClean="0">
                          <a:solidFill>
                            <a:srgbClr val="000000"/>
                          </a:solidFill>
                          <a:effectLst/>
                          <a:latin typeface="Calibri" panose="020F0502020204030204" pitchFamily="34" charset="0"/>
                        </a:rPr>
                        <a:t>Substance</a:t>
                      </a:r>
                      <a:r>
                        <a:rPr lang="en-US" sz="1800" b="0" i="0" u="none" strike="noStrike" baseline="0" dirty="0" smtClean="0">
                          <a:solidFill>
                            <a:srgbClr val="000000"/>
                          </a:solidFill>
                          <a:effectLst/>
                          <a:latin typeface="Calibri" panose="020F0502020204030204" pitchFamily="34" charset="0"/>
                        </a:rPr>
                        <a:t> Abuse </a:t>
                      </a:r>
                      <a:r>
                        <a:rPr lang="en-US" sz="1800" b="0" i="0" u="none" strike="noStrike" dirty="0" smtClean="0">
                          <a:solidFill>
                            <a:srgbClr val="000000"/>
                          </a:solidFill>
                          <a:effectLst/>
                          <a:latin typeface="Calibri" panose="020F0502020204030204" pitchFamily="34" charset="0"/>
                        </a:rPr>
                        <a:t>Care Coordination</a:t>
                      </a:r>
                      <a:endParaRPr lang="en-US"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l" fontAlgn="ctr"/>
                      <a:r>
                        <a:rPr lang="en-US" sz="1800" b="0" i="0" u="none" strike="noStrike" dirty="0" smtClean="0">
                          <a:solidFill>
                            <a:srgbClr val="000000"/>
                          </a:solidFill>
                          <a:effectLst/>
                          <a:latin typeface="Calibri" panose="020F0502020204030204" pitchFamily="34" charset="0"/>
                        </a:rPr>
                        <a:t>Substance Abuse Care Coordination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ctr"/>
                      <a:r>
                        <a:rPr lang="en-US" sz="1800" b="0" i="0" u="none" strike="noStrike" dirty="0" smtClean="0">
                          <a:solidFill>
                            <a:srgbClr val="000000"/>
                          </a:solidFill>
                          <a:effectLst/>
                          <a:latin typeface="Calibri" panose="020F0502020204030204" pitchFamily="34" charset="0"/>
                        </a:rPr>
                        <a:t>Monthly</a:t>
                      </a:r>
                      <a:endParaRPr lang="en-US"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ctr"/>
                      <a:r>
                        <a:rPr lang="en-US" sz="1800" b="1" i="0" u="none" strike="noStrike" dirty="0" smtClean="0">
                          <a:solidFill>
                            <a:srgbClr val="000000"/>
                          </a:solidFill>
                          <a:effectLst/>
                          <a:latin typeface="Calibri" panose="020F0502020204030204" pitchFamily="34" charset="0"/>
                        </a:rPr>
                        <a:t>$243 PMPM</a:t>
                      </a:r>
                      <a:endParaRPr lang="en-US"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r>
            </a:tbl>
          </a:graphicData>
        </a:graphic>
      </p:graphicFrame>
    </p:spTree>
    <p:extLst>
      <p:ext uri="{BB962C8B-B14F-4D97-AF65-F5344CB8AC3E}">
        <p14:creationId xmlns:p14="http://schemas.microsoft.com/office/powerpoint/2010/main" val="2013765788"/>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77389"/>
            <a:ext cx="9067799" cy="461576"/>
          </a:xfrm>
        </p:spPr>
        <p:txBody>
          <a:bodyPr/>
          <a:lstStyle/>
          <a:p>
            <a:r>
              <a:rPr lang="en-US" sz="2400" dirty="0"/>
              <a:t>Example of Reimbursement Structure for OBOT  Day One - Induction</a:t>
            </a:r>
            <a:endParaRPr lang="en-US" sz="2400"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275147875"/>
              </p:ext>
            </p:extLst>
          </p:nvPr>
        </p:nvGraphicFramePr>
        <p:xfrm>
          <a:off x="76200" y="1343025"/>
          <a:ext cx="8991600" cy="53625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2030891"/>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77389"/>
            <a:ext cx="9067799" cy="461576"/>
          </a:xfrm>
        </p:spPr>
        <p:txBody>
          <a:bodyPr/>
          <a:lstStyle/>
          <a:p>
            <a:r>
              <a:rPr lang="en-US" sz="2400" dirty="0" smtClean="0"/>
              <a:t>Example of Reimbursement Structure for OBOT  Maintenance</a:t>
            </a:r>
            <a:endParaRPr lang="en-US" sz="2400"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886559877"/>
              </p:ext>
            </p:extLst>
          </p:nvPr>
        </p:nvGraphicFramePr>
        <p:xfrm>
          <a:off x="76200" y="1343025"/>
          <a:ext cx="8991600" cy="53625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537196"/>
      </p:ext>
    </p:ext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742236"/>
            <a:ext cx="9067800" cy="476965"/>
          </a:xfrm>
        </p:spPr>
        <p:txBody>
          <a:bodyPr/>
          <a:lstStyle/>
          <a:p>
            <a:r>
              <a:rPr lang="en-US" dirty="0" smtClean="0"/>
              <a:t>“Gold Card” OBOT </a:t>
            </a:r>
            <a:r>
              <a:rPr lang="en-US" dirty="0" smtClean="0"/>
              <a:t>Providers will be Credentialed by Health Plans </a:t>
            </a:r>
            <a:endParaRPr lang="en-US" dirty="0"/>
          </a:p>
        </p:txBody>
      </p:sp>
      <p:sp>
        <p:nvSpPr>
          <p:cNvPr id="8" name="Rounded Rectangle 7"/>
          <p:cNvSpPr/>
          <p:nvPr/>
        </p:nvSpPr>
        <p:spPr bwMode="auto">
          <a:xfrm>
            <a:off x="0" y="1524000"/>
            <a:ext cx="8991600" cy="1371600"/>
          </a:xfrm>
          <a:prstGeom prst="roundRect">
            <a:avLst/>
          </a:prstGeom>
          <a:no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sz="1100" b="1" i="0" u="none" strike="noStrike" cap="none" normalizeH="0" baseline="0" dirty="0">
              <a:ln>
                <a:noFill/>
              </a:ln>
              <a:solidFill>
                <a:schemeClr val="tx1"/>
              </a:solidFill>
              <a:effectLst/>
              <a:latin typeface="Calibri"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71868331"/>
              </p:ext>
            </p:extLst>
          </p:nvPr>
        </p:nvGraphicFramePr>
        <p:xfrm>
          <a:off x="76200" y="990600"/>
          <a:ext cx="89154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8947977"/>
      </p:ext>
    </p:extLst>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257" y="742236"/>
            <a:ext cx="8945543" cy="476965"/>
          </a:xfrm>
        </p:spPr>
        <p:txBody>
          <a:bodyPr/>
          <a:lstStyle/>
          <a:p>
            <a:r>
              <a:rPr lang="en-US" dirty="0"/>
              <a:t>“Gold Card” OBOT Providers will be Credentialed by Health Plans </a:t>
            </a:r>
            <a:endParaRPr lang="en-US" dirty="0"/>
          </a:p>
        </p:txBody>
      </p:sp>
      <p:sp>
        <p:nvSpPr>
          <p:cNvPr id="8" name="Rounded Rectangle 7"/>
          <p:cNvSpPr/>
          <p:nvPr/>
        </p:nvSpPr>
        <p:spPr bwMode="auto">
          <a:xfrm>
            <a:off x="0" y="1524000"/>
            <a:ext cx="8991600" cy="1371600"/>
          </a:xfrm>
          <a:prstGeom prst="roundRect">
            <a:avLst/>
          </a:prstGeom>
          <a:no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sz="1100" b="1" i="0" u="none" strike="noStrike" cap="none" normalizeH="0" baseline="0" dirty="0">
              <a:ln>
                <a:noFill/>
              </a:ln>
              <a:solidFill>
                <a:schemeClr val="tx1"/>
              </a:solidFill>
              <a:effectLst/>
              <a:latin typeface="Calibri"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45546906"/>
              </p:ext>
            </p:extLst>
          </p:nvPr>
        </p:nvGraphicFramePr>
        <p:xfrm>
          <a:off x="76200" y="1219200"/>
          <a:ext cx="89154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81044223"/>
      </p:ext>
    </p:extLst>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23556"/>
            <a:ext cx="9143999" cy="415410"/>
          </a:xfrm>
        </p:spPr>
        <p:txBody>
          <a:bodyPr/>
          <a:lstStyle/>
          <a:p>
            <a:r>
              <a:rPr lang="en-US" sz="2100" dirty="0" smtClean="0"/>
              <a:t>OBOT: Possible Models for Integrated Behavioral Health + Waivered Physician</a:t>
            </a:r>
            <a:endParaRPr lang="en-US" sz="21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95766014"/>
              </p:ext>
            </p:extLst>
          </p:nvPr>
        </p:nvGraphicFramePr>
        <p:xfrm>
          <a:off x="76200" y="1219201"/>
          <a:ext cx="8991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05463615"/>
      </p:ext>
    </p:extLst>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09800"/>
            <a:ext cx="8991600" cy="4829175"/>
          </a:xfrm>
        </p:spPr>
        <p:txBody>
          <a:bodyPr/>
          <a:lstStyle/>
          <a:p>
            <a:pPr algn="ctr">
              <a:spcAft>
                <a:spcPts val="0"/>
              </a:spcAft>
            </a:pPr>
            <a:r>
              <a:rPr lang="en-US" sz="4500" b="1" dirty="0" smtClean="0">
                <a:latin typeface="+mn-lt"/>
              </a:rPr>
              <a:t>Other ARTS Services that </a:t>
            </a:r>
            <a:r>
              <a:rPr lang="en-US" sz="4500" b="1" dirty="0" smtClean="0">
                <a:latin typeface="+mn-lt"/>
              </a:rPr>
              <a:t>Safety-Net Clinics </a:t>
            </a:r>
            <a:r>
              <a:rPr lang="en-US" sz="4500" b="1" dirty="0" smtClean="0">
                <a:latin typeface="+mn-lt"/>
              </a:rPr>
              <a:t>Can </a:t>
            </a:r>
            <a:r>
              <a:rPr lang="en-US" sz="4500" b="1" dirty="0" smtClean="0">
                <a:latin typeface="+mn-lt"/>
              </a:rPr>
              <a:t>Provide: </a:t>
            </a:r>
          </a:p>
          <a:p>
            <a:pPr algn="ctr">
              <a:spcAft>
                <a:spcPts val="0"/>
              </a:spcAft>
            </a:pPr>
            <a:r>
              <a:rPr lang="en-US" sz="4500" b="1" dirty="0" smtClean="0">
                <a:latin typeface="+mn-lt"/>
              </a:rPr>
              <a:t>SBIRT, Outpatient Services, Peer Supports</a:t>
            </a:r>
            <a:endParaRPr lang="en-US" sz="4500" b="1" dirty="0">
              <a:latin typeface="+mn-lt"/>
            </a:endParaRPr>
          </a:p>
        </p:txBody>
      </p:sp>
    </p:spTree>
    <p:extLst>
      <p:ext uri="{BB962C8B-B14F-4D97-AF65-F5344CB8AC3E}">
        <p14:creationId xmlns:p14="http://schemas.microsoft.com/office/powerpoint/2010/main" val="3873537242"/>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711458"/>
            <a:ext cx="9144000" cy="507742"/>
          </a:xfrm>
        </p:spPr>
        <p:txBody>
          <a:bodyPr/>
          <a:lstStyle/>
          <a:p>
            <a:pPr algn="ctr"/>
            <a:r>
              <a:rPr lang="en-US" sz="2700" dirty="0" smtClean="0"/>
              <a:t>Prescription Opioid Fatal Overdoses 2015-2016</a:t>
            </a:r>
            <a:endParaRPr lang="en-US" sz="2700" dirty="0">
              <a:solidFill>
                <a:schemeClr val="bg1"/>
              </a:solidFill>
            </a:endParaRPr>
          </a:p>
        </p:txBody>
      </p:sp>
      <p:pic>
        <p:nvPicPr>
          <p:cNvPr id="5"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r="3000" b="13955"/>
          <a:stretch/>
        </p:blipFill>
        <p:spPr>
          <a:xfrm>
            <a:off x="0" y="1600200"/>
            <a:ext cx="9152195" cy="4156394"/>
          </a:xfrm>
        </p:spPr>
      </p:pic>
    </p:spTree>
    <p:extLst>
      <p:ext uri="{BB962C8B-B14F-4D97-AF65-F5344CB8AC3E}">
        <p14:creationId xmlns:p14="http://schemas.microsoft.com/office/powerpoint/2010/main" val="701380717"/>
      </p:ext>
    </p:extLst>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382000" cy="830908"/>
          </a:xfrm>
        </p:spPr>
        <p:txBody>
          <a:bodyPr/>
          <a:lstStyle/>
          <a:p>
            <a:r>
              <a:rPr lang="en-US" sz="2400" dirty="0" smtClean="0"/>
              <a:t>Screening, Brief Intervention and Referral to Treatment  (SBIRT)</a:t>
            </a:r>
            <a:endParaRPr lang="en-US" sz="2400"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484801256"/>
              </p:ext>
            </p:extLst>
          </p:nvPr>
        </p:nvGraphicFramePr>
        <p:xfrm>
          <a:off x="76200" y="1295400"/>
          <a:ext cx="8991600" cy="5210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22015326"/>
      </p:ext>
    </p:extLst>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925" y="731223"/>
            <a:ext cx="7966075" cy="507742"/>
          </a:xfrm>
        </p:spPr>
        <p:txBody>
          <a:bodyPr/>
          <a:lstStyle/>
          <a:p>
            <a:r>
              <a:rPr lang="en-US" sz="2700" dirty="0" smtClean="0"/>
              <a:t>Outpatient Services</a:t>
            </a:r>
            <a:endParaRPr lang="en-US" sz="2700"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3410000560"/>
              </p:ext>
            </p:extLst>
          </p:nvPr>
        </p:nvGraphicFramePr>
        <p:xfrm>
          <a:off x="0" y="1181100"/>
          <a:ext cx="9144000" cy="5257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94154716"/>
      </p:ext>
    </p:extLst>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31223"/>
            <a:ext cx="9067800" cy="507742"/>
          </a:xfrm>
        </p:spPr>
        <p:txBody>
          <a:bodyPr/>
          <a:lstStyle/>
          <a:p>
            <a:pPr algn="ctr"/>
            <a:r>
              <a:rPr lang="en-US" sz="2700" dirty="0" smtClean="0">
                <a:solidFill>
                  <a:schemeClr val="bg1"/>
                </a:solidFill>
              </a:rPr>
              <a:t>Rate Structure for SBIRT and Outpatien</a:t>
            </a:r>
            <a:r>
              <a:rPr lang="en-US" sz="2700" dirty="0" smtClean="0"/>
              <a:t>t Services</a:t>
            </a:r>
            <a:endParaRPr lang="en-US" sz="2700" dirty="0">
              <a:solidFill>
                <a:schemeClr val="bg1"/>
              </a:solidFill>
            </a:endParaRP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1796568520"/>
              </p:ext>
            </p:extLst>
          </p:nvPr>
        </p:nvGraphicFramePr>
        <p:xfrm>
          <a:off x="34160" y="1219200"/>
          <a:ext cx="9109840" cy="5638800"/>
        </p:xfrm>
        <a:graphic>
          <a:graphicData uri="http://schemas.openxmlformats.org/drawingml/2006/table">
            <a:tbl>
              <a:tblPr firstRow="1" bandRow="1">
                <a:tableStyleId>{5C22544A-7EE6-4342-B048-85BDC9FD1C3A}</a:tableStyleId>
              </a:tblPr>
              <a:tblGrid>
                <a:gridCol w="1127885"/>
                <a:gridCol w="2091314"/>
                <a:gridCol w="2854029"/>
                <a:gridCol w="1349272"/>
                <a:gridCol w="1687340"/>
              </a:tblGrid>
              <a:tr h="738399">
                <a:tc>
                  <a:txBody>
                    <a:bodyPr/>
                    <a:lstStyle/>
                    <a:p>
                      <a:pPr algn="ctr"/>
                      <a:r>
                        <a:rPr lang="en-US" sz="2000" dirty="0" smtClean="0">
                          <a:latin typeface="+mj-lt"/>
                        </a:rPr>
                        <a:t>Code</a:t>
                      </a:r>
                      <a:endParaRPr lang="en-US" sz="2000" dirty="0">
                        <a:latin typeface="+mj-lt"/>
                      </a:endParaRPr>
                    </a:p>
                  </a:txBody>
                  <a:tcPr anchor="ctr"/>
                </a:tc>
                <a:tc>
                  <a:txBody>
                    <a:bodyPr/>
                    <a:lstStyle/>
                    <a:p>
                      <a:pPr algn="ctr"/>
                      <a:r>
                        <a:rPr lang="en-US" sz="2000" dirty="0" smtClean="0">
                          <a:latin typeface="+mj-lt"/>
                        </a:rPr>
                        <a:t>Service</a:t>
                      </a:r>
                      <a:endParaRPr lang="en-US" sz="2000" dirty="0">
                        <a:latin typeface="+mj-lt"/>
                      </a:endParaRPr>
                    </a:p>
                  </a:txBody>
                  <a:tcPr anchor="ctr"/>
                </a:tc>
                <a:tc>
                  <a:txBody>
                    <a:bodyPr/>
                    <a:lstStyle/>
                    <a:p>
                      <a:pPr algn="ctr"/>
                      <a:r>
                        <a:rPr lang="en-US" sz="2000" dirty="0" smtClean="0">
                          <a:latin typeface="+mj-lt"/>
                        </a:rPr>
                        <a:t>Description</a:t>
                      </a:r>
                      <a:endParaRPr lang="en-US" sz="2000" dirty="0">
                        <a:latin typeface="+mj-lt"/>
                      </a:endParaRPr>
                    </a:p>
                  </a:txBody>
                  <a:tcPr anchor="ctr"/>
                </a:tc>
                <a:tc>
                  <a:txBody>
                    <a:bodyPr/>
                    <a:lstStyle/>
                    <a:p>
                      <a:pPr algn="ctr"/>
                      <a:r>
                        <a:rPr lang="en-US" sz="2000" dirty="0" smtClean="0">
                          <a:latin typeface="+mj-lt"/>
                        </a:rPr>
                        <a:t>Unit</a:t>
                      </a:r>
                      <a:endParaRPr lang="en-US" sz="2000" dirty="0">
                        <a:latin typeface="+mj-lt"/>
                      </a:endParaRPr>
                    </a:p>
                  </a:txBody>
                  <a:tcPr anchor="ctr"/>
                </a:tc>
                <a:tc>
                  <a:txBody>
                    <a:bodyPr/>
                    <a:lstStyle/>
                    <a:p>
                      <a:pPr algn="ctr"/>
                      <a:r>
                        <a:rPr lang="en-US" sz="2000" dirty="0" smtClean="0">
                          <a:latin typeface="+mj-lt"/>
                        </a:rPr>
                        <a:t>Rate/Unit</a:t>
                      </a:r>
                      <a:endParaRPr lang="en-US" sz="2000" dirty="0">
                        <a:latin typeface="+mj-lt"/>
                      </a:endParaRPr>
                    </a:p>
                  </a:txBody>
                  <a:tcPr anchor="ctr"/>
                </a:tc>
              </a:tr>
              <a:tr h="1743665">
                <a:tc>
                  <a:txBody>
                    <a:bodyPr/>
                    <a:lstStyle/>
                    <a:p>
                      <a:pPr algn="ctr" fontAlgn="ctr"/>
                      <a:r>
                        <a:rPr lang="en-US" sz="1800" b="0" i="0" u="none" strike="noStrike" dirty="0" smtClean="0">
                          <a:solidFill>
                            <a:srgbClr val="000000"/>
                          </a:solidFill>
                          <a:effectLst/>
                          <a:latin typeface="+mn-lt"/>
                        </a:rPr>
                        <a:t>99408</a:t>
                      </a:r>
                    </a:p>
                  </a:txBody>
                  <a:tcPr marL="9525" marR="9525" marT="9525" marB="0" anchor="ctr"/>
                </a:tc>
                <a:tc>
                  <a:txBody>
                    <a:bodyPr/>
                    <a:lstStyle/>
                    <a:p>
                      <a:pPr algn="l" fontAlgn="ctr"/>
                      <a:r>
                        <a:rPr lang="en-US" sz="1800" b="0" i="0" u="none" strike="noStrike" dirty="0" smtClean="0">
                          <a:solidFill>
                            <a:srgbClr val="000000"/>
                          </a:solidFill>
                          <a:effectLst/>
                          <a:latin typeface="+mn-lt"/>
                        </a:rPr>
                        <a:t>Screening Brief Intervention and Referral to Treatment (SBIRT) 15-30</a:t>
                      </a:r>
                      <a:r>
                        <a:rPr lang="en-US" sz="1800" b="0" i="0" u="none" strike="noStrike" baseline="0" dirty="0" smtClean="0">
                          <a:solidFill>
                            <a:srgbClr val="000000"/>
                          </a:solidFill>
                          <a:effectLst/>
                          <a:latin typeface="+mn-lt"/>
                        </a:rPr>
                        <a:t> minutes</a:t>
                      </a:r>
                      <a:endParaRPr lang="en-US" sz="1800" b="0" i="0" u="none" strike="noStrike" dirty="0">
                        <a:solidFill>
                          <a:srgbClr val="000000"/>
                        </a:solidFill>
                        <a:effectLst/>
                        <a:latin typeface="+mn-lt"/>
                      </a:endParaRPr>
                    </a:p>
                  </a:txBody>
                  <a:tcPr marL="9525" marR="9525" marT="9525" marB="0" anchor="ctr"/>
                </a:tc>
                <a:tc>
                  <a:txBody>
                    <a:bodyPr/>
                    <a:lstStyle/>
                    <a:p>
                      <a:pPr algn="l" fontAlgn="ctr"/>
                      <a:r>
                        <a:rPr lang="en-US" sz="1800" b="0" i="0" u="none" strike="noStrike" dirty="0" smtClean="0">
                          <a:solidFill>
                            <a:srgbClr val="000000"/>
                          </a:solidFill>
                          <a:effectLst/>
                          <a:latin typeface="+mn-lt"/>
                        </a:rPr>
                        <a:t>Alcohol and/or</a:t>
                      </a:r>
                      <a:r>
                        <a:rPr lang="en-US" sz="1800" b="0" i="0" u="none" strike="noStrike" baseline="0" dirty="0" smtClean="0">
                          <a:solidFill>
                            <a:srgbClr val="000000"/>
                          </a:solidFill>
                          <a:effectLst/>
                          <a:latin typeface="+mn-lt"/>
                        </a:rPr>
                        <a:t> s</a:t>
                      </a:r>
                      <a:r>
                        <a:rPr lang="en-US" sz="1800" b="0" i="0" u="none" strike="noStrike" dirty="0" smtClean="0">
                          <a:solidFill>
                            <a:srgbClr val="000000"/>
                          </a:solidFill>
                          <a:effectLst/>
                          <a:latin typeface="+mn-lt"/>
                        </a:rPr>
                        <a:t>ubstance use screening and brief intervention services</a:t>
                      </a:r>
                    </a:p>
                  </a:txBody>
                  <a:tcPr marL="9525" marR="9525" marT="9525" marB="0" anchor="ctr"/>
                </a:tc>
                <a:tc>
                  <a:txBody>
                    <a:bodyPr/>
                    <a:lstStyle/>
                    <a:p>
                      <a:pPr algn="ctr" fontAlgn="ctr"/>
                      <a:r>
                        <a:rPr lang="en-US" sz="1800" b="0" i="0" u="none" strike="noStrike" dirty="0" smtClean="0">
                          <a:solidFill>
                            <a:srgbClr val="000000"/>
                          </a:solidFill>
                          <a:effectLst/>
                          <a:latin typeface="+mn-lt"/>
                        </a:rPr>
                        <a:t>1 unit = 1 assessment</a:t>
                      </a:r>
                      <a:endParaRPr lang="en-US" sz="1800" b="0" i="0" u="none" strike="noStrike" dirty="0">
                        <a:solidFill>
                          <a:srgbClr val="000000"/>
                        </a:solidFill>
                        <a:effectLst/>
                        <a:latin typeface="+mn-lt"/>
                      </a:endParaRPr>
                    </a:p>
                  </a:txBody>
                  <a:tcPr marL="9525" marR="9525" marT="9525" marB="0" anchor="ctr"/>
                </a:tc>
                <a:tc>
                  <a:txBody>
                    <a:bodyPr/>
                    <a:lstStyle/>
                    <a:p>
                      <a:pPr algn="ctr" fontAlgn="ctr"/>
                      <a:endParaRPr lang="en-US" sz="1800" b="1" i="0" u="none" strike="noStrike" dirty="0" smtClean="0">
                        <a:solidFill>
                          <a:srgbClr val="000000"/>
                        </a:solidFill>
                        <a:effectLst/>
                        <a:latin typeface="+mn-lt"/>
                      </a:endParaRPr>
                    </a:p>
                    <a:p>
                      <a:r>
                        <a:rPr lang="en-US" sz="1800" b="0" i="0" u="none" strike="noStrike" kern="1200" baseline="0" dirty="0" smtClean="0">
                          <a:solidFill>
                            <a:schemeClr val="dk1"/>
                          </a:solidFill>
                          <a:latin typeface="+mn-lt"/>
                          <a:ea typeface="+mn-ea"/>
                          <a:cs typeface="+mn-cs"/>
                        </a:rPr>
                        <a:t>Ages &lt;21=$25.83 &gt;20=$23.82	</a:t>
                      </a:r>
                    </a:p>
                  </a:txBody>
                  <a:tcPr marL="9525" marR="9525" marT="9525" marB="0" anchor="ctr"/>
                </a:tc>
              </a:tr>
              <a:tr h="2032603">
                <a:tc>
                  <a:txBody>
                    <a:bodyPr/>
                    <a:lstStyle/>
                    <a:p>
                      <a:pPr algn="ctr" fontAlgn="ctr"/>
                      <a:r>
                        <a:rPr lang="en-US" sz="1800" b="0" i="0" u="none" strike="noStrike" kern="1200" dirty="0" smtClean="0">
                          <a:solidFill>
                            <a:srgbClr val="000000"/>
                          </a:solidFill>
                          <a:effectLst/>
                          <a:latin typeface="+mn-lt"/>
                          <a:ea typeface="+mn-ea"/>
                          <a:cs typeface="+mn-cs"/>
                        </a:rPr>
                        <a:t>99409</a:t>
                      </a:r>
                      <a:endParaRPr lang="en-US" sz="1800" b="0" i="0" u="none" strike="noStrike" kern="1200" dirty="0">
                        <a:solidFill>
                          <a:srgbClr val="000000"/>
                        </a:solidFill>
                        <a:effectLst/>
                        <a:latin typeface="+mn-lt"/>
                        <a:ea typeface="+mn-ea"/>
                        <a:cs typeface="+mn-cs"/>
                      </a:endParaRPr>
                    </a:p>
                  </a:txBody>
                  <a:tcPr marL="9525" marR="9525" marT="9525" marB="0" anchor="ctr"/>
                </a:tc>
                <a:tc>
                  <a:txBody>
                    <a:bodyPr/>
                    <a:lstStyle/>
                    <a:p>
                      <a:pPr algn="l" fontAlgn="ctr"/>
                      <a:r>
                        <a:rPr lang="en-US" sz="1800" b="0" i="0" u="none" strike="noStrike" kern="1200" dirty="0" smtClean="0">
                          <a:solidFill>
                            <a:srgbClr val="000000"/>
                          </a:solidFill>
                          <a:effectLst/>
                          <a:latin typeface="+mn-lt"/>
                          <a:ea typeface="+mn-ea"/>
                          <a:cs typeface="+mn-cs"/>
                        </a:rPr>
                        <a:t>Screening Brief Intervention and Referral to Treatment (SBIRT) </a:t>
                      </a:r>
                    </a:p>
                    <a:p>
                      <a:pPr algn="l" fontAlgn="ctr"/>
                      <a:r>
                        <a:rPr lang="en-US" sz="1800" b="0" i="0" u="none" strike="noStrike" kern="1200" dirty="0" smtClean="0">
                          <a:solidFill>
                            <a:srgbClr val="000000"/>
                          </a:solidFill>
                          <a:effectLst/>
                          <a:latin typeface="+mn-lt"/>
                          <a:ea typeface="+mn-ea"/>
                          <a:cs typeface="+mn-cs"/>
                        </a:rPr>
                        <a:t>Greater than 30</a:t>
                      </a:r>
                      <a:r>
                        <a:rPr lang="en-US" sz="1800" b="0" i="0" u="none" strike="noStrike" kern="1200" baseline="0" dirty="0" smtClean="0">
                          <a:solidFill>
                            <a:srgbClr val="000000"/>
                          </a:solidFill>
                          <a:effectLst/>
                          <a:latin typeface="+mn-lt"/>
                          <a:ea typeface="+mn-ea"/>
                          <a:cs typeface="+mn-cs"/>
                        </a:rPr>
                        <a:t> minutes</a:t>
                      </a:r>
                      <a:endParaRPr lang="en-US" sz="1800" b="0" i="0" u="none" strike="noStrike" kern="1200" dirty="0">
                        <a:solidFill>
                          <a:srgbClr val="000000"/>
                        </a:solidFill>
                        <a:effectLst/>
                        <a:latin typeface="+mn-lt"/>
                        <a:ea typeface="+mn-ea"/>
                        <a:cs typeface="+mn-cs"/>
                      </a:endParaRPr>
                    </a:p>
                  </a:txBody>
                  <a:tcPr marL="9525" marR="9525" marT="9525" marB="0" anchor="ctr"/>
                </a:tc>
                <a:tc>
                  <a:txBody>
                    <a:bodyPr/>
                    <a:lstStyle/>
                    <a:p>
                      <a:pPr algn="l" fontAlgn="ctr"/>
                      <a:r>
                        <a:rPr lang="en-US" sz="1800" b="0" i="0" u="none" strike="noStrike" dirty="0" smtClean="0">
                          <a:solidFill>
                            <a:srgbClr val="000000"/>
                          </a:solidFill>
                          <a:effectLst/>
                          <a:latin typeface="+mn-lt"/>
                        </a:rPr>
                        <a:t>Alcohol and/or</a:t>
                      </a:r>
                      <a:r>
                        <a:rPr lang="en-US" sz="1800" b="0" i="0" u="none" strike="noStrike" baseline="0" dirty="0" smtClean="0">
                          <a:solidFill>
                            <a:srgbClr val="000000"/>
                          </a:solidFill>
                          <a:effectLst/>
                          <a:latin typeface="+mn-lt"/>
                        </a:rPr>
                        <a:t> s</a:t>
                      </a:r>
                      <a:r>
                        <a:rPr lang="en-US" sz="1800" b="0" i="0" u="none" strike="noStrike" dirty="0" smtClean="0">
                          <a:solidFill>
                            <a:srgbClr val="000000"/>
                          </a:solidFill>
                          <a:effectLst/>
                          <a:latin typeface="+mn-lt"/>
                        </a:rPr>
                        <a:t>ubstance use screening and brief intervention services</a:t>
                      </a:r>
                    </a:p>
                  </a:txBody>
                  <a:tcPr marL="9525" marR="9525" marT="9525" marB="0" anchor="ctr"/>
                </a:tc>
                <a:tc>
                  <a:txBody>
                    <a:bodyPr/>
                    <a:lstStyle/>
                    <a:p>
                      <a:pPr algn="ctr" fontAlgn="ctr"/>
                      <a:r>
                        <a:rPr lang="en-US" sz="1800" b="0" i="0" u="none" strike="noStrike" dirty="0" smtClean="0">
                          <a:solidFill>
                            <a:srgbClr val="000000"/>
                          </a:solidFill>
                          <a:effectLst/>
                          <a:latin typeface="+mn-lt"/>
                        </a:rPr>
                        <a:t>1 unit = 1 assessment</a:t>
                      </a:r>
                      <a:endParaRPr lang="en-US" sz="1800" b="0" i="0" u="none" strike="noStrike" dirty="0">
                        <a:solidFill>
                          <a:srgbClr val="000000"/>
                        </a:solidFill>
                        <a:effectLst/>
                        <a:latin typeface="+mn-lt"/>
                      </a:endParaRPr>
                    </a:p>
                  </a:txBody>
                  <a:tcPr marL="9525" marR="9525" marT="9525" marB="0" anchor="ct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en-US" sz="1800" b="0" i="0" u="none" strike="noStrike" kern="1200" baseline="0" dirty="0" smtClean="0">
                          <a:solidFill>
                            <a:schemeClr val="dk1"/>
                          </a:solidFill>
                          <a:latin typeface="+mn-lt"/>
                          <a:ea typeface="+mn-ea"/>
                          <a:cs typeface="+mn-cs"/>
                        </a:rPr>
                        <a:t>Ages &lt;21=$50.35 &gt;20=$46.45	</a:t>
                      </a:r>
                    </a:p>
                  </a:txBody>
                  <a:tcPr marL="9525" marR="9525" marT="9525" marB="0" anchor="ctr"/>
                </a:tc>
              </a:tr>
              <a:tr h="1124133">
                <a:tc>
                  <a:txBody>
                    <a:bodyPr/>
                    <a:lstStyle/>
                    <a:p>
                      <a:pPr algn="ctr" fontAlgn="ctr"/>
                      <a:r>
                        <a:rPr lang="en-US" sz="1800" b="0" i="0" u="none" strike="noStrike" dirty="0" smtClean="0">
                          <a:solidFill>
                            <a:srgbClr val="000000"/>
                          </a:solidFill>
                          <a:effectLst/>
                          <a:latin typeface="+mj-lt"/>
                        </a:rPr>
                        <a:t>E&amp;M</a:t>
                      </a:r>
                    </a:p>
                    <a:p>
                      <a:pPr algn="ctr" fontAlgn="ctr"/>
                      <a:r>
                        <a:rPr lang="en-US" sz="1800" b="0" i="0" u="none" strike="noStrike" dirty="0" smtClean="0">
                          <a:solidFill>
                            <a:srgbClr val="000000"/>
                          </a:solidFill>
                          <a:effectLst/>
                          <a:latin typeface="+mj-lt"/>
                        </a:rPr>
                        <a:t>Labs</a:t>
                      </a:r>
                    </a:p>
                    <a:p>
                      <a:pPr algn="ctr" fontAlgn="ctr"/>
                      <a:r>
                        <a:rPr lang="en-US" sz="1800" b="0" i="0" u="none" strike="noStrike" dirty="0" err="1" smtClean="0">
                          <a:solidFill>
                            <a:srgbClr val="000000"/>
                          </a:solidFill>
                          <a:effectLst/>
                          <a:latin typeface="+mj-lt"/>
                        </a:rPr>
                        <a:t>PsychTx</a:t>
                      </a:r>
                      <a:endParaRPr lang="pl-PL" sz="1800" b="0" i="0" u="none" strike="noStrike" dirty="0">
                        <a:solidFill>
                          <a:srgbClr val="000000"/>
                        </a:solidFill>
                        <a:effectLst/>
                        <a:latin typeface="+mj-lt"/>
                      </a:endParaRPr>
                    </a:p>
                  </a:txBody>
                  <a:tcPr marL="9525" marR="9525" marT="9525" marB="0" anchor="ctr"/>
                </a:tc>
                <a:tc>
                  <a:txBody>
                    <a:bodyPr/>
                    <a:lstStyle/>
                    <a:p>
                      <a:pPr algn="l" fontAlgn="ctr"/>
                      <a:r>
                        <a:rPr lang="en-US" sz="1800" b="0" i="0" u="none" strike="noStrike" dirty="0" smtClean="0">
                          <a:solidFill>
                            <a:srgbClr val="000000"/>
                          </a:solidFill>
                          <a:effectLst/>
                          <a:latin typeface="+mj-lt"/>
                        </a:rPr>
                        <a:t>Outpatient Services</a:t>
                      </a:r>
                      <a:endParaRPr lang="en-US" sz="1800" b="0" i="0" u="none" strike="noStrike" dirty="0">
                        <a:solidFill>
                          <a:srgbClr val="000000"/>
                        </a:solidFill>
                        <a:effectLst/>
                        <a:latin typeface="+mj-lt"/>
                      </a:endParaRPr>
                    </a:p>
                  </a:txBody>
                  <a:tcPr marL="9525" marR="9525" marT="9525" marB="0" anchor="ctr"/>
                </a:tc>
                <a:tc>
                  <a:txBody>
                    <a:bodyPr/>
                    <a:lstStyle/>
                    <a:p>
                      <a:pPr algn="l" fontAlgn="ctr"/>
                      <a:r>
                        <a:rPr lang="en-US" sz="1800" b="0" i="0" u="none" strike="noStrike" dirty="0" smtClean="0">
                          <a:solidFill>
                            <a:srgbClr val="000000"/>
                          </a:solidFill>
                          <a:effectLst/>
                          <a:latin typeface="+mj-lt"/>
                        </a:rPr>
                        <a:t>Outpatient</a:t>
                      </a:r>
                      <a:r>
                        <a:rPr lang="en-US" sz="1800" b="0" i="0" u="none" strike="noStrike" baseline="0" dirty="0" smtClean="0">
                          <a:solidFill>
                            <a:srgbClr val="000000"/>
                          </a:solidFill>
                          <a:effectLst/>
                          <a:latin typeface="+mj-lt"/>
                        </a:rPr>
                        <a:t> mental health/substance use treatment services.</a:t>
                      </a:r>
                    </a:p>
                  </a:txBody>
                  <a:tcPr marL="9525" marR="9525" marT="9525" marB="0" anchor="ctr"/>
                </a:tc>
                <a:tc>
                  <a:txBody>
                    <a:bodyPr/>
                    <a:lstStyle/>
                    <a:p>
                      <a:pPr algn="ctr" fontAlgn="ctr"/>
                      <a:r>
                        <a:rPr lang="en-US" sz="1800" b="0" i="0" u="none" strike="noStrike" dirty="0" smtClean="0">
                          <a:solidFill>
                            <a:srgbClr val="000000"/>
                          </a:solidFill>
                          <a:effectLst/>
                          <a:latin typeface="+mj-lt"/>
                        </a:rPr>
                        <a:t>Varies</a:t>
                      </a:r>
                      <a:endParaRPr lang="en-US" sz="1800" b="0" i="0" u="none" strike="noStrike" dirty="0">
                        <a:solidFill>
                          <a:srgbClr val="000000"/>
                        </a:solidFill>
                        <a:effectLst/>
                        <a:latin typeface="+mj-lt"/>
                      </a:endParaRPr>
                    </a:p>
                  </a:txBody>
                  <a:tcPr marL="9525" marR="9525" marT="9525" marB="0" anchor="ctr"/>
                </a:tc>
                <a:tc>
                  <a:txBody>
                    <a:bodyPr/>
                    <a:lstStyle/>
                    <a:p>
                      <a:pPr algn="ctr" fontAlgn="ctr"/>
                      <a:r>
                        <a:rPr lang="nl-NL" sz="1800" b="1" i="0" u="none" strike="noStrike" dirty="0" smtClean="0">
                          <a:solidFill>
                            <a:srgbClr val="000000"/>
                          </a:solidFill>
                          <a:effectLst/>
                          <a:latin typeface="+mj-lt"/>
                        </a:rPr>
                        <a:t>See DMAS Fee Schedule</a:t>
                      </a:r>
                      <a:endParaRPr lang="nl-NL" sz="1800" b="1" i="0" u="none" strike="noStrike" dirty="0">
                        <a:solidFill>
                          <a:srgbClr val="000000"/>
                        </a:solidFill>
                        <a:effectLst/>
                        <a:latin typeface="+mj-lt"/>
                      </a:endParaRPr>
                    </a:p>
                  </a:txBody>
                  <a:tcPr marL="9525" marR="9525" marT="9525" marB="0" anchor="ctr"/>
                </a:tc>
              </a:tr>
            </a:tbl>
          </a:graphicData>
        </a:graphic>
      </p:graphicFrame>
    </p:spTree>
    <p:extLst>
      <p:ext uri="{BB962C8B-B14F-4D97-AF65-F5344CB8AC3E}">
        <p14:creationId xmlns:p14="http://schemas.microsoft.com/office/powerpoint/2010/main" val="1591605095"/>
      </p:ext>
    </p:extLst>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925" y="731223"/>
            <a:ext cx="7966075" cy="507742"/>
          </a:xfrm>
        </p:spPr>
        <p:txBody>
          <a:bodyPr/>
          <a:lstStyle/>
          <a:p>
            <a:r>
              <a:rPr lang="en-US" sz="2700" dirty="0" smtClean="0"/>
              <a:t> </a:t>
            </a:r>
            <a:r>
              <a:rPr lang="en-US" sz="2700" dirty="0" smtClean="0"/>
              <a:t>Rate Structure for Peer Support Services</a:t>
            </a:r>
            <a:endParaRPr lang="en-US" sz="27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24843572"/>
              </p:ext>
            </p:extLst>
          </p:nvPr>
        </p:nvGraphicFramePr>
        <p:xfrm>
          <a:off x="-1" y="1295400"/>
          <a:ext cx="8915400" cy="4953001"/>
        </p:xfrm>
        <a:graphic>
          <a:graphicData uri="http://schemas.openxmlformats.org/drawingml/2006/table">
            <a:tbl>
              <a:tblPr firstRow="1" bandRow="1">
                <a:tableStyleId>{5C22544A-7EE6-4342-B048-85BDC9FD1C3A}</a:tableStyleId>
              </a:tblPr>
              <a:tblGrid>
                <a:gridCol w="1093398"/>
                <a:gridCol w="1766259"/>
                <a:gridCol w="3784839"/>
                <a:gridCol w="1177506"/>
                <a:gridCol w="1093398"/>
              </a:tblGrid>
              <a:tr h="703088">
                <a:tc>
                  <a:txBody>
                    <a:bodyPr/>
                    <a:lstStyle/>
                    <a:p>
                      <a:pPr algn="ctr"/>
                      <a:r>
                        <a:rPr lang="en-US" sz="1800" dirty="0" smtClean="0">
                          <a:latin typeface="+mj-lt"/>
                        </a:rPr>
                        <a:t>Code</a:t>
                      </a:r>
                      <a:endParaRPr lang="en-US" sz="1800" dirty="0">
                        <a:latin typeface="+mj-lt"/>
                      </a:endParaRPr>
                    </a:p>
                  </a:txBody>
                  <a:tcPr anchor="ctr"/>
                </a:tc>
                <a:tc>
                  <a:txBody>
                    <a:bodyPr/>
                    <a:lstStyle/>
                    <a:p>
                      <a:pPr algn="ctr"/>
                      <a:r>
                        <a:rPr lang="en-US" sz="1800" dirty="0" smtClean="0">
                          <a:latin typeface="+mj-lt"/>
                        </a:rPr>
                        <a:t>Service</a:t>
                      </a:r>
                      <a:endParaRPr lang="en-US" sz="1800" dirty="0">
                        <a:latin typeface="+mj-lt"/>
                      </a:endParaRPr>
                    </a:p>
                  </a:txBody>
                  <a:tcPr anchor="ctr"/>
                </a:tc>
                <a:tc>
                  <a:txBody>
                    <a:bodyPr/>
                    <a:lstStyle/>
                    <a:p>
                      <a:pPr algn="ctr"/>
                      <a:r>
                        <a:rPr lang="en-US" sz="1800" dirty="0" smtClean="0">
                          <a:latin typeface="+mj-lt"/>
                        </a:rPr>
                        <a:t>Description</a:t>
                      </a:r>
                      <a:endParaRPr lang="en-US" sz="1800" dirty="0">
                        <a:latin typeface="+mj-lt"/>
                      </a:endParaRPr>
                    </a:p>
                  </a:txBody>
                  <a:tcPr anchor="ctr"/>
                </a:tc>
                <a:tc>
                  <a:txBody>
                    <a:bodyPr/>
                    <a:lstStyle/>
                    <a:p>
                      <a:pPr algn="ctr"/>
                      <a:r>
                        <a:rPr lang="en-US" sz="1800" dirty="0" smtClean="0">
                          <a:latin typeface="+mj-lt"/>
                        </a:rPr>
                        <a:t>Unit</a:t>
                      </a:r>
                      <a:endParaRPr lang="en-US" sz="1800" dirty="0">
                        <a:latin typeface="+mj-lt"/>
                      </a:endParaRPr>
                    </a:p>
                  </a:txBody>
                  <a:tcPr anchor="ctr"/>
                </a:tc>
                <a:tc>
                  <a:txBody>
                    <a:bodyPr/>
                    <a:lstStyle/>
                    <a:p>
                      <a:pPr algn="ctr"/>
                      <a:r>
                        <a:rPr lang="en-US" sz="1800" dirty="0" smtClean="0">
                          <a:latin typeface="+mj-lt"/>
                        </a:rPr>
                        <a:t>Rate/</a:t>
                      </a:r>
                    </a:p>
                    <a:p>
                      <a:pPr algn="ctr"/>
                      <a:r>
                        <a:rPr lang="en-US" sz="1800" dirty="0" smtClean="0">
                          <a:latin typeface="+mj-lt"/>
                        </a:rPr>
                        <a:t>Unit</a:t>
                      </a:r>
                      <a:endParaRPr lang="en-US" sz="1800" dirty="0">
                        <a:latin typeface="+mj-lt"/>
                      </a:endParaRPr>
                    </a:p>
                  </a:txBody>
                  <a:tcPr anchor="ctr"/>
                </a:tc>
              </a:tr>
              <a:tr h="1215755">
                <a:tc>
                  <a:txBody>
                    <a:bodyPr/>
                    <a:lstStyle/>
                    <a:p>
                      <a:pPr algn="ctr" fontAlgn="ctr"/>
                      <a:r>
                        <a:rPr lang="en-US" sz="1800" b="0" i="0" u="none" strike="noStrike" dirty="0">
                          <a:solidFill>
                            <a:srgbClr val="000000"/>
                          </a:solidFill>
                          <a:effectLst/>
                          <a:latin typeface="+mj-lt"/>
                        </a:rPr>
                        <a:t>H0038</a:t>
                      </a:r>
                    </a:p>
                  </a:txBody>
                  <a:tcPr marL="9525" marR="9525" marT="9525" marB="0" anchor="ctr"/>
                </a:tc>
                <a:tc>
                  <a:txBody>
                    <a:bodyPr/>
                    <a:lstStyle/>
                    <a:p>
                      <a:pPr algn="l" fontAlgn="ctr"/>
                      <a:r>
                        <a:rPr lang="en-US" sz="1800" b="0" i="0" u="none" strike="noStrike" dirty="0">
                          <a:solidFill>
                            <a:srgbClr val="000000"/>
                          </a:solidFill>
                          <a:effectLst/>
                          <a:latin typeface="+mj-lt"/>
                        </a:rPr>
                        <a:t>Peer support </a:t>
                      </a:r>
                      <a:r>
                        <a:rPr lang="en-US" sz="1800" b="0" i="0" u="none" strike="noStrike" dirty="0" smtClean="0">
                          <a:solidFill>
                            <a:srgbClr val="000000"/>
                          </a:solidFill>
                          <a:effectLst/>
                          <a:latin typeface="+mj-lt"/>
                        </a:rPr>
                        <a:t>services  - individual</a:t>
                      </a:r>
                      <a:endParaRPr lang="en-US" sz="1800" b="0" i="0" u="none" strike="noStrike" dirty="0">
                        <a:solidFill>
                          <a:srgbClr val="000000"/>
                        </a:solidFill>
                        <a:effectLst/>
                        <a:latin typeface="+mj-lt"/>
                      </a:endParaRPr>
                    </a:p>
                  </a:txBody>
                  <a:tcPr marL="9525" marR="9525" marT="9525" marB="0" anchor="ctr"/>
                </a:tc>
                <a:tc>
                  <a:txBody>
                    <a:bodyPr/>
                    <a:lstStyle/>
                    <a:p>
                      <a:pPr algn="l" fontAlgn="ctr"/>
                      <a:r>
                        <a:rPr lang="en-US" sz="1800" b="0" i="0" u="none" strike="noStrike" dirty="0">
                          <a:solidFill>
                            <a:srgbClr val="000000"/>
                          </a:solidFill>
                          <a:effectLst/>
                          <a:latin typeface="+mj-lt"/>
                        </a:rPr>
                        <a:t>Self help/Peer Services. Peer provided services to initiate clinical service utilization and self-determination strategies</a:t>
                      </a:r>
                    </a:p>
                  </a:txBody>
                  <a:tcPr marL="9525" marR="9525" marT="9525" marB="0" anchor="ctr"/>
                </a:tc>
                <a:tc>
                  <a:txBody>
                    <a:bodyPr/>
                    <a:lstStyle/>
                    <a:p>
                      <a:pPr algn="ctr" fontAlgn="ctr"/>
                      <a:r>
                        <a:rPr lang="en-US" sz="1800" b="0" i="0" u="none" strike="noStrike" dirty="0">
                          <a:solidFill>
                            <a:srgbClr val="000000"/>
                          </a:solidFill>
                          <a:effectLst/>
                          <a:latin typeface="+mj-lt"/>
                        </a:rPr>
                        <a:t>1 unit </a:t>
                      </a:r>
                      <a:r>
                        <a:rPr lang="en-US" sz="1800" b="0" i="0" u="none" strike="noStrike" dirty="0" smtClean="0">
                          <a:solidFill>
                            <a:srgbClr val="000000"/>
                          </a:solidFill>
                          <a:effectLst/>
                          <a:latin typeface="+mj-lt"/>
                        </a:rPr>
                        <a:t>=</a:t>
                      </a:r>
                    </a:p>
                    <a:p>
                      <a:pPr algn="ctr" fontAlgn="ctr"/>
                      <a:r>
                        <a:rPr lang="en-US" sz="1800" b="0" i="0" u="none" strike="noStrike" dirty="0" smtClean="0">
                          <a:solidFill>
                            <a:srgbClr val="000000"/>
                          </a:solidFill>
                          <a:effectLst/>
                          <a:latin typeface="+mj-lt"/>
                        </a:rPr>
                        <a:t>15 min</a:t>
                      </a:r>
                      <a:endParaRPr lang="en-US" sz="1800" b="0" i="0" u="none" strike="noStrike" dirty="0">
                        <a:solidFill>
                          <a:srgbClr val="000000"/>
                        </a:solidFill>
                        <a:effectLst/>
                        <a:latin typeface="+mj-lt"/>
                      </a:endParaRPr>
                    </a:p>
                  </a:txBody>
                  <a:tcPr marL="9525" marR="9525" marT="9525" marB="0" anchor="ctr"/>
                </a:tc>
                <a:tc>
                  <a:txBody>
                    <a:bodyPr/>
                    <a:lstStyle/>
                    <a:p>
                      <a:pPr algn="ctr" fontAlgn="ctr"/>
                      <a:r>
                        <a:rPr lang="en-US" sz="1800" b="1" i="0" u="none" strike="noStrike" dirty="0" smtClean="0">
                          <a:solidFill>
                            <a:srgbClr val="000000"/>
                          </a:solidFill>
                          <a:effectLst/>
                          <a:latin typeface="+mj-lt"/>
                        </a:rPr>
                        <a:t>$6.50 </a:t>
                      </a:r>
                      <a:endParaRPr lang="en-US" sz="1800" b="1" i="0" u="none" strike="noStrike" dirty="0">
                        <a:solidFill>
                          <a:srgbClr val="000000"/>
                        </a:solidFill>
                        <a:effectLst/>
                        <a:latin typeface="+mj-lt"/>
                      </a:endParaRPr>
                    </a:p>
                  </a:txBody>
                  <a:tcPr marL="9525" marR="9525" marT="9525" marB="0" anchor="ctr"/>
                </a:tc>
              </a:tr>
              <a:tr h="1517079">
                <a:tc>
                  <a:txBody>
                    <a:bodyPr/>
                    <a:lstStyle/>
                    <a:p>
                      <a:pPr algn="ctr" fontAlgn="ctr"/>
                      <a:r>
                        <a:rPr lang="en-US" sz="1800" b="0" i="0" u="none" strike="noStrike" dirty="0">
                          <a:solidFill>
                            <a:srgbClr val="000000"/>
                          </a:solidFill>
                          <a:effectLst/>
                          <a:latin typeface="+mj-lt"/>
                        </a:rPr>
                        <a:t>S9445</a:t>
                      </a:r>
                    </a:p>
                  </a:txBody>
                  <a:tcPr marL="9525" marR="9525" marT="9525" marB="0" anchor="ctr"/>
                </a:tc>
                <a:tc>
                  <a:txBody>
                    <a:bodyPr/>
                    <a:lstStyle/>
                    <a:p>
                      <a:pPr algn="l" fontAlgn="ctr"/>
                      <a:r>
                        <a:rPr lang="en-US" sz="1800" b="0" i="0" u="none" strike="noStrike" dirty="0">
                          <a:solidFill>
                            <a:srgbClr val="000000"/>
                          </a:solidFill>
                          <a:effectLst/>
                          <a:latin typeface="+mj-lt"/>
                        </a:rPr>
                        <a:t>Peer support services  </a:t>
                      </a:r>
                      <a:r>
                        <a:rPr lang="en-US" sz="1800" b="0" i="0" u="none" strike="noStrike" dirty="0" smtClean="0">
                          <a:solidFill>
                            <a:srgbClr val="000000"/>
                          </a:solidFill>
                          <a:effectLst/>
                          <a:latin typeface="+mj-lt"/>
                        </a:rPr>
                        <a:t>-</a:t>
                      </a:r>
                      <a:r>
                        <a:rPr lang="en-US" sz="1800" b="0" i="0" u="none" strike="noStrike" baseline="0" dirty="0" smtClean="0">
                          <a:solidFill>
                            <a:srgbClr val="000000"/>
                          </a:solidFill>
                          <a:effectLst/>
                          <a:latin typeface="+mj-lt"/>
                        </a:rPr>
                        <a:t> group</a:t>
                      </a:r>
                      <a:endParaRPr lang="en-US" sz="1800" b="0" i="0" u="none" strike="noStrike" dirty="0">
                        <a:solidFill>
                          <a:srgbClr val="000000"/>
                        </a:solidFill>
                        <a:effectLst/>
                        <a:latin typeface="+mj-lt"/>
                      </a:endParaRPr>
                    </a:p>
                  </a:txBody>
                  <a:tcPr marL="9525" marR="9525" marT="9525" marB="0" anchor="ctr"/>
                </a:tc>
                <a:tc>
                  <a:txBody>
                    <a:bodyPr/>
                    <a:lstStyle/>
                    <a:p>
                      <a:pPr algn="l" fontAlgn="ctr"/>
                      <a:r>
                        <a:rPr lang="en-US" sz="1800" b="0" i="0" u="none" strike="noStrike" dirty="0">
                          <a:solidFill>
                            <a:srgbClr val="000000"/>
                          </a:solidFill>
                          <a:effectLst/>
                          <a:latin typeface="+mj-lt"/>
                        </a:rPr>
                        <a:t>Patient education; non-physician provider, individual, per session</a:t>
                      </a:r>
                    </a:p>
                  </a:txBody>
                  <a:tcPr marL="9525" marR="9525" marT="9525" marB="0" anchor="ctr"/>
                </a:tc>
                <a:tc>
                  <a:txBody>
                    <a:bodyPr/>
                    <a:lstStyle/>
                    <a:p>
                      <a:pPr algn="ctr" fontAlgn="ctr"/>
                      <a:r>
                        <a:rPr lang="en-US" sz="1800" b="0" i="0" u="none" strike="noStrike" dirty="0">
                          <a:solidFill>
                            <a:srgbClr val="000000"/>
                          </a:solidFill>
                          <a:effectLst/>
                          <a:latin typeface="+mj-lt"/>
                        </a:rPr>
                        <a:t>1 unit </a:t>
                      </a:r>
                      <a:r>
                        <a:rPr lang="en-US" sz="1800" b="0" i="0" u="none" strike="noStrike" dirty="0" smtClean="0">
                          <a:solidFill>
                            <a:srgbClr val="000000"/>
                          </a:solidFill>
                          <a:effectLst/>
                          <a:latin typeface="+mj-lt"/>
                        </a:rPr>
                        <a:t>=</a:t>
                      </a:r>
                    </a:p>
                    <a:p>
                      <a:pPr algn="ctr" fontAlgn="ctr"/>
                      <a:r>
                        <a:rPr lang="en-US" sz="1800" b="0" i="0" u="none" strike="noStrike" dirty="0" smtClean="0">
                          <a:solidFill>
                            <a:srgbClr val="000000"/>
                          </a:solidFill>
                          <a:effectLst/>
                          <a:latin typeface="+mj-lt"/>
                        </a:rPr>
                        <a:t>15 min</a:t>
                      </a:r>
                      <a:endParaRPr lang="en-US" sz="1800" b="0" i="0" u="none" strike="noStrike" dirty="0">
                        <a:solidFill>
                          <a:srgbClr val="000000"/>
                        </a:solidFill>
                        <a:effectLst/>
                        <a:latin typeface="+mj-lt"/>
                      </a:endParaRPr>
                    </a:p>
                  </a:txBody>
                  <a:tcPr marL="9525" marR="9525" marT="9525" marB="0" anchor="ctr"/>
                </a:tc>
                <a:tc>
                  <a:txBody>
                    <a:bodyPr/>
                    <a:lstStyle/>
                    <a:p>
                      <a:pPr algn="ctr" fontAlgn="ctr"/>
                      <a:r>
                        <a:rPr lang="en-US" sz="1800" b="1" i="0" u="none" strike="noStrike" dirty="0">
                          <a:solidFill>
                            <a:srgbClr val="000000"/>
                          </a:solidFill>
                          <a:effectLst/>
                          <a:latin typeface="+mj-lt"/>
                        </a:rPr>
                        <a:t>Pending</a:t>
                      </a:r>
                    </a:p>
                  </a:txBody>
                  <a:tcPr marL="9525" marR="9525" marT="9525" marB="0" anchor="ctr"/>
                </a:tc>
              </a:tr>
              <a:tr h="1517079">
                <a:tc>
                  <a:txBody>
                    <a:bodyPr/>
                    <a:lstStyle/>
                    <a:p>
                      <a:pPr algn="ctr" fontAlgn="ctr"/>
                      <a:r>
                        <a:rPr lang="en-US" sz="1800" b="0" i="0" u="none" strike="noStrike" dirty="0">
                          <a:solidFill>
                            <a:srgbClr val="000000"/>
                          </a:solidFill>
                          <a:effectLst/>
                          <a:latin typeface="+mj-lt"/>
                        </a:rPr>
                        <a:t>S9446</a:t>
                      </a:r>
                    </a:p>
                  </a:txBody>
                  <a:tcPr marL="9525" marR="9525" marT="9525" marB="0" anchor="ctr"/>
                </a:tc>
                <a:tc>
                  <a:txBody>
                    <a:bodyPr/>
                    <a:lstStyle/>
                    <a:p>
                      <a:pPr algn="l" fontAlgn="ctr"/>
                      <a:r>
                        <a:rPr lang="en-US" sz="1800" b="0" i="0" u="none" strike="noStrike" dirty="0">
                          <a:solidFill>
                            <a:srgbClr val="000000"/>
                          </a:solidFill>
                          <a:effectLst/>
                          <a:latin typeface="+mj-lt"/>
                        </a:rPr>
                        <a:t>Peer support services               Patient education - group</a:t>
                      </a:r>
                    </a:p>
                  </a:txBody>
                  <a:tcPr marL="9525" marR="9525" marT="9525" marB="0" anchor="ctr"/>
                </a:tc>
                <a:tc>
                  <a:txBody>
                    <a:bodyPr/>
                    <a:lstStyle/>
                    <a:p>
                      <a:pPr algn="l" fontAlgn="ctr"/>
                      <a:r>
                        <a:rPr lang="en-US" sz="1800" b="0" i="0" u="none" strike="noStrike" dirty="0">
                          <a:solidFill>
                            <a:srgbClr val="000000"/>
                          </a:solidFill>
                          <a:effectLst/>
                          <a:latin typeface="+mj-lt"/>
                        </a:rPr>
                        <a:t>Patient education; non-physician provider, group, per session</a:t>
                      </a:r>
                    </a:p>
                  </a:txBody>
                  <a:tcPr marL="9525" marR="9525" marT="9525" marB="0" anchor="ctr"/>
                </a:tc>
                <a:tc>
                  <a:txBody>
                    <a:bodyPr/>
                    <a:lstStyle/>
                    <a:p>
                      <a:pPr algn="ctr" fontAlgn="ctr"/>
                      <a:r>
                        <a:rPr lang="en-US" sz="1800" b="0" i="0" u="none" strike="noStrike" dirty="0">
                          <a:solidFill>
                            <a:srgbClr val="000000"/>
                          </a:solidFill>
                          <a:effectLst/>
                          <a:latin typeface="+mj-lt"/>
                        </a:rPr>
                        <a:t>1 unit </a:t>
                      </a:r>
                      <a:r>
                        <a:rPr lang="en-US" sz="1800" b="0" i="0" u="none" strike="noStrike" dirty="0" smtClean="0">
                          <a:solidFill>
                            <a:srgbClr val="000000"/>
                          </a:solidFill>
                          <a:effectLst/>
                          <a:latin typeface="+mj-lt"/>
                        </a:rPr>
                        <a:t>=</a:t>
                      </a:r>
                    </a:p>
                    <a:p>
                      <a:pPr algn="ctr" fontAlgn="ctr"/>
                      <a:r>
                        <a:rPr lang="en-US" sz="1800" b="0" i="0" u="none" strike="noStrike" dirty="0" smtClean="0">
                          <a:solidFill>
                            <a:srgbClr val="000000"/>
                          </a:solidFill>
                          <a:effectLst/>
                          <a:latin typeface="+mj-lt"/>
                        </a:rPr>
                        <a:t>15 min</a:t>
                      </a:r>
                      <a:endParaRPr lang="en-US" sz="1800" b="0" i="0" u="none" strike="noStrike" dirty="0">
                        <a:solidFill>
                          <a:srgbClr val="000000"/>
                        </a:solidFill>
                        <a:effectLst/>
                        <a:latin typeface="+mj-lt"/>
                      </a:endParaRPr>
                    </a:p>
                  </a:txBody>
                  <a:tcPr marL="9525" marR="9525" marT="9525" marB="0" anchor="ctr"/>
                </a:tc>
                <a:tc>
                  <a:txBody>
                    <a:bodyPr/>
                    <a:lstStyle/>
                    <a:p>
                      <a:pPr algn="ctr" fontAlgn="ctr"/>
                      <a:r>
                        <a:rPr lang="en-US" sz="1800" b="1" i="0" u="none" strike="noStrike" dirty="0" smtClean="0">
                          <a:solidFill>
                            <a:srgbClr val="000000"/>
                          </a:solidFill>
                          <a:effectLst/>
                          <a:latin typeface="+mj-lt"/>
                        </a:rPr>
                        <a:t>$2.70</a:t>
                      </a:r>
                      <a:endParaRPr lang="en-US" sz="1800" b="1" i="0" u="none" strike="noStrike" dirty="0">
                        <a:solidFill>
                          <a:srgbClr val="000000"/>
                        </a:solidFill>
                        <a:effectLst/>
                        <a:latin typeface="+mj-lt"/>
                      </a:endParaRPr>
                    </a:p>
                  </a:txBody>
                  <a:tcPr marL="9525" marR="9525" marT="9525" marB="0" anchor="ctr"/>
                </a:tc>
              </a:tr>
            </a:tbl>
          </a:graphicData>
        </a:graphic>
      </p:graphicFrame>
    </p:spTree>
    <p:extLst>
      <p:ext uri="{BB962C8B-B14F-4D97-AF65-F5344CB8AC3E}">
        <p14:creationId xmlns:p14="http://schemas.microsoft.com/office/powerpoint/2010/main" val="3098125505"/>
      </p:ext>
    </p:extLst>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09800"/>
            <a:ext cx="8991600" cy="4829175"/>
          </a:xfrm>
        </p:spPr>
        <p:txBody>
          <a:bodyPr/>
          <a:lstStyle/>
          <a:p>
            <a:pPr algn="ctr">
              <a:spcAft>
                <a:spcPts val="0"/>
              </a:spcAft>
            </a:pPr>
            <a:r>
              <a:rPr lang="en-US" sz="4500" b="1" dirty="0" smtClean="0">
                <a:latin typeface="+mn-lt"/>
              </a:rPr>
              <a:t>Addiction Disease Management Training Opportunities for Safety-Net Clinicians</a:t>
            </a:r>
            <a:endParaRPr lang="en-US" sz="4500" b="1" dirty="0">
              <a:latin typeface="+mn-lt"/>
            </a:endParaRPr>
          </a:p>
        </p:txBody>
      </p:sp>
    </p:spTree>
    <p:extLst>
      <p:ext uri="{BB962C8B-B14F-4D97-AF65-F5344CB8AC3E}">
        <p14:creationId xmlns:p14="http://schemas.microsoft.com/office/powerpoint/2010/main" val="1364403536"/>
      </p:ext>
    </p:extLst>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762000"/>
            <a:ext cx="9143999" cy="400021"/>
          </a:xfrm>
        </p:spPr>
        <p:txBody>
          <a:bodyPr/>
          <a:lstStyle/>
          <a:p>
            <a:r>
              <a:rPr lang="en-US" sz="2000" dirty="0" smtClean="0">
                <a:latin typeface="+mn-lt"/>
              </a:rPr>
              <a:t>Integration of Addiction Disease Management</a:t>
            </a:r>
            <a:endParaRPr lang="en-US" sz="2000" dirty="0">
              <a:latin typeface="+mn-lt"/>
            </a:endParaRPr>
          </a:p>
        </p:txBody>
      </p:sp>
      <p:graphicFrame>
        <p:nvGraphicFramePr>
          <p:cNvPr id="3" name="Content Placeholder 8"/>
          <p:cNvGraphicFramePr>
            <a:graphicFrameLocks/>
          </p:cNvGraphicFramePr>
          <p:nvPr>
            <p:extLst>
              <p:ext uri="{D42A27DB-BD31-4B8C-83A1-F6EECF244321}">
                <p14:modId xmlns:p14="http://schemas.microsoft.com/office/powerpoint/2010/main" val="46512372"/>
              </p:ext>
            </p:extLst>
          </p:nvPr>
        </p:nvGraphicFramePr>
        <p:xfrm>
          <a:off x="0" y="1143000"/>
          <a:ext cx="9067800" cy="5514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09400002"/>
      </p:ext>
    </p:extLst>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81424"/>
            <a:ext cx="8229600" cy="461576"/>
          </a:xfrm>
        </p:spPr>
        <p:txBody>
          <a:bodyPr/>
          <a:lstStyle/>
          <a:p>
            <a:r>
              <a:rPr lang="en-US" sz="2400" dirty="0" smtClean="0">
                <a:latin typeface="+mn-lt"/>
              </a:rPr>
              <a:t>Training Events </a:t>
            </a:r>
            <a:endParaRPr lang="en-US" sz="2400" dirty="0">
              <a:latin typeface="+mn-lt"/>
            </a:endParaRPr>
          </a:p>
        </p:txBody>
      </p:sp>
      <p:sp>
        <p:nvSpPr>
          <p:cNvPr id="3" name="Content Placeholder 2"/>
          <p:cNvSpPr>
            <a:spLocks noGrp="1"/>
          </p:cNvSpPr>
          <p:nvPr>
            <p:ph idx="1"/>
          </p:nvPr>
        </p:nvSpPr>
        <p:spPr>
          <a:xfrm>
            <a:off x="435429" y="1316037"/>
            <a:ext cx="8229600" cy="5059363"/>
          </a:xfrm>
        </p:spPr>
        <p:txBody>
          <a:bodyPr/>
          <a:lstStyle/>
          <a:p>
            <a:pPr marL="0" indent="0">
              <a:buNone/>
            </a:pPr>
            <a:endParaRPr lang="en-US" sz="2000" i="1" dirty="0" smtClean="0"/>
          </a:p>
          <a:p>
            <a:pPr marL="0" indent="0">
              <a:buNone/>
            </a:pPr>
            <a:r>
              <a:rPr lang="en-US" dirty="0" smtClean="0"/>
              <a:t> </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854392221"/>
              </p:ext>
            </p:extLst>
          </p:nvPr>
        </p:nvGraphicFramePr>
        <p:xfrm>
          <a:off x="19050" y="1189860"/>
          <a:ext cx="8667750" cy="5218958"/>
        </p:xfrm>
        <a:graphic>
          <a:graphicData uri="http://schemas.openxmlformats.org/drawingml/2006/table">
            <a:tbl>
              <a:tblPr>
                <a:tableStyleId>{5C22544A-7EE6-4342-B048-85BDC9FD1C3A}</a:tableStyleId>
              </a:tblPr>
              <a:tblGrid>
                <a:gridCol w="3952674"/>
                <a:gridCol w="4715076"/>
              </a:tblGrid>
              <a:tr h="526355">
                <a:tc gridSpan="2">
                  <a:txBody>
                    <a:bodyPr/>
                    <a:lstStyle/>
                    <a:p>
                      <a:pPr marL="0" marR="0" algn="ctr">
                        <a:lnSpc>
                          <a:spcPct val="115000"/>
                        </a:lnSpc>
                        <a:spcBef>
                          <a:spcPts val="0"/>
                        </a:spcBef>
                        <a:spcAft>
                          <a:spcPts val="0"/>
                        </a:spcAft>
                      </a:pPr>
                      <a:r>
                        <a:rPr lang="en-US" sz="1600" b="1" dirty="0">
                          <a:effectLst/>
                          <a:latin typeface="+mn-lt"/>
                        </a:rPr>
                        <a:t>October 2016:  </a:t>
                      </a:r>
                    </a:p>
                    <a:p>
                      <a:pPr marL="0" marR="0" algn="ctr">
                        <a:lnSpc>
                          <a:spcPct val="115000"/>
                        </a:lnSpc>
                        <a:spcBef>
                          <a:spcPts val="0"/>
                        </a:spcBef>
                        <a:spcAft>
                          <a:spcPts val="0"/>
                        </a:spcAft>
                      </a:pPr>
                      <a:r>
                        <a:rPr lang="en-US" sz="1600" b="1" dirty="0">
                          <a:effectLst/>
                          <a:latin typeface="+mn-lt"/>
                        </a:rPr>
                        <a:t>Engaging Key Stakeholders</a:t>
                      </a:r>
                      <a:endParaRPr lang="en-US" sz="1600" b="1" dirty="0">
                        <a:effectLst/>
                        <a:latin typeface="+mn-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endParaRPr lang="en-US"/>
                    </a:p>
                  </a:txBody>
                  <a:tcPr/>
                </a:tc>
              </a:tr>
              <a:tr h="600740">
                <a:tc rowSpan="3">
                  <a:txBody>
                    <a:bodyPr/>
                    <a:lstStyle/>
                    <a:p>
                      <a:pPr marL="0" marR="0">
                        <a:lnSpc>
                          <a:spcPct val="115000"/>
                        </a:lnSpc>
                        <a:spcBef>
                          <a:spcPts val="0"/>
                        </a:spcBef>
                        <a:spcAft>
                          <a:spcPts val="0"/>
                        </a:spcAft>
                      </a:pPr>
                      <a:r>
                        <a:rPr lang="en-US" sz="1200" b="1" dirty="0">
                          <a:effectLst/>
                          <a:latin typeface="+mn-lt"/>
                        </a:rPr>
                        <a:t>Association Meeting </a:t>
                      </a:r>
                      <a:r>
                        <a:rPr lang="en-US" sz="1200" b="1" dirty="0" smtClean="0">
                          <a:effectLst/>
                          <a:latin typeface="+mn-lt"/>
                        </a:rPr>
                        <a:t>Presentations:</a:t>
                      </a:r>
                    </a:p>
                    <a:p>
                      <a:pPr marL="0" marR="0">
                        <a:lnSpc>
                          <a:spcPct val="115000"/>
                        </a:lnSpc>
                        <a:spcBef>
                          <a:spcPts val="0"/>
                        </a:spcBef>
                        <a:spcAft>
                          <a:spcPts val="0"/>
                        </a:spcAft>
                      </a:pPr>
                      <a:endParaRPr lang="en-US" sz="1200" b="1" dirty="0" smtClean="0">
                        <a:effectLst/>
                        <a:latin typeface="+mn-lt"/>
                      </a:endParaRPr>
                    </a:p>
                    <a:p>
                      <a:pPr marL="171450" marR="0" indent="-171450">
                        <a:lnSpc>
                          <a:spcPct val="115000"/>
                        </a:lnSpc>
                        <a:spcBef>
                          <a:spcPts val="0"/>
                        </a:spcBef>
                        <a:spcAft>
                          <a:spcPts val="0"/>
                        </a:spcAft>
                        <a:buFont typeface="Arial" panose="020B0604020202020204" pitchFamily="34" charset="0"/>
                        <a:buChar char="•"/>
                      </a:pPr>
                      <a:r>
                        <a:rPr lang="en-US" sz="1200" b="1" dirty="0" smtClean="0">
                          <a:effectLst/>
                          <a:latin typeface="+mn-lt"/>
                        </a:rPr>
                        <a:t>Psychiatric </a:t>
                      </a:r>
                      <a:r>
                        <a:rPr lang="en-US" sz="1200" b="1" dirty="0">
                          <a:effectLst/>
                          <a:latin typeface="+mn-lt"/>
                        </a:rPr>
                        <a:t>Society of Virginia</a:t>
                      </a:r>
                    </a:p>
                    <a:p>
                      <a:pPr marL="457200" marR="0">
                        <a:lnSpc>
                          <a:spcPct val="115000"/>
                        </a:lnSpc>
                        <a:spcBef>
                          <a:spcPts val="0"/>
                        </a:spcBef>
                        <a:spcAft>
                          <a:spcPts val="0"/>
                        </a:spcAft>
                      </a:pPr>
                      <a:r>
                        <a:rPr lang="en-US" sz="1200" b="1" i="1" dirty="0">
                          <a:effectLst/>
                          <a:latin typeface="+mn-lt"/>
                        </a:rPr>
                        <a:t>October 7, 2016: Roanoke, VA</a:t>
                      </a:r>
                    </a:p>
                    <a:p>
                      <a:pPr marL="171450" marR="0" lvl="0" indent="-171450">
                        <a:lnSpc>
                          <a:spcPct val="115000"/>
                        </a:lnSpc>
                        <a:spcBef>
                          <a:spcPts val="0"/>
                        </a:spcBef>
                        <a:spcAft>
                          <a:spcPts val="0"/>
                        </a:spcAft>
                        <a:buFont typeface="Arial" panose="020B0604020202020204" pitchFamily="34" charset="0"/>
                        <a:buChar char="•"/>
                        <a:tabLst>
                          <a:tab pos="457200" algn="l"/>
                        </a:tabLst>
                      </a:pPr>
                      <a:r>
                        <a:rPr lang="en-US" sz="1200" b="1" dirty="0">
                          <a:effectLst/>
                          <a:latin typeface="+mn-lt"/>
                        </a:rPr>
                        <a:t>Medical Society of Virginia</a:t>
                      </a:r>
                    </a:p>
                    <a:p>
                      <a:pPr marL="457200" marR="0">
                        <a:lnSpc>
                          <a:spcPct val="115000"/>
                        </a:lnSpc>
                        <a:spcBef>
                          <a:spcPts val="0"/>
                        </a:spcBef>
                        <a:spcAft>
                          <a:spcPts val="0"/>
                        </a:spcAft>
                      </a:pPr>
                      <a:r>
                        <a:rPr lang="en-US" sz="1200" b="1" i="1" dirty="0">
                          <a:effectLst/>
                          <a:latin typeface="+mn-lt"/>
                        </a:rPr>
                        <a:t>October 14-16, 2016: Roanoke, VA</a:t>
                      </a:r>
                    </a:p>
                    <a:p>
                      <a:pPr marL="171450" marR="0" lvl="0" indent="-171450">
                        <a:lnSpc>
                          <a:spcPct val="115000"/>
                        </a:lnSpc>
                        <a:spcBef>
                          <a:spcPts val="0"/>
                        </a:spcBef>
                        <a:spcAft>
                          <a:spcPts val="0"/>
                        </a:spcAft>
                        <a:buFont typeface="Arial" panose="020B0604020202020204" pitchFamily="34" charset="0"/>
                        <a:buChar char="•"/>
                        <a:tabLst>
                          <a:tab pos="457200" algn="l"/>
                        </a:tabLst>
                      </a:pPr>
                      <a:r>
                        <a:rPr lang="en-US" sz="1200" b="1" dirty="0">
                          <a:effectLst/>
                          <a:latin typeface="+mn-lt"/>
                        </a:rPr>
                        <a:t>Community Care Network of Virginia</a:t>
                      </a:r>
                    </a:p>
                    <a:p>
                      <a:pPr marL="457200" marR="0">
                        <a:lnSpc>
                          <a:spcPct val="115000"/>
                        </a:lnSpc>
                        <a:spcBef>
                          <a:spcPts val="0"/>
                        </a:spcBef>
                        <a:spcAft>
                          <a:spcPts val="0"/>
                        </a:spcAft>
                      </a:pPr>
                      <a:r>
                        <a:rPr lang="en-US" sz="1200" b="1" i="1" dirty="0">
                          <a:effectLst/>
                          <a:latin typeface="+mn-lt"/>
                        </a:rPr>
                        <a:t>October 17, 2016: Henrico, VA</a:t>
                      </a:r>
                    </a:p>
                    <a:p>
                      <a:pPr marL="0" marR="0">
                        <a:lnSpc>
                          <a:spcPct val="115000"/>
                        </a:lnSpc>
                        <a:spcBef>
                          <a:spcPts val="0"/>
                        </a:spcBef>
                        <a:spcAft>
                          <a:spcPts val="1000"/>
                        </a:spcAft>
                      </a:pPr>
                      <a:r>
                        <a:rPr lang="en-US" sz="1200" b="1" i="1" dirty="0">
                          <a:effectLst/>
                          <a:latin typeface="+mn-lt"/>
                        </a:rPr>
                        <a:t> </a:t>
                      </a:r>
                      <a:endParaRPr lang="en-US" sz="1200" b="1" i="1" dirty="0">
                        <a:effectLst/>
                        <a:latin typeface="+mn-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15000"/>
                        </a:lnSpc>
                        <a:spcBef>
                          <a:spcPts val="0"/>
                        </a:spcBef>
                        <a:spcAft>
                          <a:spcPts val="1000"/>
                        </a:spcAft>
                        <a:buClrTx/>
                        <a:buSzTx/>
                        <a:buFontTx/>
                        <a:buNone/>
                        <a:tabLst/>
                        <a:defRPr/>
                      </a:pPr>
                      <a:r>
                        <a:rPr lang="en-US" sz="1200" b="1" dirty="0" smtClean="0">
                          <a:effectLst/>
                          <a:latin typeface="+mn-lt"/>
                        </a:rPr>
                        <a:t>Key SME experts delivered Virginia specific presentations, focusing on the</a:t>
                      </a:r>
                      <a:r>
                        <a:rPr lang="en-US" sz="1200" b="1" baseline="0" dirty="0" smtClean="0">
                          <a:effectLst/>
                          <a:latin typeface="+mn-lt"/>
                        </a:rPr>
                        <a:t> statewide opioid burden and primary prevention strategies for reducing impact </a:t>
                      </a:r>
                      <a:endParaRPr lang="en-US" sz="1200" b="1" dirty="0">
                        <a:effectLst/>
                        <a:latin typeface="+mn-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4751">
                <a:tc vMerge="1">
                  <a:txBody>
                    <a:bodyPr/>
                    <a:lstStyle/>
                    <a:p>
                      <a:endParaRPr lang="en-US"/>
                    </a:p>
                  </a:txBody>
                  <a:tcPr/>
                </a:tc>
                <a:tc>
                  <a:txBody>
                    <a:bodyPr/>
                    <a:lstStyle/>
                    <a:p>
                      <a:pPr marL="0" marR="0">
                        <a:lnSpc>
                          <a:spcPct val="115000"/>
                        </a:lnSpc>
                        <a:spcBef>
                          <a:spcPts val="0"/>
                        </a:spcBef>
                        <a:spcAft>
                          <a:spcPts val="1000"/>
                        </a:spcAft>
                      </a:pPr>
                      <a:r>
                        <a:rPr lang="en-US" sz="1200" b="1" dirty="0" smtClean="0">
                          <a:effectLst/>
                          <a:latin typeface="+mn-lt"/>
                          <a:ea typeface="Calibri"/>
                          <a:cs typeface="Times New Roman"/>
                        </a:rPr>
                        <a:t>Participants earned Continuing </a:t>
                      </a:r>
                      <a:r>
                        <a:rPr lang="en-US" sz="1200" b="1" baseline="0" dirty="0" smtClean="0">
                          <a:effectLst/>
                          <a:latin typeface="+mn-lt"/>
                          <a:ea typeface="Calibri"/>
                          <a:cs typeface="Times New Roman"/>
                        </a:rPr>
                        <a:t> Medical Education units  for completing the training</a:t>
                      </a:r>
                      <a:endParaRPr lang="en-US" sz="1200" b="1" dirty="0">
                        <a:effectLst/>
                        <a:latin typeface="+mn-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41184">
                <a:tc vMerge="1">
                  <a:txBody>
                    <a:bodyPr/>
                    <a:lstStyle/>
                    <a:p>
                      <a:endParaRPr lang="en-US"/>
                    </a:p>
                  </a:txBody>
                  <a:tcPr/>
                </a:tc>
                <a:tc>
                  <a:txBody>
                    <a:bodyPr/>
                    <a:lstStyle/>
                    <a:p>
                      <a:pPr marL="0" marR="0">
                        <a:lnSpc>
                          <a:spcPct val="115000"/>
                        </a:lnSpc>
                        <a:spcBef>
                          <a:spcPts val="0"/>
                        </a:spcBef>
                        <a:spcAft>
                          <a:spcPts val="1000"/>
                        </a:spcAft>
                      </a:pPr>
                      <a:r>
                        <a:rPr lang="en-US" sz="1200" b="1" dirty="0" smtClean="0">
                          <a:effectLst/>
                          <a:latin typeface="+mn-lt"/>
                          <a:ea typeface="Calibri"/>
                          <a:cs typeface="Times New Roman"/>
                        </a:rPr>
                        <a:t>Evaluation</a:t>
                      </a:r>
                      <a:r>
                        <a:rPr lang="en-US" sz="1200" b="1" baseline="0" dirty="0" smtClean="0">
                          <a:effectLst/>
                          <a:latin typeface="+mn-lt"/>
                          <a:ea typeface="Calibri"/>
                          <a:cs typeface="Times New Roman"/>
                        </a:rPr>
                        <a:t> surveys were conducted in partnership with Virginia Commonwealth University to gauge association member knowledge post trainings and intention to implement change in policy and practice in addiction disease management principles</a:t>
                      </a:r>
                      <a:endParaRPr lang="en-US" sz="1200" b="1" dirty="0">
                        <a:effectLst/>
                        <a:latin typeface="+mn-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26355">
                <a:tc gridSpan="2">
                  <a:txBody>
                    <a:bodyPr/>
                    <a:lstStyle/>
                    <a:p>
                      <a:pPr marL="0" marR="0" algn="ctr">
                        <a:lnSpc>
                          <a:spcPct val="115000"/>
                        </a:lnSpc>
                        <a:spcBef>
                          <a:spcPts val="0"/>
                        </a:spcBef>
                        <a:spcAft>
                          <a:spcPts val="0"/>
                        </a:spcAft>
                      </a:pPr>
                      <a:r>
                        <a:rPr lang="en-US" sz="1600" b="1" dirty="0">
                          <a:effectLst/>
                          <a:latin typeface="+mn-lt"/>
                        </a:rPr>
                        <a:t>November 2016</a:t>
                      </a:r>
                    </a:p>
                    <a:p>
                      <a:pPr marL="0" marR="0" algn="ctr">
                        <a:lnSpc>
                          <a:spcPct val="115000"/>
                        </a:lnSpc>
                        <a:spcBef>
                          <a:spcPts val="0"/>
                        </a:spcBef>
                        <a:spcAft>
                          <a:spcPts val="0"/>
                        </a:spcAft>
                      </a:pPr>
                      <a:r>
                        <a:rPr lang="en-US" sz="1600" b="1" dirty="0">
                          <a:effectLst/>
                          <a:latin typeface="+mn-lt"/>
                        </a:rPr>
                        <a:t>Train-the-Trainer Model</a:t>
                      </a:r>
                      <a:endParaRPr lang="en-US" sz="1600" b="1" dirty="0">
                        <a:effectLst/>
                        <a:latin typeface="+mn-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endParaRPr lang="en-US"/>
                    </a:p>
                  </a:txBody>
                  <a:tcPr/>
                </a:tc>
              </a:tr>
              <a:tr h="1012718">
                <a:tc>
                  <a:txBody>
                    <a:bodyPr/>
                    <a:lstStyle/>
                    <a:p>
                      <a:pPr marL="0" marR="0">
                        <a:lnSpc>
                          <a:spcPct val="115000"/>
                        </a:lnSpc>
                        <a:spcBef>
                          <a:spcPts val="0"/>
                        </a:spcBef>
                        <a:spcAft>
                          <a:spcPts val="0"/>
                        </a:spcAft>
                      </a:pPr>
                      <a:r>
                        <a:rPr lang="en-US" sz="1200" b="1" dirty="0">
                          <a:effectLst/>
                          <a:latin typeface="+mn-lt"/>
                        </a:rPr>
                        <a:t>Specialty Trainer Expert Areas:</a:t>
                      </a:r>
                    </a:p>
                    <a:p>
                      <a:pPr marL="342900" marR="0" lvl="0" indent="-342900">
                        <a:lnSpc>
                          <a:spcPct val="115000"/>
                        </a:lnSpc>
                        <a:spcBef>
                          <a:spcPts val="0"/>
                        </a:spcBef>
                        <a:spcAft>
                          <a:spcPts val="0"/>
                        </a:spcAft>
                        <a:buFont typeface="Arial"/>
                        <a:buChar char="•"/>
                        <a:tabLst>
                          <a:tab pos="457200" algn="l"/>
                        </a:tabLst>
                      </a:pPr>
                      <a:r>
                        <a:rPr lang="en-US" sz="1200" b="1" dirty="0">
                          <a:effectLst/>
                          <a:latin typeface="+mn-lt"/>
                        </a:rPr>
                        <a:t>Medical</a:t>
                      </a:r>
                    </a:p>
                    <a:p>
                      <a:pPr marL="342900" marR="0" lvl="0" indent="-342900">
                        <a:lnSpc>
                          <a:spcPct val="115000"/>
                        </a:lnSpc>
                        <a:spcBef>
                          <a:spcPts val="0"/>
                        </a:spcBef>
                        <a:spcAft>
                          <a:spcPts val="0"/>
                        </a:spcAft>
                        <a:buFont typeface="Arial"/>
                        <a:buChar char="•"/>
                        <a:tabLst>
                          <a:tab pos="457200" algn="l"/>
                        </a:tabLst>
                      </a:pPr>
                      <a:r>
                        <a:rPr lang="en-US" sz="1200" b="1" dirty="0">
                          <a:effectLst/>
                          <a:latin typeface="+mn-lt"/>
                        </a:rPr>
                        <a:t>Behavioral Health</a:t>
                      </a:r>
                    </a:p>
                    <a:p>
                      <a:pPr marL="342900" marR="0" lvl="0" indent="-342900">
                        <a:lnSpc>
                          <a:spcPct val="115000"/>
                        </a:lnSpc>
                        <a:spcBef>
                          <a:spcPts val="0"/>
                        </a:spcBef>
                        <a:spcAft>
                          <a:spcPts val="0"/>
                        </a:spcAft>
                        <a:buFont typeface="Arial"/>
                        <a:buChar char="•"/>
                        <a:tabLst>
                          <a:tab pos="457200" algn="l"/>
                        </a:tabLst>
                      </a:pPr>
                      <a:r>
                        <a:rPr lang="en-US" sz="1200" b="1" dirty="0">
                          <a:effectLst/>
                          <a:latin typeface="+mn-lt"/>
                        </a:rPr>
                        <a:t>Administrative</a:t>
                      </a:r>
                      <a:endParaRPr lang="en-US" sz="1200" b="1" dirty="0">
                        <a:effectLst/>
                        <a:latin typeface="+mn-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200" b="1" dirty="0">
                          <a:effectLst/>
                          <a:latin typeface="+mn-lt"/>
                        </a:rPr>
                        <a:t>In each MCO region, </a:t>
                      </a:r>
                      <a:r>
                        <a:rPr lang="en-US" sz="1200" b="1" dirty="0" smtClean="0">
                          <a:effectLst/>
                          <a:latin typeface="+mn-lt"/>
                        </a:rPr>
                        <a:t>25 selected  regional champions</a:t>
                      </a:r>
                      <a:r>
                        <a:rPr lang="en-US" sz="1200" b="1" baseline="0" dirty="0" smtClean="0">
                          <a:effectLst/>
                          <a:latin typeface="+mn-lt"/>
                        </a:rPr>
                        <a:t> </a:t>
                      </a:r>
                      <a:r>
                        <a:rPr lang="en-US" sz="1200" b="1" dirty="0" smtClean="0">
                          <a:effectLst/>
                          <a:latin typeface="+mn-lt"/>
                        </a:rPr>
                        <a:t> have been be </a:t>
                      </a:r>
                      <a:r>
                        <a:rPr lang="en-US" sz="1200" b="1" dirty="0">
                          <a:effectLst/>
                          <a:latin typeface="+mn-lt"/>
                        </a:rPr>
                        <a:t>trained to target and to educate local physicians, behavioral health providers, and administrators in </a:t>
                      </a:r>
                      <a:r>
                        <a:rPr lang="en-US" sz="1200" b="1" dirty="0" smtClean="0">
                          <a:effectLst/>
                          <a:latin typeface="+mn-lt"/>
                        </a:rPr>
                        <a:t>the</a:t>
                      </a:r>
                      <a:r>
                        <a:rPr lang="en-US" sz="1200" b="1" baseline="0" dirty="0" smtClean="0">
                          <a:effectLst/>
                          <a:latin typeface="+mn-lt"/>
                        </a:rPr>
                        <a:t> VDH curricula for integrating addiction disease management into practice</a:t>
                      </a:r>
                      <a:endParaRPr lang="en-US" sz="1200" b="1" dirty="0">
                        <a:effectLst/>
                        <a:latin typeface="+mn-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26355">
                <a:tc gridSpan="2">
                  <a:txBody>
                    <a:bodyPr/>
                    <a:lstStyle/>
                    <a:p>
                      <a:pPr marL="0" marR="0" algn="ctr">
                        <a:lnSpc>
                          <a:spcPct val="115000"/>
                        </a:lnSpc>
                        <a:spcBef>
                          <a:spcPts val="0"/>
                        </a:spcBef>
                        <a:spcAft>
                          <a:spcPts val="0"/>
                        </a:spcAft>
                      </a:pPr>
                      <a:r>
                        <a:rPr lang="en-US" sz="1600" b="1" dirty="0" smtClean="0">
                          <a:effectLst/>
                          <a:latin typeface="+mn-lt"/>
                        </a:rPr>
                        <a:t>January-March </a:t>
                      </a:r>
                      <a:r>
                        <a:rPr lang="en-US" sz="1600" b="1" dirty="0">
                          <a:effectLst/>
                          <a:latin typeface="+mn-lt"/>
                        </a:rPr>
                        <a:t>2017</a:t>
                      </a:r>
                    </a:p>
                    <a:p>
                      <a:pPr marL="0" marR="0" algn="ctr">
                        <a:lnSpc>
                          <a:spcPct val="115000"/>
                        </a:lnSpc>
                        <a:spcBef>
                          <a:spcPts val="0"/>
                        </a:spcBef>
                        <a:spcAft>
                          <a:spcPts val="0"/>
                        </a:spcAft>
                      </a:pPr>
                      <a:r>
                        <a:rPr lang="en-US" sz="1600" b="1" dirty="0">
                          <a:effectLst/>
                          <a:latin typeface="+mn-lt"/>
                        </a:rPr>
                        <a:t>Train-the-Provider Model</a:t>
                      </a:r>
                      <a:endParaRPr lang="en-US" sz="1600" b="1" dirty="0">
                        <a:effectLst/>
                        <a:latin typeface="+mn-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endParaRPr lang="en-US"/>
                    </a:p>
                  </a:txBody>
                  <a:tcPr/>
                </a:tc>
              </a:tr>
              <a:tr h="431606">
                <a:tc>
                  <a:txBody>
                    <a:bodyPr/>
                    <a:lstStyle/>
                    <a:p>
                      <a:pPr marL="0" marR="0">
                        <a:lnSpc>
                          <a:spcPct val="115000"/>
                        </a:lnSpc>
                        <a:spcBef>
                          <a:spcPts val="0"/>
                        </a:spcBef>
                        <a:spcAft>
                          <a:spcPts val="1000"/>
                        </a:spcAft>
                      </a:pPr>
                      <a:r>
                        <a:rPr lang="en-US" sz="1200" b="1" dirty="0">
                          <a:effectLst/>
                          <a:latin typeface="+mn-lt"/>
                        </a:rPr>
                        <a:t>Train-the-Provider Model</a:t>
                      </a:r>
                      <a:endParaRPr lang="en-US" sz="1200" b="1" dirty="0">
                        <a:effectLst/>
                        <a:latin typeface="+mn-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15000"/>
                        </a:lnSpc>
                        <a:spcBef>
                          <a:spcPts val="0"/>
                        </a:spcBef>
                        <a:spcAft>
                          <a:spcPts val="1000"/>
                        </a:spcAft>
                        <a:buClrTx/>
                        <a:buSzTx/>
                        <a:buFontTx/>
                        <a:buNone/>
                        <a:tabLst/>
                        <a:defRPr/>
                      </a:pPr>
                      <a:r>
                        <a:rPr lang="en-US" sz="1200" b="1" dirty="0" smtClean="0">
                          <a:solidFill>
                            <a:schemeClr val="tx1"/>
                          </a:solidFill>
                          <a:effectLst/>
                          <a:latin typeface="+mn-lt"/>
                        </a:rPr>
                        <a:t>4 trainings will be hosted </a:t>
                      </a:r>
                      <a:r>
                        <a:rPr lang="en-US" sz="1200" b="1" baseline="0" dirty="0" smtClean="0">
                          <a:solidFill>
                            <a:schemeClr val="tx1"/>
                          </a:solidFill>
                          <a:effectLst/>
                          <a:latin typeface="+mn-lt"/>
                        </a:rPr>
                        <a:t> by VDH and led by regional trained champions </a:t>
                      </a:r>
                      <a:r>
                        <a:rPr lang="en-US" sz="1200" b="1" dirty="0" smtClean="0">
                          <a:solidFill>
                            <a:schemeClr val="tx1"/>
                          </a:solidFill>
                          <a:effectLst/>
                          <a:latin typeface="+mn-lt"/>
                        </a:rPr>
                        <a:t>in each of the 7 MCO regions  for a total of 28 training statewide. </a:t>
                      </a:r>
                      <a:r>
                        <a:rPr lang="en-US" sz="1200" b="1" dirty="0" smtClean="0">
                          <a:solidFill>
                            <a:schemeClr val="tx1"/>
                          </a:solidFill>
                          <a:latin typeface="+mn-lt"/>
                        </a:rPr>
                        <a:t>Anticipated Reach:  300 providers.</a:t>
                      </a:r>
                      <a:endParaRPr lang="en-US" sz="1200" b="1" dirty="0">
                        <a:effectLst/>
                        <a:latin typeface="+mn-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61917064"/>
      </p:ext>
    </p:extLst>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3" y="848132"/>
            <a:ext cx="9143999" cy="409169"/>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1" name="Title 1"/>
          <p:cNvSpPr txBox="1">
            <a:spLocks/>
          </p:cNvSpPr>
          <p:nvPr/>
        </p:nvSpPr>
        <p:spPr bwMode="auto">
          <a:xfrm>
            <a:off x="67422" y="453492"/>
            <a:ext cx="9144000" cy="707797"/>
          </a:xfrm>
          <a:prstGeom prst="rect">
            <a:avLst/>
          </a:prstGeom>
          <a:noFill/>
          <a:ln w="9525">
            <a:noFill/>
            <a:miter lim="800000"/>
            <a:headEnd/>
            <a:tailEnd/>
          </a:ln>
        </p:spPr>
        <p:txBody>
          <a:bodyPr vert="horz" wrap="square" lIns="91350" tIns="45676" rIns="91350" bIns="45676" numCol="1" anchor="b" anchorCtr="0" compatLnSpc="1">
            <a:prstTxWarp prst="textNoShape">
              <a:avLst/>
            </a:prstTxWarp>
            <a:spAutoFit/>
          </a:bodyPr>
          <a:lstStyle>
            <a:lvl1pPr algn="l" rtl="0" eaLnBrk="0" fontAlgn="base" hangingPunct="0">
              <a:spcBef>
                <a:spcPct val="0"/>
              </a:spcBef>
              <a:spcAft>
                <a:spcPct val="0"/>
              </a:spcAft>
              <a:defRPr sz="1800" b="1" i="0" baseline="0">
                <a:solidFill>
                  <a:srgbClr val="92D050"/>
                </a:solidFill>
                <a:latin typeface="+mj-lt"/>
                <a:ea typeface="ＭＳ Ｐゴシック" pitchFamily="1" charset="-128"/>
                <a:cs typeface="ＭＳ Ｐゴシック" pitchFamily="1" charset="-128"/>
              </a:defRPr>
            </a:lvl1pPr>
            <a:lvl2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2pPr>
            <a:lvl3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3pPr>
            <a:lvl4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4pPr>
            <a:lvl5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5pPr>
            <a:lvl6pPr marL="457200" algn="l" rtl="0" fontAlgn="base">
              <a:spcBef>
                <a:spcPct val="0"/>
              </a:spcBef>
              <a:spcAft>
                <a:spcPct val="0"/>
              </a:spcAft>
              <a:defRPr sz="2500">
                <a:solidFill>
                  <a:schemeClr val="tx1"/>
                </a:solidFill>
                <a:latin typeface="Calibri" charset="0"/>
              </a:defRPr>
            </a:lvl6pPr>
            <a:lvl7pPr marL="914400" algn="l" rtl="0" fontAlgn="base">
              <a:spcBef>
                <a:spcPct val="0"/>
              </a:spcBef>
              <a:spcAft>
                <a:spcPct val="0"/>
              </a:spcAft>
              <a:defRPr sz="2500">
                <a:solidFill>
                  <a:schemeClr val="tx1"/>
                </a:solidFill>
                <a:latin typeface="Calibri" charset="0"/>
              </a:defRPr>
            </a:lvl7pPr>
            <a:lvl8pPr marL="1371600" algn="l" rtl="0" fontAlgn="base">
              <a:spcBef>
                <a:spcPct val="0"/>
              </a:spcBef>
              <a:spcAft>
                <a:spcPct val="0"/>
              </a:spcAft>
              <a:defRPr sz="2500">
                <a:solidFill>
                  <a:schemeClr val="tx1"/>
                </a:solidFill>
                <a:latin typeface="Calibri" charset="0"/>
              </a:defRPr>
            </a:lvl8pPr>
            <a:lvl9pPr marL="1828800" algn="l" rtl="0" fontAlgn="base">
              <a:spcBef>
                <a:spcPct val="0"/>
              </a:spcBef>
              <a:spcAft>
                <a:spcPct val="0"/>
              </a:spcAft>
              <a:defRPr sz="2500">
                <a:solidFill>
                  <a:schemeClr val="tx1"/>
                </a:solidFill>
                <a:latin typeface="Calibri" charset="0"/>
              </a:defRPr>
            </a:lvl9pPr>
          </a:lstStyle>
          <a:p>
            <a:pPr algn="ctr"/>
            <a:r>
              <a:rPr lang="en-US" sz="2000" dirty="0" smtClean="0">
                <a:solidFill>
                  <a:schemeClr val="bg1"/>
                </a:solidFill>
              </a:rPr>
              <a:t>Addiction </a:t>
            </a:r>
            <a:r>
              <a:rPr lang="en-US" sz="2000" dirty="0">
                <a:solidFill>
                  <a:schemeClr val="bg1"/>
                </a:solidFill>
              </a:rPr>
              <a:t>Disease Management </a:t>
            </a:r>
            <a:br>
              <a:rPr lang="en-US" sz="2000" dirty="0">
                <a:solidFill>
                  <a:schemeClr val="bg1"/>
                </a:solidFill>
              </a:rPr>
            </a:br>
            <a:endParaRPr lang="en-US" sz="2000" kern="0" dirty="0">
              <a:solidFill>
                <a:schemeClr val="bg1"/>
              </a:solidFill>
            </a:endParaRPr>
          </a:p>
        </p:txBody>
      </p:sp>
      <p:sp>
        <p:nvSpPr>
          <p:cNvPr id="3" name="TextBox 2"/>
          <p:cNvSpPr txBox="1"/>
          <p:nvPr/>
        </p:nvSpPr>
        <p:spPr>
          <a:xfrm>
            <a:off x="56121" y="381000"/>
            <a:ext cx="9022080" cy="1180323"/>
          </a:xfrm>
          <a:prstGeom prst="rect">
            <a:avLst/>
          </a:prstGeom>
          <a:noFill/>
        </p:spPr>
        <p:txBody>
          <a:bodyPr wrap="square" rtlCol="0">
            <a:spAutoFit/>
          </a:bodyPr>
          <a:lstStyle/>
          <a:p>
            <a:pPr lvl="0" algn="ctr" defTabSz="933450">
              <a:lnSpc>
                <a:spcPct val="90000"/>
              </a:lnSpc>
              <a:spcBef>
                <a:spcPct val="0"/>
              </a:spcBef>
              <a:spcAft>
                <a:spcPct val="35000"/>
              </a:spcAft>
            </a:pPr>
            <a:r>
              <a:rPr lang="en-US" sz="1200" dirty="0"/>
              <a:t/>
            </a:r>
            <a:br>
              <a:rPr lang="en-US" sz="1200" dirty="0"/>
            </a:br>
            <a:endParaRPr lang="en-US" sz="1200" dirty="0" smtClean="0"/>
          </a:p>
          <a:p>
            <a:pPr lvl="0" algn="ctr" defTabSz="933450">
              <a:lnSpc>
                <a:spcPct val="90000"/>
              </a:lnSpc>
              <a:spcBef>
                <a:spcPct val="0"/>
              </a:spcBef>
              <a:spcAft>
                <a:spcPct val="35000"/>
              </a:spcAft>
            </a:pPr>
            <a:r>
              <a:rPr lang="en-US" sz="1400" b="1" i="1" dirty="0" smtClean="0">
                <a:latin typeface="Cambria" panose="02040503050406030204" pitchFamily="18" charset="0"/>
              </a:rPr>
              <a:t>Removing </a:t>
            </a:r>
            <a:r>
              <a:rPr lang="en-US" sz="1400" b="1" i="1" dirty="0">
                <a:latin typeface="Cambria" panose="02040503050406030204" pitchFamily="18" charset="0"/>
              </a:rPr>
              <a:t>the </a:t>
            </a:r>
            <a:r>
              <a:rPr lang="en-US" sz="1400" b="1" i="1" dirty="0" smtClean="0">
                <a:latin typeface="Cambria" panose="02040503050406030204" pitchFamily="18" charset="0"/>
              </a:rPr>
              <a:t>Frustration with Opiate Use in Clinical Practice</a:t>
            </a:r>
          </a:p>
          <a:p>
            <a:pPr lvl="0" algn="ctr" defTabSz="933450">
              <a:lnSpc>
                <a:spcPct val="90000"/>
              </a:lnSpc>
              <a:spcBef>
                <a:spcPct val="0"/>
              </a:spcBef>
              <a:spcAft>
                <a:spcPct val="35000"/>
              </a:spcAft>
            </a:pPr>
            <a:r>
              <a:rPr lang="en-US" sz="1400" b="1" i="1" dirty="0" smtClean="0">
                <a:latin typeface="Cambria" panose="02040503050406030204" pitchFamily="18" charset="0"/>
              </a:rPr>
              <a:t>Earn up to 12 Continuing Medical Education Units for Specific Training Participation </a:t>
            </a:r>
          </a:p>
          <a:p>
            <a:pPr lvl="0" algn="ctr" defTabSz="933450">
              <a:lnSpc>
                <a:spcPct val="90000"/>
              </a:lnSpc>
              <a:spcBef>
                <a:spcPct val="0"/>
              </a:spcBef>
              <a:spcAft>
                <a:spcPct val="35000"/>
              </a:spcAft>
            </a:pPr>
            <a:endParaRPr lang="en-US" sz="1100" b="1" i="1" dirty="0">
              <a:solidFill>
                <a:schemeClr val="bg1"/>
              </a:solidFill>
            </a:endParaRPr>
          </a:p>
        </p:txBody>
      </p:sp>
      <p:sp>
        <p:nvSpPr>
          <p:cNvPr id="4" name="TextBox 3"/>
          <p:cNvSpPr txBox="1"/>
          <p:nvPr/>
        </p:nvSpPr>
        <p:spPr>
          <a:xfrm>
            <a:off x="94221" y="971161"/>
            <a:ext cx="9134323" cy="2051844"/>
          </a:xfrm>
          <a:prstGeom prst="rect">
            <a:avLst/>
          </a:prstGeom>
          <a:noFill/>
        </p:spPr>
        <p:txBody>
          <a:bodyPr wrap="square" rtlCol="0">
            <a:spAutoFit/>
          </a:bodyPr>
          <a:lstStyle/>
          <a:p>
            <a:pPr lvl="0" algn="ctr">
              <a:spcAft>
                <a:spcPts val="600"/>
              </a:spcAft>
            </a:pPr>
            <a:endParaRPr lang="en-US" sz="1400" b="1" i="1" dirty="0" smtClean="0">
              <a:solidFill>
                <a:srgbClr val="002060"/>
              </a:solidFill>
              <a:latin typeface="Cambria" panose="02040503050406030204" pitchFamily="18" charset="0"/>
            </a:endParaRPr>
          </a:p>
          <a:p>
            <a:pPr lvl="0" algn="ctr">
              <a:spcAft>
                <a:spcPts val="600"/>
              </a:spcAft>
            </a:pPr>
            <a:r>
              <a:rPr lang="en-US" sz="1400" b="1" i="1" dirty="0" smtClean="0">
                <a:solidFill>
                  <a:srgbClr val="002060"/>
                </a:solidFill>
                <a:latin typeface="Cambria" panose="02040503050406030204" pitchFamily="18" charset="0"/>
              </a:rPr>
              <a:t>Registration and Information Coming Soon</a:t>
            </a:r>
          </a:p>
          <a:p>
            <a:pPr algn="ctr">
              <a:spcBef>
                <a:spcPts val="600"/>
              </a:spcBef>
              <a:spcAft>
                <a:spcPts val="400"/>
              </a:spcAft>
            </a:pPr>
            <a:r>
              <a:rPr lang="en-US" sz="1000" b="1" dirty="0" smtClean="0">
                <a:solidFill>
                  <a:schemeClr val="accent1"/>
                </a:solidFill>
                <a:latin typeface="Cambria" panose="02040503050406030204" pitchFamily="18" charset="0"/>
              </a:rPr>
              <a:t>Attend to learn about clinical and business delivery models for implementing addiction disease management (ADM) principles into practice!</a:t>
            </a:r>
          </a:p>
          <a:p>
            <a:pPr marL="171450" lvl="0" indent="-171450">
              <a:buFont typeface="Arial" panose="020B0604020202020204" pitchFamily="34" charset="0"/>
              <a:buChar char="•"/>
            </a:pPr>
            <a:r>
              <a:rPr lang="en-US" sz="1000" b="1" dirty="0" smtClean="0">
                <a:latin typeface="Cambria" panose="02040503050406030204" pitchFamily="18" charset="0"/>
              </a:rPr>
              <a:t>Virginia Medicaid’s Addiction and Recovery Treatment Services (ARTS) new benefit, with increasing rates up to 400% for many of substance abuse services and some services rates higher than commercial plans</a:t>
            </a:r>
          </a:p>
          <a:p>
            <a:pPr marL="171450" lvl="0" indent="-171450">
              <a:buFont typeface="Arial" panose="020B0604020202020204" pitchFamily="34" charset="0"/>
              <a:buChar char="•"/>
            </a:pPr>
            <a:r>
              <a:rPr lang="en-US" sz="1000" b="1" dirty="0" smtClean="0">
                <a:solidFill>
                  <a:srgbClr val="002060"/>
                </a:solidFill>
                <a:latin typeface="Cambria" panose="02040503050406030204" pitchFamily="18" charset="0"/>
              </a:rPr>
              <a:t>Assessment</a:t>
            </a:r>
            <a:r>
              <a:rPr lang="en-US" sz="1000" b="1" dirty="0">
                <a:solidFill>
                  <a:srgbClr val="002060"/>
                </a:solidFill>
                <a:latin typeface="Cambria" panose="02040503050406030204" pitchFamily="18" charset="0"/>
              </a:rPr>
              <a:t>, screening, and monitoring of the </a:t>
            </a:r>
            <a:r>
              <a:rPr lang="en-US" sz="1000" b="1" dirty="0" smtClean="0">
                <a:solidFill>
                  <a:srgbClr val="002060"/>
                </a:solidFill>
                <a:latin typeface="Cambria" panose="02040503050406030204" pitchFamily="18" charset="0"/>
              </a:rPr>
              <a:t>patient </a:t>
            </a:r>
            <a:r>
              <a:rPr lang="en-US" sz="1000" b="1" dirty="0">
                <a:solidFill>
                  <a:srgbClr val="002060"/>
                </a:solidFill>
                <a:latin typeface="Cambria" panose="02040503050406030204" pitchFamily="18" charset="0"/>
              </a:rPr>
              <a:t>at risk </a:t>
            </a:r>
            <a:r>
              <a:rPr lang="en-US" sz="1000" b="1" dirty="0" smtClean="0">
                <a:solidFill>
                  <a:srgbClr val="002060"/>
                </a:solidFill>
                <a:latin typeface="Cambria" panose="02040503050406030204" pitchFamily="18" charset="0"/>
              </a:rPr>
              <a:t>for addiction, and identifying addiction as an underlying disease</a:t>
            </a:r>
            <a:endParaRPr lang="en-US" sz="1000" b="1" dirty="0">
              <a:solidFill>
                <a:srgbClr val="002060"/>
              </a:solidFill>
              <a:latin typeface="Cambria" panose="02040503050406030204" pitchFamily="18" charset="0"/>
            </a:endParaRPr>
          </a:p>
          <a:p>
            <a:pPr marL="171450" lvl="0" indent="-171450">
              <a:buFont typeface="Arial" panose="020B0604020202020204" pitchFamily="34" charset="0"/>
              <a:buChar char="•"/>
            </a:pPr>
            <a:r>
              <a:rPr lang="en-US" sz="1000" b="1" dirty="0" smtClean="0">
                <a:solidFill>
                  <a:srgbClr val="002060"/>
                </a:solidFill>
                <a:latin typeface="Cambria" panose="02040503050406030204" pitchFamily="18" charset="0"/>
              </a:rPr>
              <a:t>Integrating </a:t>
            </a:r>
            <a:r>
              <a:rPr lang="en-US" sz="1000" b="1" dirty="0">
                <a:solidFill>
                  <a:srgbClr val="002060"/>
                </a:solidFill>
                <a:latin typeface="Cambria" panose="02040503050406030204" pitchFamily="18" charset="0"/>
              </a:rPr>
              <a:t>outpatient clinical practice and behavioral health care interventions </a:t>
            </a:r>
            <a:r>
              <a:rPr lang="en-US" sz="1000" b="1" dirty="0" smtClean="0">
                <a:solidFill>
                  <a:srgbClr val="002060"/>
                </a:solidFill>
                <a:latin typeface="Cambria" panose="02040503050406030204" pitchFamily="18" charset="0"/>
              </a:rPr>
              <a:t>in ADM</a:t>
            </a:r>
            <a:endParaRPr lang="en-US" sz="1000" b="1" dirty="0">
              <a:solidFill>
                <a:srgbClr val="002060"/>
              </a:solidFill>
              <a:latin typeface="Cambria" panose="02040503050406030204" pitchFamily="18" charset="0"/>
            </a:endParaRPr>
          </a:p>
          <a:p>
            <a:pPr marL="171450" lvl="0" indent="-171450">
              <a:buFont typeface="Arial" panose="020B0604020202020204" pitchFamily="34" charset="0"/>
              <a:buChar char="•"/>
            </a:pPr>
            <a:r>
              <a:rPr lang="en-US" sz="1000" b="1" dirty="0" smtClean="0">
                <a:latin typeface="Cambria" panose="02040503050406030204" pitchFamily="18" charset="0"/>
              </a:rPr>
              <a:t>Removing </a:t>
            </a:r>
            <a:r>
              <a:rPr lang="en-US" sz="1000" b="1" dirty="0">
                <a:latin typeface="Cambria" panose="02040503050406030204" pitchFamily="18" charset="0"/>
              </a:rPr>
              <a:t>barriers and </a:t>
            </a:r>
            <a:r>
              <a:rPr lang="en-US" sz="1000" b="1" dirty="0" smtClean="0">
                <a:latin typeface="Cambria" panose="02040503050406030204" pitchFamily="18" charset="0"/>
              </a:rPr>
              <a:t>address challenges </a:t>
            </a:r>
            <a:r>
              <a:rPr lang="en-US" sz="1000" b="1" dirty="0">
                <a:latin typeface="Cambria" panose="02040503050406030204" pitchFamily="18" charset="0"/>
              </a:rPr>
              <a:t>to integration, coordination, and operational practice   </a:t>
            </a:r>
          </a:p>
          <a:p>
            <a:pPr marL="171450" lvl="0" indent="-171450">
              <a:buFont typeface="Arial" panose="020B0604020202020204" pitchFamily="34" charset="0"/>
              <a:buChar char="•"/>
            </a:pPr>
            <a:r>
              <a:rPr lang="en-US" sz="1000" b="1" dirty="0" smtClean="0">
                <a:latin typeface="Cambria" panose="02040503050406030204" pitchFamily="18" charset="0"/>
              </a:rPr>
              <a:t>Developing </a:t>
            </a:r>
            <a:r>
              <a:rPr lang="en-US" sz="1000" b="1" dirty="0">
                <a:latin typeface="Cambria" panose="02040503050406030204" pitchFamily="18" charset="0"/>
              </a:rPr>
              <a:t>of a seamless </a:t>
            </a:r>
            <a:r>
              <a:rPr lang="en-US" sz="1000" b="1" dirty="0" smtClean="0">
                <a:latin typeface="Cambria" panose="02040503050406030204" pitchFamily="18" charset="0"/>
              </a:rPr>
              <a:t>addiction treatment primary care business </a:t>
            </a:r>
            <a:r>
              <a:rPr lang="en-US" sz="1000" b="1" dirty="0">
                <a:latin typeface="Cambria" panose="02040503050406030204" pitchFamily="18" charset="0"/>
              </a:rPr>
              <a:t>model</a:t>
            </a:r>
          </a:p>
          <a:p>
            <a:pPr marL="346075">
              <a:spcAft>
                <a:spcPts val="600"/>
              </a:spcAft>
            </a:pPr>
            <a:endParaRPr lang="en-US" sz="1100" b="1" i="1" dirty="0" smtClean="0">
              <a:solidFill>
                <a:srgbClr val="002060"/>
              </a:solidFill>
            </a:endParaRPr>
          </a:p>
        </p:txBody>
      </p:sp>
      <p:sp>
        <p:nvSpPr>
          <p:cNvPr id="5" name="TextBox 4"/>
          <p:cNvSpPr txBox="1"/>
          <p:nvPr/>
        </p:nvSpPr>
        <p:spPr>
          <a:xfrm>
            <a:off x="304800" y="3638721"/>
            <a:ext cx="8534400" cy="369332"/>
          </a:xfrm>
          <a:prstGeom prst="rect">
            <a:avLst/>
          </a:prstGeom>
          <a:noFill/>
        </p:spPr>
        <p:txBody>
          <a:bodyPr wrap="square" rtlCol="0">
            <a:spAutoFit/>
          </a:bodyPr>
          <a:lstStyle/>
          <a:p>
            <a:endParaRPr lang="en-US" dirty="0"/>
          </a:p>
        </p:txBody>
      </p:sp>
      <p:graphicFrame>
        <p:nvGraphicFramePr>
          <p:cNvPr id="1027" name="Table 1026"/>
          <p:cNvGraphicFramePr>
            <a:graphicFrameLocks noGrp="1"/>
          </p:cNvGraphicFramePr>
          <p:nvPr>
            <p:extLst>
              <p:ext uri="{D42A27DB-BD31-4B8C-83A1-F6EECF244321}">
                <p14:modId xmlns:p14="http://schemas.microsoft.com/office/powerpoint/2010/main" val="4121347541"/>
              </p:ext>
            </p:extLst>
          </p:nvPr>
        </p:nvGraphicFramePr>
        <p:xfrm>
          <a:off x="546100" y="2895600"/>
          <a:ext cx="8293100" cy="3480967"/>
        </p:xfrm>
        <a:graphic>
          <a:graphicData uri="http://schemas.openxmlformats.org/drawingml/2006/table">
            <a:tbl>
              <a:tblPr firstRow="1" firstCol="1" bandRow="1">
                <a:tableStyleId>{5C22544A-7EE6-4342-B048-85BDC9FD1C3A}</a:tableStyleId>
              </a:tblPr>
              <a:tblGrid>
                <a:gridCol w="2073275"/>
                <a:gridCol w="2073275"/>
                <a:gridCol w="2073275"/>
                <a:gridCol w="2073275"/>
              </a:tblGrid>
              <a:tr h="484021">
                <a:tc>
                  <a:txBody>
                    <a:bodyPr/>
                    <a:lstStyle/>
                    <a:p>
                      <a:pPr marL="0" marR="0" algn="ctr">
                        <a:lnSpc>
                          <a:spcPct val="115000"/>
                        </a:lnSpc>
                        <a:spcBef>
                          <a:spcPts val="0"/>
                        </a:spcBef>
                        <a:spcAft>
                          <a:spcPts val="0"/>
                        </a:spcAft>
                      </a:pPr>
                      <a:r>
                        <a:rPr lang="en-US" sz="900" dirty="0" smtClean="0">
                          <a:solidFill>
                            <a:schemeClr val="bg1"/>
                          </a:solidFill>
                          <a:effectLst/>
                          <a:latin typeface="Cambria" panose="02040503050406030204" pitchFamily="18" charset="0"/>
                        </a:rPr>
                        <a:t>01/18/2017</a:t>
                      </a:r>
                      <a:r>
                        <a:rPr lang="en-US" sz="900" dirty="0">
                          <a:solidFill>
                            <a:schemeClr val="bg1"/>
                          </a:solidFill>
                          <a:effectLst/>
                          <a:latin typeface="Cambria" panose="02040503050406030204" pitchFamily="18" charset="0"/>
                        </a:rPr>
                        <a:t/>
                      </a:r>
                      <a:br>
                        <a:rPr lang="en-US" sz="900" dirty="0">
                          <a:solidFill>
                            <a:schemeClr val="bg1"/>
                          </a:solidFill>
                          <a:effectLst/>
                          <a:latin typeface="Cambria" panose="02040503050406030204" pitchFamily="18" charset="0"/>
                        </a:rPr>
                      </a:br>
                      <a:r>
                        <a:rPr lang="en-US" sz="900" dirty="0">
                          <a:solidFill>
                            <a:schemeClr val="bg1"/>
                          </a:solidFill>
                          <a:effectLst/>
                          <a:latin typeface="Cambria" panose="02040503050406030204" pitchFamily="18" charset="0"/>
                        </a:rPr>
                        <a:t>Virginia Beach</a:t>
                      </a:r>
                    </a:p>
                    <a:p>
                      <a:pPr marL="0" marR="0" algn="ctr">
                        <a:lnSpc>
                          <a:spcPct val="115000"/>
                        </a:lnSpc>
                        <a:spcBef>
                          <a:spcPts val="0"/>
                        </a:spcBef>
                        <a:spcAft>
                          <a:spcPts val="0"/>
                        </a:spcAft>
                      </a:pPr>
                      <a:r>
                        <a:rPr lang="en-US" sz="900" dirty="0">
                          <a:solidFill>
                            <a:schemeClr val="bg1"/>
                          </a:solidFill>
                          <a:effectLst/>
                          <a:latin typeface="Cambria" panose="02040503050406030204" pitchFamily="18" charset="0"/>
                        </a:rPr>
                        <a:t> </a:t>
                      </a:r>
                      <a:endParaRPr lang="en-US" sz="900" dirty="0">
                        <a:solidFill>
                          <a:schemeClr val="bg1"/>
                        </a:solidFill>
                        <a:effectLst/>
                        <a:latin typeface="Cambria" panose="02040503050406030204" pitchFamily="18" charset="0"/>
                        <a:ea typeface="Calibri"/>
                        <a:cs typeface="Times New Roman"/>
                      </a:endParaRPr>
                    </a:p>
                  </a:txBody>
                  <a:tcPr marT="0" marB="0">
                    <a:solidFill>
                      <a:srgbClr val="92D050"/>
                    </a:solidFill>
                  </a:tcPr>
                </a:tc>
                <a:tc>
                  <a:txBody>
                    <a:bodyPr/>
                    <a:lstStyle/>
                    <a:p>
                      <a:pPr marL="0" marR="0" algn="ctr">
                        <a:lnSpc>
                          <a:spcPct val="115000"/>
                        </a:lnSpc>
                        <a:spcBef>
                          <a:spcPts val="0"/>
                        </a:spcBef>
                        <a:spcAft>
                          <a:spcPts val="0"/>
                        </a:spcAft>
                      </a:pPr>
                      <a:r>
                        <a:rPr lang="en-US" sz="900" dirty="0">
                          <a:solidFill>
                            <a:schemeClr val="bg1"/>
                          </a:solidFill>
                          <a:effectLst/>
                          <a:latin typeface="Cambria" panose="02040503050406030204" pitchFamily="18" charset="0"/>
                        </a:rPr>
                        <a:t>02/07/2017</a:t>
                      </a:r>
                      <a:br>
                        <a:rPr lang="en-US" sz="900" dirty="0">
                          <a:solidFill>
                            <a:schemeClr val="bg1"/>
                          </a:solidFill>
                          <a:effectLst/>
                          <a:latin typeface="Cambria" panose="02040503050406030204" pitchFamily="18" charset="0"/>
                        </a:rPr>
                      </a:br>
                      <a:r>
                        <a:rPr lang="en-US" sz="900" dirty="0" smtClean="0">
                          <a:solidFill>
                            <a:schemeClr val="bg1"/>
                          </a:solidFill>
                          <a:effectLst/>
                          <a:latin typeface="Cambria" panose="02040503050406030204" pitchFamily="18" charset="0"/>
                        </a:rPr>
                        <a:t>Salem</a:t>
                      </a:r>
                      <a:endParaRPr lang="en-US" sz="900" dirty="0">
                        <a:solidFill>
                          <a:schemeClr val="bg1"/>
                        </a:solidFill>
                        <a:effectLst/>
                        <a:latin typeface="Cambria" panose="02040503050406030204" pitchFamily="18" charset="0"/>
                      </a:endParaRPr>
                    </a:p>
                    <a:p>
                      <a:pPr marL="0" marR="0" algn="ctr">
                        <a:lnSpc>
                          <a:spcPct val="115000"/>
                        </a:lnSpc>
                        <a:spcBef>
                          <a:spcPts val="0"/>
                        </a:spcBef>
                        <a:spcAft>
                          <a:spcPts val="0"/>
                        </a:spcAft>
                      </a:pPr>
                      <a:r>
                        <a:rPr lang="en-US" sz="900" dirty="0">
                          <a:solidFill>
                            <a:schemeClr val="bg1"/>
                          </a:solidFill>
                          <a:effectLst/>
                          <a:latin typeface="Cambria" panose="02040503050406030204" pitchFamily="18" charset="0"/>
                        </a:rPr>
                        <a:t> </a:t>
                      </a:r>
                      <a:endParaRPr lang="en-US" sz="900" dirty="0">
                        <a:solidFill>
                          <a:schemeClr val="bg1"/>
                        </a:solidFill>
                        <a:effectLst/>
                        <a:latin typeface="Cambria" panose="02040503050406030204" pitchFamily="18" charset="0"/>
                        <a:ea typeface="Calibri"/>
                        <a:cs typeface="Times New Roman"/>
                      </a:endParaRPr>
                    </a:p>
                  </a:txBody>
                  <a:tcPr marT="0" marB="0">
                    <a:solidFill>
                      <a:srgbClr val="92D050"/>
                    </a:solidFill>
                  </a:tcPr>
                </a:tc>
                <a:tc>
                  <a:txBody>
                    <a:bodyPr/>
                    <a:lstStyle/>
                    <a:p>
                      <a:pPr marL="0" marR="0" algn="ctr">
                        <a:lnSpc>
                          <a:spcPct val="115000"/>
                        </a:lnSpc>
                        <a:spcBef>
                          <a:spcPts val="0"/>
                        </a:spcBef>
                        <a:spcAft>
                          <a:spcPts val="0"/>
                        </a:spcAft>
                      </a:pPr>
                      <a:r>
                        <a:rPr lang="en-US" sz="900" dirty="0">
                          <a:solidFill>
                            <a:schemeClr val="bg1"/>
                          </a:solidFill>
                          <a:effectLst/>
                          <a:latin typeface="Cambria" panose="02040503050406030204" pitchFamily="18" charset="0"/>
                        </a:rPr>
                        <a:t>02/27/2017</a:t>
                      </a:r>
                      <a:br>
                        <a:rPr lang="en-US" sz="900" dirty="0">
                          <a:solidFill>
                            <a:schemeClr val="bg1"/>
                          </a:solidFill>
                          <a:effectLst/>
                          <a:latin typeface="Cambria" panose="02040503050406030204" pitchFamily="18" charset="0"/>
                        </a:rPr>
                      </a:br>
                      <a:r>
                        <a:rPr lang="en-US" sz="900" dirty="0">
                          <a:solidFill>
                            <a:schemeClr val="bg1"/>
                          </a:solidFill>
                          <a:effectLst/>
                          <a:latin typeface="Cambria" panose="02040503050406030204" pitchFamily="18" charset="0"/>
                        </a:rPr>
                        <a:t>Virginia Beach</a:t>
                      </a:r>
                    </a:p>
                    <a:p>
                      <a:pPr marL="0" marR="0" algn="ctr">
                        <a:lnSpc>
                          <a:spcPct val="115000"/>
                        </a:lnSpc>
                        <a:spcBef>
                          <a:spcPts val="0"/>
                        </a:spcBef>
                        <a:spcAft>
                          <a:spcPts val="0"/>
                        </a:spcAft>
                      </a:pPr>
                      <a:r>
                        <a:rPr lang="en-US" sz="900" dirty="0">
                          <a:solidFill>
                            <a:schemeClr val="bg1"/>
                          </a:solidFill>
                          <a:effectLst/>
                          <a:latin typeface="Cambria" panose="02040503050406030204" pitchFamily="18" charset="0"/>
                        </a:rPr>
                        <a:t> </a:t>
                      </a:r>
                      <a:endParaRPr lang="en-US" sz="900" dirty="0">
                        <a:solidFill>
                          <a:schemeClr val="bg1"/>
                        </a:solidFill>
                        <a:effectLst/>
                        <a:latin typeface="Cambria" panose="02040503050406030204" pitchFamily="18" charset="0"/>
                        <a:ea typeface="Calibri"/>
                        <a:cs typeface="Times New Roman"/>
                      </a:endParaRPr>
                    </a:p>
                  </a:txBody>
                  <a:tcPr marT="0" marB="0">
                    <a:solidFill>
                      <a:srgbClr val="92D050"/>
                    </a:solidFill>
                  </a:tcPr>
                </a:tc>
                <a:tc>
                  <a:txBody>
                    <a:bodyPr/>
                    <a:lstStyle/>
                    <a:p>
                      <a:pPr marL="0" marR="0" algn="ctr">
                        <a:lnSpc>
                          <a:spcPct val="115000"/>
                        </a:lnSpc>
                        <a:spcBef>
                          <a:spcPts val="0"/>
                        </a:spcBef>
                        <a:spcAft>
                          <a:spcPts val="0"/>
                        </a:spcAft>
                      </a:pPr>
                      <a:r>
                        <a:rPr lang="en-US" sz="900" dirty="0">
                          <a:solidFill>
                            <a:schemeClr val="bg1"/>
                          </a:solidFill>
                          <a:effectLst/>
                          <a:latin typeface="Cambria" panose="02040503050406030204" pitchFamily="18" charset="0"/>
                        </a:rPr>
                        <a:t>03/17/2017</a:t>
                      </a:r>
                    </a:p>
                    <a:p>
                      <a:pPr marL="0" marR="0" algn="ctr">
                        <a:lnSpc>
                          <a:spcPct val="115000"/>
                        </a:lnSpc>
                        <a:spcBef>
                          <a:spcPts val="0"/>
                        </a:spcBef>
                        <a:spcAft>
                          <a:spcPts val="0"/>
                        </a:spcAft>
                      </a:pPr>
                      <a:r>
                        <a:rPr lang="en-US" sz="900" dirty="0">
                          <a:solidFill>
                            <a:schemeClr val="bg1"/>
                          </a:solidFill>
                          <a:effectLst/>
                          <a:latin typeface="Cambria" panose="02040503050406030204" pitchFamily="18" charset="0"/>
                        </a:rPr>
                        <a:t>Roanoke</a:t>
                      </a:r>
                    </a:p>
                    <a:p>
                      <a:pPr marL="0" marR="0" algn="ctr">
                        <a:lnSpc>
                          <a:spcPct val="115000"/>
                        </a:lnSpc>
                        <a:spcBef>
                          <a:spcPts val="0"/>
                        </a:spcBef>
                        <a:spcAft>
                          <a:spcPts val="0"/>
                        </a:spcAft>
                      </a:pPr>
                      <a:r>
                        <a:rPr lang="en-US" sz="900" dirty="0">
                          <a:solidFill>
                            <a:schemeClr val="bg1"/>
                          </a:solidFill>
                          <a:effectLst/>
                          <a:latin typeface="Cambria" panose="02040503050406030204" pitchFamily="18" charset="0"/>
                        </a:rPr>
                        <a:t> </a:t>
                      </a:r>
                      <a:endParaRPr lang="en-US" sz="900" dirty="0">
                        <a:solidFill>
                          <a:schemeClr val="bg1"/>
                        </a:solidFill>
                        <a:effectLst/>
                        <a:latin typeface="Cambria" panose="02040503050406030204" pitchFamily="18" charset="0"/>
                        <a:ea typeface="Calibri"/>
                        <a:cs typeface="Times New Roman"/>
                      </a:endParaRPr>
                    </a:p>
                  </a:txBody>
                  <a:tcPr marT="0" marB="0">
                    <a:solidFill>
                      <a:srgbClr val="92D050"/>
                    </a:solidFill>
                  </a:tcPr>
                </a:tc>
              </a:tr>
              <a:tr h="580269">
                <a:tc>
                  <a:txBody>
                    <a:bodyPr/>
                    <a:lstStyle/>
                    <a:p>
                      <a:pPr marL="0" marR="0" algn="ctr">
                        <a:lnSpc>
                          <a:spcPct val="115000"/>
                        </a:lnSpc>
                        <a:spcBef>
                          <a:spcPts val="0"/>
                        </a:spcBef>
                        <a:spcAft>
                          <a:spcPts val="0"/>
                        </a:spcAft>
                      </a:pPr>
                      <a:r>
                        <a:rPr lang="en-US" sz="900" dirty="0">
                          <a:solidFill>
                            <a:schemeClr val="bg1"/>
                          </a:solidFill>
                          <a:effectLst/>
                          <a:latin typeface="Cambria" panose="02040503050406030204" pitchFamily="18" charset="0"/>
                        </a:rPr>
                        <a:t>01/20/2017</a:t>
                      </a:r>
                      <a:br>
                        <a:rPr lang="en-US" sz="900" dirty="0">
                          <a:solidFill>
                            <a:schemeClr val="bg1"/>
                          </a:solidFill>
                          <a:effectLst/>
                          <a:latin typeface="Cambria" panose="02040503050406030204" pitchFamily="18" charset="0"/>
                        </a:rPr>
                      </a:br>
                      <a:r>
                        <a:rPr lang="en-US" sz="900" dirty="0">
                          <a:solidFill>
                            <a:schemeClr val="bg1"/>
                          </a:solidFill>
                          <a:effectLst/>
                          <a:latin typeface="Cambria" panose="02040503050406030204" pitchFamily="18" charset="0"/>
                        </a:rPr>
                        <a:t>Williamsburg</a:t>
                      </a:r>
                      <a:endParaRPr lang="en-US" sz="900" dirty="0">
                        <a:solidFill>
                          <a:schemeClr val="bg1"/>
                        </a:solidFill>
                        <a:effectLst/>
                        <a:latin typeface="Cambria" panose="02040503050406030204" pitchFamily="18" charset="0"/>
                        <a:ea typeface="Calibri"/>
                        <a:cs typeface="Times New Roman"/>
                      </a:endParaRPr>
                    </a:p>
                  </a:txBody>
                  <a:tcPr marT="0" marB="0">
                    <a:solidFill>
                      <a:srgbClr val="92D050"/>
                    </a:solidFill>
                  </a:tcPr>
                </a:tc>
                <a:tc>
                  <a:txBody>
                    <a:bodyPr/>
                    <a:lstStyle/>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02/09/2017</a:t>
                      </a:r>
                      <a:br>
                        <a:rPr lang="en-US" sz="900" b="1" dirty="0">
                          <a:solidFill>
                            <a:schemeClr val="bg1"/>
                          </a:solidFill>
                          <a:effectLst/>
                          <a:latin typeface="Cambria" panose="02040503050406030204" pitchFamily="18" charset="0"/>
                        </a:rPr>
                      </a:br>
                      <a:r>
                        <a:rPr lang="en-US" sz="900" b="1" dirty="0">
                          <a:solidFill>
                            <a:schemeClr val="bg1"/>
                          </a:solidFill>
                          <a:effectLst/>
                          <a:latin typeface="Cambria" panose="02040503050406030204" pitchFamily="18" charset="0"/>
                        </a:rPr>
                        <a:t>Radford</a:t>
                      </a:r>
                    </a:p>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 </a:t>
                      </a:r>
                    </a:p>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 </a:t>
                      </a:r>
                      <a:endParaRPr lang="en-US" sz="900" b="1" dirty="0">
                        <a:solidFill>
                          <a:schemeClr val="bg1"/>
                        </a:solidFill>
                        <a:effectLst/>
                        <a:latin typeface="Cambria" panose="02040503050406030204" pitchFamily="18" charset="0"/>
                        <a:ea typeface="Calibri"/>
                        <a:cs typeface="Times New Roman"/>
                      </a:endParaRPr>
                    </a:p>
                  </a:txBody>
                  <a:tcPr marT="0" marB="0">
                    <a:solidFill>
                      <a:srgbClr val="92D050"/>
                    </a:solidFill>
                  </a:tcPr>
                </a:tc>
                <a:tc>
                  <a:txBody>
                    <a:bodyPr/>
                    <a:lstStyle/>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03/01/2017</a:t>
                      </a:r>
                      <a:br>
                        <a:rPr lang="en-US" sz="900" b="1" dirty="0">
                          <a:solidFill>
                            <a:schemeClr val="bg1"/>
                          </a:solidFill>
                          <a:effectLst/>
                          <a:latin typeface="Cambria" panose="02040503050406030204" pitchFamily="18" charset="0"/>
                        </a:rPr>
                      </a:br>
                      <a:r>
                        <a:rPr lang="en-US" sz="900" b="1" dirty="0">
                          <a:solidFill>
                            <a:schemeClr val="bg1"/>
                          </a:solidFill>
                          <a:effectLst/>
                          <a:latin typeface="Cambria" panose="02040503050406030204" pitchFamily="18" charset="0"/>
                        </a:rPr>
                        <a:t>Williamsburg</a:t>
                      </a:r>
                    </a:p>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 </a:t>
                      </a:r>
                      <a:endParaRPr lang="en-US" sz="900" b="1" dirty="0">
                        <a:solidFill>
                          <a:schemeClr val="bg1"/>
                        </a:solidFill>
                        <a:effectLst/>
                        <a:latin typeface="Cambria" panose="02040503050406030204" pitchFamily="18" charset="0"/>
                        <a:ea typeface="Calibri"/>
                        <a:cs typeface="Times New Roman"/>
                      </a:endParaRPr>
                    </a:p>
                  </a:txBody>
                  <a:tcPr marT="0" marB="0">
                    <a:solidFill>
                      <a:srgbClr val="92D050"/>
                    </a:solidFill>
                  </a:tcPr>
                </a:tc>
                <a:tc>
                  <a:txBody>
                    <a:bodyPr/>
                    <a:lstStyle/>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03/20/2017</a:t>
                      </a:r>
                    </a:p>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Radford</a:t>
                      </a:r>
                    </a:p>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 </a:t>
                      </a:r>
                      <a:endParaRPr lang="en-US" sz="900" b="1" dirty="0">
                        <a:solidFill>
                          <a:schemeClr val="bg1"/>
                        </a:solidFill>
                        <a:effectLst/>
                        <a:latin typeface="Cambria" panose="02040503050406030204" pitchFamily="18" charset="0"/>
                        <a:ea typeface="Calibri"/>
                        <a:cs typeface="Times New Roman"/>
                      </a:endParaRPr>
                    </a:p>
                  </a:txBody>
                  <a:tcPr marT="0" marB="0">
                    <a:solidFill>
                      <a:srgbClr val="92D050"/>
                    </a:solidFill>
                  </a:tcPr>
                </a:tc>
              </a:tr>
              <a:tr h="435202">
                <a:tc>
                  <a:txBody>
                    <a:bodyPr/>
                    <a:lstStyle/>
                    <a:p>
                      <a:pPr marL="0" marR="0" algn="ctr">
                        <a:lnSpc>
                          <a:spcPct val="115000"/>
                        </a:lnSpc>
                        <a:spcBef>
                          <a:spcPts val="0"/>
                        </a:spcBef>
                        <a:spcAft>
                          <a:spcPts val="0"/>
                        </a:spcAft>
                      </a:pPr>
                      <a:r>
                        <a:rPr lang="en-US" sz="900" dirty="0">
                          <a:solidFill>
                            <a:schemeClr val="bg1"/>
                          </a:solidFill>
                          <a:effectLst/>
                          <a:latin typeface="Cambria" panose="02040503050406030204" pitchFamily="18" charset="0"/>
                        </a:rPr>
                        <a:t>01/24/2017</a:t>
                      </a:r>
                      <a:br>
                        <a:rPr lang="en-US" sz="900" dirty="0">
                          <a:solidFill>
                            <a:schemeClr val="bg1"/>
                          </a:solidFill>
                          <a:effectLst/>
                          <a:latin typeface="Cambria" panose="02040503050406030204" pitchFamily="18" charset="0"/>
                        </a:rPr>
                      </a:br>
                      <a:r>
                        <a:rPr lang="en-US" sz="900" dirty="0">
                          <a:solidFill>
                            <a:schemeClr val="bg1"/>
                          </a:solidFill>
                          <a:effectLst/>
                          <a:latin typeface="Cambria" panose="02040503050406030204" pitchFamily="18" charset="0"/>
                        </a:rPr>
                        <a:t>Richmond</a:t>
                      </a:r>
                    </a:p>
                    <a:p>
                      <a:pPr marL="0" marR="0" algn="ctr">
                        <a:lnSpc>
                          <a:spcPct val="115000"/>
                        </a:lnSpc>
                        <a:spcBef>
                          <a:spcPts val="0"/>
                        </a:spcBef>
                        <a:spcAft>
                          <a:spcPts val="0"/>
                        </a:spcAft>
                      </a:pPr>
                      <a:r>
                        <a:rPr lang="en-US" sz="900" dirty="0">
                          <a:solidFill>
                            <a:schemeClr val="bg1"/>
                          </a:solidFill>
                          <a:effectLst/>
                          <a:latin typeface="Cambria" panose="02040503050406030204" pitchFamily="18" charset="0"/>
                        </a:rPr>
                        <a:t> </a:t>
                      </a:r>
                      <a:endParaRPr lang="en-US" sz="900" dirty="0">
                        <a:solidFill>
                          <a:schemeClr val="bg1"/>
                        </a:solidFill>
                        <a:effectLst/>
                        <a:latin typeface="Cambria" panose="02040503050406030204" pitchFamily="18" charset="0"/>
                        <a:ea typeface="Calibri"/>
                        <a:cs typeface="Times New Roman"/>
                      </a:endParaRPr>
                    </a:p>
                  </a:txBody>
                  <a:tcPr marT="0" marB="0">
                    <a:solidFill>
                      <a:srgbClr val="92D050"/>
                    </a:solidFill>
                  </a:tcPr>
                </a:tc>
                <a:tc>
                  <a:txBody>
                    <a:bodyPr/>
                    <a:lstStyle/>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02/13/2017</a:t>
                      </a:r>
                      <a:br>
                        <a:rPr lang="en-US" sz="900" b="1" dirty="0">
                          <a:solidFill>
                            <a:schemeClr val="bg1"/>
                          </a:solidFill>
                          <a:effectLst/>
                          <a:latin typeface="Cambria" panose="02040503050406030204" pitchFamily="18" charset="0"/>
                        </a:rPr>
                      </a:br>
                      <a:r>
                        <a:rPr lang="en-US" sz="900" b="1" dirty="0">
                          <a:solidFill>
                            <a:schemeClr val="bg1"/>
                          </a:solidFill>
                          <a:effectLst/>
                          <a:latin typeface="Cambria" panose="02040503050406030204" pitchFamily="18" charset="0"/>
                        </a:rPr>
                        <a:t>Wise</a:t>
                      </a:r>
                    </a:p>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 </a:t>
                      </a:r>
                      <a:endParaRPr lang="en-US" sz="900" b="1" dirty="0">
                        <a:solidFill>
                          <a:schemeClr val="bg1"/>
                        </a:solidFill>
                        <a:effectLst/>
                        <a:latin typeface="Cambria" panose="02040503050406030204" pitchFamily="18" charset="0"/>
                        <a:ea typeface="Calibri"/>
                        <a:cs typeface="Times New Roman"/>
                      </a:endParaRPr>
                    </a:p>
                  </a:txBody>
                  <a:tcPr marT="0" marB="0">
                    <a:solidFill>
                      <a:srgbClr val="92D050"/>
                    </a:solidFill>
                  </a:tcPr>
                </a:tc>
                <a:tc>
                  <a:txBody>
                    <a:bodyPr/>
                    <a:lstStyle/>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03/03/2017</a:t>
                      </a:r>
                      <a:br>
                        <a:rPr lang="en-US" sz="900" b="1" dirty="0">
                          <a:solidFill>
                            <a:schemeClr val="bg1"/>
                          </a:solidFill>
                          <a:effectLst/>
                          <a:latin typeface="Cambria" panose="02040503050406030204" pitchFamily="18" charset="0"/>
                        </a:rPr>
                      </a:br>
                      <a:r>
                        <a:rPr lang="en-US" sz="900" b="1" dirty="0">
                          <a:solidFill>
                            <a:schemeClr val="bg1"/>
                          </a:solidFill>
                          <a:effectLst/>
                          <a:latin typeface="Cambria" panose="02040503050406030204" pitchFamily="18" charset="0"/>
                        </a:rPr>
                        <a:t>Richmond</a:t>
                      </a:r>
                    </a:p>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 </a:t>
                      </a:r>
                      <a:endParaRPr lang="en-US" sz="900" b="1" dirty="0">
                        <a:solidFill>
                          <a:schemeClr val="bg1"/>
                        </a:solidFill>
                        <a:effectLst/>
                        <a:latin typeface="Cambria" panose="02040503050406030204" pitchFamily="18" charset="0"/>
                        <a:ea typeface="Calibri"/>
                        <a:cs typeface="Times New Roman"/>
                      </a:endParaRPr>
                    </a:p>
                  </a:txBody>
                  <a:tcPr marT="0" marB="0">
                    <a:solidFill>
                      <a:srgbClr val="92D050"/>
                    </a:solidFill>
                  </a:tcPr>
                </a:tc>
                <a:tc>
                  <a:txBody>
                    <a:bodyPr/>
                    <a:lstStyle/>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03/22/2017</a:t>
                      </a:r>
                      <a:br>
                        <a:rPr lang="en-US" sz="900" b="1" dirty="0">
                          <a:solidFill>
                            <a:schemeClr val="bg1"/>
                          </a:solidFill>
                          <a:effectLst/>
                          <a:latin typeface="Cambria" panose="02040503050406030204" pitchFamily="18" charset="0"/>
                        </a:rPr>
                      </a:br>
                      <a:r>
                        <a:rPr lang="en-US" sz="900" b="1" dirty="0">
                          <a:solidFill>
                            <a:schemeClr val="bg1"/>
                          </a:solidFill>
                          <a:effectLst/>
                          <a:latin typeface="Cambria" panose="02040503050406030204" pitchFamily="18" charset="0"/>
                        </a:rPr>
                        <a:t>Wise</a:t>
                      </a:r>
                    </a:p>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 </a:t>
                      </a:r>
                      <a:endParaRPr lang="en-US" sz="900" b="1" dirty="0">
                        <a:solidFill>
                          <a:schemeClr val="bg1"/>
                        </a:solidFill>
                        <a:effectLst/>
                        <a:latin typeface="Cambria" panose="02040503050406030204" pitchFamily="18" charset="0"/>
                        <a:ea typeface="Calibri"/>
                        <a:cs typeface="Times New Roman"/>
                      </a:endParaRPr>
                    </a:p>
                  </a:txBody>
                  <a:tcPr marT="0" marB="0">
                    <a:solidFill>
                      <a:srgbClr val="92D050"/>
                    </a:solidFill>
                  </a:tcPr>
                </a:tc>
              </a:tr>
              <a:tr h="435202">
                <a:tc>
                  <a:txBody>
                    <a:bodyPr/>
                    <a:lstStyle/>
                    <a:p>
                      <a:pPr marL="0" marR="0" algn="ctr">
                        <a:lnSpc>
                          <a:spcPct val="115000"/>
                        </a:lnSpc>
                        <a:spcBef>
                          <a:spcPts val="0"/>
                        </a:spcBef>
                        <a:spcAft>
                          <a:spcPts val="0"/>
                        </a:spcAft>
                      </a:pPr>
                      <a:r>
                        <a:rPr lang="en-US" sz="900" dirty="0">
                          <a:solidFill>
                            <a:schemeClr val="bg1"/>
                          </a:solidFill>
                          <a:effectLst/>
                          <a:latin typeface="Cambria" panose="02040503050406030204" pitchFamily="18" charset="0"/>
                        </a:rPr>
                        <a:t>01/26/2017</a:t>
                      </a:r>
                      <a:br>
                        <a:rPr lang="en-US" sz="900" dirty="0">
                          <a:solidFill>
                            <a:schemeClr val="bg1"/>
                          </a:solidFill>
                          <a:effectLst/>
                          <a:latin typeface="Cambria" panose="02040503050406030204" pitchFamily="18" charset="0"/>
                        </a:rPr>
                      </a:br>
                      <a:r>
                        <a:rPr lang="en-US" sz="900" dirty="0">
                          <a:solidFill>
                            <a:schemeClr val="bg1"/>
                          </a:solidFill>
                          <a:effectLst/>
                          <a:latin typeface="Cambria" panose="02040503050406030204" pitchFamily="18" charset="0"/>
                        </a:rPr>
                        <a:t>Fredericksburg</a:t>
                      </a:r>
                    </a:p>
                    <a:p>
                      <a:pPr marL="0" marR="0" algn="ctr">
                        <a:lnSpc>
                          <a:spcPct val="115000"/>
                        </a:lnSpc>
                        <a:spcBef>
                          <a:spcPts val="0"/>
                        </a:spcBef>
                        <a:spcAft>
                          <a:spcPts val="0"/>
                        </a:spcAft>
                      </a:pPr>
                      <a:r>
                        <a:rPr lang="en-US" sz="900" dirty="0">
                          <a:solidFill>
                            <a:schemeClr val="bg1"/>
                          </a:solidFill>
                          <a:effectLst/>
                          <a:latin typeface="Cambria" panose="02040503050406030204" pitchFamily="18" charset="0"/>
                        </a:rPr>
                        <a:t> </a:t>
                      </a:r>
                      <a:endParaRPr lang="en-US" sz="900" dirty="0">
                        <a:solidFill>
                          <a:schemeClr val="bg1"/>
                        </a:solidFill>
                        <a:effectLst/>
                        <a:latin typeface="Cambria" panose="02040503050406030204" pitchFamily="18" charset="0"/>
                        <a:ea typeface="Calibri"/>
                        <a:cs typeface="Times New Roman"/>
                      </a:endParaRPr>
                    </a:p>
                  </a:txBody>
                  <a:tcPr marT="0" marB="0">
                    <a:solidFill>
                      <a:srgbClr val="92D050"/>
                    </a:solidFill>
                  </a:tcPr>
                </a:tc>
                <a:tc>
                  <a:txBody>
                    <a:bodyPr/>
                    <a:lstStyle/>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02/15/2017</a:t>
                      </a:r>
                      <a:br>
                        <a:rPr lang="en-US" sz="900" b="1" dirty="0">
                          <a:solidFill>
                            <a:schemeClr val="bg1"/>
                          </a:solidFill>
                          <a:effectLst/>
                          <a:latin typeface="Cambria" panose="02040503050406030204" pitchFamily="18" charset="0"/>
                        </a:rPr>
                      </a:br>
                      <a:r>
                        <a:rPr lang="en-US" sz="900" b="1" dirty="0">
                          <a:solidFill>
                            <a:schemeClr val="bg1"/>
                          </a:solidFill>
                          <a:effectLst/>
                          <a:latin typeface="Cambria" panose="02040503050406030204" pitchFamily="18" charset="0"/>
                        </a:rPr>
                        <a:t>Abingdon</a:t>
                      </a:r>
                    </a:p>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 </a:t>
                      </a:r>
                      <a:endParaRPr lang="en-US" sz="900" b="1" dirty="0">
                        <a:solidFill>
                          <a:schemeClr val="bg1"/>
                        </a:solidFill>
                        <a:effectLst/>
                        <a:latin typeface="Cambria" panose="02040503050406030204" pitchFamily="18" charset="0"/>
                        <a:ea typeface="Calibri"/>
                        <a:cs typeface="Times New Roman"/>
                      </a:endParaRPr>
                    </a:p>
                  </a:txBody>
                  <a:tcPr marT="0" marB="0">
                    <a:solidFill>
                      <a:srgbClr val="92D050"/>
                    </a:solidFill>
                  </a:tcPr>
                </a:tc>
                <a:tc>
                  <a:txBody>
                    <a:bodyPr/>
                    <a:lstStyle/>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03/07/2017</a:t>
                      </a:r>
                      <a:br>
                        <a:rPr lang="en-US" sz="900" b="1" dirty="0">
                          <a:solidFill>
                            <a:schemeClr val="bg1"/>
                          </a:solidFill>
                          <a:effectLst/>
                          <a:latin typeface="Cambria" panose="02040503050406030204" pitchFamily="18" charset="0"/>
                        </a:rPr>
                      </a:br>
                      <a:r>
                        <a:rPr lang="en-US" sz="900" b="1" dirty="0">
                          <a:solidFill>
                            <a:schemeClr val="bg1"/>
                          </a:solidFill>
                          <a:effectLst/>
                          <a:latin typeface="Cambria" panose="02040503050406030204" pitchFamily="18" charset="0"/>
                        </a:rPr>
                        <a:t>Fredericksburg</a:t>
                      </a:r>
                    </a:p>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 </a:t>
                      </a:r>
                      <a:endParaRPr lang="en-US" sz="900" b="1" dirty="0">
                        <a:solidFill>
                          <a:schemeClr val="bg1"/>
                        </a:solidFill>
                        <a:effectLst/>
                        <a:latin typeface="Cambria" panose="02040503050406030204" pitchFamily="18" charset="0"/>
                        <a:ea typeface="Calibri"/>
                        <a:cs typeface="Times New Roman"/>
                      </a:endParaRPr>
                    </a:p>
                  </a:txBody>
                  <a:tcPr marT="0" marB="0">
                    <a:solidFill>
                      <a:srgbClr val="92D050"/>
                    </a:solidFill>
                  </a:tcPr>
                </a:tc>
                <a:tc>
                  <a:txBody>
                    <a:bodyPr/>
                    <a:lstStyle/>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03/24/2017</a:t>
                      </a:r>
                      <a:br>
                        <a:rPr lang="en-US" sz="900" b="1" dirty="0">
                          <a:solidFill>
                            <a:schemeClr val="bg1"/>
                          </a:solidFill>
                          <a:effectLst/>
                          <a:latin typeface="Cambria" panose="02040503050406030204" pitchFamily="18" charset="0"/>
                        </a:rPr>
                      </a:br>
                      <a:r>
                        <a:rPr lang="en-US" sz="900" b="1" dirty="0">
                          <a:solidFill>
                            <a:schemeClr val="bg1"/>
                          </a:solidFill>
                          <a:effectLst/>
                          <a:latin typeface="Cambria" panose="02040503050406030204" pitchFamily="18" charset="0"/>
                        </a:rPr>
                        <a:t>Abingdon</a:t>
                      </a:r>
                    </a:p>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 </a:t>
                      </a:r>
                      <a:endParaRPr lang="en-US" sz="900" b="1" dirty="0">
                        <a:solidFill>
                          <a:schemeClr val="bg1"/>
                        </a:solidFill>
                        <a:effectLst/>
                        <a:latin typeface="Cambria" panose="02040503050406030204" pitchFamily="18" charset="0"/>
                        <a:ea typeface="Calibri"/>
                        <a:cs typeface="Times New Roman"/>
                      </a:endParaRPr>
                    </a:p>
                  </a:txBody>
                  <a:tcPr marT="0" marB="0">
                    <a:solidFill>
                      <a:srgbClr val="92D050"/>
                    </a:solidFill>
                  </a:tcPr>
                </a:tc>
              </a:tr>
              <a:tr h="435202">
                <a:tc>
                  <a:txBody>
                    <a:bodyPr/>
                    <a:lstStyle/>
                    <a:p>
                      <a:pPr marL="0" marR="0" algn="ctr">
                        <a:lnSpc>
                          <a:spcPct val="115000"/>
                        </a:lnSpc>
                        <a:spcBef>
                          <a:spcPts val="0"/>
                        </a:spcBef>
                        <a:spcAft>
                          <a:spcPts val="0"/>
                        </a:spcAft>
                      </a:pPr>
                      <a:r>
                        <a:rPr lang="en-US" sz="900" dirty="0">
                          <a:solidFill>
                            <a:schemeClr val="bg1"/>
                          </a:solidFill>
                          <a:effectLst/>
                          <a:latin typeface="Cambria" panose="02040503050406030204" pitchFamily="18" charset="0"/>
                        </a:rPr>
                        <a:t>01/30/2017</a:t>
                      </a:r>
                    </a:p>
                    <a:p>
                      <a:pPr marL="0" marR="0" algn="ctr">
                        <a:lnSpc>
                          <a:spcPct val="115000"/>
                        </a:lnSpc>
                        <a:spcBef>
                          <a:spcPts val="0"/>
                        </a:spcBef>
                        <a:spcAft>
                          <a:spcPts val="0"/>
                        </a:spcAft>
                      </a:pPr>
                      <a:r>
                        <a:rPr lang="en-US" sz="900" dirty="0">
                          <a:solidFill>
                            <a:schemeClr val="bg1"/>
                          </a:solidFill>
                          <a:effectLst/>
                          <a:latin typeface="Cambria" panose="02040503050406030204" pitchFamily="18" charset="0"/>
                        </a:rPr>
                        <a:t>Fairfax</a:t>
                      </a:r>
                    </a:p>
                    <a:p>
                      <a:pPr marL="0" marR="0" algn="ctr">
                        <a:lnSpc>
                          <a:spcPct val="115000"/>
                        </a:lnSpc>
                        <a:spcBef>
                          <a:spcPts val="0"/>
                        </a:spcBef>
                        <a:spcAft>
                          <a:spcPts val="0"/>
                        </a:spcAft>
                      </a:pPr>
                      <a:r>
                        <a:rPr lang="en-US" sz="900" dirty="0">
                          <a:solidFill>
                            <a:schemeClr val="bg1"/>
                          </a:solidFill>
                          <a:effectLst/>
                          <a:latin typeface="Cambria" panose="02040503050406030204" pitchFamily="18" charset="0"/>
                        </a:rPr>
                        <a:t> </a:t>
                      </a:r>
                      <a:endParaRPr lang="en-US" sz="900" dirty="0">
                        <a:solidFill>
                          <a:schemeClr val="bg1"/>
                        </a:solidFill>
                        <a:effectLst/>
                        <a:latin typeface="Cambria" panose="02040503050406030204" pitchFamily="18" charset="0"/>
                        <a:ea typeface="Calibri"/>
                        <a:cs typeface="Times New Roman"/>
                      </a:endParaRPr>
                    </a:p>
                  </a:txBody>
                  <a:tcPr marT="0" marB="0">
                    <a:solidFill>
                      <a:srgbClr val="92D050"/>
                    </a:solidFill>
                  </a:tcPr>
                </a:tc>
                <a:tc>
                  <a:txBody>
                    <a:bodyPr/>
                    <a:lstStyle/>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02/17/2017</a:t>
                      </a:r>
                      <a:br>
                        <a:rPr lang="en-US" sz="900" b="1" dirty="0">
                          <a:solidFill>
                            <a:schemeClr val="bg1"/>
                          </a:solidFill>
                          <a:effectLst/>
                          <a:latin typeface="Cambria" panose="02040503050406030204" pitchFamily="18" charset="0"/>
                        </a:rPr>
                      </a:br>
                      <a:r>
                        <a:rPr lang="en-US" sz="900" b="1" dirty="0">
                          <a:solidFill>
                            <a:schemeClr val="bg1"/>
                          </a:solidFill>
                          <a:effectLst/>
                          <a:latin typeface="Cambria" panose="02040503050406030204" pitchFamily="18" charset="0"/>
                        </a:rPr>
                        <a:t>Danville</a:t>
                      </a:r>
                    </a:p>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 </a:t>
                      </a:r>
                      <a:endParaRPr lang="en-US" sz="900" b="1" dirty="0">
                        <a:solidFill>
                          <a:schemeClr val="bg1"/>
                        </a:solidFill>
                        <a:effectLst/>
                        <a:latin typeface="Cambria" panose="02040503050406030204" pitchFamily="18" charset="0"/>
                        <a:ea typeface="Calibri"/>
                        <a:cs typeface="Times New Roman"/>
                      </a:endParaRPr>
                    </a:p>
                  </a:txBody>
                  <a:tcPr marT="0" marB="0">
                    <a:solidFill>
                      <a:srgbClr val="92D050"/>
                    </a:solidFill>
                  </a:tcPr>
                </a:tc>
                <a:tc>
                  <a:txBody>
                    <a:bodyPr/>
                    <a:lstStyle/>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03/09/2017</a:t>
                      </a:r>
                      <a:br>
                        <a:rPr lang="en-US" sz="900" b="1" dirty="0">
                          <a:solidFill>
                            <a:schemeClr val="bg1"/>
                          </a:solidFill>
                          <a:effectLst/>
                          <a:latin typeface="Cambria" panose="02040503050406030204" pitchFamily="18" charset="0"/>
                        </a:rPr>
                      </a:br>
                      <a:r>
                        <a:rPr lang="en-US" sz="900" b="1" dirty="0">
                          <a:solidFill>
                            <a:schemeClr val="bg1"/>
                          </a:solidFill>
                          <a:effectLst/>
                          <a:latin typeface="Cambria" panose="02040503050406030204" pitchFamily="18" charset="0"/>
                        </a:rPr>
                        <a:t>Fairfax</a:t>
                      </a:r>
                    </a:p>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 </a:t>
                      </a:r>
                      <a:endParaRPr lang="en-US" sz="900" b="1" dirty="0">
                        <a:solidFill>
                          <a:schemeClr val="bg1"/>
                        </a:solidFill>
                        <a:effectLst/>
                        <a:latin typeface="Cambria" panose="02040503050406030204" pitchFamily="18" charset="0"/>
                        <a:ea typeface="Calibri"/>
                        <a:cs typeface="Times New Roman"/>
                      </a:endParaRPr>
                    </a:p>
                  </a:txBody>
                  <a:tcPr marT="0" marB="0">
                    <a:solidFill>
                      <a:srgbClr val="92D050"/>
                    </a:solidFill>
                  </a:tcPr>
                </a:tc>
                <a:tc>
                  <a:txBody>
                    <a:bodyPr/>
                    <a:lstStyle/>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03/27/2017</a:t>
                      </a:r>
                      <a:br>
                        <a:rPr lang="en-US" sz="900" b="1" dirty="0">
                          <a:solidFill>
                            <a:schemeClr val="bg1"/>
                          </a:solidFill>
                          <a:effectLst/>
                          <a:latin typeface="Cambria" panose="02040503050406030204" pitchFamily="18" charset="0"/>
                        </a:rPr>
                      </a:br>
                      <a:r>
                        <a:rPr lang="en-US" sz="900" b="1" dirty="0">
                          <a:solidFill>
                            <a:schemeClr val="bg1"/>
                          </a:solidFill>
                          <a:effectLst/>
                          <a:latin typeface="Cambria" panose="02040503050406030204" pitchFamily="18" charset="0"/>
                        </a:rPr>
                        <a:t>Martinsville</a:t>
                      </a:r>
                    </a:p>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 </a:t>
                      </a:r>
                      <a:endParaRPr lang="en-US" sz="900" b="1" dirty="0">
                        <a:solidFill>
                          <a:schemeClr val="bg1"/>
                        </a:solidFill>
                        <a:effectLst/>
                        <a:latin typeface="Cambria" panose="02040503050406030204" pitchFamily="18" charset="0"/>
                        <a:ea typeface="Calibri"/>
                        <a:cs typeface="Times New Roman"/>
                      </a:endParaRPr>
                    </a:p>
                  </a:txBody>
                  <a:tcPr marT="0" marB="0">
                    <a:solidFill>
                      <a:srgbClr val="92D050"/>
                    </a:solidFill>
                  </a:tcPr>
                </a:tc>
              </a:tr>
              <a:tr h="435202">
                <a:tc>
                  <a:txBody>
                    <a:bodyPr/>
                    <a:lstStyle/>
                    <a:p>
                      <a:pPr marL="0" marR="0" algn="ctr">
                        <a:lnSpc>
                          <a:spcPct val="115000"/>
                        </a:lnSpc>
                        <a:spcBef>
                          <a:spcPts val="0"/>
                        </a:spcBef>
                        <a:spcAft>
                          <a:spcPts val="0"/>
                        </a:spcAft>
                      </a:pPr>
                      <a:r>
                        <a:rPr lang="en-US" sz="900" dirty="0">
                          <a:solidFill>
                            <a:schemeClr val="bg1"/>
                          </a:solidFill>
                          <a:effectLst/>
                          <a:latin typeface="Cambria" panose="02040503050406030204" pitchFamily="18" charset="0"/>
                        </a:rPr>
                        <a:t>02/01/2017</a:t>
                      </a:r>
                    </a:p>
                    <a:p>
                      <a:pPr marL="0" marR="0" algn="ctr">
                        <a:lnSpc>
                          <a:spcPct val="115000"/>
                        </a:lnSpc>
                        <a:spcBef>
                          <a:spcPts val="0"/>
                        </a:spcBef>
                        <a:spcAft>
                          <a:spcPts val="0"/>
                        </a:spcAft>
                      </a:pPr>
                      <a:r>
                        <a:rPr lang="en-US" sz="900" dirty="0">
                          <a:solidFill>
                            <a:schemeClr val="bg1"/>
                          </a:solidFill>
                          <a:effectLst/>
                          <a:latin typeface="Cambria" panose="02040503050406030204" pitchFamily="18" charset="0"/>
                        </a:rPr>
                        <a:t>Winchester</a:t>
                      </a:r>
                    </a:p>
                    <a:p>
                      <a:pPr marL="0" marR="0" algn="ctr">
                        <a:lnSpc>
                          <a:spcPct val="115000"/>
                        </a:lnSpc>
                        <a:spcBef>
                          <a:spcPts val="0"/>
                        </a:spcBef>
                        <a:spcAft>
                          <a:spcPts val="0"/>
                        </a:spcAft>
                      </a:pPr>
                      <a:r>
                        <a:rPr lang="en-US" sz="900" dirty="0">
                          <a:solidFill>
                            <a:schemeClr val="bg1"/>
                          </a:solidFill>
                          <a:effectLst/>
                          <a:latin typeface="Cambria" panose="02040503050406030204" pitchFamily="18" charset="0"/>
                        </a:rPr>
                        <a:t> </a:t>
                      </a:r>
                      <a:endParaRPr lang="en-US" sz="900" dirty="0">
                        <a:solidFill>
                          <a:schemeClr val="bg1"/>
                        </a:solidFill>
                        <a:effectLst/>
                        <a:latin typeface="Cambria" panose="02040503050406030204" pitchFamily="18" charset="0"/>
                        <a:ea typeface="Calibri"/>
                        <a:cs typeface="Times New Roman"/>
                      </a:endParaRPr>
                    </a:p>
                  </a:txBody>
                  <a:tcPr marT="0" marB="0">
                    <a:solidFill>
                      <a:srgbClr val="92D050"/>
                    </a:solidFill>
                  </a:tcPr>
                </a:tc>
                <a:tc>
                  <a:txBody>
                    <a:bodyPr/>
                    <a:lstStyle/>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02/21/2017</a:t>
                      </a:r>
                    </a:p>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Lynchburg</a:t>
                      </a:r>
                    </a:p>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 </a:t>
                      </a:r>
                      <a:endParaRPr lang="en-US" sz="900" b="1" dirty="0">
                        <a:solidFill>
                          <a:schemeClr val="bg1"/>
                        </a:solidFill>
                        <a:effectLst/>
                        <a:latin typeface="Cambria" panose="02040503050406030204" pitchFamily="18" charset="0"/>
                        <a:ea typeface="Calibri"/>
                        <a:cs typeface="Times New Roman"/>
                      </a:endParaRPr>
                    </a:p>
                  </a:txBody>
                  <a:tcPr marT="0" marB="0">
                    <a:solidFill>
                      <a:srgbClr val="92D050"/>
                    </a:solidFill>
                  </a:tcPr>
                </a:tc>
                <a:tc>
                  <a:txBody>
                    <a:bodyPr/>
                    <a:lstStyle/>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03/13/2017</a:t>
                      </a:r>
                      <a:br>
                        <a:rPr lang="en-US" sz="900" b="1" dirty="0">
                          <a:solidFill>
                            <a:schemeClr val="bg1"/>
                          </a:solidFill>
                          <a:effectLst/>
                          <a:latin typeface="Cambria" panose="02040503050406030204" pitchFamily="18" charset="0"/>
                        </a:rPr>
                      </a:br>
                      <a:r>
                        <a:rPr lang="en-US" sz="900" b="1" dirty="0">
                          <a:solidFill>
                            <a:schemeClr val="bg1"/>
                          </a:solidFill>
                          <a:effectLst/>
                          <a:latin typeface="Cambria" panose="02040503050406030204" pitchFamily="18" charset="0"/>
                        </a:rPr>
                        <a:t>Winchester</a:t>
                      </a:r>
                    </a:p>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 </a:t>
                      </a:r>
                      <a:endParaRPr lang="en-US" sz="900" b="1" dirty="0">
                        <a:solidFill>
                          <a:schemeClr val="bg1"/>
                        </a:solidFill>
                        <a:effectLst/>
                        <a:latin typeface="Cambria" panose="02040503050406030204" pitchFamily="18" charset="0"/>
                        <a:ea typeface="Calibri"/>
                        <a:cs typeface="Times New Roman"/>
                      </a:endParaRPr>
                    </a:p>
                  </a:txBody>
                  <a:tcPr marT="0" marB="0">
                    <a:solidFill>
                      <a:srgbClr val="92D050"/>
                    </a:solidFill>
                  </a:tcPr>
                </a:tc>
                <a:tc>
                  <a:txBody>
                    <a:bodyPr/>
                    <a:lstStyle/>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03/29/2017</a:t>
                      </a:r>
                      <a:br>
                        <a:rPr lang="en-US" sz="900" b="1" dirty="0">
                          <a:solidFill>
                            <a:schemeClr val="bg1"/>
                          </a:solidFill>
                          <a:effectLst/>
                          <a:latin typeface="Cambria" panose="02040503050406030204" pitchFamily="18" charset="0"/>
                        </a:rPr>
                      </a:br>
                      <a:r>
                        <a:rPr lang="en-US" sz="900" b="1" dirty="0" smtClean="0">
                          <a:solidFill>
                            <a:schemeClr val="bg1"/>
                          </a:solidFill>
                          <a:effectLst/>
                          <a:latin typeface="Cambria" panose="02040503050406030204" pitchFamily="18" charset="0"/>
                        </a:rPr>
                        <a:t>Richmond</a:t>
                      </a:r>
                      <a:endParaRPr lang="en-US" sz="900" b="1" dirty="0">
                        <a:solidFill>
                          <a:schemeClr val="bg1"/>
                        </a:solidFill>
                        <a:effectLst/>
                        <a:latin typeface="Cambria" panose="02040503050406030204" pitchFamily="18" charset="0"/>
                      </a:endParaRPr>
                    </a:p>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 </a:t>
                      </a:r>
                      <a:endParaRPr lang="en-US" sz="900" b="1" dirty="0">
                        <a:solidFill>
                          <a:schemeClr val="bg1"/>
                        </a:solidFill>
                        <a:effectLst/>
                        <a:latin typeface="Cambria" panose="02040503050406030204" pitchFamily="18" charset="0"/>
                        <a:ea typeface="Calibri"/>
                        <a:cs typeface="Times New Roman"/>
                      </a:endParaRPr>
                    </a:p>
                  </a:txBody>
                  <a:tcPr marT="0" marB="0">
                    <a:solidFill>
                      <a:srgbClr val="92D050"/>
                    </a:solidFill>
                  </a:tcPr>
                </a:tc>
              </a:tr>
              <a:tr h="435202">
                <a:tc>
                  <a:txBody>
                    <a:bodyPr/>
                    <a:lstStyle/>
                    <a:p>
                      <a:pPr marL="0" marR="0" algn="ctr">
                        <a:lnSpc>
                          <a:spcPct val="115000"/>
                        </a:lnSpc>
                        <a:spcBef>
                          <a:spcPts val="0"/>
                        </a:spcBef>
                        <a:spcAft>
                          <a:spcPts val="0"/>
                        </a:spcAft>
                      </a:pPr>
                      <a:r>
                        <a:rPr lang="en-US" sz="900" dirty="0">
                          <a:solidFill>
                            <a:schemeClr val="bg1"/>
                          </a:solidFill>
                          <a:effectLst/>
                          <a:latin typeface="Cambria" panose="02040503050406030204" pitchFamily="18" charset="0"/>
                        </a:rPr>
                        <a:t>02/03/2017</a:t>
                      </a:r>
                      <a:br>
                        <a:rPr lang="en-US" sz="900" dirty="0">
                          <a:solidFill>
                            <a:schemeClr val="bg1"/>
                          </a:solidFill>
                          <a:effectLst/>
                          <a:latin typeface="Cambria" panose="02040503050406030204" pitchFamily="18" charset="0"/>
                        </a:rPr>
                      </a:br>
                      <a:r>
                        <a:rPr lang="en-US" sz="900" dirty="0">
                          <a:solidFill>
                            <a:schemeClr val="bg1"/>
                          </a:solidFill>
                          <a:effectLst/>
                          <a:latin typeface="Cambria" panose="02040503050406030204" pitchFamily="18" charset="0"/>
                        </a:rPr>
                        <a:t>Harrisonburg</a:t>
                      </a:r>
                    </a:p>
                    <a:p>
                      <a:pPr marL="0" marR="0" algn="ctr">
                        <a:lnSpc>
                          <a:spcPct val="115000"/>
                        </a:lnSpc>
                        <a:spcBef>
                          <a:spcPts val="0"/>
                        </a:spcBef>
                        <a:spcAft>
                          <a:spcPts val="0"/>
                        </a:spcAft>
                      </a:pPr>
                      <a:r>
                        <a:rPr lang="en-US" sz="900" dirty="0">
                          <a:solidFill>
                            <a:schemeClr val="bg1"/>
                          </a:solidFill>
                          <a:effectLst/>
                          <a:latin typeface="Cambria" panose="02040503050406030204" pitchFamily="18" charset="0"/>
                        </a:rPr>
                        <a:t> </a:t>
                      </a:r>
                      <a:endParaRPr lang="en-US" sz="900" dirty="0">
                        <a:solidFill>
                          <a:schemeClr val="bg1"/>
                        </a:solidFill>
                        <a:effectLst/>
                        <a:latin typeface="Cambria" panose="02040503050406030204" pitchFamily="18" charset="0"/>
                        <a:ea typeface="Calibri"/>
                        <a:cs typeface="Times New Roman"/>
                      </a:endParaRPr>
                    </a:p>
                  </a:txBody>
                  <a:tcPr marT="0" marB="0">
                    <a:solidFill>
                      <a:srgbClr val="92D050"/>
                    </a:solidFill>
                  </a:tcPr>
                </a:tc>
                <a:tc>
                  <a:txBody>
                    <a:bodyPr/>
                    <a:lstStyle/>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02/23/2017</a:t>
                      </a:r>
                    </a:p>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Charlottesville</a:t>
                      </a:r>
                    </a:p>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 </a:t>
                      </a:r>
                      <a:endParaRPr lang="en-US" sz="900" b="1" dirty="0">
                        <a:solidFill>
                          <a:schemeClr val="bg1"/>
                        </a:solidFill>
                        <a:effectLst/>
                        <a:latin typeface="Cambria" panose="02040503050406030204" pitchFamily="18" charset="0"/>
                        <a:ea typeface="Calibri"/>
                        <a:cs typeface="Times New Roman"/>
                      </a:endParaRPr>
                    </a:p>
                  </a:txBody>
                  <a:tcPr marT="0" marB="0">
                    <a:solidFill>
                      <a:srgbClr val="92D050"/>
                    </a:solidFill>
                  </a:tcPr>
                </a:tc>
                <a:tc>
                  <a:txBody>
                    <a:bodyPr/>
                    <a:lstStyle/>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03/15/2017</a:t>
                      </a:r>
                    </a:p>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Harrisonburg</a:t>
                      </a:r>
                    </a:p>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 </a:t>
                      </a:r>
                      <a:endParaRPr lang="en-US" sz="900" b="1" dirty="0">
                        <a:solidFill>
                          <a:schemeClr val="bg1"/>
                        </a:solidFill>
                        <a:effectLst/>
                        <a:latin typeface="Cambria" panose="02040503050406030204" pitchFamily="18" charset="0"/>
                        <a:ea typeface="Calibri"/>
                        <a:cs typeface="Times New Roman"/>
                      </a:endParaRPr>
                    </a:p>
                  </a:txBody>
                  <a:tcPr marT="0" marB="0">
                    <a:solidFill>
                      <a:srgbClr val="92D050"/>
                    </a:solidFill>
                  </a:tcPr>
                </a:tc>
                <a:tc>
                  <a:txBody>
                    <a:bodyPr/>
                    <a:lstStyle/>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03/31/2017</a:t>
                      </a:r>
                      <a:br>
                        <a:rPr lang="en-US" sz="900" b="1" dirty="0">
                          <a:solidFill>
                            <a:schemeClr val="bg1"/>
                          </a:solidFill>
                          <a:effectLst/>
                          <a:latin typeface="Cambria" panose="02040503050406030204" pitchFamily="18" charset="0"/>
                        </a:rPr>
                      </a:br>
                      <a:r>
                        <a:rPr lang="en-US" sz="900" b="1" dirty="0">
                          <a:solidFill>
                            <a:schemeClr val="bg1"/>
                          </a:solidFill>
                          <a:effectLst/>
                          <a:latin typeface="Cambria" panose="02040503050406030204" pitchFamily="18" charset="0"/>
                        </a:rPr>
                        <a:t>Charlottesville</a:t>
                      </a:r>
                    </a:p>
                    <a:p>
                      <a:pPr marL="0" marR="0" algn="ctr">
                        <a:lnSpc>
                          <a:spcPct val="115000"/>
                        </a:lnSpc>
                        <a:spcBef>
                          <a:spcPts val="0"/>
                        </a:spcBef>
                        <a:spcAft>
                          <a:spcPts val="0"/>
                        </a:spcAft>
                      </a:pPr>
                      <a:r>
                        <a:rPr lang="en-US" sz="900" b="1" dirty="0">
                          <a:solidFill>
                            <a:schemeClr val="bg1"/>
                          </a:solidFill>
                          <a:effectLst/>
                          <a:latin typeface="Cambria" panose="02040503050406030204" pitchFamily="18" charset="0"/>
                        </a:rPr>
                        <a:t> </a:t>
                      </a:r>
                      <a:endParaRPr lang="en-US" sz="900" b="1" dirty="0">
                        <a:solidFill>
                          <a:schemeClr val="bg1"/>
                        </a:solidFill>
                        <a:effectLst/>
                        <a:latin typeface="Cambria" panose="02040503050406030204" pitchFamily="18" charset="0"/>
                        <a:ea typeface="Calibri"/>
                        <a:cs typeface="Times New Roman"/>
                      </a:endParaRPr>
                    </a:p>
                  </a:txBody>
                  <a:tcPr marT="0" marB="0">
                    <a:solidFill>
                      <a:srgbClr val="92D050"/>
                    </a:solidFill>
                  </a:tcPr>
                </a:tc>
              </a:tr>
            </a:tbl>
          </a:graphicData>
        </a:graphic>
      </p:graphicFrame>
      <p:sp>
        <p:nvSpPr>
          <p:cNvPr id="2" name="TextBox 1"/>
          <p:cNvSpPr txBox="1"/>
          <p:nvPr/>
        </p:nvSpPr>
        <p:spPr>
          <a:xfrm>
            <a:off x="5638799" y="6388700"/>
            <a:ext cx="2747335" cy="346249"/>
          </a:xfrm>
          <a:prstGeom prst="rect">
            <a:avLst/>
          </a:prstGeom>
          <a:noFill/>
        </p:spPr>
        <p:txBody>
          <a:bodyPr wrap="square" rtlCol="0">
            <a:spAutoFit/>
          </a:bodyPr>
          <a:lstStyle/>
          <a:p>
            <a:r>
              <a:rPr lang="en-US" sz="800" b="1" dirty="0" smtClean="0"/>
              <a:t>For more information, contact Lisa Wooten, MPH, BSN, RN at lisa.wooten@vdh.virginia.gov</a:t>
            </a:r>
            <a:endParaRPr lang="en-US" sz="800" b="1" dirty="0"/>
          </a:p>
        </p:txBody>
      </p:sp>
    </p:spTree>
    <p:extLst>
      <p:ext uri="{BB962C8B-B14F-4D97-AF65-F5344CB8AC3E}">
        <p14:creationId xmlns:p14="http://schemas.microsoft.com/office/powerpoint/2010/main" val="3781400363"/>
      </p:ext>
    </p:extLst>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bg1"/>
                </a:solidFill>
              </a:rPr>
              <a:t>Questions</a:t>
            </a:r>
            <a:endParaRPr lang="en-US" dirty="0">
              <a:solidFill>
                <a:schemeClr val="bg1"/>
              </a:solidFill>
            </a:endParaRPr>
          </a:p>
        </p:txBody>
      </p:sp>
      <p:sp>
        <p:nvSpPr>
          <p:cNvPr id="3" name="Content Placeholder 2"/>
          <p:cNvSpPr>
            <a:spLocks noGrp="1"/>
          </p:cNvSpPr>
          <p:nvPr>
            <p:ph type="body" idx="1"/>
          </p:nvPr>
        </p:nvSpPr>
        <p:spPr>
          <a:xfrm>
            <a:off x="685800" y="3048000"/>
            <a:ext cx="7772400" cy="2501900"/>
          </a:xfrm>
          <a:ln>
            <a:noFill/>
          </a:ln>
        </p:spPr>
        <p:txBody>
          <a:bodyPr/>
          <a:lstStyle/>
          <a:p>
            <a:pPr algn="ctr"/>
            <a:r>
              <a:rPr lang="en-US" sz="2600" b="1" dirty="0" smtClean="0">
                <a:solidFill>
                  <a:srgbClr val="002060"/>
                </a:solidFill>
              </a:rPr>
              <a:t>For more information on the Medicaid Addiction and Recovery Treatment Services (ARTS), please go to:</a:t>
            </a:r>
          </a:p>
          <a:p>
            <a:pPr algn="ctr"/>
            <a:r>
              <a:rPr lang="en-US" sz="2600" b="1" dirty="0">
                <a:solidFill>
                  <a:srgbClr val="002060"/>
                </a:solidFill>
                <a:hlinkClick r:id="rId3"/>
              </a:rPr>
              <a:t>http://</a:t>
            </a:r>
            <a:r>
              <a:rPr lang="en-US" sz="2600" b="1" dirty="0" smtClean="0">
                <a:solidFill>
                  <a:srgbClr val="002060"/>
                </a:solidFill>
                <a:hlinkClick r:id="rId3"/>
              </a:rPr>
              <a:t>www.dmas.virginia.gov/Content_pgs/bh-sud.aspx</a:t>
            </a:r>
            <a:endParaRPr lang="en-US" sz="2600" b="1" dirty="0">
              <a:solidFill>
                <a:srgbClr val="002060"/>
              </a:solidFill>
            </a:endParaRPr>
          </a:p>
          <a:p>
            <a:pPr algn="ctr"/>
            <a:r>
              <a:rPr lang="en-US" sz="2600" b="1" dirty="0" smtClean="0">
                <a:solidFill>
                  <a:srgbClr val="002060"/>
                </a:solidFill>
              </a:rPr>
              <a:t>If you have questions about ARTS, please contact:</a:t>
            </a:r>
            <a:endParaRPr lang="en-US" sz="2600" b="1" dirty="0">
              <a:solidFill>
                <a:srgbClr val="002060"/>
              </a:solidFill>
            </a:endParaRPr>
          </a:p>
          <a:p>
            <a:pPr algn="ctr"/>
            <a:r>
              <a:rPr lang="en-US" sz="2600" b="1" dirty="0" smtClean="0">
                <a:solidFill>
                  <a:srgbClr val="7030A0"/>
                </a:solidFill>
                <a:hlinkClick r:id="rId4"/>
              </a:rPr>
              <a:t>SUD@dmas.virginia.gov</a:t>
            </a:r>
            <a:r>
              <a:rPr lang="en-US" sz="2600" b="1" dirty="0" smtClean="0">
                <a:solidFill>
                  <a:srgbClr val="7030A0"/>
                </a:solidFill>
              </a:rPr>
              <a:t> </a:t>
            </a:r>
            <a:endParaRPr lang="en-US" sz="2600" b="1" dirty="0">
              <a:solidFill>
                <a:srgbClr val="7030A0"/>
              </a:solidFill>
            </a:endParaRPr>
          </a:p>
          <a:p>
            <a:endParaRPr lang="en-US" dirty="0" smtClean="0"/>
          </a:p>
        </p:txBody>
      </p:sp>
    </p:spTree>
    <p:extLst>
      <p:ext uri="{BB962C8B-B14F-4D97-AF65-F5344CB8AC3E}">
        <p14:creationId xmlns:p14="http://schemas.microsoft.com/office/powerpoint/2010/main" val="3716744856"/>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711458"/>
            <a:ext cx="9144000" cy="507742"/>
          </a:xfrm>
        </p:spPr>
        <p:txBody>
          <a:bodyPr/>
          <a:lstStyle/>
          <a:p>
            <a:pPr algn="ctr"/>
            <a:r>
              <a:rPr lang="en-US" sz="2700" dirty="0" smtClean="0">
                <a:solidFill>
                  <a:schemeClr val="bg1"/>
                </a:solidFill>
              </a:rPr>
              <a:t>Heroin/Fentanyl Fatal Overdoses 2015-2016</a:t>
            </a:r>
            <a:endParaRPr lang="en-US" sz="2700" dirty="0">
              <a:solidFill>
                <a:schemeClr val="bg1"/>
              </a:solidFill>
            </a:endParaRPr>
          </a:p>
        </p:txBody>
      </p:sp>
      <p:pic>
        <p:nvPicPr>
          <p:cNvPr id="5"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r="2971" b="13487"/>
          <a:stretch/>
        </p:blipFill>
        <p:spPr>
          <a:xfrm>
            <a:off x="0" y="1436755"/>
            <a:ext cx="9144000" cy="4504831"/>
          </a:xfrm>
        </p:spPr>
      </p:pic>
    </p:spTree>
    <p:extLst>
      <p:ext uri="{BB962C8B-B14F-4D97-AF65-F5344CB8AC3E}">
        <p14:creationId xmlns:p14="http://schemas.microsoft.com/office/powerpoint/2010/main" val="701380717"/>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757624"/>
            <a:ext cx="9144000" cy="461576"/>
          </a:xfrm>
        </p:spPr>
        <p:txBody>
          <a:bodyPr/>
          <a:lstStyle/>
          <a:p>
            <a:pPr algn="ctr"/>
            <a:r>
              <a:rPr lang="en-US" sz="2400" dirty="0" smtClean="0">
                <a:solidFill>
                  <a:schemeClr val="bg1"/>
                </a:solidFill>
              </a:rPr>
              <a:t>Locations of Members Enrolled in Medicaid with SUD Diagnosis</a:t>
            </a:r>
            <a:endParaRPr lang="en-US" sz="2400" dirty="0">
              <a:solidFill>
                <a:schemeClr val="bg1"/>
              </a:solidFill>
            </a:endParaRP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6461" t="15752" r="6461" b="15752"/>
          <a:stretch/>
        </p:blipFill>
        <p:spPr>
          <a:xfrm>
            <a:off x="304800" y="1300315"/>
            <a:ext cx="8548898" cy="5024285"/>
          </a:xfrm>
          <a:prstGeom prst="rect">
            <a:avLst/>
          </a:prstGeom>
        </p:spPr>
      </p:pic>
    </p:spTree>
    <p:extLst>
      <p:ext uri="{BB962C8B-B14F-4D97-AF65-F5344CB8AC3E}">
        <p14:creationId xmlns:p14="http://schemas.microsoft.com/office/powerpoint/2010/main" val="1362587339"/>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1" y="808167"/>
            <a:ext cx="8915400" cy="430798"/>
          </a:xfrm>
        </p:spPr>
        <p:txBody>
          <a:bodyPr/>
          <a:lstStyle/>
          <a:p>
            <a:pPr algn="ctr"/>
            <a:r>
              <a:rPr lang="en-US" sz="2200" dirty="0" smtClean="0">
                <a:solidFill>
                  <a:schemeClr val="bg1"/>
                </a:solidFill>
              </a:rPr>
              <a:t>Location of Pregnant Women  enrolled in Medicaid with a SUD Diagnosis</a:t>
            </a:r>
            <a:endParaRPr lang="en-US" sz="2200" dirty="0">
              <a:solidFill>
                <a:schemeClr val="bg1"/>
              </a:solidFill>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0476" t="14737" r="9404" b="17543"/>
          <a:stretch/>
        </p:blipFill>
        <p:spPr>
          <a:xfrm>
            <a:off x="728686" y="1295400"/>
            <a:ext cx="7729514" cy="5029200"/>
          </a:xfrm>
          <a:prstGeom prst="rect">
            <a:avLst/>
          </a:prstGeom>
        </p:spPr>
      </p:pic>
    </p:spTree>
    <p:extLst>
      <p:ext uri="{BB962C8B-B14F-4D97-AF65-F5344CB8AC3E}">
        <p14:creationId xmlns:p14="http://schemas.microsoft.com/office/powerpoint/2010/main" val="2601460590"/>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p:cNvGraphicFramePr>
          <p:nvPr>
            <p:extLst>
              <p:ext uri="{D42A27DB-BD31-4B8C-83A1-F6EECF244321}">
                <p14:modId xmlns:p14="http://schemas.microsoft.com/office/powerpoint/2010/main" val="894758936"/>
              </p:ext>
            </p:extLst>
          </p:nvPr>
        </p:nvGraphicFramePr>
        <p:xfrm>
          <a:off x="304800" y="1371600"/>
          <a:ext cx="8610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0" y="1447800"/>
            <a:ext cx="6172200" cy="1944122"/>
          </a:xfrm>
          <a:prstGeom prst="rect">
            <a:avLst/>
          </a:prstGeom>
          <a:noFill/>
        </p:spPr>
        <p:txBody>
          <a:bodyPr wrap="square" rtlCol="0">
            <a:spAutoFit/>
          </a:bodyPr>
          <a:lstStyle/>
          <a:p>
            <a:pPr eaLnBrk="0" fontAlgn="base" hangingPunct="0">
              <a:spcBef>
                <a:spcPct val="0"/>
              </a:spcBef>
              <a:spcAft>
                <a:spcPts val="1000"/>
              </a:spcAft>
              <a:buClr>
                <a:srgbClr val="003366"/>
              </a:buClr>
            </a:pPr>
            <a:r>
              <a:rPr lang="en-US" sz="2600" b="1" kern="0" dirty="0" smtClean="0">
                <a:solidFill>
                  <a:srgbClr val="002060"/>
                </a:solidFill>
                <a:latin typeface="Calibri" pitchFamily="34" charset="0"/>
                <a:ea typeface="ＭＳ Ｐゴシック" pitchFamily="1" charset="-128"/>
              </a:rPr>
              <a:t>Comprehensive SUD/ARTS benefit </a:t>
            </a:r>
            <a:r>
              <a:rPr lang="en-US" sz="2600" b="1" kern="0" dirty="0">
                <a:solidFill>
                  <a:srgbClr val="002060"/>
                </a:solidFill>
                <a:latin typeface="Calibri" pitchFamily="34" charset="0"/>
                <a:ea typeface="ＭＳ Ｐゴシック" pitchFamily="1" charset="-128"/>
              </a:rPr>
              <a:t>included in </a:t>
            </a:r>
            <a:r>
              <a:rPr lang="en-US" sz="2600" b="1" kern="0" dirty="0" smtClean="0">
                <a:solidFill>
                  <a:srgbClr val="002060"/>
                </a:solidFill>
                <a:latin typeface="Calibri" pitchFamily="34" charset="0"/>
                <a:ea typeface="ＭＳ Ｐゴシック" pitchFamily="1" charset="-128"/>
              </a:rPr>
              <a:t>the budget </a:t>
            </a:r>
            <a:r>
              <a:rPr lang="en-US" sz="2600" b="1" kern="0" dirty="0">
                <a:solidFill>
                  <a:srgbClr val="002060"/>
                </a:solidFill>
                <a:latin typeface="Calibri" pitchFamily="34" charset="0"/>
                <a:ea typeface="ＭＳ Ｐゴシック" pitchFamily="1" charset="-128"/>
              </a:rPr>
              <a:t>passed by General </a:t>
            </a:r>
            <a:r>
              <a:rPr lang="en-US" sz="2600" b="1" kern="0" dirty="0" smtClean="0">
                <a:solidFill>
                  <a:srgbClr val="002060"/>
                </a:solidFill>
                <a:latin typeface="Calibri" pitchFamily="34" charset="0"/>
                <a:ea typeface="ＭＳ Ｐゴシック" pitchFamily="1" charset="-128"/>
              </a:rPr>
              <a:t>Assembly in March 2016</a:t>
            </a:r>
            <a:endParaRPr lang="en-US" sz="2600" kern="0" dirty="0">
              <a:solidFill>
                <a:srgbClr val="002060"/>
              </a:solidFill>
              <a:latin typeface="Calibri" pitchFamily="34" charset="0"/>
              <a:ea typeface="ＭＳ Ｐゴシック" pitchFamily="1" charset="-128"/>
            </a:endParaRPr>
          </a:p>
          <a:p>
            <a:pPr>
              <a:buClr>
                <a:srgbClr val="003366"/>
              </a:buClr>
            </a:pPr>
            <a:endParaRPr lang="en-US" sz="1600" dirty="0">
              <a:solidFill>
                <a:srgbClr val="000000"/>
              </a:solidFill>
            </a:endParaRPr>
          </a:p>
          <a:p>
            <a:endParaRPr lang="en-US" dirty="0">
              <a:solidFill>
                <a:srgbClr val="000000"/>
              </a:solidFill>
            </a:endParaRPr>
          </a:p>
        </p:txBody>
      </p:sp>
    </p:spTree>
    <p:extLst>
      <p:ext uri="{BB962C8B-B14F-4D97-AF65-F5344CB8AC3E}">
        <p14:creationId xmlns:p14="http://schemas.microsoft.com/office/powerpoint/2010/main" val="2837588298"/>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92778"/>
            <a:ext cx="9143999" cy="446187"/>
          </a:xfrm>
        </p:spPr>
        <p:txBody>
          <a:bodyPr/>
          <a:lstStyle/>
          <a:p>
            <a:r>
              <a:rPr lang="en-US" sz="2300" dirty="0" smtClean="0">
                <a:solidFill>
                  <a:srgbClr val="FFFFFF"/>
                </a:solidFill>
              </a:rPr>
              <a:t>Addiction and Recovery Treatment Services (ARTS) Benefit</a:t>
            </a:r>
            <a:endParaRPr lang="en-US" dirty="0"/>
          </a:p>
        </p:txBody>
      </p:sp>
      <p:grpSp>
        <p:nvGrpSpPr>
          <p:cNvPr id="6" name="Group 5"/>
          <p:cNvGrpSpPr/>
          <p:nvPr/>
        </p:nvGrpSpPr>
        <p:grpSpPr>
          <a:xfrm>
            <a:off x="76201" y="1381324"/>
            <a:ext cx="8991598" cy="752276"/>
            <a:chOff x="0" y="205588"/>
            <a:chExt cx="8991598" cy="752276"/>
          </a:xfrm>
        </p:grpSpPr>
        <p:sp>
          <p:nvSpPr>
            <p:cNvPr id="7" name="Rectangle 6"/>
            <p:cNvSpPr/>
            <p:nvPr/>
          </p:nvSpPr>
          <p:spPr>
            <a:xfrm>
              <a:off x="0" y="205588"/>
              <a:ext cx="8991598" cy="752276"/>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Rectangle 7"/>
            <p:cNvSpPr/>
            <p:nvPr/>
          </p:nvSpPr>
          <p:spPr>
            <a:xfrm>
              <a:off x="0" y="205588"/>
              <a:ext cx="8991598" cy="7522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2100" b="1" i="1" kern="1200" dirty="0" smtClean="0">
                  <a:latin typeface="+mj-lt"/>
                </a:rPr>
                <a:t>Changes to DMAS’s Substance Use Disorder (SUD) Services </a:t>
              </a:r>
            </a:p>
            <a:p>
              <a:pPr lvl="0" algn="ctr" defTabSz="933450">
                <a:lnSpc>
                  <a:spcPct val="90000"/>
                </a:lnSpc>
                <a:spcBef>
                  <a:spcPct val="0"/>
                </a:spcBef>
                <a:spcAft>
                  <a:spcPct val="35000"/>
                </a:spcAft>
              </a:pPr>
              <a:r>
                <a:rPr lang="en-US" sz="2100" b="1" i="1" kern="1200" dirty="0" smtClean="0">
                  <a:latin typeface="+mj-lt"/>
                </a:rPr>
                <a:t>for Medicaid and FAMIS Members</a:t>
              </a:r>
              <a:endParaRPr lang="en-US" sz="2100" b="1" i="1" kern="1200" dirty="0">
                <a:latin typeface="+mj-lt"/>
              </a:endParaRPr>
            </a:p>
          </p:txBody>
        </p:sp>
      </p:grpSp>
      <p:grpSp>
        <p:nvGrpSpPr>
          <p:cNvPr id="42" name="Group 41"/>
          <p:cNvGrpSpPr/>
          <p:nvPr/>
        </p:nvGrpSpPr>
        <p:grpSpPr>
          <a:xfrm>
            <a:off x="76201" y="2286000"/>
            <a:ext cx="8762999" cy="3962400"/>
            <a:chOff x="1181100" y="2286000"/>
            <a:chExt cx="7651516" cy="3962400"/>
          </a:xfrm>
        </p:grpSpPr>
        <p:sp>
          <p:nvSpPr>
            <p:cNvPr id="5" name="Freeform 4"/>
            <p:cNvSpPr/>
            <p:nvPr/>
          </p:nvSpPr>
          <p:spPr>
            <a:xfrm>
              <a:off x="1600200" y="2286000"/>
              <a:ext cx="7232416" cy="533400"/>
            </a:xfrm>
            <a:custGeom>
              <a:avLst/>
              <a:gdLst>
                <a:gd name="connsiteX0" fmla="*/ 0 w 2992374"/>
                <a:gd name="connsiteY0" fmla="*/ 159301 h 955785"/>
                <a:gd name="connsiteX1" fmla="*/ 159301 w 2992374"/>
                <a:gd name="connsiteY1" fmla="*/ 0 h 955785"/>
                <a:gd name="connsiteX2" fmla="*/ 2833073 w 2992374"/>
                <a:gd name="connsiteY2" fmla="*/ 0 h 955785"/>
                <a:gd name="connsiteX3" fmla="*/ 2992374 w 2992374"/>
                <a:gd name="connsiteY3" fmla="*/ 159301 h 955785"/>
                <a:gd name="connsiteX4" fmla="*/ 2992374 w 2992374"/>
                <a:gd name="connsiteY4" fmla="*/ 796484 h 955785"/>
                <a:gd name="connsiteX5" fmla="*/ 2833073 w 2992374"/>
                <a:gd name="connsiteY5" fmla="*/ 955785 h 955785"/>
                <a:gd name="connsiteX6" fmla="*/ 159301 w 2992374"/>
                <a:gd name="connsiteY6" fmla="*/ 955785 h 955785"/>
                <a:gd name="connsiteX7" fmla="*/ 0 w 2992374"/>
                <a:gd name="connsiteY7" fmla="*/ 796484 h 955785"/>
                <a:gd name="connsiteX8" fmla="*/ 0 w 2992374"/>
                <a:gd name="connsiteY8" fmla="*/ 159301 h 955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2374" h="955785">
                  <a:moveTo>
                    <a:pt x="0" y="159301"/>
                  </a:moveTo>
                  <a:cubicBezTo>
                    <a:pt x="0" y="71321"/>
                    <a:pt x="71321" y="0"/>
                    <a:pt x="159301" y="0"/>
                  </a:cubicBezTo>
                  <a:lnTo>
                    <a:pt x="2833073" y="0"/>
                  </a:lnTo>
                  <a:cubicBezTo>
                    <a:pt x="2921053" y="0"/>
                    <a:pt x="2992374" y="71321"/>
                    <a:pt x="2992374" y="159301"/>
                  </a:cubicBezTo>
                  <a:lnTo>
                    <a:pt x="2992374" y="796484"/>
                  </a:lnTo>
                  <a:cubicBezTo>
                    <a:pt x="2992374" y="884464"/>
                    <a:pt x="2921053" y="955785"/>
                    <a:pt x="2833073" y="955785"/>
                  </a:cubicBezTo>
                  <a:lnTo>
                    <a:pt x="159301" y="955785"/>
                  </a:lnTo>
                  <a:cubicBezTo>
                    <a:pt x="71321" y="955785"/>
                    <a:pt x="0" y="884464"/>
                    <a:pt x="0" y="796484"/>
                  </a:cubicBezTo>
                  <a:lnTo>
                    <a:pt x="0" y="159301"/>
                  </a:lnTo>
                  <a:close/>
                </a:path>
              </a:pathLst>
            </a:custGeom>
            <a:solidFill>
              <a:srgbClr val="002060"/>
            </a:solidFill>
            <a:ln>
              <a:solidFill>
                <a:srgbClr val="006699"/>
              </a:solidFill>
            </a:ln>
          </p:spPr>
          <p:style>
            <a:lnRef idx="2">
              <a:scrgbClr r="0" g="0" b="0"/>
            </a:lnRef>
            <a:fillRef idx="1">
              <a:scrgbClr r="0" g="0" b="0"/>
            </a:fillRef>
            <a:effectRef idx="0">
              <a:schemeClr val="dk2">
                <a:hueOff val="0"/>
                <a:satOff val="0"/>
                <a:lumOff val="0"/>
                <a:alphaOff val="0"/>
              </a:schemeClr>
            </a:effectRef>
            <a:fontRef idx="minor">
              <a:schemeClr val="lt1"/>
            </a:fontRef>
          </p:style>
          <p:txBody>
            <a:bodyPr spcFirstLastPara="0" vert="horz" wrap="square" lIns="107618" tIns="77138" rIns="107618" bIns="77138" numCol="1" spcCol="1270" anchor="ctr" anchorCtr="0">
              <a:noAutofit/>
            </a:bodyPr>
            <a:lstStyle/>
            <a:p>
              <a:pPr lvl="0" algn="ctr" defTabSz="711200">
                <a:lnSpc>
                  <a:spcPct val="90000"/>
                </a:lnSpc>
                <a:spcBef>
                  <a:spcPct val="0"/>
                </a:spcBef>
                <a:spcAft>
                  <a:spcPct val="35000"/>
                </a:spcAft>
              </a:pPr>
              <a:r>
                <a:rPr lang="en-US" dirty="0">
                  <a:latin typeface="+mj-lt"/>
                </a:rPr>
                <a:t>Expand short-term SUD inpatient detox to </a:t>
              </a:r>
              <a:r>
                <a:rPr lang="en-US" dirty="0" smtClean="0">
                  <a:latin typeface="+mj-lt"/>
                </a:rPr>
                <a:t>all Medicaid /FAMIS members</a:t>
              </a:r>
              <a:endParaRPr lang="en-US" dirty="0">
                <a:latin typeface="+mj-lt"/>
              </a:endParaRPr>
            </a:p>
          </p:txBody>
        </p:sp>
        <p:sp>
          <p:nvSpPr>
            <p:cNvPr id="14" name="Freeform 13"/>
            <p:cNvSpPr/>
            <p:nvPr/>
          </p:nvSpPr>
          <p:spPr>
            <a:xfrm>
              <a:off x="1600200" y="2971800"/>
              <a:ext cx="7232416" cy="533400"/>
            </a:xfrm>
            <a:custGeom>
              <a:avLst/>
              <a:gdLst>
                <a:gd name="connsiteX0" fmla="*/ 0 w 2992374"/>
                <a:gd name="connsiteY0" fmla="*/ 159301 h 955785"/>
                <a:gd name="connsiteX1" fmla="*/ 159301 w 2992374"/>
                <a:gd name="connsiteY1" fmla="*/ 0 h 955785"/>
                <a:gd name="connsiteX2" fmla="*/ 2833073 w 2992374"/>
                <a:gd name="connsiteY2" fmla="*/ 0 h 955785"/>
                <a:gd name="connsiteX3" fmla="*/ 2992374 w 2992374"/>
                <a:gd name="connsiteY3" fmla="*/ 159301 h 955785"/>
                <a:gd name="connsiteX4" fmla="*/ 2992374 w 2992374"/>
                <a:gd name="connsiteY4" fmla="*/ 796484 h 955785"/>
                <a:gd name="connsiteX5" fmla="*/ 2833073 w 2992374"/>
                <a:gd name="connsiteY5" fmla="*/ 955785 h 955785"/>
                <a:gd name="connsiteX6" fmla="*/ 159301 w 2992374"/>
                <a:gd name="connsiteY6" fmla="*/ 955785 h 955785"/>
                <a:gd name="connsiteX7" fmla="*/ 0 w 2992374"/>
                <a:gd name="connsiteY7" fmla="*/ 796484 h 955785"/>
                <a:gd name="connsiteX8" fmla="*/ 0 w 2992374"/>
                <a:gd name="connsiteY8" fmla="*/ 159301 h 955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2374" h="955785">
                  <a:moveTo>
                    <a:pt x="0" y="159301"/>
                  </a:moveTo>
                  <a:cubicBezTo>
                    <a:pt x="0" y="71321"/>
                    <a:pt x="71321" y="0"/>
                    <a:pt x="159301" y="0"/>
                  </a:cubicBezTo>
                  <a:lnTo>
                    <a:pt x="2833073" y="0"/>
                  </a:lnTo>
                  <a:cubicBezTo>
                    <a:pt x="2921053" y="0"/>
                    <a:pt x="2992374" y="71321"/>
                    <a:pt x="2992374" y="159301"/>
                  </a:cubicBezTo>
                  <a:lnTo>
                    <a:pt x="2992374" y="796484"/>
                  </a:lnTo>
                  <a:cubicBezTo>
                    <a:pt x="2992374" y="884464"/>
                    <a:pt x="2921053" y="955785"/>
                    <a:pt x="2833073" y="955785"/>
                  </a:cubicBezTo>
                  <a:lnTo>
                    <a:pt x="159301" y="955785"/>
                  </a:lnTo>
                  <a:cubicBezTo>
                    <a:pt x="71321" y="955785"/>
                    <a:pt x="0" y="884464"/>
                    <a:pt x="0" y="796484"/>
                  </a:cubicBezTo>
                  <a:lnTo>
                    <a:pt x="0" y="159301"/>
                  </a:lnTo>
                  <a:close/>
                </a:path>
              </a:pathLst>
            </a:custGeom>
            <a:solidFill>
              <a:srgbClr val="002060"/>
            </a:solidFill>
            <a:ln>
              <a:solidFill>
                <a:srgbClr val="006699"/>
              </a:solidFill>
            </a:ln>
          </p:spPr>
          <p:style>
            <a:lnRef idx="2">
              <a:scrgbClr r="0" g="0" b="0"/>
            </a:lnRef>
            <a:fillRef idx="1">
              <a:scrgbClr r="0" g="0" b="0"/>
            </a:fillRef>
            <a:effectRef idx="0">
              <a:schemeClr val="dk2">
                <a:hueOff val="0"/>
                <a:satOff val="0"/>
                <a:lumOff val="0"/>
                <a:alphaOff val="0"/>
              </a:schemeClr>
            </a:effectRef>
            <a:fontRef idx="minor">
              <a:schemeClr val="lt1"/>
            </a:fontRef>
          </p:style>
          <p:txBody>
            <a:bodyPr spcFirstLastPara="0" vert="horz" wrap="square" lIns="107618" tIns="77138" rIns="107618" bIns="77138" numCol="1" spcCol="1270" anchor="ctr" anchorCtr="0">
              <a:noAutofit/>
            </a:bodyPr>
            <a:lstStyle/>
            <a:p>
              <a:pPr lvl="0" algn="ctr" defTabSz="711200">
                <a:lnSpc>
                  <a:spcPct val="90000"/>
                </a:lnSpc>
                <a:spcBef>
                  <a:spcPct val="0"/>
                </a:spcBef>
                <a:spcAft>
                  <a:spcPct val="35000"/>
                </a:spcAft>
              </a:pPr>
              <a:r>
                <a:rPr lang="en-US" dirty="0">
                  <a:latin typeface="+mj-lt"/>
                </a:rPr>
                <a:t>Expand short-term SUD residential treatment to all Medicaid members</a:t>
              </a:r>
            </a:p>
          </p:txBody>
        </p:sp>
        <p:sp>
          <p:nvSpPr>
            <p:cNvPr id="15" name="Freeform 14"/>
            <p:cNvSpPr/>
            <p:nvPr/>
          </p:nvSpPr>
          <p:spPr>
            <a:xfrm>
              <a:off x="1600200" y="3657600"/>
              <a:ext cx="7232416" cy="533400"/>
            </a:xfrm>
            <a:custGeom>
              <a:avLst/>
              <a:gdLst>
                <a:gd name="connsiteX0" fmla="*/ 0 w 2992374"/>
                <a:gd name="connsiteY0" fmla="*/ 159301 h 955785"/>
                <a:gd name="connsiteX1" fmla="*/ 159301 w 2992374"/>
                <a:gd name="connsiteY1" fmla="*/ 0 h 955785"/>
                <a:gd name="connsiteX2" fmla="*/ 2833073 w 2992374"/>
                <a:gd name="connsiteY2" fmla="*/ 0 h 955785"/>
                <a:gd name="connsiteX3" fmla="*/ 2992374 w 2992374"/>
                <a:gd name="connsiteY3" fmla="*/ 159301 h 955785"/>
                <a:gd name="connsiteX4" fmla="*/ 2992374 w 2992374"/>
                <a:gd name="connsiteY4" fmla="*/ 796484 h 955785"/>
                <a:gd name="connsiteX5" fmla="*/ 2833073 w 2992374"/>
                <a:gd name="connsiteY5" fmla="*/ 955785 h 955785"/>
                <a:gd name="connsiteX6" fmla="*/ 159301 w 2992374"/>
                <a:gd name="connsiteY6" fmla="*/ 955785 h 955785"/>
                <a:gd name="connsiteX7" fmla="*/ 0 w 2992374"/>
                <a:gd name="connsiteY7" fmla="*/ 796484 h 955785"/>
                <a:gd name="connsiteX8" fmla="*/ 0 w 2992374"/>
                <a:gd name="connsiteY8" fmla="*/ 159301 h 955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2374" h="955785">
                  <a:moveTo>
                    <a:pt x="0" y="159301"/>
                  </a:moveTo>
                  <a:cubicBezTo>
                    <a:pt x="0" y="71321"/>
                    <a:pt x="71321" y="0"/>
                    <a:pt x="159301" y="0"/>
                  </a:cubicBezTo>
                  <a:lnTo>
                    <a:pt x="2833073" y="0"/>
                  </a:lnTo>
                  <a:cubicBezTo>
                    <a:pt x="2921053" y="0"/>
                    <a:pt x="2992374" y="71321"/>
                    <a:pt x="2992374" y="159301"/>
                  </a:cubicBezTo>
                  <a:lnTo>
                    <a:pt x="2992374" y="796484"/>
                  </a:lnTo>
                  <a:cubicBezTo>
                    <a:pt x="2992374" y="884464"/>
                    <a:pt x="2921053" y="955785"/>
                    <a:pt x="2833073" y="955785"/>
                  </a:cubicBezTo>
                  <a:lnTo>
                    <a:pt x="159301" y="955785"/>
                  </a:lnTo>
                  <a:cubicBezTo>
                    <a:pt x="71321" y="955785"/>
                    <a:pt x="0" y="884464"/>
                    <a:pt x="0" y="796484"/>
                  </a:cubicBezTo>
                  <a:lnTo>
                    <a:pt x="0" y="159301"/>
                  </a:lnTo>
                  <a:close/>
                </a:path>
              </a:pathLst>
            </a:custGeom>
            <a:solidFill>
              <a:srgbClr val="002060"/>
            </a:solidFill>
            <a:ln>
              <a:solidFill>
                <a:srgbClr val="006699"/>
              </a:solidFill>
            </a:ln>
          </p:spPr>
          <p:style>
            <a:lnRef idx="2">
              <a:scrgbClr r="0" g="0" b="0"/>
            </a:lnRef>
            <a:fillRef idx="1">
              <a:scrgbClr r="0" g="0" b="0"/>
            </a:fillRef>
            <a:effectRef idx="0">
              <a:schemeClr val="dk2">
                <a:hueOff val="0"/>
                <a:satOff val="0"/>
                <a:lumOff val="0"/>
                <a:alphaOff val="0"/>
              </a:schemeClr>
            </a:effectRef>
            <a:fontRef idx="minor">
              <a:schemeClr val="lt1"/>
            </a:fontRef>
          </p:style>
          <p:txBody>
            <a:bodyPr spcFirstLastPara="0" vert="horz" wrap="square" lIns="107618" tIns="77138" rIns="107618" bIns="77138" numCol="1" spcCol="1270" anchor="ctr" anchorCtr="0">
              <a:noAutofit/>
            </a:bodyPr>
            <a:lstStyle/>
            <a:p>
              <a:pPr lvl="0" algn="ctr" defTabSz="711200">
                <a:lnSpc>
                  <a:spcPct val="90000"/>
                </a:lnSpc>
                <a:spcBef>
                  <a:spcPct val="0"/>
                </a:spcBef>
                <a:spcAft>
                  <a:spcPct val="35000"/>
                </a:spcAft>
              </a:pPr>
              <a:r>
                <a:rPr lang="en-US" dirty="0">
                  <a:latin typeface="+mj-lt"/>
                </a:rPr>
                <a:t>Increase rates for existing Medicaid/FAMIS SUD treatment services</a:t>
              </a:r>
            </a:p>
          </p:txBody>
        </p:sp>
        <p:sp>
          <p:nvSpPr>
            <p:cNvPr id="16" name="Freeform 15"/>
            <p:cNvSpPr/>
            <p:nvPr/>
          </p:nvSpPr>
          <p:spPr>
            <a:xfrm>
              <a:off x="1600200" y="4343400"/>
              <a:ext cx="7232416" cy="533400"/>
            </a:xfrm>
            <a:custGeom>
              <a:avLst/>
              <a:gdLst>
                <a:gd name="connsiteX0" fmla="*/ 0 w 2992374"/>
                <a:gd name="connsiteY0" fmla="*/ 159301 h 955785"/>
                <a:gd name="connsiteX1" fmla="*/ 159301 w 2992374"/>
                <a:gd name="connsiteY1" fmla="*/ 0 h 955785"/>
                <a:gd name="connsiteX2" fmla="*/ 2833073 w 2992374"/>
                <a:gd name="connsiteY2" fmla="*/ 0 h 955785"/>
                <a:gd name="connsiteX3" fmla="*/ 2992374 w 2992374"/>
                <a:gd name="connsiteY3" fmla="*/ 159301 h 955785"/>
                <a:gd name="connsiteX4" fmla="*/ 2992374 w 2992374"/>
                <a:gd name="connsiteY4" fmla="*/ 796484 h 955785"/>
                <a:gd name="connsiteX5" fmla="*/ 2833073 w 2992374"/>
                <a:gd name="connsiteY5" fmla="*/ 955785 h 955785"/>
                <a:gd name="connsiteX6" fmla="*/ 159301 w 2992374"/>
                <a:gd name="connsiteY6" fmla="*/ 955785 h 955785"/>
                <a:gd name="connsiteX7" fmla="*/ 0 w 2992374"/>
                <a:gd name="connsiteY7" fmla="*/ 796484 h 955785"/>
                <a:gd name="connsiteX8" fmla="*/ 0 w 2992374"/>
                <a:gd name="connsiteY8" fmla="*/ 159301 h 955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2374" h="955785">
                  <a:moveTo>
                    <a:pt x="0" y="159301"/>
                  </a:moveTo>
                  <a:cubicBezTo>
                    <a:pt x="0" y="71321"/>
                    <a:pt x="71321" y="0"/>
                    <a:pt x="159301" y="0"/>
                  </a:cubicBezTo>
                  <a:lnTo>
                    <a:pt x="2833073" y="0"/>
                  </a:lnTo>
                  <a:cubicBezTo>
                    <a:pt x="2921053" y="0"/>
                    <a:pt x="2992374" y="71321"/>
                    <a:pt x="2992374" y="159301"/>
                  </a:cubicBezTo>
                  <a:lnTo>
                    <a:pt x="2992374" y="796484"/>
                  </a:lnTo>
                  <a:cubicBezTo>
                    <a:pt x="2992374" y="884464"/>
                    <a:pt x="2921053" y="955785"/>
                    <a:pt x="2833073" y="955785"/>
                  </a:cubicBezTo>
                  <a:lnTo>
                    <a:pt x="159301" y="955785"/>
                  </a:lnTo>
                  <a:cubicBezTo>
                    <a:pt x="71321" y="955785"/>
                    <a:pt x="0" y="884464"/>
                    <a:pt x="0" y="796484"/>
                  </a:cubicBezTo>
                  <a:lnTo>
                    <a:pt x="0" y="159301"/>
                  </a:lnTo>
                  <a:close/>
                </a:path>
              </a:pathLst>
            </a:custGeom>
            <a:solidFill>
              <a:srgbClr val="002060"/>
            </a:solidFill>
            <a:ln>
              <a:solidFill>
                <a:srgbClr val="006699"/>
              </a:solidFill>
            </a:ln>
          </p:spPr>
          <p:style>
            <a:lnRef idx="2">
              <a:scrgbClr r="0" g="0" b="0"/>
            </a:lnRef>
            <a:fillRef idx="1">
              <a:scrgbClr r="0" g="0" b="0"/>
            </a:fillRef>
            <a:effectRef idx="0">
              <a:schemeClr val="dk2">
                <a:hueOff val="0"/>
                <a:satOff val="0"/>
                <a:lumOff val="0"/>
                <a:alphaOff val="0"/>
              </a:schemeClr>
            </a:effectRef>
            <a:fontRef idx="minor">
              <a:schemeClr val="lt1"/>
            </a:fontRef>
          </p:style>
          <p:txBody>
            <a:bodyPr spcFirstLastPara="0" vert="horz" wrap="square" lIns="107618" tIns="77138" rIns="107618" bIns="77138" numCol="1" spcCol="1270" anchor="ctr" anchorCtr="0">
              <a:noAutofit/>
            </a:bodyPr>
            <a:lstStyle/>
            <a:p>
              <a:pPr lvl="0" algn="ctr" defTabSz="711200">
                <a:lnSpc>
                  <a:spcPct val="90000"/>
                </a:lnSpc>
                <a:spcBef>
                  <a:spcPct val="0"/>
                </a:spcBef>
                <a:spcAft>
                  <a:spcPct val="35000"/>
                </a:spcAft>
              </a:pPr>
              <a:r>
                <a:rPr lang="en-US" dirty="0">
                  <a:latin typeface="+mj-lt"/>
                </a:rPr>
                <a:t>Add Peer Support services for individuals with SUD and/or mental health conditions</a:t>
              </a:r>
            </a:p>
          </p:txBody>
        </p:sp>
        <p:sp>
          <p:nvSpPr>
            <p:cNvPr id="17" name="Freeform 16"/>
            <p:cNvSpPr/>
            <p:nvPr/>
          </p:nvSpPr>
          <p:spPr>
            <a:xfrm>
              <a:off x="1600200" y="5029200"/>
              <a:ext cx="7232416" cy="533400"/>
            </a:xfrm>
            <a:custGeom>
              <a:avLst/>
              <a:gdLst>
                <a:gd name="connsiteX0" fmla="*/ 0 w 2992374"/>
                <a:gd name="connsiteY0" fmla="*/ 159301 h 955785"/>
                <a:gd name="connsiteX1" fmla="*/ 159301 w 2992374"/>
                <a:gd name="connsiteY1" fmla="*/ 0 h 955785"/>
                <a:gd name="connsiteX2" fmla="*/ 2833073 w 2992374"/>
                <a:gd name="connsiteY2" fmla="*/ 0 h 955785"/>
                <a:gd name="connsiteX3" fmla="*/ 2992374 w 2992374"/>
                <a:gd name="connsiteY3" fmla="*/ 159301 h 955785"/>
                <a:gd name="connsiteX4" fmla="*/ 2992374 w 2992374"/>
                <a:gd name="connsiteY4" fmla="*/ 796484 h 955785"/>
                <a:gd name="connsiteX5" fmla="*/ 2833073 w 2992374"/>
                <a:gd name="connsiteY5" fmla="*/ 955785 h 955785"/>
                <a:gd name="connsiteX6" fmla="*/ 159301 w 2992374"/>
                <a:gd name="connsiteY6" fmla="*/ 955785 h 955785"/>
                <a:gd name="connsiteX7" fmla="*/ 0 w 2992374"/>
                <a:gd name="connsiteY7" fmla="*/ 796484 h 955785"/>
                <a:gd name="connsiteX8" fmla="*/ 0 w 2992374"/>
                <a:gd name="connsiteY8" fmla="*/ 159301 h 955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2374" h="955785">
                  <a:moveTo>
                    <a:pt x="0" y="159301"/>
                  </a:moveTo>
                  <a:cubicBezTo>
                    <a:pt x="0" y="71321"/>
                    <a:pt x="71321" y="0"/>
                    <a:pt x="159301" y="0"/>
                  </a:cubicBezTo>
                  <a:lnTo>
                    <a:pt x="2833073" y="0"/>
                  </a:lnTo>
                  <a:cubicBezTo>
                    <a:pt x="2921053" y="0"/>
                    <a:pt x="2992374" y="71321"/>
                    <a:pt x="2992374" y="159301"/>
                  </a:cubicBezTo>
                  <a:lnTo>
                    <a:pt x="2992374" y="796484"/>
                  </a:lnTo>
                  <a:cubicBezTo>
                    <a:pt x="2992374" y="884464"/>
                    <a:pt x="2921053" y="955785"/>
                    <a:pt x="2833073" y="955785"/>
                  </a:cubicBezTo>
                  <a:lnTo>
                    <a:pt x="159301" y="955785"/>
                  </a:lnTo>
                  <a:cubicBezTo>
                    <a:pt x="71321" y="955785"/>
                    <a:pt x="0" y="884464"/>
                    <a:pt x="0" y="796484"/>
                  </a:cubicBezTo>
                  <a:lnTo>
                    <a:pt x="0" y="159301"/>
                  </a:lnTo>
                  <a:close/>
                </a:path>
              </a:pathLst>
            </a:custGeom>
            <a:solidFill>
              <a:srgbClr val="002060"/>
            </a:solidFill>
            <a:ln>
              <a:solidFill>
                <a:srgbClr val="006699"/>
              </a:solidFill>
            </a:ln>
          </p:spPr>
          <p:style>
            <a:lnRef idx="2">
              <a:scrgbClr r="0" g="0" b="0"/>
            </a:lnRef>
            <a:fillRef idx="1">
              <a:scrgbClr r="0" g="0" b="0"/>
            </a:fillRef>
            <a:effectRef idx="0">
              <a:schemeClr val="dk2">
                <a:hueOff val="0"/>
                <a:satOff val="0"/>
                <a:lumOff val="0"/>
                <a:alphaOff val="0"/>
              </a:schemeClr>
            </a:effectRef>
            <a:fontRef idx="minor">
              <a:schemeClr val="lt1"/>
            </a:fontRef>
          </p:style>
          <p:txBody>
            <a:bodyPr spcFirstLastPara="0" vert="horz" wrap="square" lIns="107618" tIns="77138" rIns="107618" bIns="77138" numCol="1" spcCol="1270" anchor="ctr" anchorCtr="0">
              <a:noAutofit/>
            </a:bodyPr>
            <a:lstStyle/>
            <a:p>
              <a:pPr lvl="0" algn="ctr" defTabSz="711200">
                <a:lnSpc>
                  <a:spcPct val="90000"/>
                </a:lnSpc>
                <a:spcBef>
                  <a:spcPct val="0"/>
                </a:spcBef>
                <a:spcAft>
                  <a:spcPct val="35000"/>
                </a:spcAft>
              </a:pPr>
              <a:r>
                <a:rPr lang="en-US" dirty="0">
                  <a:latin typeface="+mj-lt"/>
                </a:rPr>
                <a:t>Require SUD Care Coordinators at </a:t>
              </a:r>
              <a:r>
                <a:rPr lang="en-US" dirty="0" smtClean="0">
                  <a:latin typeface="+mj-lt"/>
                </a:rPr>
                <a:t>DMAS contracted Managed Care Plans</a:t>
              </a:r>
              <a:endParaRPr lang="en-US" dirty="0">
                <a:latin typeface="+mj-lt"/>
              </a:endParaRPr>
            </a:p>
          </p:txBody>
        </p:sp>
        <p:sp>
          <p:nvSpPr>
            <p:cNvPr id="18" name="Freeform 17"/>
            <p:cNvSpPr/>
            <p:nvPr/>
          </p:nvSpPr>
          <p:spPr>
            <a:xfrm>
              <a:off x="1600200" y="5715000"/>
              <a:ext cx="7232416" cy="533400"/>
            </a:xfrm>
            <a:custGeom>
              <a:avLst/>
              <a:gdLst>
                <a:gd name="connsiteX0" fmla="*/ 0 w 2992374"/>
                <a:gd name="connsiteY0" fmla="*/ 159301 h 955785"/>
                <a:gd name="connsiteX1" fmla="*/ 159301 w 2992374"/>
                <a:gd name="connsiteY1" fmla="*/ 0 h 955785"/>
                <a:gd name="connsiteX2" fmla="*/ 2833073 w 2992374"/>
                <a:gd name="connsiteY2" fmla="*/ 0 h 955785"/>
                <a:gd name="connsiteX3" fmla="*/ 2992374 w 2992374"/>
                <a:gd name="connsiteY3" fmla="*/ 159301 h 955785"/>
                <a:gd name="connsiteX4" fmla="*/ 2992374 w 2992374"/>
                <a:gd name="connsiteY4" fmla="*/ 796484 h 955785"/>
                <a:gd name="connsiteX5" fmla="*/ 2833073 w 2992374"/>
                <a:gd name="connsiteY5" fmla="*/ 955785 h 955785"/>
                <a:gd name="connsiteX6" fmla="*/ 159301 w 2992374"/>
                <a:gd name="connsiteY6" fmla="*/ 955785 h 955785"/>
                <a:gd name="connsiteX7" fmla="*/ 0 w 2992374"/>
                <a:gd name="connsiteY7" fmla="*/ 796484 h 955785"/>
                <a:gd name="connsiteX8" fmla="*/ 0 w 2992374"/>
                <a:gd name="connsiteY8" fmla="*/ 159301 h 955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2374" h="955785">
                  <a:moveTo>
                    <a:pt x="0" y="159301"/>
                  </a:moveTo>
                  <a:cubicBezTo>
                    <a:pt x="0" y="71321"/>
                    <a:pt x="71321" y="0"/>
                    <a:pt x="159301" y="0"/>
                  </a:cubicBezTo>
                  <a:lnTo>
                    <a:pt x="2833073" y="0"/>
                  </a:lnTo>
                  <a:cubicBezTo>
                    <a:pt x="2921053" y="0"/>
                    <a:pt x="2992374" y="71321"/>
                    <a:pt x="2992374" y="159301"/>
                  </a:cubicBezTo>
                  <a:lnTo>
                    <a:pt x="2992374" y="796484"/>
                  </a:lnTo>
                  <a:cubicBezTo>
                    <a:pt x="2992374" y="884464"/>
                    <a:pt x="2921053" y="955785"/>
                    <a:pt x="2833073" y="955785"/>
                  </a:cubicBezTo>
                  <a:lnTo>
                    <a:pt x="159301" y="955785"/>
                  </a:lnTo>
                  <a:cubicBezTo>
                    <a:pt x="71321" y="955785"/>
                    <a:pt x="0" y="884464"/>
                    <a:pt x="0" y="796484"/>
                  </a:cubicBezTo>
                  <a:lnTo>
                    <a:pt x="0" y="159301"/>
                  </a:lnTo>
                  <a:close/>
                </a:path>
              </a:pathLst>
            </a:custGeom>
            <a:solidFill>
              <a:srgbClr val="002060"/>
            </a:solidFill>
            <a:ln>
              <a:solidFill>
                <a:srgbClr val="006699"/>
              </a:solidFill>
            </a:ln>
          </p:spPr>
          <p:style>
            <a:lnRef idx="2">
              <a:scrgbClr r="0" g="0" b="0"/>
            </a:lnRef>
            <a:fillRef idx="1">
              <a:scrgbClr r="0" g="0" b="0"/>
            </a:fillRef>
            <a:effectRef idx="0">
              <a:schemeClr val="dk2">
                <a:hueOff val="0"/>
                <a:satOff val="0"/>
                <a:lumOff val="0"/>
                <a:alphaOff val="0"/>
              </a:schemeClr>
            </a:effectRef>
            <a:fontRef idx="minor">
              <a:schemeClr val="lt1"/>
            </a:fontRef>
          </p:style>
          <p:txBody>
            <a:bodyPr spcFirstLastPara="0" vert="horz" wrap="square" lIns="107618" tIns="77138" rIns="107618" bIns="77138" numCol="1" spcCol="1270" anchor="ctr" anchorCtr="0">
              <a:noAutofit/>
            </a:bodyPr>
            <a:lstStyle/>
            <a:p>
              <a:pPr lvl="0" algn="ctr" defTabSz="711200">
                <a:lnSpc>
                  <a:spcPct val="90000"/>
                </a:lnSpc>
                <a:spcBef>
                  <a:spcPct val="0"/>
                </a:spcBef>
                <a:spcAft>
                  <a:spcPct val="35000"/>
                </a:spcAft>
              </a:pPr>
              <a:r>
                <a:rPr lang="en-US" dirty="0">
                  <a:latin typeface="+mj-lt"/>
                </a:rPr>
                <a:t>Provide Provider Education, Training, and Recruitment Activities</a:t>
              </a:r>
            </a:p>
          </p:txBody>
        </p:sp>
        <p:grpSp>
          <p:nvGrpSpPr>
            <p:cNvPr id="25" name="Group 24"/>
            <p:cNvGrpSpPr/>
            <p:nvPr/>
          </p:nvGrpSpPr>
          <p:grpSpPr>
            <a:xfrm>
              <a:off x="1219200" y="2286000"/>
              <a:ext cx="533400" cy="533400"/>
              <a:chOff x="1219200" y="2294283"/>
              <a:chExt cx="533400" cy="533400"/>
            </a:xfrm>
          </p:grpSpPr>
          <p:sp>
            <p:nvSpPr>
              <p:cNvPr id="20" name="Oval 19"/>
              <p:cNvSpPr/>
              <p:nvPr/>
            </p:nvSpPr>
            <p:spPr bwMode="auto">
              <a:xfrm>
                <a:off x="1219200" y="2294283"/>
                <a:ext cx="533400" cy="533400"/>
              </a:xfrm>
              <a:prstGeom prst="ellipse">
                <a:avLst/>
              </a:prstGeom>
              <a:solidFill>
                <a:schemeClr val="accent1"/>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i="0" u="none" strike="noStrike" cap="none" normalizeH="0" baseline="0">
                  <a:ln>
                    <a:noFill/>
                  </a:ln>
                  <a:solidFill>
                    <a:schemeClr val="tx1"/>
                  </a:solidFill>
                  <a:effectLst/>
                  <a:latin typeface="+mj-lt"/>
                </a:endParaRPr>
              </a:p>
            </p:txBody>
          </p:sp>
          <p:sp>
            <p:nvSpPr>
              <p:cNvPr id="21" name="TextBox 20"/>
              <p:cNvSpPr txBox="1"/>
              <p:nvPr/>
            </p:nvSpPr>
            <p:spPr>
              <a:xfrm>
                <a:off x="1295400" y="2376317"/>
                <a:ext cx="381000" cy="369332"/>
              </a:xfrm>
              <a:prstGeom prst="rect">
                <a:avLst/>
              </a:prstGeom>
              <a:noFill/>
            </p:spPr>
            <p:txBody>
              <a:bodyPr wrap="square" rtlCol="0">
                <a:spAutoFit/>
              </a:bodyPr>
              <a:lstStyle/>
              <a:p>
                <a:r>
                  <a:rPr lang="en-US" dirty="0" smtClean="0">
                    <a:solidFill>
                      <a:schemeClr val="bg1"/>
                    </a:solidFill>
                    <a:latin typeface="+mj-lt"/>
                  </a:rPr>
                  <a:t>1</a:t>
                </a:r>
                <a:endParaRPr lang="en-US" dirty="0">
                  <a:solidFill>
                    <a:schemeClr val="bg1"/>
                  </a:solidFill>
                  <a:latin typeface="+mj-lt"/>
                </a:endParaRPr>
              </a:p>
            </p:txBody>
          </p:sp>
        </p:grpSp>
        <p:grpSp>
          <p:nvGrpSpPr>
            <p:cNvPr id="26" name="Group 25"/>
            <p:cNvGrpSpPr/>
            <p:nvPr/>
          </p:nvGrpSpPr>
          <p:grpSpPr>
            <a:xfrm>
              <a:off x="1219200" y="2971800"/>
              <a:ext cx="533400" cy="533400"/>
              <a:chOff x="1219200" y="2294283"/>
              <a:chExt cx="533400" cy="533400"/>
            </a:xfrm>
          </p:grpSpPr>
          <p:sp>
            <p:nvSpPr>
              <p:cNvPr id="27" name="Oval 26"/>
              <p:cNvSpPr/>
              <p:nvPr/>
            </p:nvSpPr>
            <p:spPr bwMode="auto">
              <a:xfrm>
                <a:off x="1219200" y="2294283"/>
                <a:ext cx="533400" cy="533400"/>
              </a:xfrm>
              <a:prstGeom prst="ellipse">
                <a:avLst/>
              </a:prstGeom>
              <a:solidFill>
                <a:schemeClr val="accent1"/>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i="0" u="none" strike="noStrike" cap="none" normalizeH="0" baseline="0">
                  <a:ln>
                    <a:noFill/>
                  </a:ln>
                  <a:solidFill>
                    <a:schemeClr val="tx1"/>
                  </a:solidFill>
                  <a:effectLst/>
                  <a:latin typeface="+mj-lt"/>
                </a:endParaRPr>
              </a:p>
            </p:txBody>
          </p:sp>
          <p:sp>
            <p:nvSpPr>
              <p:cNvPr id="28" name="TextBox 27"/>
              <p:cNvSpPr txBox="1"/>
              <p:nvPr/>
            </p:nvSpPr>
            <p:spPr>
              <a:xfrm>
                <a:off x="1295400" y="2376317"/>
                <a:ext cx="381000" cy="369332"/>
              </a:xfrm>
              <a:prstGeom prst="rect">
                <a:avLst/>
              </a:prstGeom>
              <a:noFill/>
            </p:spPr>
            <p:txBody>
              <a:bodyPr wrap="square" rtlCol="0">
                <a:spAutoFit/>
              </a:bodyPr>
              <a:lstStyle/>
              <a:p>
                <a:r>
                  <a:rPr lang="en-US" dirty="0" smtClean="0">
                    <a:solidFill>
                      <a:schemeClr val="bg1"/>
                    </a:solidFill>
                    <a:latin typeface="+mj-lt"/>
                  </a:rPr>
                  <a:t>2</a:t>
                </a:r>
                <a:endParaRPr lang="en-US" dirty="0">
                  <a:solidFill>
                    <a:schemeClr val="bg1"/>
                  </a:solidFill>
                  <a:latin typeface="+mj-lt"/>
                </a:endParaRPr>
              </a:p>
            </p:txBody>
          </p:sp>
        </p:grpSp>
        <p:grpSp>
          <p:nvGrpSpPr>
            <p:cNvPr id="29" name="Group 28"/>
            <p:cNvGrpSpPr/>
            <p:nvPr/>
          </p:nvGrpSpPr>
          <p:grpSpPr>
            <a:xfrm>
              <a:off x="1219200" y="3657600"/>
              <a:ext cx="533400" cy="533400"/>
              <a:chOff x="1219200" y="2294283"/>
              <a:chExt cx="533400" cy="533400"/>
            </a:xfrm>
          </p:grpSpPr>
          <p:sp>
            <p:nvSpPr>
              <p:cNvPr id="30" name="Oval 29"/>
              <p:cNvSpPr/>
              <p:nvPr/>
            </p:nvSpPr>
            <p:spPr bwMode="auto">
              <a:xfrm>
                <a:off x="1219200" y="2294283"/>
                <a:ext cx="533400" cy="533400"/>
              </a:xfrm>
              <a:prstGeom prst="ellipse">
                <a:avLst/>
              </a:prstGeom>
              <a:solidFill>
                <a:schemeClr val="accent1"/>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i="0" u="none" strike="noStrike" cap="none" normalizeH="0" baseline="0">
                  <a:ln>
                    <a:noFill/>
                  </a:ln>
                  <a:solidFill>
                    <a:schemeClr val="tx1"/>
                  </a:solidFill>
                  <a:effectLst/>
                  <a:latin typeface="+mj-lt"/>
                </a:endParaRPr>
              </a:p>
            </p:txBody>
          </p:sp>
          <p:sp>
            <p:nvSpPr>
              <p:cNvPr id="31" name="TextBox 30"/>
              <p:cNvSpPr txBox="1"/>
              <p:nvPr/>
            </p:nvSpPr>
            <p:spPr>
              <a:xfrm>
                <a:off x="1295400" y="2376317"/>
                <a:ext cx="381000" cy="369332"/>
              </a:xfrm>
              <a:prstGeom prst="rect">
                <a:avLst/>
              </a:prstGeom>
              <a:noFill/>
            </p:spPr>
            <p:txBody>
              <a:bodyPr wrap="square" rtlCol="0">
                <a:spAutoFit/>
              </a:bodyPr>
              <a:lstStyle/>
              <a:p>
                <a:r>
                  <a:rPr lang="en-US" dirty="0" smtClean="0">
                    <a:solidFill>
                      <a:schemeClr val="bg1"/>
                    </a:solidFill>
                    <a:latin typeface="+mj-lt"/>
                  </a:rPr>
                  <a:t>3</a:t>
                </a:r>
                <a:endParaRPr lang="en-US" dirty="0">
                  <a:solidFill>
                    <a:schemeClr val="bg1"/>
                  </a:solidFill>
                  <a:latin typeface="+mj-lt"/>
                </a:endParaRPr>
              </a:p>
            </p:txBody>
          </p:sp>
        </p:grpSp>
        <p:grpSp>
          <p:nvGrpSpPr>
            <p:cNvPr id="32" name="Group 31"/>
            <p:cNvGrpSpPr/>
            <p:nvPr/>
          </p:nvGrpSpPr>
          <p:grpSpPr>
            <a:xfrm>
              <a:off x="1181100" y="5029200"/>
              <a:ext cx="533400" cy="533400"/>
              <a:chOff x="1219200" y="2294283"/>
              <a:chExt cx="533400" cy="533400"/>
            </a:xfrm>
          </p:grpSpPr>
          <p:sp>
            <p:nvSpPr>
              <p:cNvPr id="33" name="Oval 32"/>
              <p:cNvSpPr/>
              <p:nvPr/>
            </p:nvSpPr>
            <p:spPr bwMode="auto">
              <a:xfrm>
                <a:off x="1219200" y="2294283"/>
                <a:ext cx="533400" cy="533400"/>
              </a:xfrm>
              <a:prstGeom prst="ellipse">
                <a:avLst/>
              </a:prstGeom>
              <a:solidFill>
                <a:schemeClr val="accent1"/>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i="0" u="none" strike="noStrike" cap="none" normalizeH="0" baseline="0">
                  <a:ln>
                    <a:noFill/>
                  </a:ln>
                  <a:solidFill>
                    <a:schemeClr val="tx1"/>
                  </a:solidFill>
                  <a:effectLst/>
                  <a:latin typeface="+mj-lt"/>
                </a:endParaRPr>
              </a:p>
            </p:txBody>
          </p:sp>
          <p:sp>
            <p:nvSpPr>
              <p:cNvPr id="34" name="TextBox 33"/>
              <p:cNvSpPr txBox="1"/>
              <p:nvPr/>
            </p:nvSpPr>
            <p:spPr>
              <a:xfrm>
                <a:off x="1295400" y="2376317"/>
                <a:ext cx="381000" cy="369332"/>
              </a:xfrm>
              <a:prstGeom prst="rect">
                <a:avLst/>
              </a:prstGeom>
              <a:noFill/>
            </p:spPr>
            <p:txBody>
              <a:bodyPr wrap="square" rtlCol="0">
                <a:spAutoFit/>
              </a:bodyPr>
              <a:lstStyle/>
              <a:p>
                <a:r>
                  <a:rPr lang="en-US" dirty="0">
                    <a:solidFill>
                      <a:schemeClr val="bg1"/>
                    </a:solidFill>
                    <a:latin typeface="+mj-lt"/>
                  </a:rPr>
                  <a:t>5</a:t>
                </a:r>
              </a:p>
            </p:txBody>
          </p:sp>
        </p:grpSp>
        <p:grpSp>
          <p:nvGrpSpPr>
            <p:cNvPr id="35" name="Group 34"/>
            <p:cNvGrpSpPr/>
            <p:nvPr/>
          </p:nvGrpSpPr>
          <p:grpSpPr>
            <a:xfrm>
              <a:off x="1181100" y="4343400"/>
              <a:ext cx="533400" cy="533400"/>
              <a:chOff x="1219200" y="2294283"/>
              <a:chExt cx="533400" cy="533400"/>
            </a:xfrm>
          </p:grpSpPr>
          <p:sp>
            <p:nvSpPr>
              <p:cNvPr id="36" name="Oval 35"/>
              <p:cNvSpPr/>
              <p:nvPr/>
            </p:nvSpPr>
            <p:spPr bwMode="auto">
              <a:xfrm>
                <a:off x="1219200" y="2294283"/>
                <a:ext cx="533400" cy="533400"/>
              </a:xfrm>
              <a:prstGeom prst="ellipse">
                <a:avLst/>
              </a:prstGeom>
              <a:solidFill>
                <a:schemeClr val="accent1"/>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i="0" u="none" strike="noStrike" cap="none" normalizeH="0" baseline="0">
                  <a:ln>
                    <a:noFill/>
                  </a:ln>
                  <a:solidFill>
                    <a:schemeClr val="tx1"/>
                  </a:solidFill>
                  <a:effectLst/>
                  <a:latin typeface="+mj-lt"/>
                </a:endParaRPr>
              </a:p>
            </p:txBody>
          </p:sp>
          <p:sp>
            <p:nvSpPr>
              <p:cNvPr id="37" name="TextBox 36"/>
              <p:cNvSpPr txBox="1"/>
              <p:nvPr/>
            </p:nvSpPr>
            <p:spPr>
              <a:xfrm>
                <a:off x="1295400" y="2376317"/>
                <a:ext cx="381000" cy="369332"/>
              </a:xfrm>
              <a:prstGeom prst="rect">
                <a:avLst/>
              </a:prstGeom>
              <a:noFill/>
            </p:spPr>
            <p:txBody>
              <a:bodyPr wrap="square" rtlCol="0">
                <a:spAutoFit/>
              </a:bodyPr>
              <a:lstStyle/>
              <a:p>
                <a:r>
                  <a:rPr lang="en-US" dirty="0" smtClean="0">
                    <a:solidFill>
                      <a:schemeClr val="bg1"/>
                    </a:solidFill>
                    <a:latin typeface="+mj-lt"/>
                  </a:rPr>
                  <a:t>4</a:t>
                </a:r>
                <a:endParaRPr lang="en-US" dirty="0">
                  <a:solidFill>
                    <a:schemeClr val="bg1"/>
                  </a:solidFill>
                  <a:latin typeface="+mj-lt"/>
                </a:endParaRPr>
              </a:p>
            </p:txBody>
          </p:sp>
        </p:grpSp>
        <p:grpSp>
          <p:nvGrpSpPr>
            <p:cNvPr id="38" name="Group 37"/>
            <p:cNvGrpSpPr/>
            <p:nvPr/>
          </p:nvGrpSpPr>
          <p:grpSpPr>
            <a:xfrm>
              <a:off x="1181100" y="5715000"/>
              <a:ext cx="533400" cy="533400"/>
              <a:chOff x="1219200" y="2294283"/>
              <a:chExt cx="533400" cy="533400"/>
            </a:xfrm>
          </p:grpSpPr>
          <p:sp>
            <p:nvSpPr>
              <p:cNvPr id="39" name="Oval 38"/>
              <p:cNvSpPr/>
              <p:nvPr/>
            </p:nvSpPr>
            <p:spPr bwMode="auto">
              <a:xfrm>
                <a:off x="1219200" y="2294283"/>
                <a:ext cx="533400" cy="533400"/>
              </a:xfrm>
              <a:prstGeom prst="ellipse">
                <a:avLst/>
              </a:prstGeom>
              <a:solidFill>
                <a:schemeClr val="accent1"/>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i="0" u="none" strike="noStrike" cap="none" normalizeH="0" baseline="0">
                  <a:ln>
                    <a:noFill/>
                  </a:ln>
                  <a:solidFill>
                    <a:schemeClr val="tx1"/>
                  </a:solidFill>
                  <a:effectLst/>
                  <a:latin typeface="+mj-lt"/>
                </a:endParaRPr>
              </a:p>
            </p:txBody>
          </p:sp>
          <p:sp>
            <p:nvSpPr>
              <p:cNvPr id="40" name="TextBox 39"/>
              <p:cNvSpPr txBox="1"/>
              <p:nvPr/>
            </p:nvSpPr>
            <p:spPr>
              <a:xfrm>
                <a:off x="1295400" y="2376317"/>
                <a:ext cx="381000" cy="369332"/>
              </a:xfrm>
              <a:prstGeom prst="rect">
                <a:avLst/>
              </a:prstGeom>
              <a:noFill/>
            </p:spPr>
            <p:txBody>
              <a:bodyPr wrap="square" rtlCol="0">
                <a:spAutoFit/>
              </a:bodyPr>
              <a:lstStyle/>
              <a:p>
                <a:r>
                  <a:rPr lang="en-US" dirty="0">
                    <a:solidFill>
                      <a:schemeClr val="bg1"/>
                    </a:solidFill>
                    <a:latin typeface="+mj-lt"/>
                  </a:rPr>
                  <a:t>6</a:t>
                </a:r>
              </a:p>
            </p:txBody>
          </p:sp>
        </p:grpSp>
      </p:grpSp>
    </p:spTree>
    <p:extLst>
      <p:ext uri="{BB962C8B-B14F-4D97-AF65-F5344CB8AC3E}">
        <p14:creationId xmlns:p14="http://schemas.microsoft.com/office/powerpoint/2010/main" val="4038230186"/>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293806" y="1524001"/>
            <a:ext cx="5791200" cy="4876800"/>
            <a:chOff x="3276600" y="1616456"/>
            <a:chExt cx="5791200" cy="4876800"/>
          </a:xfrm>
        </p:grpSpPr>
        <p:sp>
          <p:nvSpPr>
            <p:cNvPr id="14" name="Freeform 13"/>
            <p:cNvSpPr/>
            <p:nvPr/>
          </p:nvSpPr>
          <p:spPr>
            <a:xfrm>
              <a:off x="7086600" y="3521455"/>
              <a:ext cx="1981200" cy="2971801"/>
            </a:xfrm>
            <a:custGeom>
              <a:avLst/>
              <a:gdLst>
                <a:gd name="connsiteX0" fmla="*/ 0 w 2992374"/>
                <a:gd name="connsiteY0" fmla="*/ 159301 h 955785"/>
                <a:gd name="connsiteX1" fmla="*/ 159301 w 2992374"/>
                <a:gd name="connsiteY1" fmla="*/ 0 h 955785"/>
                <a:gd name="connsiteX2" fmla="*/ 2833073 w 2992374"/>
                <a:gd name="connsiteY2" fmla="*/ 0 h 955785"/>
                <a:gd name="connsiteX3" fmla="*/ 2992374 w 2992374"/>
                <a:gd name="connsiteY3" fmla="*/ 159301 h 955785"/>
                <a:gd name="connsiteX4" fmla="*/ 2992374 w 2992374"/>
                <a:gd name="connsiteY4" fmla="*/ 796484 h 955785"/>
                <a:gd name="connsiteX5" fmla="*/ 2833073 w 2992374"/>
                <a:gd name="connsiteY5" fmla="*/ 955785 h 955785"/>
                <a:gd name="connsiteX6" fmla="*/ 159301 w 2992374"/>
                <a:gd name="connsiteY6" fmla="*/ 955785 h 955785"/>
                <a:gd name="connsiteX7" fmla="*/ 0 w 2992374"/>
                <a:gd name="connsiteY7" fmla="*/ 796484 h 955785"/>
                <a:gd name="connsiteX8" fmla="*/ 0 w 2992374"/>
                <a:gd name="connsiteY8" fmla="*/ 159301 h 955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2374" h="955785">
                  <a:moveTo>
                    <a:pt x="0" y="159301"/>
                  </a:moveTo>
                  <a:cubicBezTo>
                    <a:pt x="0" y="71321"/>
                    <a:pt x="71321" y="0"/>
                    <a:pt x="159301" y="0"/>
                  </a:cubicBezTo>
                  <a:lnTo>
                    <a:pt x="2833073" y="0"/>
                  </a:lnTo>
                  <a:cubicBezTo>
                    <a:pt x="2921053" y="0"/>
                    <a:pt x="2992374" y="71321"/>
                    <a:pt x="2992374" y="159301"/>
                  </a:cubicBezTo>
                  <a:lnTo>
                    <a:pt x="2992374" y="796484"/>
                  </a:lnTo>
                  <a:cubicBezTo>
                    <a:pt x="2992374" y="884464"/>
                    <a:pt x="2921053" y="955785"/>
                    <a:pt x="2833073" y="955785"/>
                  </a:cubicBezTo>
                  <a:lnTo>
                    <a:pt x="159301" y="955785"/>
                  </a:lnTo>
                  <a:cubicBezTo>
                    <a:pt x="71321" y="955785"/>
                    <a:pt x="0" y="884464"/>
                    <a:pt x="0" y="796484"/>
                  </a:cubicBezTo>
                  <a:lnTo>
                    <a:pt x="0" y="159301"/>
                  </a:lnTo>
                  <a:close/>
                </a:path>
              </a:pathLst>
            </a:custGeom>
            <a:solidFill>
              <a:srgbClr val="002060"/>
            </a:solidFill>
            <a:ln>
              <a:solidFill>
                <a:srgbClr val="006699"/>
              </a:solidFill>
            </a:ln>
          </p:spPr>
          <p:style>
            <a:lnRef idx="2">
              <a:scrgbClr r="0" g="0" b="0"/>
            </a:lnRef>
            <a:fillRef idx="1">
              <a:scrgbClr r="0" g="0" b="0"/>
            </a:fillRef>
            <a:effectRef idx="0">
              <a:schemeClr val="dk2">
                <a:hueOff val="0"/>
                <a:satOff val="0"/>
                <a:lumOff val="0"/>
                <a:alphaOff val="0"/>
              </a:schemeClr>
            </a:effectRef>
            <a:fontRef idx="minor">
              <a:schemeClr val="lt1"/>
            </a:fontRef>
          </p:style>
          <p:txBody>
            <a:bodyPr spcFirstLastPara="0" vert="horz" wrap="square" lIns="107618" tIns="77138" rIns="107618" bIns="77138" numCol="1" spcCol="1270" anchor="ctr" anchorCtr="0">
              <a:noAutofit/>
            </a:bodyPr>
            <a:lstStyle/>
            <a:p>
              <a:pPr algn="ctr"/>
              <a:r>
                <a:rPr lang="en-US" b="1" dirty="0" smtClean="0"/>
                <a:t>All Community-Based SUD Services will be Covered by Managed </a:t>
              </a:r>
              <a:r>
                <a:rPr lang="en-US" b="1" dirty="0"/>
                <a:t>Care </a:t>
              </a:r>
              <a:r>
                <a:rPr lang="en-US" b="1" dirty="0" smtClean="0"/>
                <a:t>Plans </a:t>
              </a:r>
            </a:p>
            <a:p>
              <a:pPr algn="ctr">
                <a:spcBef>
                  <a:spcPts val="1200"/>
                </a:spcBef>
              </a:pPr>
              <a:r>
                <a:rPr lang="en-US" sz="1600" dirty="0" smtClean="0"/>
                <a:t>A fully </a:t>
              </a:r>
              <a:r>
                <a:rPr lang="en-US" sz="1600" dirty="0"/>
                <a:t>integrated Physical and Behavioral </a:t>
              </a:r>
              <a:r>
                <a:rPr lang="en-US" sz="1600" dirty="0" smtClean="0"/>
                <a:t>Health Continuum of Care</a:t>
              </a:r>
              <a:endParaRPr lang="en-US" sz="1600" dirty="0"/>
            </a:p>
          </p:txBody>
        </p:sp>
        <p:sp>
          <p:nvSpPr>
            <p:cNvPr id="12" name="Bent-Up Arrow 11"/>
            <p:cNvSpPr/>
            <p:nvPr/>
          </p:nvSpPr>
          <p:spPr bwMode="auto">
            <a:xfrm rot="5400000">
              <a:off x="4571999" y="3886200"/>
              <a:ext cx="1219201" cy="3810000"/>
            </a:xfrm>
            <a:prstGeom prst="bentUpArrow">
              <a:avLst>
                <a:gd name="adj1" fmla="val 25000"/>
                <a:gd name="adj2" fmla="val 23043"/>
                <a:gd name="adj3" fmla="val 25000"/>
              </a:avLst>
            </a:prstGeom>
            <a:solidFill>
              <a:srgbClr val="ACCE92"/>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sz="1100" b="1" i="0" u="none" strike="noStrike" cap="none" normalizeH="0" baseline="0" dirty="0">
                <a:ln>
                  <a:noFill/>
                </a:ln>
                <a:effectLst/>
                <a:latin typeface="Calibri" charset="0"/>
              </a:endParaRPr>
            </a:p>
          </p:txBody>
        </p:sp>
        <p:sp>
          <p:nvSpPr>
            <p:cNvPr id="18" name="Rounded Rectangle 17"/>
            <p:cNvSpPr/>
            <p:nvPr/>
          </p:nvSpPr>
          <p:spPr bwMode="auto">
            <a:xfrm>
              <a:off x="6688394" y="1616456"/>
              <a:ext cx="2379406" cy="1295399"/>
            </a:xfrm>
            <a:prstGeom prst="roundRect">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101858" tIns="50929" rIns="101858" bIns="50929" numCol="1" rtlCol="0" anchor="ctr" anchorCtr="0" compatLnSpc="1">
              <a:prstTxWarp prst="textNoShape">
                <a:avLst/>
              </a:prstTxWarp>
            </a:bodyPr>
            <a:lstStyle/>
            <a:p>
              <a:pPr lvl="0" algn="ctr" defTabSz="1019175" fontAlgn="base">
                <a:spcBef>
                  <a:spcPct val="0"/>
                </a:spcBef>
                <a:spcAft>
                  <a:spcPct val="0"/>
                </a:spcAft>
              </a:pPr>
              <a:r>
                <a:rPr lang="en-US" sz="1400" dirty="0"/>
                <a:t>Magellan will continue to cover </a:t>
              </a:r>
              <a:r>
                <a:rPr lang="en-US" sz="1400" dirty="0" smtClean="0"/>
                <a:t>community-based substance use disorder treatment services </a:t>
              </a:r>
              <a:r>
                <a:rPr lang="en-US" sz="1400" dirty="0"/>
                <a:t>for </a:t>
              </a:r>
              <a:r>
                <a:rPr lang="en-US" sz="1400" dirty="0" smtClean="0"/>
                <a:t>fee-for-service members</a:t>
              </a:r>
              <a:endParaRPr lang="en-US" sz="1400" b="1" dirty="0">
                <a:latin typeface="Calibri" charset="0"/>
              </a:endParaRPr>
            </a:p>
          </p:txBody>
        </p:sp>
      </p:grpSp>
      <p:sp>
        <p:nvSpPr>
          <p:cNvPr id="4" name="Title 1"/>
          <p:cNvSpPr>
            <a:spLocks noGrp="1"/>
          </p:cNvSpPr>
          <p:nvPr>
            <p:ph type="title"/>
          </p:nvPr>
        </p:nvSpPr>
        <p:spPr>
          <a:xfrm>
            <a:off x="0" y="777389"/>
            <a:ext cx="9144000" cy="461576"/>
          </a:xfrm>
        </p:spPr>
        <p:txBody>
          <a:bodyPr/>
          <a:lstStyle/>
          <a:p>
            <a:pPr algn="ctr"/>
            <a:r>
              <a:rPr lang="en-US" sz="2400" dirty="0" smtClean="0">
                <a:solidFill>
                  <a:schemeClr val="bg1"/>
                </a:solidFill>
              </a:rPr>
              <a:t>Reforming the Current Delivery System for Community-Based Services</a:t>
            </a:r>
            <a:endParaRPr lang="en-US" sz="2400" dirty="0">
              <a:solidFill>
                <a:schemeClr val="bg1"/>
              </a:solidFill>
            </a:endParaRPr>
          </a:p>
        </p:txBody>
      </p:sp>
      <p:sp>
        <p:nvSpPr>
          <p:cNvPr id="11" name="Bent-Up Arrow 10"/>
          <p:cNvSpPr/>
          <p:nvPr/>
        </p:nvSpPr>
        <p:spPr bwMode="auto">
          <a:xfrm>
            <a:off x="3200400" y="5638800"/>
            <a:ext cx="850392" cy="731520"/>
          </a:xfrm>
          <a:prstGeom prst="bentUpArrow">
            <a:avLst/>
          </a:prstGeom>
          <a:no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sz="1100" b="1" i="0" u="none" strike="noStrike" cap="none" normalizeH="0" baseline="0">
              <a:ln>
                <a:noFill/>
              </a:ln>
              <a:solidFill>
                <a:schemeClr val="tx1"/>
              </a:solidFill>
              <a:effectLst/>
              <a:latin typeface="Calibri" charset="0"/>
            </a:endParaRPr>
          </a:p>
        </p:txBody>
      </p:sp>
      <p:graphicFrame>
        <p:nvGraphicFramePr>
          <p:cNvPr id="10" name="Diagram 9"/>
          <p:cNvGraphicFramePr/>
          <p:nvPr>
            <p:extLst>
              <p:ext uri="{D42A27DB-BD31-4B8C-83A1-F6EECF244321}">
                <p14:modId xmlns:p14="http://schemas.microsoft.com/office/powerpoint/2010/main" val="3693870102"/>
              </p:ext>
            </p:extLst>
          </p:nvPr>
        </p:nvGraphicFramePr>
        <p:xfrm>
          <a:off x="152400" y="1219200"/>
          <a:ext cx="6705600" cy="4419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93406" y="5248126"/>
            <a:ext cx="3293806" cy="1061829"/>
          </a:xfrm>
          <a:prstGeom prst="rect">
            <a:avLst/>
          </a:prstGeom>
          <a:noFill/>
        </p:spPr>
        <p:txBody>
          <a:bodyPr wrap="square" rtlCol="0">
            <a:spAutoFit/>
          </a:bodyPr>
          <a:lstStyle/>
          <a:p>
            <a:pPr algn="ctr"/>
            <a:r>
              <a:rPr lang="en-US" sz="2000" b="1" dirty="0" smtClean="0">
                <a:effectLst>
                  <a:outerShdw blurRad="38100" dist="38100" dir="2700000" algn="tl">
                    <a:srgbClr val="000000">
                      <a:alpha val="43137"/>
                    </a:srgbClr>
                  </a:outerShdw>
                </a:effectLst>
              </a:rPr>
              <a:t>Effective April 1, 2017</a:t>
            </a:r>
          </a:p>
          <a:p>
            <a:pPr algn="ctr"/>
            <a:r>
              <a:rPr lang="en-US" sz="1600" dirty="0" smtClean="0"/>
              <a:t> Addiction and Recovery Treatment Services (ARTS)</a:t>
            </a:r>
          </a:p>
          <a:p>
            <a:pPr algn="ctr"/>
            <a:r>
              <a:rPr lang="en-US" sz="1100" i="1" dirty="0"/>
              <a:t>Peer Recovery Supports effective July 1, </a:t>
            </a:r>
            <a:r>
              <a:rPr lang="en-US" sz="1100" i="1" dirty="0" smtClean="0"/>
              <a:t>2017</a:t>
            </a:r>
            <a:endParaRPr lang="en-US" sz="1100" i="1" dirty="0"/>
          </a:p>
        </p:txBody>
      </p:sp>
    </p:spTree>
    <p:extLst>
      <p:ext uri="{BB962C8B-B14F-4D97-AF65-F5344CB8AC3E}">
        <p14:creationId xmlns:p14="http://schemas.microsoft.com/office/powerpoint/2010/main" val="3045112873"/>
      </p:ext>
    </p:extLst>
  </p:cSld>
  <p:clrMapOvr>
    <a:masterClrMapping/>
  </p:clrMapOvr>
  <p:transition spd="slow">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_AMO_REPORTCONTROLSVISIBLE" val="Empty"/>
  <p:tag name="_AMO_UNIQUEIDENTIFIER" val="8b6a008b-ed48-4232-b1fb-95b6c34bd885"/>
</p:tagLst>
</file>

<file path=ppt/theme/theme1.xml><?xml version="1.0" encoding="utf-8"?>
<a:theme xmlns:a="http://schemas.openxmlformats.org/drawingml/2006/main" name="6_Title Page - Client Presentation">
  <a:themeElements>
    <a:clrScheme name="1_Title Page - Client Presentation 8">
      <a:dk1>
        <a:srgbClr val="000000"/>
      </a:dk1>
      <a:lt1>
        <a:srgbClr val="FFFFFF"/>
      </a:lt1>
      <a:dk2>
        <a:srgbClr val="F0AB00"/>
      </a:dk2>
      <a:lt2>
        <a:srgbClr val="D52B1E"/>
      </a:lt2>
      <a:accent1>
        <a:srgbClr val="7AB800"/>
      </a:accent1>
      <a:accent2>
        <a:srgbClr val="00A8B4"/>
      </a:accent2>
      <a:accent3>
        <a:srgbClr val="FFFFFF"/>
      </a:accent3>
      <a:accent4>
        <a:srgbClr val="000000"/>
      </a:accent4>
      <a:accent5>
        <a:srgbClr val="BED8AA"/>
      </a:accent5>
      <a:accent6>
        <a:srgbClr val="0098A3"/>
      </a:accent6>
      <a:hlink>
        <a:srgbClr val="666666"/>
      </a:hlink>
      <a:folHlink>
        <a:srgbClr val="4D4D4D"/>
      </a:folHlink>
    </a:clrScheme>
    <a:fontScheme name="Office 2">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101858" tIns="50929" rIns="101858" bIns="50929" numCol="1" anchor="ctr" anchorCtr="0" compatLnSpc="1">
        <a:prstTxWarp prst="textNoShape">
          <a:avLst/>
        </a:prstTxWarp>
      </a:bodyPr>
      <a:lstStyle>
        <a:defPPr marL="0" marR="0" indent="0" algn="ctr" defTabSz="1019175" rtl="0" eaLnBrk="1" fontAlgn="base" latinLnBrk="0" hangingPunct="1">
          <a:lnSpc>
            <a:spcPct val="100000"/>
          </a:lnSpc>
          <a:spcBef>
            <a:spcPct val="0"/>
          </a:spcBef>
          <a:spcAft>
            <a:spcPct val="0"/>
          </a:spcAft>
          <a:buClrTx/>
          <a:buSzTx/>
          <a:buFontTx/>
          <a:buNone/>
          <a:tabLst/>
          <a:defRPr kumimoji="0" lang="en-US" sz="1100" b="1" i="0" u="none" strike="noStrike" cap="none" normalizeH="0" baseline="0">
            <a:ln>
              <a:noFill/>
            </a:ln>
            <a:solidFill>
              <a:schemeClr val="tx1"/>
            </a:solidFill>
            <a:effectLst/>
            <a:latin typeface="Calibri"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101858" tIns="50929" rIns="101858" bIns="50929" numCol="1" anchor="ctr" anchorCtr="0" compatLnSpc="1">
        <a:prstTxWarp prst="textNoShape">
          <a:avLst/>
        </a:prstTxWarp>
      </a:bodyPr>
      <a:lstStyle>
        <a:defPPr marL="0" marR="0" indent="0" algn="ctr" defTabSz="1019175" rtl="0" eaLnBrk="1" fontAlgn="base" latinLnBrk="0" hangingPunct="1">
          <a:lnSpc>
            <a:spcPct val="100000"/>
          </a:lnSpc>
          <a:spcBef>
            <a:spcPct val="0"/>
          </a:spcBef>
          <a:spcAft>
            <a:spcPct val="0"/>
          </a:spcAft>
          <a:buClrTx/>
          <a:buSzTx/>
          <a:buFontTx/>
          <a:buNone/>
          <a:tabLst/>
          <a:defRPr kumimoji="0" lang="en-US" sz="1100" b="1" i="0" u="none" strike="noStrike" cap="none" normalizeH="0" baseline="0">
            <a:ln>
              <a:noFill/>
            </a:ln>
            <a:solidFill>
              <a:schemeClr val="tx1"/>
            </a:solidFill>
            <a:effectLst/>
            <a:latin typeface="Calibri" charset="0"/>
          </a:defRPr>
        </a:defPPr>
      </a:lstStyle>
    </a:lnDef>
  </a:objectDefaults>
  <a:extraClrSchemeLst>
    <a:extraClrScheme>
      <a:clrScheme name="1_Title Page - Client Presentation 1">
        <a:dk1>
          <a:srgbClr val="000000"/>
        </a:dk1>
        <a:lt1>
          <a:srgbClr val="FFFFFF"/>
        </a:lt1>
        <a:dk2>
          <a:srgbClr val="EC1608"/>
        </a:dk2>
        <a:lt2>
          <a:srgbClr val="808080"/>
        </a:lt2>
        <a:accent1>
          <a:srgbClr val="FFFFFF"/>
        </a:accent1>
        <a:accent2>
          <a:srgbClr val="EC1608"/>
        </a:accent2>
        <a:accent3>
          <a:srgbClr val="FFFFFF"/>
        </a:accent3>
        <a:accent4>
          <a:srgbClr val="000000"/>
        </a:accent4>
        <a:accent5>
          <a:srgbClr val="FFFFFF"/>
        </a:accent5>
        <a:accent6>
          <a:srgbClr val="D61306"/>
        </a:accent6>
        <a:hlink>
          <a:srgbClr val="B2B2B2"/>
        </a:hlink>
        <a:folHlink>
          <a:srgbClr val="808080"/>
        </a:folHlink>
      </a:clrScheme>
      <a:clrMap bg1="lt1" tx1="dk1" bg2="lt2" tx2="dk2" accent1="accent1" accent2="accent2" accent3="accent3" accent4="accent4" accent5="accent5" accent6="accent6" hlink="hlink" folHlink="folHlink"/>
    </a:extraClrScheme>
    <a:extraClrScheme>
      <a:clrScheme name="1_Title Page - Client Presentation 2">
        <a:dk1>
          <a:srgbClr val="000000"/>
        </a:dk1>
        <a:lt1>
          <a:srgbClr val="FFFFFF"/>
        </a:lt1>
        <a:dk2>
          <a:srgbClr val="EC1608"/>
        </a:dk2>
        <a:lt2>
          <a:srgbClr val="003768"/>
        </a:lt2>
        <a:accent1>
          <a:srgbClr val="93A445"/>
        </a:accent1>
        <a:accent2>
          <a:srgbClr val="4E8ABE"/>
        </a:accent2>
        <a:accent3>
          <a:srgbClr val="FFFFFF"/>
        </a:accent3>
        <a:accent4>
          <a:srgbClr val="000000"/>
        </a:accent4>
        <a:accent5>
          <a:srgbClr val="C8CFB0"/>
        </a:accent5>
        <a:accent6>
          <a:srgbClr val="467DAC"/>
        </a:accent6>
        <a:hlink>
          <a:srgbClr val="E58E1A"/>
        </a:hlink>
        <a:folHlink>
          <a:srgbClr val="B2AA7E"/>
        </a:folHlink>
      </a:clrScheme>
      <a:clrMap bg1="lt1" tx1="dk1" bg2="lt2" tx2="dk2" accent1="accent1" accent2="accent2" accent3="accent3" accent4="accent4" accent5="accent5" accent6="accent6" hlink="hlink" folHlink="folHlink"/>
    </a:extraClrScheme>
    <a:extraClrScheme>
      <a:clrScheme name="1_Title Page - Client Presentation 3">
        <a:dk1>
          <a:srgbClr val="000000"/>
        </a:dk1>
        <a:lt1>
          <a:srgbClr val="FFFFFF"/>
        </a:lt1>
        <a:dk2>
          <a:srgbClr val="EC1608"/>
        </a:dk2>
        <a:lt2>
          <a:srgbClr val="F0AB32"/>
        </a:lt2>
        <a:accent1>
          <a:srgbClr val="93A445"/>
        </a:accent1>
        <a:accent2>
          <a:srgbClr val="4E8ABE"/>
        </a:accent2>
        <a:accent3>
          <a:srgbClr val="FFFFFF"/>
        </a:accent3>
        <a:accent4>
          <a:srgbClr val="000000"/>
        </a:accent4>
        <a:accent5>
          <a:srgbClr val="C8CFB0"/>
        </a:accent5>
        <a:accent6>
          <a:srgbClr val="467DAC"/>
        </a:accent6>
        <a:hlink>
          <a:srgbClr val="E58E1A"/>
        </a:hlink>
        <a:folHlink>
          <a:srgbClr val="B2AA7E"/>
        </a:folHlink>
      </a:clrScheme>
      <a:clrMap bg1="lt1" tx1="dk1" bg2="lt2" tx2="dk2" accent1="accent1" accent2="accent2" accent3="accent3" accent4="accent4" accent5="accent5" accent6="accent6" hlink="hlink" folHlink="folHlink"/>
    </a:extraClrScheme>
    <a:extraClrScheme>
      <a:clrScheme name="1_Title Page - Client Presentation 4">
        <a:dk1>
          <a:srgbClr val="000000"/>
        </a:dk1>
        <a:lt1>
          <a:srgbClr val="FFFFFF"/>
        </a:lt1>
        <a:dk2>
          <a:srgbClr val="F0AB00"/>
        </a:dk2>
        <a:lt2>
          <a:srgbClr val="D52B1E"/>
        </a:lt2>
        <a:accent1>
          <a:srgbClr val="7AB800"/>
        </a:accent1>
        <a:accent2>
          <a:srgbClr val="00A9E0"/>
        </a:accent2>
        <a:accent3>
          <a:srgbClr val="FFFFFF"/>
        </a:accent3>
        <a:accent4>
          <a:srgbClr val="000000"/>
        </a:accent4>
        <a:accent5>
          <a:srgbClr val="BED8AA"/>
        </a:accent5>
        <a:accent6>
          <a:srgbClr val="0099CB"/>
        </a:accent6>
        <a:hlink>
          <a:srgbClr val="4D4D4D"/>
        </a:hlink>
        <a:folHlink>
          <a:srgbClr val="B2AA7E"/>
        </a:folHlink>
      </a:clrScheme>
      <a:clrMap bg1="lt1" tx1="dk1" bg2="lt2" tx2="dk2" accent1="accent1" accent2="accent2" accent3="accent3" accent4="accent4" accent5="accent5" accent6="accent6" hlink="hlink" folHlink="folHlink"/>
    </a:extraClrScheme>
    <a:extraClrScheme>
      <a:clrScheme name="1_Title Page - Client Presentation 5">
        <a:dk1>
          <a:srgbClr val="000000"/>
        </a:dk1>
        <a:lt1>
          <a:srgbClr val="FFFFFF"/>
        </a:lt1>
        <a:dk2>
          <a:srgbClr val="F0AB00"/>
        </a:dk2>
        <a:lt2>
          <a:srgbClr val="D52B1E"/>
        </a:lt2>
        <a:accent1>
          <a:srgbClr val="7AB800"/>
        </a:accent1>
        <a:accent2>
          <a:srgbClr val="00A9E0"/>
        </a:accent2>
        <a:accent3>
          <a:srgbClr val="FFFFFF"/>
        </a:accent3>
        <a:accent4>
          <a:srgbClr val="000000"/>
        </a:accent4>
        <a:accent5>
          <a:srgbClr val="BED8AA"/>
        </a:accent5>
        <a:accent6>
          <a:srgbClr val="0099CB"/>
        </a:accent6>
        <a:hlink>
          <a:srgbClr val="4D4D4D"/>
        </a:hlink>
        <a:folHlink>
          <a:srgbClr val="EDEDED"/>
        </a:folHlink>
      </a:clrScheme>
      <a:clrMap bg1="lt1" tx1="dk1" bg2="lt2" tx2="dk2" accent1="accent1" accent2="accent2" accent3="accent3" accent4="accent4" accent5="accent5" accent6="accent6" hlink="hlink" folHlink="folHlink"/>
    </a:extraClrScheme>
    <a:extraClrScheme>
      <a:clrScheme name="1_Title Page - Client Presentation 6">
        <a:dk1>
          <a:srgbClr val="000000"/>
        </a:dk1>
        <a:lt1>
          <a:srgbClr val="FFFFFF"/>
        </a:lt1>
        <a:dk2>
          <a:srgbClr val="F0AB00"/>
        </a:dk2>
        <a:lt2>
          <a:srgbClr val="D52B1E"/>
        </a:lt2>
        <a:accent1>
          <a:srgbClr val="7AB800"/>
        </a:accent1>
        <a:accent2>
          <a:srgbClr val="00A9E0"/>
        </a:accent2>
        <a:accent3>
          <a:srgbClr val="FFFFFF"/>
        </a:accent3>
        <a:accent4>
          <a:srgbClr val="000000"/>
        </a:accent4>
        <a:accent5>
          <a:srgbClr val="BED8AA"/>
        </a:accent5>
        <a:accent6>
          <a:srgbClr val="0099CB"/>
        </a:accent6>
        <a:hlink>
          <a:srgbClr val="4D4D4D"/>
        </a:hlink>
        <a:folHlink>
          <a:srgbClr val="B2B2B2"/>
        </a:folHlink>
      </a:clrScheme>
      <a:clrMap bg1="lt1" tx1="dk1" bg2="lt2" tx2="dk2" accent1="accent1" accent2="accent2" accent3="accent3" accent4="accent4" accent5="accent5" accent6="accent6" hlink="hlink" folHlink="folHlink"/>
    </a:extraClrScheme>
    <a:extraClrScheme>
      <a:clrScheme name="1_Title Page - Client Presentation 7">
        <a:dk1>
          <a:srgbClr val="000000"/>
        </a:dk1>
        <a:lt1>
          <a:srgbClr val="FFFFFF"/>
        </a:lt1>
        <a:dk2>
          <a:srgbClr val="F0AB00"/>
        </a:dk2>
        <a:lt2>
          <a:srgbClr val="D52B1E"/>
        </a:lt2>
        <a:accent1>
          <a:srgbClr val="7AB800"/>
        </a:accent1>
        <a:accent2>
          <a:srgbClr val="00A8B4"/>
        </a:accent2>
        <a:accent3>
          <a:srgbClr val="FFFFFF"/>
        </a:accent3>
        <a:accent4>
          <a:srgbClr val="000000"/>
        </a:accent4>
        <a:accent5>
          <a:srgbClr val="BED8AA"/>
        </a:accent5>
        <a:accent6>
          <a:srgbClr val="0098A3"/>
        </a:accent6>
        <a:hlink>
          <a:srgbClr val="666666"/>
        </a:hlink>
        <a:folHlink>
          <a:srgbClr val="F7F7F7"/>
        </a:folHlink>
      </a:clrScheme>
      <a:clrMap bg1="lt1" tx1="dk1" bg2="lt2" tx2="dk2" accent1="accent1" accent2="accent2" accent3="accent3" accent4="accent4" accent5="accent5" accent6="accent6" hlink="hlink" folHlink="folHlink"/>
    </a:extraClrScheme>
    <a:extraClrScheme>
      <a:clrScheme name="1_Title Page - Client Presentation 8">
        <a:dk1>
          <a:srgbClr val="000000"/>
        </a:dk1>
        <a:lt1>
          <a:srgbClr val="FFFFFF"/>
        </a:lt1>
        <a:dk2>
          <a:srgbClr val="F0AB00"/>
        </a:dk2>
        <a:lt2>
          <a:srgbClr val="D52B1E"/>
        </a:lt2>
        <a:accent1>
          <a:srgbClr val="7AB800"/>
        </a:accent1>
        <a:accent2>
          <a:srgbClr val="00A8B4"/>
        </a:accent2>
        <a:accent3>
          <a:srgbClr val="FFFFFF"/>
        </a:accent3>
        <a:accent4>
          <a:srgbClr val="000000"/>
        </a:accent4>
        <a:accent5>
          <a:srgbClr val="BED8AA"/>
        </a:accent5>
        <a:accent6>
          <a:srgbClr val="0098A3"/>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1_Title Page - Client Presentation 9">
        <a:dk1>
          <a:srgbClr val="000000"/>
        </a:dk1>
        <a:lt1>
          <a:srgbClr val="FFFFFF"/>
        </a:lt1>
        <a:dk2>
          <a:srgbClr val="F0AB00"/>
        </a:dk2>
        <a:lt2>
          <a:srgbClr val="D52B1E"/>
        </a:lt2>
        <a:accent1>
          <a:srgbClr val="7AB800"/>
        </a:accent1>
        <a:accent2>
          <a:srgbClr val="0099A5"/>
        </a:accent2>
        <a:accent3>
          <a:srgbClr val="FFFFFF"/>
        </a:accent3>
        <a:accent4>
          <a:srgbClr val="000000"/>
        </a:accent4>
        <a:accent5>
          <a:srgbClr val="BED8AA"/>
        </a:accent5>
        <a:accent6>
          <a:srgbClr val="008A95"/>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1_Title Page - Client Presentation 10">
        <a:dk1>
          <a:srgbClr val="000000"/>
        </a:dk1>
        <a:lt1>
          <a:srgbClr val="FFFFFF"/>
        </a:lt1>
        <a:dk2>
          <a:srgbClr val="F0AB00"/>
        </a:dk2>
        <a:lt2>
          <a:srgbClr val="D9D9D9"/>
        </a:lt2>
        <a:accent1>
          <a:srgbClr val="7AB800"/>
        </a:accent1>
        <a:accent2>
          <a:srgbClr val="0099A5"/>
        </a:accent2>
        <a:accent3>
          <a:srgbClr val="FFFFFF"/>
        </a:accent3>
        <a:accent4>
          <a:srgbClr val="000000"/>
        </a:accent4>
        <a:accent5>
          <a:srgbClr val="BED8AA"/>
        </a:accent5>
        <a:accent6>
          <a:srgbClr val="008A95"/>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1_Title Page - Client Presentation 11">
        <a:dk1>
          <a:srgbClr val="000000"/>
        </a:dk1>
        <a:lt1>
          <a:srgbClr val="FFFFFF"/>
        </a:lt1>
        <a:dk2>
          <a:srgbClr val="F0AB00"/>
        </a:dk2>
        <a:lt2>
          <a:srgbClr val="0099A5"/>
        </a:lt2>
        <a:accent1>
          <a:srgbClr val="7AB800"/>
        </a:accent1>
        <a:accent2>
          <a:srgbClr val="D9D9D9"/>
        </a:accent2>
        <a:accent3>
          <a:srgbClr val="FFFFFF"/>
        </a:accent3>
        <a:accent4>
          <a:srgbClr val="000000"/>
        </a:accent4>
        <a:accent5>
          <a:srgbClr val="BED8AA"/>
        </a:accent5>
        <a:accent6>
          <a:srgbClr val="C4C4C4"/>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1_Title Page - Client Presentation 12">
        <a:dk1>
          <a:srgbClr val="000000"/>
        </a:dk1>
        <a:lt1>
          <a:srgbClr val="FFFFFF"/>
        </a:lt1>
        <a:dk2>
          <a:srgbClr val="F0AB00"/>
        </a:dk2>
        <a:lt2>
          <a:srgbClr val="00A8B4"/>
        </a:lt2>
        <a:accent1>
          <a:srgbClr val="7AB800"/>
        </a:accent1>
        <a:accent2>
          <a:srgbClr val="D52B1E"/>
        </a:accent2>
        <a:accent3>
          <a:srgbClr val="FFFFFF"/>
        </a:accent3>
        <a:accent4>
          <a:srgbClr val="000000"/>
        </a:accent4>
        <a:accent5>
          <a:srgbClr val="BED8AA"/>
        </a:accent5>
        <a:accent6>
          <a:srgbClr val="C1261A"/>
        </a:accent6>
        <a:hlink>
          <a:srgbClr val="666666"/>
        </a:hlink>
        <a:folHlink>
          <a:srgbClr val="4D4D4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33679</TotalTime>
  <Words>5341</Words>
  <Application>Microsoft Office PowerPoint</Application>
  <PresentationFormat>On-screen Show (4:3)</PresentationFormat>
  <Paragraphs>707</Paragraphs>
  <Slides>38</Slides>
  <Notes>36</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6_Title Page - Client Presentation</vt:lpstr>
      <vt:lpstr>Transforming Medicaid’s Addiction and Recovery Treatment Services Benefit</vt:lpstr>
      <vt:lpstr>Scope of the Opioid Crisis in Virginia</vt:lpstr>
      <vt:lpstr>Prescription Opioid Fatal Overdoses 2015-2016</vt:lpstr>
      <vt:lpstr>Heroin/Fentanyl Fatal Overdoses 2015-2016</vt:lpstr>
      <vt:lpstr>Locations of Members Enrolled in Medicaid with SUD Diagnosis</vt:lpstr>
      <vt:lpstr>Location of Pregnant Women  enrolled in Medicaid with a SUD Diagnosis</vt:lpstr>
      <vt:lpstr>PowerPoint Presentation</vt:lpstr>
      <vt:lpstr>Addiction and Recovery Treatment Services (ARTS) Benefit</vt:lpstr>
      <vt:lpstr>Reforming the Current Delivery System for Community-Based Services</vt:lpstr>
      <vt:lpstr> Medicaid and FAMIS Coverage for Individuals with SUD</vt:lpstr>
      <vt:lpstr>Medicaid 1115 Demonstration Waiver</vt:lpstr>
      <vt:lpstr>DMAS Addiction and Recovery Treatment Services</vt:lpstr>
      <vt:lpstr>PowerPoint Presentation</vt:lpstr>
      <vt:lpstr>ASAM Continuum of Care</vt:lpstr>
      <vt:lpstr>ASAM WM / LOC / DBHDS License Crosswalk</vt:lpstr>
      <vt:lpstr>DMAS Addiction and Recovery Treatment Services</vt:lpstr>
      <vt:lpstr>Medication Assisted Treatment</vt:lpstr>
      <vt:lpstr>Medications Available for Medication Assisted Therapy for all SUDs</vt:lpstr>
      <vt:lpstr>Opioid Overdose Fatality Prevention</vt:lpstr>
      <vt:lpstr>Payment Model for Office-Based Opioid Treatment Providers</vt:lpstr>
      <vt:lpstr>Opioid Treatment</vt:lpstr>
      <vt:lpstr>Substance Abuse Care Coordination</vt:lpstr>
      <vt:lpstr>Rate Structure for Office-Based Opioid Treatment (OBOT)</vt:lpstr>
      <vt:lpstr>Example of Reimbursement Structure for OBOT  Day One - Induction</vt:lpstr>
      <vt:lpstr>Example of Reimbursement Structure for OBOT  Maintenance</vt:lpstr>
      <vt:lpstr>“Gold Card” OBOT Providers will be Credentialed by Health Plans </vt:lpstr>
      <vt:lpstr>“Gold Card” OBOT Providers will be Credentialed by Health Plans </vt:lpstr>
      <vt:lpstr>OBOT: Possible Models for Integrated Behavioral Health + Waivered Physician</vt:lpstr>
      <vt:lpstr>PowerPoint Presentation</vt:lpstr>
      <vt:lpstr>Screening, Brief Intervention and Referral to Treatment  (SBIRT)</vt:lpstr>
      <vt:lpstr>Outpatient Services</vt:lpstr>
      <vt:lpstr>Rate Structure for SBIRT and Outpatient Services</vt:lpstr>
      <vt:lpstr> Rate Structure for Peer Support Services</vt:lpstr>
      <vt:lpstr>PowerPoint Presentation</vt:lpstr>
      <vt:lpstr>Integration of Addiction Disease Management</vt:lpstr>
      <vt:lpstr>Training Events </vt:lpstr>
      <vt:lpstr>PowerPoint Presentation</vt:lpstr>
      <vt:lpstr>Questions</vt:lpstr>
    </vt:vector>
  </TitlesOfParts>
  <Company>Virginia IT Infrastructure Partnership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Transforming Virginia’s Medicaid Delivery System for Individuals with Substance Use Disorders (SUD)   Public Comment on Medicaid SUD Waiver</dc:title>
  <dc:creator>DMAS</dc:creator>
  <cp:lastModifiedBy>Neuhausen, Kate (DMAS)</cp:lastModifiedBy>
  <cp:revision>541</cp:revision>
  <cp:lastPrinted>2016-09-27T18:44:05Z</cp:lastPrinted>
  <dcterms:created xsi:type="dcterms:W3CDTF">2016-01-05T19:45:38Z</dcterms:created>
  <dcterms:modified xsi:type="dcterms:W3CDTF">2016-12-05T18:10:42Z</dcterms:modified>
</cp:coreProperties>
</file>