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 id="2147483791" r:id="rId2"/>
    <p:sldMasterId id="2147483839" r:id="rId3"/>
    <p:sldMasterId id="2147483875" r:id="rId4"/>
    <p:sldMasterId id="2147483899" r:id="rId5"/>
  </p:sldMasterIdLst>
  <p:notesMasterIdLst>
    <p:notesMasterId r:id="rId28"/>
  </p:notesMasterIdLst>
  <p:handoutMasterIdLst>
    <p:handoutMasterId r:id="rId29"/>
  </p:handoutMasterIdLst>
  <p:sldIdLst>
    <p:sldId id="256" r:id="rId6"/>
    <p:sldId id="357" r:id="rId7"/>
    <p:sldId id="355" r:id="rId8"/>
    <p:sldId id="361" r:id="rId9"/>
    <p:sldId id="309" r:id="rId10"/>
    <p:sldId id="370" r:id="rId11"/>
    <p:sldId id="371" r:id="rId12"/>
    <p:sldId id="318" r:id="rId13"/>
    <p:sldId id="364" r:id="rId14"/>
    <p:sldId id="324" r:id="rId15"/>
    <p:sldId id="267" r:id="rId16"/>
    <p:sldId id="258" r:id="rId17"/>
    <p:sldId id="331" r:id="rId18"/>
    <p:sldId id="337" r:id="rId19"/>
    <p:sldId id="272" r:id="rId20"/>
    <p:sldId id="273" r:id="rId21"/>
    <p:sldId id="372" r:id="rId22"/>
    <p:sldId id="356" r:id="rId23"/>
    <p:sldId id="373" r:id="rId24"/>
    <p:sldId id="374" r:id="rId25"/>
    <p:sldId id="344" r:id="rId26"/>
    <p:sldId id="31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8" autoAdjust="0"/>
    <p:restoredTop sz="82950" autoAdjust="0"/>
  </p:normalViewPr>
  <p:slideViewPr>
    <p:cSldViewPr snapToGrid="0">
      <p:cViewPr varScale="1">
        <p:scale>
          <a:sx n="56" d="100"/>
          <a:sy n="56" d="100"/>
        </p:scale>
        <p:origin x="-288" y="-91"/>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0057109795924E-2"/>
          <c:y val="9.8191911494982589E-2"/>
          <c:w val="0.77087600959088876"/>
          <c:h val="0.81347803539433261"/>
        </c:manualLayout>
      </c:layout>
      <c:barChart>
        <c:barDir val="col"/>
        <c:grouping val="clustered"/>
        <c:varyColors val="0"/>
        <c:ser>
          <c:idx val="0"/>
          <c:order val="0"/>
          <c:tx>
            <c:strRef>
              <c:f>'[Chart in Microsoft PowerPoint]Sheet1'!$B$14</c:f>
              <c:strCache>
                <c:ptCount val="1"/>
                <c:pt idx="0">
                  <c:v>No Depression</c:v>
                </c:pt>
              </c:strCache>
            </c:strRef>
          </c:tx>
          <c:spPr>
            <a:solidFill>
              <a:srgbClr val="00CC99"/>
            </a:solidFill>
          </c:spPr>
          <c:invertIfNegative val="0"/>
          <c:cat>
            <c:strRef>
              <c:f>'[Chart in Microsoft PowerPoint]Sheet1'!$A$15:$A$18</c:f>
              <c:strCache>
                <c:ptCount val="4"/>
                <c:pt idx="0">
                  <c:v>Heart Condition</c:v>
                </c:pt>
                <c:pt idx="1">
                  <c:v>High Blood Pressure</c:v>
                </c:pt>
                <c:pt idx="2">
                  <c:v>Asthma</c:v>
                </c:pt>
                <c:pt idx="3">
                  <c:v>Diabetes</c:v>
                </c:pt>
              </c:strCache>
            </c:strRef>
          </c:cat>
          <c:val>
            <c:numRef>
              <c:f>'[Chart in Microsoft PowerPoint]Sheet1'!$B$15:$B$18</c:f>
              <c:numCache>
                <c:formatCode>"$"#,##0_);[Red]\("$"#,##0\)</c:formatCode>
                <c:ptCount val="4"/>
                <c:pt idx="0">
                  <c:v>4697</c:v>
                </c:pt>
                <c:pt idx="1">
                  <c:v>3481</c:v>
                </c:pt>
                <c:pt idx="2">
                  <c:v>2908</c:v>
                </c:pt>
                <c:pt idx="3">
                  <c:v>4172</c:v>
                </c:pt>
              </c:numCache>
            </c:numRef>
          </c:val>
          <c:extLst xmlns:c16r2="http://schemas.microsoft.com/office/drawing/2015/06/chart">
            <c:ext xmlns:c16="http://schemas.microsoft.com/office/drawing/2014/chart" uri="{C3380CC4-5D6E-409C-BE32-E72D297353CC}">
              <c16:uniqueId val="{00000000-3D3B-4505-BCA5-7D4DCEDB5A8C}"/>
            </c:ext>
          </c:extLst>
        </c:ser>
        <c:ser>
          <c:idx val="1"/>
          <c:order val="1"/>
          <c:tx>
            <c:strRef>
              <c:f>'[Chart in Microsoft PowerPoint]Sheet1'!$C$14</c:f>
              <c:strCache>
                <c:ptCount val="1"/>
                <c:pt idx="0">
                  <c:v>Depression</c:v>
                </c:pt>
              </c:strCache>
            </c:strRef>
          </c:tx>
          <c:spPr>
            <a:solidFill>
              <a:schemeClr val="bg2">
                <a:lumMod val="50000"/>
              </a:schemeClr>
            </a:solidFill>
          </c:spPr>
          <c:invertIfNegative val="0"/>
          <c:cat>
            <c:strRef>
              <c:f>'[Chart in Microsoft PowerPoint]Sheet1'!$A$15:$A$18</c:f>
              <c:strCache>
                <c:ptCount val="4"/>
                <c:pt idx="0">
                  <c:v>Heart Condition</c:v>
                </c:pt>
                <c:pt idx="1">
                  <c:v>High Blood Pressure</c:v>
                </c:pt>
                <c:pt idx="2">
                  <c:v>Asthma</c:v>
                </c:pt>
                <c:pt idx="3">
                  <c:v>Diabetes</c:v>
                </c:pt>
              </c:strCache>
            </c:strRef>
          </c:cat>
          <c:val>
            <c:numRef>
              <c:f>'[Chart in Microsoft PowerPoint]Sheet1'!$C$15:$C$18</c:f>
              <c:numCache>
                <c:formatCode>"$"#,##0_);[Red]\("$"#,##0\)</c:formatCode>
                <c:ptCount val="4"/>
                <c:pt idx="0">
                  <c:v>6919</c:v>
                </c:pt>
                <c:pt idx="1">
                  <c:v>5492</c:v>
                </c:pt>
                <c:pt idx="2">
                  <c:v>4028</c:v>
                </c:pt>
                <c:pt idx="3">
                  <c:v>5559</c:v>
                </c:pt>
              </c:numCache>
            </c:numRef>
          </c:val>
          <c:extLst xmlns:c16r2="http://schemas.microsoft.com/office/drawing/2015/06/chart">
            <c:ext xmlns:c16="http://schemas.microsoft.com/office/drawing/2014/chart" uri="{C3380CC4-5D6E-409C-BE32-E72D297353CC}">
              <c16:uniqueId val="{00000001-3D3B-4505-BCA5-7D4DCEDB5A8C}"/>
            </c:ext>
          </c:extLst>
        </c:ser>
        <c:dLbls>
          <c:showLegendKey val="0"/>
          <c:showVal val="0"/>
          <c:showCatName val="0"/>
          <c:showSerName val="0"/>
          <c:showPercent val="0"/>
          <c:showBubbleSize val="0"/>
        </c:dLbls>
        <c:gapWidth val="150"/>
        <c:axId val="204750848"/>
        <c:axId val="204752384"/>
      </c:barChart>
      <c:catAx>
        <c:axId val="204750848"/>
        <c:scaling>
          <c:orientation val="minMax"/>
        </c:scaling>
        <c:delete val="0"/>
        <c:axPos val="b"/>
        <c:numFmt formatCode="General" sourceLinked="0"/>
        <c:majorTickMark val="out"/>
        <c:minorTickMark val="none"/>
        <c:tickLblPos val="nextTo"/>
        <c:crossAx val="204752384"/>
        <c:crosses val="autoZero"/>
        <c:auto val="1"/>
        <c:lblAlgn val="ctr"/>
        <c:lblOffset val="100"/>
        <c:noMultiLvlLbl val="0"/>
      </c:catAx>
      <c:valAx>
        <c:axId val="204752384"/>
        <c:scaling>
          <c:orientation val="minMax"/>
          <c:max val="7000"/>
        </c:scaling>
        <c:delete val="0"/>
        <c:axPos val="l"/>
        <c:majorGridlines/>
        <c:numFmt formatCode="&quot;$&quot;#,##0_);[Red]\(&quot;$&quot;#,##0\)" sourceLinked="1"/>
        <c:majorTickMark val="out"/>
        <c:minorTickMark val="none"/>
        <c:tickLblPos val="nextTo"/>
        <c:crossAx val="204750848"/>
        <c:crosses val="autoZero"/>
        <c:crossBetween val="between"/>
      </c:valAx>
    </c:plotArea>
    <c:legend>
      <c:legendPos val="r"/>
      <c:legendEntry>
        <c:idx val="0"/>
        <c:txPr>
          <a:bodyPr/>
          <a:lstStyle/>
          <a:p>
            <a:pPr>
              <a:defRPr sz="1600" baseline="0">
                <a:latin typeface="Arial" panose="020B0604020202020204" pitchFamily="34" charset="0"/>
                <a:cs typeface="Arial" panose="020B0604020202020204" pitchFamily="34" charset="0"/>
              </a:defRPr>
            </a:pPr>
            <a:endParaRPr lang="en-US"/>
          </a:p>
        </c:txPr>
      </c:legendEntry>
      <c:legendEntry>
        <c:idx val="1"/>
        <c:txPr>
          <a:bodyPr/>
          <a:lstStyle/>
          <a:p>
            <a:pPr>
              <a:defRPr sz="1600" baseline="0">
                <a:latin typeface="Arial" panose="020B0604020202020204" pitchFamily="34" charset="0"/>
                <a:cs typeface="Arial" panose="020B0604020202020204" pitchFamily="34" charset="0"/>
              </a:defRPr>
            </a:pPr>
            <a:endParaRPr lang="en-US"/>
          </a:p>
        </c:txPr>
      </c:legendEntry>
      <c:layout>
        <c:manualLayout>
          <c:xMode val="edge"/>
          <c:yMode val="edge"/>
          <c:x val="0.83768327191542047"/>
          <c:y val="1.3117826538343477E-2"/>
          <c:w val="0.16113597025292173"/>
          <c:h val="0.23444429817369419"/>
        </c:manualLayout>
      </c:layout>
      <c:overlay val="0"/>
      <c:txPr>
        <a:bodyPr/>
        <a:lstStyle/>
        <a:p>
          <a:pPr>
            <a:defRPr sz="1200" baseline="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01886-FDFF-46C5-853F-DB9A69C42EF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A9A295B-5723-491D-8160-2D75A9721340}">
      <dgm:prSet phldrT="[Text]" custT="1"/>
      <dgm:spPr/>
      <dgm:t>
        <a:bodyPr/>
        <a:lstStyle/>
        <a:p>
          <a:r>
            <a:rPr lang="en-US" sz="1800" dirty="0" smtClean="0">
              <a:latin typeface="Arial" panose="020B0604020202020204" pitchFamily="34" charset="0"/>
              <a:cs typeface="Arial" panose="020B0604020202020204" pitchFamily="34" charset="0"/>
            </a:rPr>
            <a:t>Integrated primary and behavioral healthcare</a:t>
          </a:r>
          <a:endParaRPr lang="en-US" sz="1800" dirty="0">
            <a:latin typeface="Arial" panose="020B0604020202020204" pitchFamily="34" charset="0"/>
            <a:cs typeface="Arial" panose="020B0604020202020204" pitchFamily="34" charset="0"/>
          </a:endParaRPr>
        </a:p>
      </dgm:t>
    </dgm:pt>
    <dgm:pt modelId="{1786B81F-83C8-421F-9C8E-92B60CAE0BEA}" type="parTrans" cxnId="{300B4215-8731-408F-8987-4DC68D0E4846}">
      <dgm:prSet/>
      <dgm:spPr/>
      <dgm:t>
        <a:bodyPr/>
        <a:lstStyle/>
        <a:p>
          <a:endParaRPr lang="en-US"/>
        </a:p>
      </dgm:t>
    </dgm:pt>
    <dgm:pt modelId="{E951C7FE-5E5F-4849-AA09-095F56FE25B5}" type="sibTrans" cxnId="{300B4215-8731-408F-8987-4DC68D0E4846}">
      <dgm:prSet/>
      <dgm:spPr/>
      <dgm:t>
        <a:bodyPr/>
        <a:lstStyle/>
        <a:p>
          <a:endParaRPr lang="en-US"/>
        </a:p>
      </dgm:t>
    </dgm:pt>
    <dgm:pt modelId="{5F743857-F490-4C7F-93BC-44EB609BD2D9}">
      <dgm:prSet phldrT="[Text]" custT="1"/>
      <dgm:spPr/>
      <dgm:t>
        <a:bodyPr/>
        <a:lstStyle/>
        <a:p>
          <a:r>
            <a:rPr lang="en-US" sz="1800" dirty="0" smtClean="0">
              <a:latin typeface="Arial" panose="020B0604020202020204" pitchFamily="34" charset="0"/>
              <a:cs typeface="Arial" panose="020B0604020202020204" pitchFamily="34" charset="0"/>
            </a:rPr>
            <a:t>Co-location</a:t>
          </a:r>
          <a:endParaRPr lang="en-US" sz="1800" dirty="0">
            <a:latin typeface="Arial" panose="020B0604020202020204" pitchFamily="34" charset="0"/>
            <a:cs typeface="Arial" panose="020B0604020202020204" pitchFamily="34" charset="0"/>
          </a:endParaRPr>
        </a:p>
      </dgm:t>
    </dgm:pt>
    <dgm:pt modelId="{C557B832-64FA-4E97-BD1B-210E713B2F9C}" type="parTrans" cxnId="{7E425860-C120-44D1-B0DC-8AF9F8EB5C58}">
      <dgm:prSet/>
      <dgm:spPr/>
      <dgm:t>
        <a:bodyPr/>
        <a:lstStyle/>
        <a:p>
          <a:endParaRPr lang="en-US"/>
        </a:p>
      </dgm:t>
    </dgm:pt>
    <dgm:pt modelId="{AF0062FD-354F-40BD-9927-54C111B45AAE}" type="sibTrans" cxnId="{7E425860-C120-44D1-B0DC-8AF9F8EB5C58}">
      <dgm:prSet/>
      <dgm:spPr/>
      <dgm:t>
        <a:bodyPr/>
        <a:lstStyle/>
        <a:p>
          <a:endParaRPr lang="en-US"/>
        </a:p>
      </dgm:t>
    </dgm:pt>
    <dgm:pt modelId="{C57C2BE3-F9BD-4373-9C0F-92A84DAEAB47}">
      <dgm:prSet phldrT="[Text]" custT="1"/>
      <dgm:spPr/>
      <dgm:t>
        <a:bodyPr/>
        <a:lstStyle/>
        <a:p>
          <a:r>
            <a:rPr lang="en-US" sz="1800" dirty="0" smtClean="0">
              <a:latin typeface="Arial" panose="020B0604020202020204" pitchFamily="34" charset="0"/>
              <a:cs typeface="Arial" panose="020B0604020202020204" pitchFamily="34" charset="0"/>
            </a:rPr>
            <a:t>Shared problem lists</a:t>
          </a:r>
          <a:endParaRPr lang="en-US" sz="1800" dirty="0">
            <a:latin typeface="Arial" panose="020B0604020202020204" pitchFamily="34" charset="0"/>
            <a:cs typeface="Arial" panose="020B0604020202020204" pitchFamily="34" charset="0"/>
          </a:endParaRPr>
        </a:p>
      </dgm:t>
    </dgm:pt>
    <dgm:pt modelId="{2DF8AEF6-F646-4EE4-BFC7-9E3E26A231E5}" type="parTrans" cxnId="{5A9834DA-37D6-4C15-9146-2C2FF3B637CA}">
      <dgm:prSet/>
      <dgm:spPr/>
      <dgm:t>
        <a:bodyPr/>
        <a:lstStyle/>
        <a:p>
          <a:endParaRPr lang="en-US"/>
        </a:p>
      </dgm:t>
    </dgm:pt>
    <dgm:pt modelId="{BE068716-F7A0-482E-B11E-D7AF6ABDAD56}" type="sibTrans" cxnId="{5A9834DA-37D6-4C15-9146-2C2FF3B637CA}">
      <dgm:prSet/>
      <dgm:spPr/>
      <dgm:t>
        <a:bodyPr/>
        <a:lstStyle/>
        <a:p>
          <a:endParaRPr lang="en-US"/>
        </a:p>
      </dgm:t>
    </dgm:pt>
    <dgm:pt modelId="{2A743797-50DC-4093-B499-F87DC4D93507}">
      <dgm:prSet phldrT="[Text]" custT="1"/>
      <dgm:spPr/>
      <dgm:t>
        <a:bodyPr/>
        <a:lstStyle/>
        <a:p>
          <a:r>
            <a:rPr lang="en-US" sz="1800" dirty="0" smtClean="0">
              <a:latin typeface="Arial" panose="020B0604020202020204" pitchFamily="34" charset="0"/>
              <a:cs typeface="Arial" panose="020B0604020202020204" pitchFamily="34" charset="0"/>
            </a:rPr>
            <a:t>Shared treatment plans</a:t>
          </a:r>
          <a:endParaRPr lang="en-US" sz="1800" dirty="0">
            <a:latin typeface="Arial" panose="020B0604020202020204" pitchFamily="34" charset="0"/>
            <a:cs typeface="Arial" panose="020B0604020202020204" pitchFamily="34" charset="0"/>
          </a:endParaRPr>
        </a:p>
      </dgm:t>
    </dgm:pt>
    <dgm:pt modelId="{18CF7EA1-2ED5-4AA0-AD1C-E139D0222259}" type="parTrans" cxnId="{37C53134-BA53-460E-98AF-FC2DAC2BC197}">
      <dgm:prSet/>
      <dgm:spPr/>
      <dgm:t>
        <a:bodyPr/>
        <a:lstStyle/>
        <a:p>
          <a:endParaRPr lang="en-US"/>
        </a:p>
      </dgm:t>
    </dgm:pt>
    <dgm:pt modelId="{9F99EFDD-40C0-4002-9F50-188494BEDE75}" type="sibTrans" cxnId="{37C53134-BA53-460E-98AF-FC2DAC2BC197}">
      <dgm:prSet/>
      <dgm:spPr/>
      <dgm:t>
        <a:bodyPr/>
        <a:lstStyle/>
        <a:p>
          <a:endParaRPr lang="en-US"/>
        </a:p>
      </dgm:t>
    </dgm:pt>
    <dgm:pt modelId="{2C263999-F304-428D-BEA7-2E3CF6CEB6CA}">
      <dgm:prSet phldrT="[Text]" custT="1"/>
      <dgm:spPr/>
      <dgm:t>
        <a:bodyPr/>
        <a:lstStyle/>
        <a:p>
          <a:r>
            <a:rPr lang="en-US" sz="2000" dirty="0" smtClean="0">
              <a:latin typeface="Arial" panose="020B0604020202020204" pitchFamily="34" charset="0"/>
              <a:cs typeface="Arial" panose="020B0604020202020204" pitchFamily="34" charset="0"/>
            </a:rPr>
            <a:t>Joint decision making</a:t>
          </a:r>
          <a:endParaRPr lang="en-US" sz="2000" dirty="0">
            <a:latin typeface="Arial" panose="020B0604020202020204" pitchFamily="34" charset="0"/>
            <a:cs typeface="Arial" panose="020B0604020202020204" pitchFamily="34" charset="0"/>
          </a:endParaRPr>
        </a:p>
      </dgm:t>
    </dgm:pt>
    <dgm:pt modelId="{CDAD7576-EF5F-4DE9-87D6-BBCBCFA34E41}" type="parTrans" cxnId="{D4A9358C-5A7C-4B64-A929-0236E10CC922}">
      <dgm:prSet/>
      <dgm:spPr/>
      <dgm:t>
        <a:bodyPr/>
        <a:lstStyle/>
        <a:p>
          <a:endParaRPr lang="en-US"/>
        </a:p>
      </dgm:t>
    </dgm:pt>
    <dgm:pt modelId="{4D0D6B49-1A5C-4FD5-B43E-8C0033555CC9}" type="sibTrans" cxnId="{D4A9358C-5A7C-4B64-A929-0236E10CC922}">
      <dgm:prSet/>
      <dgm:spPr/>
      <dgm:t>
        <a:bodyPr/>
        <a:lstStyle/>
        <a:p>
          <a:endParaRPr lang="en-US"/>
        </a:p>
      </dgm:t>
    </dgm:pt>
    <dgm:pt modelId="{24BA1FA0-4C6F-4D16-AFA6-99B8E6A725E6}">
      <dgm:prSet phldrT="[Text]" custScaleX="133863"/>
      <dgm:spPr/>
      <dgm:t>
        <a:bodyPr/>
        <a:lstStyle/>
        <a:p>
          <a:endParaRPr lang="en-US"/>
        </a:p>
      </dgm:t>
    </dgm:pt>
    <dgm:pt modelId="{D98D0EA2-1F77-45A2-8074-9630E3AB2AB7}" type="parTrans" cxnId="{9F7E094F-9D06-4676-89F8-A1C375A23BB1}">
      <dgm:prSet/>
      <dgm:spPr/>
      <dgm:t>
        <a:bodyPr/>
        <a:lstStyle/>
        <a:p>
          <a:endParaRPr lang="en-US"/>
        </a:p>
      </dgm:t>
    </dgm:pt>
    <dgm:pt modelId="{B834A396-E471-45CD-B241-212737554011}" type="sibTrans" cxnId="{9F7E094F-9D06-4676-89F8-A1C375A23BB1}">
      <dgm:prSet/>
      <dgm:spPr/>
      <dgm:t>
        <a:bodyPr/>
        <a:lstStyle/>
        <a:p>
          <a:endParaRPr lang="en-US"/>
        </a:p>
      </dgm:t>
    </dgm:pt>
    <dgm:pt modelId="{63F3AFA5-14D9-4A40-B245-9073872F3C52}">
      <dgm:prSet phldrT="[Text]" custT="1"/>
      <dgm:spPr/>
      <dgm:t>
        <a:bodyPr/>
        <a:lstStyle/>
        <a:p>
          <a:r>
            <a:rPr lang="en-US" sz="1800" dirty="0" smtClean="0">
              <a:latin typeface="Arial" panose="020B0604020202020204" pitchFamily="34" charset="0"/>
              <a:cs typeface="Arial" panose="020B0604020202020204" pitchFamily="34" charset="0"/>
            </a:rPr>
            <a:t>Shared medication lists and lab results</a:t>
          </a:r>
          <a:endParaRPr lang="en-US" sz="1800" dirty="0">
            <a:latin typeface="Arial" panose="020B0604020202020204" pitchFamily="34" charset="0"/>
            <a:cs typeface="Arial" panose="020B0604020202020204" pitchFamily="34" charset="0"/>
          </a:endParaRPr>
        </a:p>
      </dgm:t>
    </dgm:pt>
    <dgm:pt modelId="{5605C064-03FC-46AB-A370-55192BBAAB29}" type="parTrans" cxnId="{402E650D-DBED-4B59-AD5F-701ADD58D8D5}">
      <dgm:prSet/>
      <dgm:spPr/>
      <dgm:t>
        <a:bodyPr/>
        <a:lstStyle/>
        <a:p>
          <a:endParaRPr lang="en-US"/>
        </a:p>
      </dgm:t>
    </dgm:pt>
    <dgm:pt modelId="{B8444451-ED24-4280-B11A-860B3B9908F1}" type="sibTrans" cxnId="{402E650D-DBED-4B59-AD5F-701ADD58D8D5}">
      <dgm:prSet/>
      <dgm:spPr/>
      <dgm:t>
        <a:bodyPr/>
        <a:lstStyle/>
        <a:p>
          <a:endParaRPr lang="en-US"/>
        </a:p>
      </dgm:t>
    </dgm:pt>
    <dgm:pt modelId="{3963C75D-8999-46F4-8A6C-77AA0CBA45A4}">
      <dgm:prSet phldrT="[Text]" custT="1"/>
      <dgm:spPr/>
      <dgm:t>
        <a:bodyPr/>
        <a:lstStyle/>
        <a:p>
          <a:r>
            <a:rPr lang="en-US" sz="1800" dirty="0" smtClean="0">
              <a:latin typeface="Arial" panose="020B0604020202020204" pitchFamily="34" charset="0"/>
              <a:cs typeface="Arial" panose="020B0604020202020204" pitchFamily="34" charset="0"/>
            </a:rPr>
            <a:t>Communication and collaboration including with specialists</a:t>
          </a:r>
          <a:endParaRPr lang="en-US" sz="1800" dirty="0">
            <a:latin typeface="Arial" panose="020B0604020202020204" pitchFamily="34" charset="0"/>
            <a:cs typeface="Arial" panose="020B0604020202020204" pitchFamily="34" charset="0"/>
          </a:endParaRPr>
        </a:p>
      </dgm:t>
    </dgm:pt>
    <dgm:pt modelId="{C1FB1D65-8C9E-43D8-AF07-4FEC9673FF1F}" type="parTrans" cxnId="{3862B6F7-D956-420A-9C72-2D1E1FF3F402}">
      <dgm:prSet/>
      <dgm:spPr/>
      <dgm:t>
        <a:bodyPr/>
        <a:lstStyle/>
        <a:p>
          <a:endParaRPr lang="en-US"/>
        </a:p>
      </dgm:t>
    </dgm:pt>
    <dgm:pt modelId="{0F8C3B2A-FE88-454C-850B-F27720E1D1F0}" type="sibTrans" cxnId="{3862B6F7-D956-420A-9C72-2D1E1FF3F402}">
      <dgm:prSet/>
      <dgm:spPr/>
      <dgm:t>
        <a:bodyPr/>
        <a:lstStyle/>
        <a:p>
          <a:endParaRPr lang="en-US"/>
        </a:p>
      </dgm:t>
    </dgm:pt>
    <dgm:pt modelId="{C24F7BB4-A07F-4318-84BC-FA5CC9C28C53}">
      <dgm:prSet phldrT="[Text]" custT="1"/>
      <dgm:spPr/>
      <dgm:t>
        <a:bodyPr/>
        <a:lstStyle/>
        <a:p>
          <a:r>
            <a:rPr lang="en-US" sz="1800" dirty="0" smtClean="0">
              <a:latin typeface="Arial" panose="020B0604020202020204" pitchFamily="34" charset="0"/>
              <a:cs typeface="Arial" panose="020B0604020202020204" pitchFamily="34" charset="0"/>
            </a:rPr>
            <a:t>Primary care setting or behavioral healthcare</a:t>
          </a:r>
          <a:endParaRPr lang="en-US" sz="1800" dirty="0">
            <a:latin typeface="Arial" panose="020B0604020202020204" pitchFamily="34" charset="0"/>
            <a:cs typeface="Arial" panose="020B0604020202020204" pitchFamily="34" charset="0"/>
          </a:endParaRPr>
        </a:p>
      </dgm:t>
    </dgm:pt>
    <dgm:pt modelId="{CFE541AD-25A4-43B6-86B1-FF2E342A8439}" type="parTrans" cxnId="{97C4B129-6B58-47BB-A0FF-D0945C6175DF}">
      <dgm:prSet/>
      <dgm:spPr/>
      <dgm:t>
        <a:bodyPr/>
        <a:lstStyle/>
        <a:p>
          <a:endParaRPr lang="en-US"/>
        </a:p>
      </dgm:t>
    </dgm:pt>
    <dgm:pt modelId="{5989C922-95A6-4F1D-BB38-CE7106A0ED6C}" type="sibTrans" cxnId="{97C4B129-6B58-47BB-A0FF-D0945C6175DF}">
      <dgm:prSet/>
      <dgm:spPr/>
      <dgm:t>
        <a:bodyPr/>
        <a:lstStyle/>
        <a:p>
          <a:endParaRPr lang="en-US"/>
        </a:p>
      </dgm:t>
    </dgm:pt>
    <dgm:pt modelId="{70A2848C-A9C5-4B6A-900F-166FEF5C581F}" type="pres">
      <dgm:prSet presAssocID="{55301886-FDFF-46C5-853F-DB9A69C42EF4}" presName="composite" presStyleCnt="0">
        <dgm:presLayoutVars>
          <dgm:chMax val="1"/>
          <dgm:dir/>
          <dgm:resizeHandles val="exact"/>
        </dgm:presLayoutVars>
      </dgm:prSet>
      <dgm:spPr/>
      <dgm:t>
        <a:bodyPr/>
        <a:lstStyle/>
        <a:p>
          <a:endParaRPr lang="en-US"/>
        </a:p>
      </dgm:t>
    </dgm:pt>
    <dgm:pt modelId="{1B2461D9-0F51-47FF-B679-2C926373B673}" type="pres">
      <dgm:prSet presAssocID="{55301886-FDFF-46C5-853F-DB9A69C42EF4}" presName="radial" presStyleCnt="0">
        <dgm:presLayoutVars>
          <dgm:animLvl val="ctr"/>
        </dgm:presLayoutVars>
      </dgm:prSet>
      <dgm:spPr/>
    </dgm:pt>
    <dgm:pt modelId="{C75CC3A0-99A5-428F-8F51-920024478FD6}" type="pres">
      <dgm:prSet presAssocID="{3A9A295B-5723-491D-8160-2D75A9721340}" presName="centerShape" presStyleLbl="vennNode1" presStyleIdx="0" presStyleCnt="8" custScaleX="82318" custScaleY="74372" custLinFactNeighborX="-55137" custLinFactNeighborY="-11734"/>
      <dgm:spPr/>
      <dgm:t>
        <a:bodyPr/>
        <a:lstStyle/>
        <a:p>
          <a:endParaRPr lang="en-US"/>
        </a:p>
      </dgm:t>
    </dgm:pt>
    <dgm:pt modelId="{5D071CA4-CEF7-440D-BFC3-3B4D173D03B0}" type="pres">
      <dgm:prSet presAssocID="{5F743857-F490-4C7F-93BC-44EB609BD2D9}" presName="node" presStyleLbl="vennNode1" presStyleIdx="1" presStyleCnt="8" custScaleX="143405" custRadScaleRad="211724" custRadScaleInc="-140445">
        <dgm:presLayoutVars>
          <dgm:bulletEnabled val="1"/>
        </dgm:presLayoutVars>
      </dgm:prSet>
      <dgm:spPr/>
      <dgm:t>
        <a:bodyPr/>
        <a:lstStyle/>
        <a:p>
          <a:endParaRPr lang="en-US"/>
        </a:p>
      </dgm:t>
    </dgm:pt>
    <dgm:pt modelId="{EE91277C-4889-483E-82FE-FAA11C2F9652}" type="pres">
      <dgm:prSet presAssocID="{C57C2BE3-F9BD-4373-9C0F-92A84DAEAB47}" presName="node" presStyleLbl="vennNode1" presStyleIdx="2" presStyleCnt="8" custScaleX="155093" custRadScaleRad="71046" custRadScaleInc="-127465">
        <dgm:presLayoutVars>
          <dgm:bulletEnabled val="1"/>
        </dgm:presLayoutVars>
      </dgm:prSet>
      <dgm:spPr/>
      <dgm:t>
        <a:bodyPr/>
        <a:lstStyle/>
        <a:p>
          <a:endParaRPr lang="en-US"/>
        </a:p>
      </dgm:t>
    </dgm:pt>
    <dgm:pt modelId="{393782D0-C18A-41A9-A803-C0F6DE3A1CDB}" type="pres">
      <dgm:prSet presAssocID="{2A743797-50DC-4093-B499-F87DC4D93507}" presName="node" presStyleLbl="vennNode1" presStyleIdx="3" presStyleCnt="8" custScaleX="158221" custRadScaleRad="12795" custRadScaleInc="324035">
        <dgm:presLayoutVars>
          <dgm:bulletEnabled val="1"/>
        </dgm:presLayoutVars>
      </dgm:prSet>
      <dgm:spPr/>
      <dgm:t>
        <a:bodyPr/>
        <a:lstStyle/>
        <a:p>
          <a:endParaRPr lang="en-US"/>
        </a:p>
      </dgm:t>
    </dgm:pt>
    <dgm:pt modelId="{057D73F3-B1DF-4ECC-A3B4-308CC3203136}" type="pres">
      <dgm:prSet presAssocID="{2C263999-F304-428D-BEA7-2E3CF6CEB6CA}" presName="node" presStyleLbl="vennNode1" presStyleIdx="4" presStyleCnt="8" custScaleX="167811" custScaleY="110858" custRadScaleRad="121103" custRadScaleInc="181819">
        <dgm:presLayoutVars>
          <dgm:bulletEnabled val="1"/>
        </dgm:presLayoutVars>
      </dgm:prSet>
      <dgm:spPr/>
      <dgm:t>
        <a:bodyPr/>
        <a:lstStyle/>
        <a:p>
          <a:endParaRPr lang="en-US"/>
        </a:p>
      </dgm:t>
    </dgm:pt>
    <dgm:pt modelId="{EF8A0B4A-FE22-44D6-9D7B-F7C9FB1D6A1C}" type="pres">
      <dgm:prSet presAssocID="{63F3AFA5-14D9-4A40-B245-9073872F3C52}" presName="node" presStyleLbl="vennNode1" presStyleIdx="5" presStyleCnt="8" custScaleX="168216" custRadScaleRad="209315" custRadScaleInc="123116">
        <dgm:presLayoutVars>
          <dgm:bulletEnabled val="1"/>
        </dgm:presLayoutVars>
      </dgm:prSet>
      <dgm:spPr/>
      <dgm:t>
        <a:bodyPr/>
        <a:lstStyle/>
        <a:p>
          <a:endParaRPr lang="en-US"/>
        </a:p>
      </dgm:t>
    </dgm:pt>
    <dgm:pt modelId="{E24176F9-D301-491C-8F31-8CF1D57CF7CB}" type="pres">
      <dgm:prSet presAssocID="{3963C75D-8999-46F4-8A6C-77AA0CBA45A4}" presName="node" presStyleLbl="vennNode1" presStyleIdx="6" presStyleCnt="8" custScaleX="184655" custScaleY="91638" custRadScaleRad="149818" custRadScaleInc="105435">
        <dgm:presLayoutVars>
          <dgm:bulletEnabled val="1"/>
        </dgm:presLayoutVars>
      </dgm:prSet>
      <dgm:spPr/>
      <dgm:t>
        <a:bodyPr/>
        <a:lstStyle/>
        <a:p>
          <a:endParaRPr lang="en-US"/>
        </a:p>
      </dgm:t>
    </dgm:pt>
    <dgm:pt modelId="{2EBF7102-D3EE-4348-8CFA-F87B8D50A875}" type="pres">
      <dgm:prSet presAssocID="{C24F7BB4-A07F-4318-84BC-FA5CC9C28C53}" presName="node" presStyleLbl="vennNode1" presStyleIdx="7" presStyleCnt="8" custScaleX="151855" custRadScaleRad="220793" custRadScaleInc="274681">
        <dgm:presLayoutVars>
          <dgm:bulletEnabled val="1"/>
        </dgm:presLayoutVars>
      </dgm:prSet>
      <dgm:spPr/>
      <dgm:t>
        <a:bodyPr/>
        <a:lstStyle/>
        <a:p>
          <a:endParaRPr lang="en-US"/>
        </a:p>
      </dgm:t>
    </dgm:pt>
  </dgm:ptLst>
  <dgm:cxnLst>
    <dgm:cxn modelId="{37C53134-BA53-460E-98AF-FC2DAC2BC197}" srcId="{3A9A295B-5723-491D-8160-2D75A9721340}" destId="{2A743797-50DC-4093-B499-F87DC4D93507}" srcOrd="2" destOrd="0" parTransId="{18CF7EA1-2ED5-4AA0-AD1C-E139D0222259}" sibTransId="{9F99EFDD-40C0-4002-9F50-188494BEDE75}"/>
    <dgm:cxn modelId="{F064D893-CF96-4A0A-9B8D-D41F6652BD58}" type="presOf" srcId="{C57C2BE3-F9BD-4373-9C0F-92A84DAEAB47}" destId="{EE91277C-4889-483E-82FE-FAA11C2F9652}" srcOrd="0" destOrd="0" presId="urn:microsoft.com/office/officeart/2005/8/layout/radial3"/>
    <dgm:cxn modelId="{5A9834DA-37D6-4C15-9146-2C2FF3B637CA}" srcId="{3A9A295B-5723-491D-8160-2D75A9721340}" destId="{C57C2BE3-F9BD-4373-9C0F-92A84DAEAB47}" srcOrd="1" destOrd="0" parTransId="{2DF8AEF6-F646-4EE4-BFC7-9E3E26A231E5}" sibTransId="{BE068716-F7A0-482E-B11E-D7AF6ABDAD56}"/>
    <dgm:cxn modelId="{D4A9358C-5A7C-4B64-A929-0236E10CC922}" srcId="{3A9A295B-5723-491D-8160-2D75A9721340}" destId="{2C263999-F304-428D-BEA7-2E3CF6CEB6CA}" srcOrd="3" destOrd="0" parTransId="{CDAD7576-EF5F-4DE9-87D6-BBCBCFA34E41}" sibTransId="{4D0D6B49-1A5C-4FD5-B43E-8C0033555CC9}"/>
    <dgm:cxn modelId="{05A8474A-690F-483B-8CD5-8927F1BF91F2}" type="presOf" srcId="{2A743797-50DC-4093-B499-F87DC4D93507}" destId="{393782D0-C18A-41A9-A803-C0F6DE3A1CDB}" srcOrd="0" destOrd="0" presId="urn:microsoft.com/office/officeart/2005/8/layout/radial3"/>
    <dgm:cxn modelId="{17DD442E-C9DF-4B94-9F9E-D85D529F6E59}" type="presOf" srcId="{55301886-FDFF-46C5-853F-DB9A69C42EF4}" destId="{70A2848C-A9C5-4B6A-900F-166FEF5C581F}" srcOrd="0" destOrd="0" presId="urn:microsoft.com/office/officeart/2005/8/layout/radial3"/>
    <dgm:cxn modelId="{50C8AE45-9C67-4F23-B115-A178C966045C}" type="presOf" srcId="{5F743857-F490-4C7F-93BC-44EB609BD2D9}" destId="{5D071CA4-CEF7-440D-BFC3-3B4D173D03B0}" srcOrd="0" destOrd="0" presId="urn:microsoft.com/office/officeart/2005/8/layout/radial3"/>
    <dgm:cxn modelId="{AC4EC68D-B2D3-4DDD-8D6B-24215032C786}" type="presOf" srcId="{2C263999-F304-428D-BEA7-2E3CF6CEB6CA}" destId="{057D73F3-B1DF-4ECC-A3B4-308CC3203136}" srcOrd="0" destOrd="0" presId="urn:microsoft.com/office/officeart/2005/8/layout/radial3"/>
    <dgm:cxn modelId="{1741F862-222A-4D51-BD36-FB238DDE1ACD}" type="presOf" srcId="{C24F7BB4-A07F-4318-84BC-FA5CC9C28C53}" destId="{2EBF7102-D3EE-4348-8CFA-F87B8D50A875}" srcOrd="0" destOrd="0" presId="urn:microsoft.com/office/officeart/2005/8/layout/radial3"/>
    <dgm:cxn modelId="{300B4215-8731-408F-8987-4DC68D0E4846}" srcId="{55301886-FDFF-46C5-853F-DB9A69C42EF4}" destId="{3A9A295B-5723-491D-8160-2D75A9721340}" srcOrd="0" destOrd="0" parTransId="{1786B81F-83C8-421F-9C8E-92B60CAE0BEA}" sibTransId="{E951C7FE-5E5F-4849-AA09-095F56FE25B5}"/>
    <dgm:cxn modelId="{9F7E094F-9D06-4676-89F8-A1C375A23BB1}" srcId="{55301886-FDFF-46C5-853F-DB9A69C42EF4}" destId="{24BA1FA0-4C6F-4D16-AFA6-99B8E6A725E6}" srcOrd="1" destOrd="0" parTransId="{D98D0EA2-1F77-45A2-8074-9630E3AB2AB7}" sibTransId="{B834A396-E471-45CD-B241-212737554011}"/>
    <dgm:cxn modelId="{DB8F60EE-BFD0-4C2A-A12C-0FC96036B015}" type="presOf" srcId="{3963C75D-8999-46F4-8A6C-77AA0CBA45A4}" destId="{E24176F9-D301-491C-8F31-8CF1D57CF7CB}" srcOrd="0" destOrd="0" presId="urn:microsoft.com/office/officeart/2005/8/layout/radial3"/>
    <dgm:cxn modelId="{7E425860-C120-44D1-B0DC-8AF9F8EB5C58}" srcId="{3A9A295B-5723-491D-8160-2D75A9721340}" destId="{5F743857-F490-4C7F-93BC-44EB609BD2D9}" srcOrd="0" destOrd="0" parTransId="{C557B832-64FA-4E97-BD1B-210E713B2F9C}" sibTransId="{AF0062FD-354F-40BD-9927-54C111B45AAE}"/>
    <dgm:cxn modelId="{97C4B129-6B58-47BB-A0FF-D0945C6175DF}" srcId="{3A9A295B-5723-491D-8160-2D75A9721340}" destId="{C24F7BB4-A07F-4318-84BC-FA5CC9C28C53}" srcOrd="6" destOrd="0" parTransId="{CFE541AD-25A4-43B6-86B1-FF2E342A8439}" sibTransId="{5989C922-95A6-4F1D-BB38-CE7106A0ED6C}"/>
    <dgm:cxn modelId="{3A0085FE-01C9-4B30-9BDB-D0E9E41FD157}" type="presOf" srcId="{3A9A295B-5723-491D-8160-2D75A9721340}" destId="{C75CC3A0-99A5-428F-8F51-920024478FD6}" srcOrd="0" destOrd="0" presId="urn:microsoft.com/office/officeart/2005/8/layout/radial3"/>
    <dgm:cxn modelId="{402E650D-DBED-4B59-AD5F-701ADD58D8D5}" srcId="{3A9A295B-5723-491D-8160-2D75A9721340}" destId="{63F3AFA5-14D9-4A40-B245-9073872F3C52}" srcOrd="4" destOrd="0" parTransId="{5605C064-03FC-46AB-A370-55192BBAAB29}" sibTransId="{B8444451-ED24-4280-B11A-860B3B9908F1}"/>
    <dgm:cxn modelId="{3862B6F7-D956-420A-9C72-2D1E1FF3F402}" srcId="{3A9A295B-5723-491D-8160-2D75A9721340}" destId="{3963C75D-8999-46F4-8A6C-77AA0CBA45A4}" srcOrd="5" destOrd="0" parTransId="{C1FB1D65-8C9E-43D8-AF07-4FEC9673FF1F}" sibTransId="{0F8C3B2A-FE88-454C-850B-F27720E1D1F0}"/>
    <dgm:cxn modelId="{D316EF0D-23B8-41E8-859B-9441BDDDE76A}" type="presOf" srcId="{63F3AFA5-14D9-4A40-B245-9073872F3C52}" destId="{EF8A0B4A-FE22-44D6-9D7B-F7C9FB1D6A1C}" srcOrd="0" destOrd="0" presId="urn:microsoft.com/office/officeart/2005/8/layout/radial3"/>
    <dgm:cxn modelId="{613DD223-2904-475F-A8F1-BAFF41659129}" type="presParOf" srcId="{70A2848C-A9C5-4B6A-900F-166FEF5C581F}" destId="{1B2461D9-0F51-47FF-B679-2C926373B673}" srcOrd="0" destOrd="0" presId="urn:microsoft.com/office/officeart/2005/8/layout/radial3"/>
    <dgm:cxn modelId="{31D1F269-9097-43BC-B6ED-E0911AD440FB}" type="presParOf" srcId="{1B2461D9-0F51-47FF-B679-2C926373B673}" destId="{C75CC3A0-99A5-428F-8F51-920024478FD6}" srcOrd="0" destOrd="0" presId="urn:microsoft.com/office/officeart/2005/8/layout/radial3"/>
    <dgm:cxn modelId="{1F766CDA-06BF-44C8-B447-26CC1D006FBB}" type="presParOf" srcId="{1B2461D9-0F51-47FF-B679-2C926373B673}" destId="{5D071CA4-CEF7-440D-BFC3-3B4D173D03B0}" srcOrd="1" destOrd="0" presId="urn:microsoft.com/office/officeart/2005/8/layout/radial3"/>
    <dgm:cxn modelId="{B8BDE7E9-A310-4FC2-B599-C0381B4B194D}" type="presParOf" srcId="{1B2461D9-0F51-47FF-B679-2C926373B673}" destId="{EE91277C-4889-483E-82FE-FAA11C2F9652}" srcOrd="2" destOrd="0" presId="urn:microsoft.com/office/officeart/2005/8/layout/radial3"/>
    <dgm:cxn modelId="{4CFC1BDD-1B49-42D8-84E0-D785263722B2}" type="presParOf" srcId="{1B2461D9-0F51-47FF-B679-2C926373B673}" destId="{393782D0-C18A-41A9-A803-C0F6DE3A1CDB}" srcOrd="3" destOrd="0" presId="urn:microsoft.com/office/officeart/2005/8/layout/radial3"/>
    <dgm:cxn modelId="{9337E0E0-892A-4234-A855-4914981EE67A}" type="presParOf" srcId="{1B2461D9-0F51-47FF-B679-2C926373B673}" destId="{057D73F3-B1DF-4ECC-A3B4-308CC3203136}" srcOrd="4" destOrd="0" presId="urn:microsoft.com/office/officeart/2005/8/layout/radial3"/>
    <dgm:cxn modelId="{94A45743-2DA5-4733-84CB-310D83312D03}" type="presParOf" srcId="{1B2461D9-0F51-47FF-B679-2C926373B673}" destId="{EF8A0B4A-FE22-44D6-9D7B-F7C9FB1D6A1C}" srcOrd="5" destOrd="0" presId="urn:microsoft.com/office/officeart/2005/8/layout/radial3"/>
    <dgm:cxn modelId="{097724A6-360B-4B2F-86C6-EA9B9F3C2A0B}" type="presParOf" srcId="{1B2461D9-0F51-47FF-B679-2C926373B673}" destId="{E24176F9-D301-491C-8F31-8CF1D57CF7CB}" srcOrd="6" destOrd="0" presId="urn:microsoft.com/office/officeart/2005/8/layout/radial3"/>
    <dgm:cxn modelId="{AB7E751D-35C6-47C5-A687-EF83407C4306}" type="presParOf" srcId="{1B2461D9-0F51-47FF-B679-2C926373B673}" destId="{2EBF7102-D3EE-4348-8CFA-F87B8D50A875}" srcOrd="7" destOrd="0" presId="urn:microsoft.com/office/officeart/2005/8/layout/radial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CC774-5873-4204-ACF3-54ABF2B5B6D4}" type="doc">
      <dgm:prSet loTypeId="urn:microsoft.com/office/officeart/2005/8/layout/process1" loCatId="process" qsTypeId="urn:microsoft.com/office/officeart/2005/8/quickstyle/simple1" qsCatId="simple" csTypeId="urn:microsoft.com/office/officeart/2005/8/colors/accent1_2" csCatId="accent1" phldr="1"/>
      <dgm:spPr/>
    </dgm:pt>
    <dgm:pt modelId="{085F1751-9081-4ECC-B2D1-F00D3FB02749}">
      <dgm:prSet phldrT="[Text]" custT="1"/>
      <dgm:spPr>
        <a:ln>
          <a:solidFill>
            <a:schemeClr val="tx1"/>
          </a:solidFill>
        </a:ln>
      </dgm:spPr>
      <dgm:t>
        <a:bodyPr/>
        <a:lstStyle/>
        <a:p>
          <a:r>
            <a:rPr lang="en-US" sz="1600" dirty="0" smtClean="0">
              <a:solidFill>
                <a:schemeClr val="tx1"/>
              </a:solidFill>
              <a:latin typeface="Arial" panose="020B0604020202020204" pitchFamily="34" charset="0"/>
              <a:cs typeface="Arial" panose="020B0604020202020204" pitchFamily="34" charset="0"/>
            </a:rPr>
            <a:t>Coordinated Care</a:t>
          </a:r>
        </a:p>
        <a:p>
          <a:r>
            <a:rPr lang="en-US" sz="1600" dirty="0" smtClean="0">
              <a:latin typeface="Arial" panose="020B0604020202020204" pitchFamily="34" charset="0"/>
              <a:cs typeface="Arial" panose="020B0604020202020204" pitchFamily="34" charset="0"/>
            </a:rPr>
            <a:t>Universal Screening</a:t>
          </a:r>
        </a:p>
        <a:p>
          <a:r>
            <a:rPr lang="en-US" sz="1600" dirty="0" smtClean="0">
              <a:latin typeface="Arial" panose="020B0604020202020204" pitchFamily="34" charset="0"/>
              <a:cs typeface="Arial" panose="020B0604020202020204" pitchFamily="34" charset="0"/>
            </a:rPr>
            <a:t>Navigators</a:t>
          </a:r>
          <a:endParaRPr lang="en-US" sz="1600" dirty="0">
            <a:latin typeface="Arial" panose="020B0604020202020204" pitchFamily="34" charset="0"/>
            <a:cs typeface="Arial" panose="020B0604020202020204" pitchFamily="34" charset="0"/>
          </a:endParaRPr>
        </a:p>
      </dgm:t>
    </dgm:pt>
    <dgm:pt modelId="{18CE3756-6186-4752-A4D2-284EF98D86CC}" type="parTrans" cxnId="{AAB99F52-175B-4F79-BC09-F7055D524F33}">
      <dgm:prSet/>
      <dgm:spPr/>
      <dgm:t>
        <a:bodyPr/>
        <a:lstStyle/>
        <a:p>
          <a:endParaRPr lang="en-US"/>
        </a:p>
      </dgm:t>
    </dgm:pt>
    <dgm:pt modelId="{2C45EB37-03E2-483D-91B4-ADDCB1FDA49F}" type="sibTrans" cxnId="{AAB99F52-175B-4F79-BC09-F7055D524F33}">
      <dgm:prSet/>
      <dgm:spPr/>
      <dgm:t>
        <a:bodyPr/>
        <a:lstStyle/>
        <a:p>
          <a:endParaRPr lang="en-US"/>
        </a:p>
      </dgm:t>
    </dgm:pt>
    <dgm:pt modelId="{A8687C5E-300C-4662-895A-F31BF79A8DAD}">
      <dgm:prSet phldrT="[Text]" custT="1"/>
      <dgm:spPr/>
      <dgm:t>
        <a:bodyPr/>
        <a:lstStyle/>
        <a:p>
          <a:r>
            <a:rPr lang="en-US" sz="1600" dirty="0" smtClean="0">
              <a:solidFill>
                <a:schemeClr val="tx1"/>
              </a:solidFill>
              <a:latin typeface="Arial" panose="020B0604020202020204" pitchFamily="34" charset="0"/>
              <a:cs typeface="Arial" panose="020B0604020202020204" pitchFamily="34" charset="0"/>
            </a:rPr>
            <a:t>Co-located Care</a:t>
          </a:r>
        </a:p>
        <a:p>
          <a:r>
            <a:rPr lang="en-US" sz="1600" dirty="0" smtClean="0">
              <a:latin typeface="Arial" panose="020B0604020202020204" pitchFamily="34" charset="0"/>
              <a:cs typeface="Arial" panose="020B0604020202020204" pitchFamily="34" charset="0"/>
            </a:rPr>
            <a:t>Co-location</a:t>
          </a:r>
        </a:p>
        <a:p>
          <a:r>
            <a:rPr lang="en-US" sz="1600" dirty="0" smtClean="0">
              <a:latin typeface="Arial" panose="020B0604020202020204" pitchFamily="34" charset="0"/>
              <a:cs typeface="Arial" panose="020B0604020202020204" pitchFamily="34" charset="0"/>
            </a:rPr>
            <a:t>Health Homes</a:t>
          </a:r>
          <a:endParaRPr lang="en-US" sz="1600" dirty="0">
            <a:latin typeface="Arial" panose="020B0604020202020204" pitchFamily="34" charset="0"/>
            <a:cs typeface="Arial" panose="020B0604020202020204" pitchFamily="34" charset="0"/>
          </a:endParaRPr>
        </a:p>
      </dgm:t>
    </dgm:pt>
    <dgm:pt modelId="{96ECAA34-0333-420A-A7F3-1225E9C9EE14}" type="parTrans" cxnId="{63CEE39F-B6FC-4CFE-AA53-D22CEE40D8F9}">
      <dgm:prSet/>
      <dgm:spPr/>
      <dgm:t>
        <a:bodyPr/>
        <a:lstStyle/>
        <a:p>
          <a:endParaRPr lang="en-US"/>
        </a:p>
      </dgm:t>
    </dgm:pt>
    <dgm:pt modelId="{F53FE40A-5623-4830-AAC8-E2F8F07B1B5F}" type="sibTrans" cxnId="{63CEE39F-B6FC-4CFE-AA53-D22CEE40D8F9}">
      <dgm:prSet/>
      <dgm:spPr/>
      <dgm:t>
        <a:bodyPr/>
        <a:lstStyle/>
        <a:p>
          <a:endParaRPr lang="en-US"/>
        </a:p>
      </dgm:t>
    </dgm:pt>
    <dgm:pt modelId="{D9C16817-C6E6-4CD9-8E86-17EE77FCDB3F}">
      <dgm:prSet phldrT="[Text]" custT="1"/>
      <dgm:spPr/>
      <dgm:t>
        <a:bodyPr/>
        <a:lstStyle/>
        <a:p>
          <a:r>
            <a:rPr lang="en-US" sz="1600" dirty="0" smtClean="0">
              <a:solidFill>
                <a:schemeClr val="tx1"/>
              </a:solidFill>
              <a:latin typeface="Arial" panose="020B0604020202020204" pitchFamily="34" charset="0"/>
              <a:cs typeface="Arial" panose="020B0604020202020204" pitchFamily="34" charset="0"/>
            </a:rPr>
            <a:t>Fully Integrated Care</a:t>
          </a:r>
        </a:p>
        <a:p>
          <a:r>
            <a:rPr lang="en-US" sz="1600" dirty="0" smtClean="0">
              <a:latin typeface="Arial" panose="020B0604020202020204" pitchFamily="34" charset="0"/>
              <a:cs typeface="Arial" panose="020B0604020202020204" pitchFamily="34" charset="0"/>
            </a:rPr>
            <a:t>System-level Integration</a:t>
          </a:r>
        </a:p>
        <a:p>
          <a:r>
            <a:rPr lang="en-US" sz="1600" dirty="0" smtClean="0">
              <a:latin typeface="Arial" panose="020B0604020202020204" pitchFamily="34" charset="0"/>
              <a:cs typeface="Arial" panose="020B0604020202020204" pitchFamily="34" charset="0"/>
            </a:rPr>
            <a:t>Staff model practice</a:t>
          </a:r>
        </a:p>
        <a:p>
          <a:r>
            <a:rPr lang="en-US" sz="1600" dirty="0" smtClean="0">
              <a:latin typeface="Arial" panose="020B0604020202020204" pitchFamily="34" charset="0"/>
              <a:cs typeface="Arial" panose="020B0604020202020204" pitchFamily="34" charset="0"/>
            </a:rPr>
            <a:t>Multi-disciplinary teams</a:t>
          </a:r>
          <a:endParaRPr lang="en-US" sz="1600" dirty="0">
            <a:latin typeface="Arial" panose="020B0604020202020204" pitchFamily="34" charset="0"/>
            <a:cs typeface="Arial" panose="020B0604020202020204" pitchFamily="34" charset="0"/>
          </a:endParaRPr>
        </a:p>
      </dgm:t>
    </dgm:pt>
    <dgm:pt modelId="{27095996-8E4B-481F-A107-F4A197EC18CC}" type="parTrans" cxnId="{BE601721-18FA-47F0-BB92-B7E1F464E69D}">
      <dgm:prSet/>
      <dgm:spPr/>
      <dgm:t>
        <a:bodyPr/>
        <a:lstStyle/>
        <a:p>
          <a:endParaRPr lang="en-US"/>
        </a:p>
      </dgm:t>
    </dgm:pt>
    <dgm:pt modelId="{BC1225CB-54BE-43D4-B8D8-C1DC74B9BFFC}" type="sibTrans" cxnId="{BE601721-18FA-47F0-BB92-B7E1F464E69D}">
      <dgm:prSet/>
      <dgm:spPr/>
      <dgm:t>
        <a:bodyPr/>
        <a:lstStyle/>
        <a:p>
          <a:endParaRPr lang="en-US"/>
        </a:p>
      </dgm:t>
    </dgm:pt>
    <dgm:pt modelId="{3B2104DA-1084-44B3-854C-6A19CE975562}" type="pres">
      <dgm:prSet presAssocID="{FB4CC774-5873-4204-ACF3-54ABF2B5B6D4}" presName="Name0" presStyleCnt="0">
        <dgm:presLayoutVars>
          <dgm:dir/>
          <dgm:resizeHandles val="exact"/>
        </dgm:presLayoutVars>
      </dgm:prSet>
      <dgm:spPr/>
    </dgm:pt>
    <dgm:pt modelId="{302BA9C1-B29B-46F5-BE8C-4A3DD21AE72A}" type="pres">
      <dgm:prSet presAssocID="{085F1751-9081-4ECC-B2D1-F00D3FB02749}" presName="node" presStyleLbl="node1" presStyleIdx="0" presStyleCnt="3" custLinFactNeighborX="-1927" custLinFactNeighborY="3899">
        <dgm:presLayoutVars>
          <dgm:bulletEnabled val="1"/>
        </dgm:presLayoutVars>
      </dgm:prSet>
      <dgm:spPr/>
      <dgm:t>
        <a:bodyPr/>
        <a:lstStyle/>
        <a:p>
          <a:endParaRPr lang="en-US"/>
        </a:p>
      </dgm:t>
    </dgm:pt>
    <dgm:pt modelId="{F5088793-4A50-40C2-B2B3-79074782297F}" type="pres">
      <dgm:prSet presAssocID="{2C45EB37-03E2-483D-91B4-ADDCB1FDA49F}" presName="sibTrans" presStyleLbl="sibTrans2D1" presStyleIdx="0" presStyleCnt="2"/>
      <dgm:spPr/>
      <dgm:t>
        <a:bodyPr/>
        <a:lstStyle/>
        <a:p>
          <a:endParaRPr lang="en-US"/>
        </a:p>
      </dgm:t>
    </dgm:pt>
    <dgm:pt modelId="{D485F85E-7CC4-4A61-B338-970F988CA54F}" type="pres">
      <dgm:prSet presAssocID="{2C45EB37-03E2-483D-91B4-ADDCB1FDA49F}" presName="connectorText" presStyleLbl="sibTrans2D1" presStyleIdx="0" presStyleCnt="2"/>
      <dgm:spPr/>
      <dgm:t>
        <a:bodyPr/>
        <a:lstStyle/>
        <a:p>
          <a:endParaRPr lang="en-US"/>
        </a:p>
      </dgm:t>
    </dgm:pt>
    <dgm:pt modelId="{D0024456-8AED-4BF2-A619-1FF3131E4701}" type="pres">
      <dgm:prSet presAssocID="{A8687C5E-300C-4662-895A-F31BF79A8DAD}" presName="node" presStyleLbl="node1" presStyleIdx="1" presStyleCnt="3" custLinFactNeighborX="0" custLinFactNeighborY="-2431">
        <dgm:presLayoutVars>
          <dgm:bulletEnabled val="1"/>
        </dgm:presLayoutVars>
      </dgm:prSet>
      <dgm:spPr/>
      <dgm:t>
        <a:bodyPr/>
        <a:lstStyle/>
        <a:p>
          <a:endParaRPr lang="en-US"/>
        </a:p>
      </dgm:t>
    </dgm:pt>
    <dgm:pt modelId="{C6BAF223-CF4E-426D-AE83-AE5F65E6FA15}" type="pres">
      <dgm:prSet presAssocID="{F53FE40A-5623-4830-AAC8-E2F8F07B1B5F}" presName="sibTrans" presStyleLbl="sibTrans2D1" presStyleIdx="1" presStyleCnt="2"/>
      <dgm:spPr/>
      <dgm:t>
        <a:bodyPr/>
        <a:lstStyle/>
        <a:p>
          <a:endParaRPr lang="en-US"/>
        </a:p>
      </dgm:t>
    </dgm:pt>
    <dgm:pt modelId="{676380EF-75B3-4890-B656-208161375520}" type="pres">
      <dgm:prSet presAssocID="{F53FE40A-5623-4830-AAC8-E2F8F07B1B5F}" presName="connectorText" presStyleLbl="sibTrans2D1" presStyleIdx="1" presStyleCnt="2"/>
      <dgm:spPr/>
      <dgm:t>
        <a:bodyPr/>
        <a:lstStyle/>
        <a:p>
          <a:endParaRPr lang="en-US"/>
        </a:p>
      </dgm:t>
    </dgm:pt>
    <dgm:pt modelId="{D05AD6D8-3101-4C93-AFE7-CBA1572DC54F}" type="pres">
      <dgm:prSet presAssocID="{D9C16817-C6E6-4CD9-8E86-17EE77FCDB3F}" presName="node" presStyleLbl="node1" presStyleIdx="2" presStyleCnt="3">
        <dgm:presLayoutVars>
          <dgm:bulletEnabled val="1"/>
        </dgm:presLayoutVars>
      </dgm:prSet>
      <dgm:spPr/>
      <dgm:t>
        <a:bodyPr/>
        <a:lstStyle/>
        <a:p>
          <a:endParaRPr lang="en-US"/>
        </a:p>
      </dgm:t>
    </dgm:pt>
  </dgm:ptLst>
  <dgm:cxnLst>
    <dgm:cxn modelId="{43E34A71-A48F-441A-9ED9-0CC0C16224F0}" type="presOf" srcId="{F53FE40A-5623-4830-AAC8-E2F8F07B1B5F}" destId="{C6BAF223-CF4E-426D-AE83-AE5F65E6FA15}" srcOrd="0" destOrd="0" presId="urn:microsoft.com/office/officeart/2005/8/layout/process1"/>
    <dgm:cxn modelId="{AAB99F52-175B-4F79-BC09-F7055D524F33}" srcId="{FB4CC774-5873-4204-ACF3-54ABF2B5B6D4}" destId="{085F1751-9081-4ECC-B2D1-F00D3FB02749}" srcOrd="0" destOrd="0" parTransId="{18CE3756-6186-4752-A4D2-284EF98D86CC}" sibTransId="{2C45EB37-03E2-483D-91B4-ADDCB1FDA49F}"/>
    <dgm:cxn modelId="{00DB4372-4BA6-4F17-B766-3CA7D016C9B2}" type="presOf" srcId="{085F1751-9081-4ECC-B2D1-F00D3FB02749}" destId="{302BA9C1-B29B-46F5-BE8C-4A3DD21AE72A}" srcOrd="0" destOrd="0" presId="urn:microsoft.com/office/officeart/2005/8/layout/process1"/>
    <dgm:cxn modelId="{63CEE39F-B6FC-4CFE-AA53-D22CEE40D8F9}" srcId="{FB4CC774-5873-4204-ACF3-54ABF2B5B6D4}" destId="{A8687C5E-300C-4662-895A-F31BF79A8DAD}" srcOrd="1" destOrd="0" parTransId="{96ECAA34-0333-420A-A7F3-1225E9C9EE14}" sibTransId="{F53FE40A-5623-4830-AAC8-E2F8F07B1B5F}"/>
    <dgm:cxn modelId="{712F6404-993E-4CA7-A81F-D40EDA9B6D10}" type="presOf" srcId="{F53FE40A-5623-4830-AAC8-E2F8F07B1B5F}" destId="{676380EF-75B3-4890-B656-208161375520}" srcOrd="1" destOrd="0" presId="urn:microsoft.com/office/officeart/2005/8/layout/process1"/>
    <dgm:cxn modelId="{1118CBAF-3412-4D0C-8210-963DBB7D3871}" type="presOf" srcId="{2C45EB37-03E2-483D-91B4-ADDCB1FDA49F}" destId="{F5088793-4A50-40C2-B2B3-79074782297F}" srcOrd="0" destOrd="0" presId="urn:microsoft.com/office/officeart/2005/8/layout/process1"/>
    <dgm:cxn modelId="{ED9E1CC3-F68A-492F-BB8F-F9FC4255560B}" type="presOf" srcId="{A8687C5E-300C-4662-895A-F31BF79A8DAD}" destId="{D0024456-8AED-4BF2-A619-1FF3131E4701}" srcOrd="0" destOrd="0" presId="urn:microsoft.com/office/officeart/2005/8/layout/process1"/>
    <dgm:cxn modelId="{6ED126D0-4DF8-4033-B3B9-32EFBB5D2578}" type="presOf" srcId="{2C45EB37-03E2-483D-91B4-ADDCB1FDA49F}" destId="{D485F85E-7CC4-4A61-B338-970F988CA54F}" srcOrd="1" destOrd="0" presId="urn:microsoft.com/office/officeart/2005/8/layout/process1"/>
    <dgm:cxn modelId="{B5D4D383-63EC-4EDA-98D5-809B75A6DC03}" type="presOf" srcId="{FB4CC774-5873-4204-ACF3-54ABF2B5B6D4}" destId="{3B2104DA-1084-44B3-854C-6A19CE975562}" srcOrd="0" destOrd="0" presId="urn:microsoft.com/office/officeart/2005/8/layout/process1"/>
    <dgm:cxn modelId="{11565ECE-D3CA-4862-8804-D407929EEB57}" type="presOf" srcId="{D9C16817-C6E6-4CD9-8E86-17EE77FCDB3F}" destId="{D05AD6D8-3101-4C93-AFE7-CBA1572DC54F}" srcOrd="0" destOrd="0" presId="urn:microsoft.com/office/officeart/2005/8/layout/process1"/>
    <dgm:cxn modelId="{BE601721-18FA-47F0-BB92-B7E1F464E69D}" srcId="{FB4CC774-5873-4204-ACF3-54ABF2B5B6D4}" destId="{D9C16817-C6E6-4CD9-8E86-17EE77FCDB3F}" srcOrd="2" destOrd="0" parTransId="{27095996-8E4B-481F-A107-F4A197EC18CC}" sibTransId="{BC1225CB-54BE-43D4-B8D8-C1DC74B9BFFC}"/>
    <dgm:cxn modelId="{E3E675BB-9598-420F-80BE-89E48DDF6A93}" type="presParOf" srcId="{3B2104DA-1084-44B3-854C-6A19CE975562}" destId="{302BA9C1-B29B-46F5-BE8C-4A3DD21AE72A}" srcOrd="0" destOrd="0" presId="urn:microsoft.com/office/officeart/2005/8/layout/process1"/>
    <dgm:cxn modelId="{496C5FC2-1F69-4CBE-AB33-1FEEFD93A37F}" type="presParOf" srcId="{3B2104DA-1084-44B3-854C-6A19CE975562}" destId="{F5088793-4A50-40C2-B2B3-79074782297F}" srcOrd="1" destOrd="0" presId="urn:microsoft.com/office/officeart/2005/8/layout/process1"/>
    <dgm:cxn modelId="{A6C4D757-9BC6-4A41-A316-86F36CBC7819}" type="presParOf" srcId="{F5088793-4A50-40C2-B2B3-79074782297F}" destId="{D485F85E-7CC4-4A61-B338-970F988CA54F}" srcOrd="0" destOrd="0" presId="urn:microsoft.com/office/officeart/2005/8/layout/process1"/>
    <dgm:cxn modelId="{945E4D03-B6F0-4F50-AC6A-8091370A14B3}" type="presParOf" srcId="{3B2104DA-1084-44B3-854C-6A19CE975562}" destId="{D0024456-8AED-4BF2-A619-1FF3131E4701}" srcOrd="2" destOrd="0" presId="urn:microsoft.com/office/officeart/2005/8/layout/process1"/>
    <dgm:cxn modelId="{2994D98A-CAFB-47F4-9583-8CF4FE3CCE03}" type="presParOf" srcId="{3B2104DA-1084-44B3-854C-6A19CE975562}" destId="{C6BAF223-CF4E-426D-AE83-AE5F65E6FA15}" srcOrd="3" destOrd="0" presId="urn:microsoft.com/office/officeart/2005/8/layout/process1"/>
    <dgm:cxn modelId="{18756BB3-C350-4075-BAA1-B6863DD6A05B}" type="presParOf" srcId="{C6BAF223-CF4E-426D-AE83-AE5F65E6FA15}" destId="{676380EF-75B3-4890-B656-208161375520}" srcOrd="0" destOrd="0" presId="urn:microsoft.com/office/officeart/2005/8/layout/process1"/>
    <dgm:cxn modelId="{068EE90F-2D14-41BE-93B3-1F4B9312B371}" type="presParOf" srcId="{3B2104DA-1084-44B3-854C-6A19CE975562}" destId="{D05AD6D8-3101-4C93-AFE7-CBA1572DC54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CC3A0-99A5-428F-8F51-920024478FD6}">
      <dsp:nvSpPr>
        <dsp:cNvPr id="0" name=""/>
        <dsp:cNvSpPr/>
      </dsp:nvSpPr>
      <dsp:spPr>
        <a:xfrm>
          <a:off x="2361158" y="1071827"/>
          <a:ext cx="2323523" cy="20992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Integrated primary and behavioral healthcare</a:t>
          </a:r>
          <a:endParaRPr lang="en-US" sz="1800" kern="1200" dirty="0">
            <a:latin typeface="Arial" panose="020B0604020202020204" pitchFamily="34" charset="0"/>
            <a:cs typeface="Arial" panose="020B0604020202020204" pitchFamily="34" charset="0"/>
          </a:endParaRPr>
        </a:p>
      </dsp:txBody>
      <dsp:txXfrm>
        <a:off x="2701430" y="1379253"/>
        <a:ext cx="1642979" cy="1484385"/>
      </dsp:txXfrm>
    </dsp:sp>
    <dsp:sp modelId="{5D071CA4-CEF7-440D-BFC3-3B4D173D03B0}">
      <dsp:nvSpPr>
        <dsp:cNvPr id="0" name=""/>
        <dsp:cNvSpPr/>
      </dsp:nvSpPr>
      <dsp:spPr>
        <a:xfrm>
          <a:off x="830907" y="658891"/>
          <a:ext cx="2023887" cy="14113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Co-location</a:t>
          </a:r>
          <a:endParaRPr lang="en-US" sz="1800" kern="1200" dirty="0">
            <a:latin typeface="Arial" panose="020B0604020202020204" pitchFamily="34" charset="0"/>
            <a:cs typeface="Arial" panose="020B0604020202020204" pitchFamily="34" charset="0"/>
          </a:endParaRPr>
        </a:p>
      </dsp:txBody>
      <dsp:txXfrm>
        <a:off x="1127298" y="865572"/>
        <a:ext cx="1431105" cy="997947"/>
      </dsp:txXfrm>
    </dsp:sp>
    <dsp:sp modelId="{EE91277C-4889-483E-82FE-FAA11C2F9652}">
      <dsp:nvSpPr>
        <dsp:cNvPr id="0" name=""/>
        <dsp:cNvSpPr/>
      </dsp:nvSpPr>
      <dsp:spPr>
        <a:xfrm>
          <a:off x="4137792" y="580237"/>
          <a:ext cx="2188841" cy="14113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Shared problem lists</a:t>
          </a:r>
          <a:endParaRPr lang="en-US" sz="1800" kern="1200" dirty="0">
            <a:latin typeface="Arial" panose="020B0604020202020204" pitchFamily="34" charset="0"/>
            <a:cs typeface="Arial" panose="020B0604020202020204" pitchFamily="34" charset="0"/>
          </a:endParaRPr>
        </a:p>
      </dsp:txBody>
      <dsp:txXfrm>
        <a:off x="4458340" y="786918"/>
        <a:ext cx="1547745" cy="997947"/>
      </dsp:txXfrm>
    </dsp:sp>
    <dsp:sp modelId="{393782D0-C18A-41A9-A803-C0F6DE3A1CDB}">
      <dsp:nvSpPr>
        <dsp:cNvPr id="0" name=""/>
        <dsp:cNvSpPr/>
      </dsp:nvSpPr>
      <dsp:spPr>
        <a:xfrm>
          <a:off x="4199279" y="1849455"/>
          <a:ext cx="2232987" cy="14113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Shared treatment plans</a:t>
          </a:r>
          <a:endParaRPr lang="en-US" sz="1800" kern="1200" dirty="0">
            <a:latin typeface="Arial" panose="020B0604020202020204" pitchFamily="34" charset="0"/>
            <a:cs typeface="Arial" panose="020B0604020202020204" pitchFamily="34" charset="0"/>
          </a:endParaRPr>
        </a:p>
      </dsp:txBody>
      <dsp:txXfrm>
        <a:off x="4526292" y="2056136"/>
        <a:ext cx="1578961" cy="997947"/>
      </dsp:txXfrm>
    </dsp:sp>
    <dsp:sp modelId="{057D73F3-B1DF-4ECC-A3B4-308CC3203136}">
      <dsp:nvSpPr>
        <dsp:cNvPr id="0" name=""/>
        <dsp:cNvSpPr/>
      </dsp:nvSpPr>
      <dsp:spPr>
        <a:xfrm>
          <a:off x="2304805" y="2612642"/>
          <a:ext cx="2368332" cy="15645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Joint decision making</a:t>
          </a:r>
          <a:endParaRPr lang="en-US" sz="2000" kern="1200" dirty="0">
            <a:latin typeface="Arial" panose="020B0604020202020204" pitchFamily="34" charset="0"/>
            <a:cs typeface="Arial" panose="020B0604020202020204" pitchFamily="34" charset="0"/>
          </a:endParaRPr>
        </a:p>
      </dsp:txBody>
      <dsp:txXfrm>
        <a:off x="2651639" y="2841765"/>
        <a:ext cx="1674664" cy="1106303"/>
      </dsp:txXfrm>
    </dsp:sp>
    <dsp:sp modelId="{EF8A0B4A-FE22-44D6-9D7B-F7C9FB1D6A1C}">
      <dsp:nvSpPr>
        <dsp:cNvPr id="0" name=""/>
        <dsp:cNvSpPr/>
      </dsp:nvSpPr>
      <dsp:spPr>
        <a:xfrm>
          <a:off x="514873" y="1912516"/>
          <a:ext cx="2374047" cy="14113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Shared medication lists and lab results</a:t>
          </a:r>
          <a:endParaRPr lang="en-US" sz="1800" kern="1200" dirty="0">
            <a:latin typeface="Arial" panose="020B0604020202020204" pitchFamily="34" charset="0"/>
            <a:cs typeface="Arial" panose="020B0604020202020204" pitchFamily="34" charset="0"/>
          </a:endParaRPr>
        </a:p>
      </dsp:txBody>
      <dsp:txXfrm>
        <a:off x="862544" y="2119197"/>
        <a:ext cx="1678705" cy="997947"/>
      </dsp:txXfrm>
    </dsp:sp>
    <dsp:sp modelId="{E24176F9-D301-491C-8F31-8CF1D57CF7CB}">
      <dsp:nvSpPr>
        <dsp:cNvPr id="0" name=""/>
        <dsp:cNvSpPr/>
      </dsp:nvSpPr>
      <dsp:spPr>
        <a:xfrm>
          <a:off x="2180094" y="85406"/>
          <a:ext cx="2606053" cy="12932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Communication and collaboration including with specialists</a:t>
          </a:r>
          <a:endParaRPr lang="en-US" sz="1800" kern="1200" dirty="0">
            <a:latin typeface="Arial" panose="020B0604020202020204" pitchFamily="34" charset="0"/>
            <a:cs typeface="Arial" panose="020B0604020202020204" pitchFamily="34" charset="0"/>
          </a:endParaRPr>
        </a:p>
      </dsp:txBody>
      <dsp:txXfrm>
        <a:off x="2561742" y="274805"/>
        <a:ext cx="1842757" cy="914497"/>
      </dsp:txXfrm>
    </dsp:sp>
    <dsp:sp modelId="{2EBF7102-D3EE-4348-8CFA-F87B8D50A875}">
      <dsp:nvSpPr>
        <dsp:cNvPr id="0" name=""/>
        <dsp:cNvSpPr/>
      </dsp:nvSpPr>
      <dsp:spPr>
        <a:xfrm>
          <a:off x="8540351" y="1835789"/>
          <a:ext cx="2143143" cy="14113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Primary care setting or behavioral healthcare</a:t>
          </a:r>
          <a:endParaRPr lang="en-US" sz="1800" kern="1200" dirty="0">
            <a:latin typeface="Arial" panose="020B0604020202020204" pitchFamily="34" charset="0"/>
            <a:cs typeface="Arial" panose="020B0604020202020204" pitchFamily="34" charset="0"/>
          </a:endParaRPr>
        </a:p>
      </dsp:txBody>
      <dsp:txXfrm>
        <a:off x="8854207" y="2042470"/>
        <a:ext cx="1515431" cy="997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BA9C1-B29B-46F5-BE8C-4A3DD21AE72A}">
      <dsp:nvSpPr>
        <dsp:cNvPr id="0" name=""/>
        <dsp:cNvSpPr/>
      </dsp:nvSpPr>
      <dsp:spPr>
        <a:xfrm>
          <a:off x="0" y="0"/>
          <a:ext cx="2826440" cy="1237904"/>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Coordinated Care</a:t>
          </a: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Universal Screening</a:t>
          </a: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Navigators</a:t>
          </a:r>
          <a:endParaRPr lang="en-US" sz="1600" kern="1200" dirty="0">
            <a:latin typeface="Arial" panose="020B0604020202020204" pitchFamily="34" charset="0"/>
            <a:cs typeface="Arial" panose="020B0604020202020204" pitchFamily="34" charset="0"/>
          </a:endParaRPr>
        </a:p>
      </dsp:txBody>
      <dsp:txXfrm>
        <a:off x="36257" y="36257"/>
        <a:ext cx="2753926" cy="1165390"/>
      </dsp:txXfrm>
    </dsp:sp>
    <dsp:sp modelId="{F5088793-4A50-40C2-B2B3-79074782297F}">
      <dsp:nvSpPr>
        <dsp:cNvPr id="0" name=""/>
        <dsp:cNvSpPr/>
      </dsp:nvSpPr>
      <dsp:spPr>
        <a:xfrm>
          <a:off x="3112763" y="268473"/>
          <a:ext cx="607004" cy="700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12763" y="408664"/>
        <a:ext cx="424903" cy="420575"/>
      </dsp:txXfrm>
    </dsp:sp>
    <dsp:sp modelId="{D0024456-8AED-4BF2-A619-1FF3131E4701}">
      <dsp:nvSpPr>
        <dsp:cNvPr id="0" name=""/>
        <dsp:cNvSpPr/>
      </dsp:nvSpPr>
      <dsp:spPr>
        <a:xfrm>
          <a:off x="3971732" y="0"/>
          <a:ext cx="2826440" cy="1237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Co-located Care</a:t>
          </a: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Co-location</a:t>
          </a: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Health Homes</a:t>
          </a:r>
          <a:endParaRPr lang="en-US" sz="1600" kern="1200" dirty="0">
            <a:latin typeface="Arial" panose="020B0604020202020204" pitchFamily="34" charset="0"/>
            <a:cs typeface="Arial" panose="020B0604020202020204" pitchFamily="34" charset="0"/>
          </a:endParaRPr>
        </a:p>
      </dsp:txBody>
      <dsp:txXfrm>
        <a:off x="4007989" y="36257"/>
        <a:ext cx="2753926" cy="1165390"/>
      </dsp:txXfrm>
    </dsp:sp>
    <dsp:sp modelId="{C6BAF223-CF4E-426D-AE83-AE5F65E6FA15}">
      <dsp:nvSpPr>
        <dsp:cNvPr id="0" name=""/>
        <dsp:cNvSpPr/>
      </dsp:nvSpPr>
      <dsp:spPr>
        <a:xfrm>
          <a:off x="7080816" y="268473"/>
          <a:ext cx="599205" cy="700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7080816" y="408664"/>
        <a:ext cx="419444" cy="420575"/>
      </dsp:txXfrm>
    </dsp:sp>
    <dsp:sp modelId="{D05AD6D8-3101-4C93-AFE7-CBA1572DC54F}">
      <dsp:nvSpPr>
        <dsp:cNvPr id="0" name=""/>
        <dsp:cNvSpPr/>
      </dsp:nvSpPr>
      <dsp:spPr>
        <a:xfrm>
          <a:off x="7928749" y="0"/>
          <a:ext cx="2826440" cy="1237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Fully Integrated Care</a:t>
          </a: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System-level Integration</a:t>
          </a: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Staff model practice</a:t>
          </a:r>
        </a:p>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Multi-disciplinary teams</a:t>
          </a:r>
          <a:endParaRPr lang="en-US" sz="1600" kern="1200" dirty="0">
            <a:latin typeface="Arial" panose="020B0604020202020204" pitchFamily="34" charset="0"/>
            <a:cs typeface="Arial" panose="020B0604020202020204" pitchFamily="34" charset="0"/>
          </a:endParaRPr>
        </a:p>
      </dsp:txBody>
      <dsp:txXfrm>
        <a:off x="7965006" y="36257"/>
        <a:ext cx="2753926" cy="116539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BC46C0B-C168-4080-98BF-D60360E375C9}" type="datetimeFigureOut">
              <a:rPr lang="en-US" smtClean="0"/>
              <a:t>12/5/2016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A2DDA7E-905B-4FA8-9B15-B8D54B257EEC}" type="slidenum">
              <a:rPr lang="en-US" smtClean="0"/>
              <a:t>‹#›</a:t>
            </a:fld>
            <a:endParaRPr lang="en-US"/>
          </a:p>
        </p:txBody>
      </p:sp>
    </p:spTree>
    <p:extLst>
      <p:ext uri="{BB962C8B-B14F-4D97-AF65-F5344CB8AC3E}">
        <p14:creationId xmlns:p14="http://schemas.microsoft.com/office/powerpoint/2010/main" val="165746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C4B3EC-09C4-402E-9A23-D12FC688E3F3}" type="datetimeFigureOut">
              <a:rPr lang="en-US" smtClean="0"/>
              <a:t>12/5/2016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140000-875A-445D-8C11-C3459459F68F}" type="slidenum">
              <a:rPr lang="en-US" smtClean="0"/>
              <a:t>‹#›</a:t>
            </a:fld>
            <a:endParaRPr lang="en-US"/>
          </a:p>
        </p:txBody>
      </p:sp>
    </p:spTree>
    <p:extLst>
      <p:ext uri="{BB962C8B-B14F-4D97-AF65-F5344CB8AC3E}">
        <p14:creationId xmlns:p14="http://schemas.microsoft.com/office/powerpoint/2010/main" val="360250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1</a:t>
            </a:fld>
            <a:endParaRPr lang="en-US"/>
          </a:p>
        </p:txBody>
      </p:sp>
    </p:spTree>
    <p:extLst>
      <p:ext uri="{BB962C8B-B14F-4D97-AF65-F5344CB8AC3E}">
        <p14:creationId xmlns:p14="http://schemas.microsoft.com/office/powerpoint/2010/main" val="220128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health care practices, integration is more than sharing information or co-location</a:t>
            </a:r>
            <a:r>
              <a:rPr lang="en-US" baseline="0" dirty="0" smtClean="0"/>
              <a:t>;  it involves creating a common vision among providers that historically operate under different paradigms (the medical versus the social model), defining and new work roles and workflows, and continuous monitoring of processes and outcomes.</a:t>
            </a:r>
          </a:p>
          <a:p>
            <a:endParaRPr lang="en-US" baseline="0" dirty="0" smtClean="0"/>
          </a:p>
          <a:p>
            <a:r>
              <a:rPr lang="en-US" baseline="0" dirty="0" smtClean="0"/>
              <a:t>Integration may take several years to achieve as practices develop the infrastructure and culture in steps, as they build their capacity.</a:t>
            </a:r>
          </a:p>
          <a:p>
            <a:endParaRPr lang="en-US" baseline="0" dirty="0" smtClean="0"/>
          </a:p>
        </p:txBody>
      </p:sp>
      <p:sp>
        <p:nvSpPr>
          <p:cNvPr id="4" name="Slide Number Placeholder 3"/>
          <p:cNvSpPr>
            <a:spLocks noGrp="1"/>
          </p:cNvSpPr>
          <p:nvPr>
            <p:ph type="sldNum" sz="quarter" idx="10"/>
          </p:nvPr>
        </p:nvSpPr>
        <p:spPr/>
        <p:txBody>
          <a:bodyPr/>
          <a:lstStyle/>
          <a:p>
            <a:fld id="{8E140000-875A-445D-8C11-C3459459F68F}" type="slidenum">
              <a:rPr lang="en-US" smtClean="0"/>
              <a:t>10</a:t>
            </a:fld>
            <a:endParaRPr lang="en-US"/>
          </a:p>
        </p:txBody>
      </p:sp>
    </p:spTree>
    <p:extLst>
      <p:ext uri="{BB962C8B-B14F-4D97-AF65-F5344CB8AC3E}">
        <p14:creationId xmlns:p14="http://schemas.microsoft.com/office/powerpoint/2010/main" val="125065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Integration</a:t>
            </a:r>
            <a:r>
              <a:rPr lang="en-US" baseline="0" dirty="0" smtClean="0"/>
              <a:t> can occur through various levels and degrees, going from lose referral relationships and fee-for-service payments through fully-integrated, multidisciplinary practices that share administrative functions and receive risk-based payment such as capitation, or global payments.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F0"/>
                </a:solidFill>
                <a:latin typeface="Arial" panose="020B0604020202020204" pitchFamily="34" charset="0"/>
                <a:cs typeface="Arial" panose="020B0604020202020204" pitchFamily="34" charset="0"/>
              </a:rPr>
              <a:t>Clinical Integration – the extent to which patient services are coordinated across people, functions, activities and sites over time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F0"/>
                </a:solidFill>
                <a:latin typeface="Arial" panose="020B0604020202020204" pitchFamily="34" charset="0"/>
                <a:cs typeface="Arial" panose="020B0604020202020204" pitchFamily="34" charset="0"/>
              </a:rPr>
              <a:t>Structural Integration – the availability and functionality of linking structures that enable and sustain clinical integration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F0"/>
                </a:solidFill>
                <a:latin typeface="Arial" panose="020B0604020202020204" pitchFamily="34" charset="0"/>
                <a:cs typeface="Arial" panose="020B0604020202020204" pitchFamily="34" charset="0"/>
              </a:rPr>
              <a:t>Financial Integration – the degree to which financial incentives for care systems are aligned in the service of integrated care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11</a:t>
            </a:fld>
            <a:endParaRPr lang="en-US"/>
          </a:p>
        </p:txBody>
      </p:sp>
    </p:spTree>
    <p:extLst>
      <p:ext uri="{BB962C8B-B14F-4D97-AF65-F5344CB8AC3E}">
        <p14:creationId xmlns:p14="http://schemas.microsoft.com/office/powerpoint/2010/main" val="160405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 of practices as they move along the continuum</a:t>
            </a:r>
            <a:r>
              <a:rPr lang="en-US" baseline="0" dirty="0" smtClean="0"/>
              <a:t> include the degree to which information, data, and systems are shared;</a:t>
            </a:r>
          </a:p>
          <a:p>
            <a:r>
              <a:rPr lang="en-US" baseline="0" dirty="0" smtClean="0"/>
              <a:t>The degree of direct communication among providers of different disciplines</a:t>
            </a:r>
          </a:p>
          <a:p>
            <a:r>
              <a:rPr lang="en-US" baseline="0" dirty="0" smtClean="0"/>
              <a:t>How providers are paid; e.g., fee-for-service through partial or full risk methods</a:t>
            </a:r>
          </a:p>
          <a:p>
            <a:r>
              <a:rPr lang="en-US" baseline="0" dirty="0" smtClean="0"/>
              <a:t>And how effectively the team can manage the interplay between physical and behavioral health issues.</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140000-875A-445D-8C11-C3459459F68F}" type="slidenum">
              <a:rPr lang="en-US" smtClean="0"/>
              <a:t>12</a:t>
            </a:fld>
            <a:endParaRPr lang="en-US"/>
          </a:p>
        </p:txBody>
      </p:sp>
    </p:spTree>
    <p:extLst>
      <p:ext uri="{BB962C8B-B14F-4D97-AF65-F5344CB8AC3E}">
        <p14:creationId xmlns:p14="http://schemas.microsoft.com/office/powerpoint/2010/main" val="138736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displays the characteristics associated with each level of integration from minimal collaboration, where there may be referral relationships but little interaction between providers, to fully-integrated, multidisciplinary teams where providers are co-located and share common operational, management and financial structures.</a:t>
            </a:r>
          </a:p>
          <a:p>
            <a:endParaRPr lang="en-US" baseline="0" dirty="0" smtClean="0"/>
          </a:p>
          <a:p>
            <a:r>
              <a:rPr lang="en-US" baseline="0" dirty="0" smtClean="0"/>
              <a:t>Key features include the degree to which providers can address the dynamic interaction between biological, psychological and social factors, </a:t>
            </a:r>
          </a:p>
          <a:p>
            <a:r>
              <a:rPr lang="en-US" baseline="0" dirty="0" smtClean="0"/>
              <a:t>how well the different provider cultures (medical and social model) are harmonized and</a:t>
            </a:r>
          </a:p>
          <a:p>
            <a:r>
              <a:rPr lang="en-US" baseline="0" dirty="0" smtClean="0"/>
              <a:t>how well providers can address complex treatment plans.</a:t>
            </a:r>
          </a:p>
        </p:txBody>
      </p:sp>
      <p:sp>
        <p:nvSpPr>
          <p:cNvPr id="4" name="Slide Number Placeholder 3"/>
          <p:cNvSpPr>
            <a:spLocks noGrp="1"/>
          </p:cNvSpPr>
          <p:nvPr>
            <p:ph type="sldNum" sz="quarter" idx="10"/>
          </p:nvPr>
        </p:nvSpPr>
        <p:spPr/>
        <p:txBody>
          <a:bodyPr/>
          <a:lstStyle/>
          <a:p>
            <a:fld id="{8E140000-875A-445D-8C11-C3459459F68F}" type="slidenum">
              <a:rPr lang="en-US" smtClean="0"/>
              <a:t>13</a:t>
            </a:fld>
            <a:endParaRPr lang="en-US"/>
          </a:p>
        </p:txBody>
      </p:sp>
    </p:spTree>
    <p:extLst>
      <p:ext uri="{BB962C8B-B14F-4D97-AF65-F5344CB8AC3E}">
        <p14:creationId xmlns:p14="http://schemas.microsoft.com/office/powerpoint/2010/main" val="997066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14</a:t>
            </a:fld>
            <a:endParaRPr lang="en-US"/>
          </a:p>
        </p:txBody>
      </p:sp>
    </p:spTree>
    <p:extLst>
      <p:ext uri="{BB962C8B-B14F-4D97-AF65-F5344CB8AC3E}">
        <p14:creationId xmlns:p14="http://schemas.microsoft.com/office/powerpoint/2010/main" val="29122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Systematic barriers to integration</a:t>
            </a:r>
            <a:r>
              <a:rPr lang="en-US" baseline="0" dirty="0" smtClean="0"/>
              <a:t> </a:t>
            </a:r>
            <a:r>
              <a:rPr lang="en-US" dirty="0" smtClean="0"/>
              <a:t>still exist that can complicate</a:t>
            </a:r>
            <a:r>
              <a:rPr lang="en-US" baseline="0" dirty="0" smtClean="0"/>
              <a:t> billing, information sharing and managing patients in the best way.</a:t>
            </a:r>
          </a:p>
          <a:p>
            <a:endParaRPr lang="en-US" baseline="0" dirty="0" smtClean="0"/>
          </a:p>
          <a:p>
            <a:r>
              <a:rPr lang="en-US" baseline="0" dirty="0" smtClean="0"/>
              <a:t>For example, managed care contracts that don’t include behavioral health perpetuates a fractured system,</a:t>
            </a:r>
          </a:p>
          <a:p>
            <a:endParaRPr lang="en-US" baseline="0" dirty="0" smtClean="0"/>
          </a:p>
          <a:p>
            <a:r>
              <a:rPr lang="en-US" baseline="0" dirty="0" smtClean="0"/>
              <a:t>Prohibition by CMS against billing for two services on the same day has stymied taking advantage of consolidating visits (this barrier will go away if the 21</a:t>
            </a:r>
            <a:r>
              <a:rPr lang="en-US" baseline="30000" dirty="0" smtClean="0"/>
              <a:t>st</a:t>
            </a:r>
            <a:r>
              <a:rPr lang="en-US" baseline="0" dirty="0" smtClean="0"/>
              <a:t> Century Cures Act is passed and signed by the President), and</a:t>
            </a:r>
          </a:p>
          <a:p>
            <a:endParaRPr lang="en-US" baseline="0" dirty="0" smtClean="0"/>
          </a:p>
          <a:p>
            <a:r>
              <a:rPr lang="en-US" baseline="0" dirty="0" smtClean="0"/>
              <a:t>Patient health information sharing is more restrictive for behavioral health and substance use records than for other medical records.</a:t>
            </a:r>
          </a:p>
        </p:txBody>
      </p:sp>
      <p:sp>
        <p:nvSpPr>
          <p:cNvPr id="4" name="Slide Number Placeholder 3"/>
          <p:cNvSpPr>
            <a:spLocks noGrp="1"/>
          </p:cNvSpPr>
          <p:nvPr>
            <p:ph type="sldNum" sz="quarter" idx="10"/>
          </p:nvPr>
        </p:nvSpPr>
        <p:spPr/>
        <p:txBody>
          <a:bodyPr/>
          <a:lstStyle/>
          <a:p>
            <a:fld id="{8E140000-875A-445D-8C11-C3459459F68F}" type="slidenum">
              <a:rPr lang="en-US" smtClean="0"/>
              <a:t>15</a:t>
            </a:fld>
            <a:endParaRPr lang="en-US"/>
          </a:p>
        </p:txBody>
      </p:sp>
    </p:spTree>
    <p:extLst>
      <p:ext uri="{BB962C8B-B14F-4D97-AF65-F5344CB8AC3E}">
        <p14:creationId xmlns:p14="http://schemas.microsoft.com/office/powerpoint/2010/main" val="291600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other barriers remain,</a:t>
            </a:r>
            <a:r>
              <a:rPr lang="en-US" baseline="0" dirty="0" smtClean="0"/>
              <a:t> such as requiring consent forms for sharing data, temporary funding mechanisms, such as grants, licensing requirements and health workforce shortages.</a:t>
            </a:r>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16</a:t>
            </a:fld>
            <a:endParaRPr lang="en-US"/>
          </a:p>
        </p:txBody>
      </p:sp>
    </p:spTree>
    <p:extLst>
      <p:ext uri="{BB962C8B-B14F-4D97-AF65-F5344CB8AC3E}">
        <p14:creationId xmlns:p14="http://schemas.microsoft.com/office/powerpoint/2010/main" val="280847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Pending federal legislation addresses the</a:t>
            </a:r>
            <a:r>
              <a:rPr lang="en-US" baseline="0" dirty="0" smtClean="0"/>
              <a:t> improvement of the behavioral health system nationwide. </a:t>
            </a:r>
          </a:p>
          <a:p>
            <a:endParaRPr lang="en-US" baseline="0" dirty="0" smtClean="0"/>
          </a:p>
          <a:p>
            <a:r>
              <a:rPr lang="en-US" baseline="0" dirty="0" smtClean="0"/>
              <a:t>It involves many aspects of policy, including information sharing, implementing evidence-based treatment, measuring outcomes, and removing barriers to integrated care.</a:t>
            </a:r>
          </a:p>
          <a:p>
            <a:endParaRPr lang="en-US" baseline="0" dirty="0" smtClean="0"/>
          </a:p>
          <a:p>
            <a:r>
              <a:rPr lang="en-US" dirty="0" smtClean="0"/>
              <a:t>The legislation also provides for grants to states for assertive community</a:t>
            </a:r>
            <a:r>
              <a:rPr lang="en-US" baseline="0" dirty="0" smtClean="0"/>
              <a:t> treatment programs, competitive grants for states to establish a database of inpatient psych beds, crisis stabilization units and residential community MH/SA beds, including </a:t>
            </a:r>
            <a:r>
              <a:rPr lang="en-US" b="1" baseline="0" dirty="0" smtClean="0"/>
              <a:t>enhancing</a:t>
            </a:r>
            <a:r>
              <a:rPr lang="en-US" baseline="0" dirty="0" smtClean="0"/>
              <a:t> a real-time; grants to develop statewide network of pediatric MH teams to provide support in pediatric primary care sites (20% non-federal match required)</a:t>
            </a:r>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18</a:t>
            </a:fld>
            <a:endParaRPr lang="en-US"/>
          </a:p>
        </p:txBody>
      </p:sp>
    </p:spTree>
    <p:extLst>
      <p:ext uri="{BB962C8B-B14F-4D97-AF65-F5344CB8AC3E}">
        <p14:creationId xmlns:p14="http://schemas.microsoft.com/office/powerpoint/2010/main" val="21392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21</a:t>
            </a:fld>
            <a:endParaRPr lang="en-US"/>
          </a:p>
        </p:txBody>
      </p:sp>
    </p:spTree>
    <p:extLst>
      <p:ext uri="{BB962C8B-B14F-4D97-AF65-F5344CB8AC3E}">
        <p14:creationId xmlns:p14="http://schemas.microsoft.com/office/powerpoint/2010/main" val="23546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B5F42-4520-4C4F-A9A3-EB7EE6019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76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 am sure you all know, individuals with behavioral</a:t>
            </a:r>
            <a:r>
              <a:rPr lang="en-US" baseline="0" dirty="0" smtClean="0"/>
              <a:t> health issues are more likely to have other chronic conditions which are more likely to go untreated.  </a:t>
            </a:r>
            <a:r>
              <a:rPr lang="en-US" sz="1200" dirty="0" smtClean="0">
                <a:latin typeface="Arial" panose="020B0604020202020204" pitchFamily="34" charset="0"/>
                <a:cs typeface="Arial" panose="020B0604020202020204" pitchFamily="34" charset="0"/>
              </a:rPr>
              <a:t>Often common behavioral health conditions go unrecognized by primary care providers, and medical conditions go unrecognized by behavioral health providers.</a:t>
            </a:r>
          </a:p>
          <a:p>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2</a:t>
            </a:fld>
            <a:endParaRPr lang="en-US"/>
          </a:p>
        </p:txBody>
      </p:sp>
    </p:spTree>
    <p:extLst>
      <p:ext uri="{BB962C8B-B14F-4D97-AF65-F5344CB8AC3E}">
        <p14:creationId xmlns:p14="http://schemas.microsoft.com/office/powerpoint/2010/main" val="339733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Compared to individuals </a:t>
                </a:r>
                <a:r>
                  <a:rPr lang="en-US" sz="1200" dirty="0" err="1" smtClean="0">
                    <a:latin typeface="Arial" panose="020B0604020202020204" pitchFamily="34" charset="0"/>
                    <a:cs typeface="Arial" panose="020B0604020202020204" pitchFamily="34" charset="0"/>
                  </a:rPr>
                  <a:t>withput</a:t>
                </a:r>
                <a:r>
                  <a:rPr lang="en-US" sz="1200" dirty="0" smtClean="0">
                    <a:latin typeface="Arial" panose="020B0604020202020204" pitchFamily="34" charset="0"/>
                    <a:cs typeface="Arial" panose="020B0604020202020204" pitchFamily="34" charset="0"/>
                  </a:rPr>
                  <a:t> SMI, adults with SMI have higher rates of chronic medical conditions, including hypertension, HIV/AIDS, and diabetes; a higher frequency of multiple general medical conditions; and a higher rate of premature mortality resulting form these conditions</a:t>
                </a:r>
                <a14:m>
                  <m:oMath xmlns:m="http://schemas.openxmlformats.org/officeDocument/2006/math">
                    <m:r>
                      <a:rPr lang="en-US" sz="1200" b="0" i="1" smtClean="0">
                        <a:latin typeface="Cambria Math" panose="02040503050406030204" pitchFamily="18" charset="0"/>
                        <a:cs typeface="Arial" panose="020B0604020202020204" pitchFamily="34" charset="0"/>
                      </a:rPr>
                      <m:t>.   </m:t>
                    </m:r>
                  </m:oMath>
                </a14:m>
                <a:r>
                  <a:rPr lang="en-US" baseline="0" dirty="0" smtClean="0"/>
                  <a:t>Much of the mortality is from the same preventable conditions as the general population but individuals with SMI have higher rates of modifiable risk factors, such as smoking and obesity; experience higher rates of homelessness and poverty, and face symptoms such as disorganized thought and decreased motivation that impair compliance with self-care.</a:t>
                </a: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Compared to individuals with SMI, adults with SMI have higher rates of chronic medical conditions, including hypertension, HIV/AIDS, and diabetes; a higher frequency of multiple general medical conditions; and a higher rate of premature mortality resulting form these conditions</a:t>
                </a:r>
                <a:r>
                  <a:rPr lang="en-US" sz="1200" b="0" i="0" smtClean="0">
                    <a:latin typeface="Cambria Math" panose="02040503050406030204" pitchFamily="18" charset="0"/>
                    <a:cs typeface="Arial" panose="020B0604020202020204" pitchFamily="34" charset="0"/>
                  </a:rPr>
                  <a:t>. </a:t>
                </a:r>
                <a:r>
                  <a:rPr lang="en-US" dirty="0" smtClean="0"/>
                  <a:t>Adults</a:t>
                </a:r>
                <a:r>
                  <a:rPr lang="en-US" baseline="0" dirty="0" smtClean="0"/>
                  <a:t> with serious mental illness die, on average, 25 years earlier than the general population.  Much of the mortality is from the same preventable conditions as the general population but individuals with SMI have higher rates of modifiable risk factors, such as smoking and obesity; experience higher rates of homelessness and poverty, and face symptoms such as disorganized thought and decreased motivation that impair compliance with self-care.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mn-cs"/>
                  </a:rPr>
                  <a:t>Individuals</a:t>
                </a:r>
                <a:r>
                  <a:rPr lang="en-US" sz="1200" baseline="0" dirty="0" smtClean="0">
                    <a:latin typeface="+mn-lt"/>
                    <a:cs typeface="+mn-cs"/>
                  </a:rPr>
                  <a:t> exposed to risk factors in childhood are more likely to develop mental illness and substance use, which can result in chronic physical disease.</a:t>
                </a:r>
                <a:endParaRPr lang="en-US" sz="1050" dirty="0" smtClean="0">
                  <a:latin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10"/>
          </p:nvPr>
        </p:nvSpPr>
        <p:spPr/>
        <p:txBody>
          <a:bodyPr/>
          <a:lstStyle/>
          <a:p>
            <a:fld id="{8E140000-875A-445D-8C11-C3459459F68F}" type="slidenum">
              <a:rPr lang="en-US" smtClean="0"/>
              <a:t>3</a:t>
            </a:fld>
            <a:endParaRPr lang="en-US"/>
          </a:p>
        </p:txBody>
      </p:sp>
    </p:spTree>
    <p:extLst>
      <p:ext uri="{BB962C8B-B14F-4D97-AF65-F5344CB8AC3E}">
        <p14:creationId xmlns:p14="http://schemas.microsoft.com/office/powerpoint/2010/main" val="99895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120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a:lnSpc>
                <a:spcPct val="90000"/>
              </a:lnSpc>
              <a:spcBef>
                <a:spcPts val="1000"/>
              </a:spcBef>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Depression goes undetected in more than 50% of primary care patients</a:t>
            </a:r>
          </a:p>
          <a:p>
            <a:pPr marL="228600" lvl="0" indent="-228600">
              <a:lnSpc>
                <a:spcPct val="90000"/>
              </a:lnSpc>
              <a:spcBef>
                <a:spcPts val="1000"/>
              </a:spcBef>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The majority of individuals</a:t>
            </a:r>
            <a:r>
              <a:rPr lang="en-US" sz="1200" baseline="0" dirty="0" smtClean="0">
                <a:solidFill>
                  <a:prstClr val="black"/>
                </a:solidFill>
                <a:latin typeface="Arial" panose="020B0604020202020204" pitchFamily="34" charset="0"/>
                <a:cs typeface="Arial" panose="020B0604020202020204" pitchFamily="34" charset="0"/>
              </a:rPr>
              <a:t> with a behavioral health disorder do not get treatment</a:t>
            </a:r>
          </a:p>
          <a:p>
            <a:pPr marL="228600" lvl="0" indent="-228600">
              <a:lnSpc>
                <a:spcPct val="90000"/>
              </a:lnSpc>
              <a:spcBef>
                <a:spcPts val="1000"/>
              </a:spcBef>
              <a:buFont typeface="Arial" panose="020B0604020202020204" pitchFamily="34" charset="0"/>
              <a:buChar char="•"/>
            </a:pPr>
            <a:r>
              <a:rPr lang="en-US" sz="1200" baseline="0" dirty="0" smtClean="0">
                <a:solidFill>
                  <a:prstClr val="black"/>
                </a:solidFill>
                <a:latin typeface="Arial" panose="020B0604020202020204" pitchFamily="34" charset="0"/>
                <a:cs typeface="Arial" panose="020B0604020202020204" pitchFamily="34" charset="0"/>
              </a:rPr>
              <a:t>Many who are referred to a behavioral health provider do not make an appointment</a:t>
            </a:r>
            <a:endParaRPr lang="en-US" sz="1200" dirty="0" smtClean="0">
              <a:solidFill>
                <a:prstClr val="black"/>
              </a:solidFill>
              <a:latin typeface="Arial" panose="020B0604020202020204" pitchFamily="34" charset="0"/>
              <a:cs typeface="Arial" panose="020B0604020202020204" pitchFamily="34" charset="0"/>
            </a:endParaRPr>
          </a:p>
          <a:p>
            <a:pPr marL="228600" lvl="0" indent="-228600">
              <a:lnSpc>
                <a:spcPct val="90000"/>
              </a:lnSpc>
              <a:spcBef>
                <a:spcPts val="1000"/>
              </a:spcBef>
              <a:buFont typeface="Arial" panose="020B0604020202020204" pitchFamily="34" charset="0"/>
              <a:buChar char="•"/>
            </a:pPr>
            <a:endParaRPr lang="en-US" sz="1200" dirty="0" smtClean="0">
              <a:solidFill>
                <a:prstClr val="black"/>
              </a:solidFill>
              <a:latin typeface="Arial" panose="020B0604020202020204" pitchFamily="34" charset="0"/>
              <a:cs typeface="Arial" panose="020B0604020202020204" pitchFamily="34" charset="0"/>
            </a:endParaRPr>
          </a:p>
          <a:p>
            <a:pPr marL="228600" lvl="0" indent="-228600">
              <a:lnSpc>
                <a:spcPct val="90000"/>
              </a:lnSpc>
              <a:spcBef>
                <a:spcPts val="1000"/>
              </a:spcBef>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Mental illness is more than </a:t>
            </a:r>
            <a:r>
              <a:rPr lang="en-US" sz="1200" b="1" dirty="0" smtClean="0">
                <a:solidFill>
                  <a:srgbClr val="7030A0"/>
                </a:solidFill>
                <a:latin typeface="Arial" panose="020B0604020202020204" pitchFamily="34" charset="0"/>
                <a:cs typeface="Arial" panose="020B0604020202020204" pitchFamily="34" charset="0"/>
              </a:rPr>
              <a:t>twice as prevalent </a:t>
            </a:r>
            <a:r>
              <a:rPr lang="en-US" sz="1200" dirty="0" smtClean="0">
                <a:solidFill>
                  <a:srgbClr val="7030A0"/>
                </a:solidFill>
                <a:latin typeface="Arial" panose="020B0604020202020204" pitchFamily="34" charset="0"/>
                <a:cs typeface="Arial" panose="020B0604020202020204" pitchFamily="34" charset="0"/>
              </a:rPr>
              <a:t>among Medicaid </a:t>
            </a:r>
            <a:r>
              <a:rPr lang="en-US" sz="1200" dirty="0" smtClean="0">
                <a:solidFill>
                  <a:prstClr val="black"/>
                </a:solidFill>
                <a:latin typeface="Arial" panose="020B0604020202020204" pitchFamily="34" charset="0"/>
                <a:cs typeface="Arial" panose="020B0604020202020204" pitchFamily="34" charset="0"/>
              </a:rPr>
              <a:t>beneficiaries as it is in the general population</a:t>
            </a:r>
          </a:p>
          <a:p>
            <a:pPr marL="228600" lvl="0" indent="-228600">
              <a:lnSpc>
                <a:spcPct val="90000"/>
              </a:lnSpc>
              <a:spcBef>
                <a:spcPts val="1000"/>
              </a:spcBef>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Approximately </a:t>
            </a:r>
            <a:r>
              <a:rPr lang="en-US" sz="1200" b="1" dirty="0" smtClean="0">
                <a:solidFill>
                  <a:srgbClr val="7030A0"/>
                </a:solidFill>
                <a:latin typeface="Arial" panose="020B0604020202020204" pitchFamily="34" charset="0"/>
                <a:cs typeface="Arial" panose="020B0604020202020204" pitchFamily="34" charset="0"/>
              </a:rPr>
              <a:t>35% of Medicaid enrollees </a:t>
            </a:r>
            <a:r>
              <a:rPr lang="en-US" sz="1200" dirty="0" smtClean="0">
                <a:solidFill>
                  <a:prstClr val="black"/>
                </a:solidFill>
                <a:latin typeface="Arial" panose="020B0604020202020204" pitchFamily="34" charset="0"/>
                <a:cs typeface="Arial" panose="020B0604020202020204" pitchFamily="34" charset="0"/>
              </a:rPr>
              <a:t>have a mental health or substance use disorder</a:t>
            </a:r>
          </a:p>
          <a:p>
            <a:pPr marL="228600" lvl="0" indent="-228600">
              <a:lnSpc>
                <a:spcPct val="90000"/>
              </a:lnSpc>
              <a:spcBef>
                <a:spcPts val="1000"/>
              </a:spcBef>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Approximately </a:t>
            </a:r>
            <a:r>
              <a:rPr lang="en-US" sz="1200" b="1" dirty="0" smtClean="0">
                <a:solidFill>
                  <a:srgbClr val="7030A0"/>
                </a:solidFill>
                <a:latin typeface="Arial" panose="020B0604020202020204" pitchFamily="34" charset="0"/>
                <a:cs typeface="Arial" panose="020B0604020202020204" pitchFamily="34" charset="0"/>
              </a:rPr>
              <a:t>49% of Medicaid beneficiaries with disabilities </a:t>
            </a:r>
            <a:r>
              <a:rPr lang="en-US" sz="1200" dirty="0" smtClean="0">
                <a:solidFill>
                  <a:prstClr val="black"/>
                </a:solidFill>
                <a:latin typeface="Arial" panose="020B0604020202020204" pitchFamily="34" charset="0"/>
                <a:cs typeface="Arial" panose="020B0604020202020204" pitchFamily="34" charset="0"/>
              </a:rPr>
              <a:t>have a psychiatric illness</a:t>
            </a:r>
            <a:endParaRPr lang="en-US" sz="1200" baseline="30000" dirty="0" smtClean="0">
              <a:solidFill>
                <a:prstClr val="black"/>
              </a:solidFill>
              <a:latin typeface="Arial" panose="020B0604020202020204" pitchFamily="34" charset="0"/>
              <a:cs typeface="Arial" panose="020B0604020202020204" pitchFamily="34" charset="0"/>
            </a:endParaRPr>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230308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higher percentage of Individuals enrolled in Medicaid with a behavioral health condition have multiple</a:t>
            </a:r>
            <a:r>
              <a:rPr lang="en-US" baseline="0" dirty="0" smtClean="0"/>
              <a:t> chronic, medical conditions than do Medicaid enrollees without a behavioral health condition.</a:t>
            </a:r>
          </a:p>
          <a:p>
            <a:endParaRPr lang="en-US" baseline="0" dirty="0" smtClean="0"/>
          </a:p>
          <a:p>
            <a:r>
              <a:rPr lang="en-US" baseline="0" dirty="0" smtClean="0"/>
              <a:t>For example, in 2011, 54 percent of disabled Medicaid enrollees with a behavioral health condition also had cardiac disease, compared to 38% of disabled Medicaid enrollees without a behavioral health condition.</a:t>
            </a:r>
          </a:p>
          <a:p>
            <a:endParaRPr lang="en-US" baseline="0" dirty="0" smtClean="0"/>
          </a:p>
          <a:p>
            <a:r>
              <a:rPr lang="en-US" baseline="0" dirty="0" smtClean="0"/>
              <a:t>On average, Medicaid enrollees with a behavioral health condition had 2.7 chronic medical conditions compared to 1.7 chronic conditions among those without a behavioral health condition.</a:t>
            </a:r>
          </a:p>
          <a:p>
            <a:endParaRPr lang="en-US" baseline="0" dirty="0" smtClean="0"/>
          </a:p>
          <a:p>
            <a:r>
              <a:rPr lang="en-US" baseline="0" dirty="0" smtClean="0"/>
              <a:t>And for non-disabled Medicaid enrollees, those with a behavioral health condition had 1.5 chronic medical conditions on average, compared to 0.6 conditions for non-disabled Medicaid enrollees without a behavioral health problem.</a:t>
            </a:r>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5</a:t>
            </a:fld>
            <a:endParaRPr lang="en-US"/>
          </a:p>
        </p:txBody>
      </p:sp>
    </p:spTree>
    <p:extLst>
      <p:ext uri="{BB962C8B-B14F-4D97-AF65-F5344CB8AC3E}">
        <p14:creationId xmlns:p14="http://schemas.microsoft.com/office/powerpoint/2010/main" val="278798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health care costs are higher</a:t>
            </a:r>
            <a:r>
              <a:rPr lang="en-US" baseline="0" dirty="0" smtClean="0"/>
              <a:t> for persons with chronic diseases who have co-occurring depression</a:t>
            </a:r>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6</a:t>
            </a:fld>
            <a:endParaRPr lang="en-US"/>
          </a:p>
        </p:txBody>
      </p:sp>
    </p:spTree>
    <p:extLst>
      <p:ext uri="{BB962C8B-B14F-4D97-AF65-F5344CB8AC3E}">
        <p14:creationId xmlns:p14="http://schemas.microsoft.com/office/powerpoint/2010/main" val="102526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Fragmented behavioral and physical health care systems results in individuals not receiving services they need impacting health status, increasing use of emergency room and hospital services, incarceration,</a:t>
            </a:r>
            <a:r>
              <a:rPr lang="en-US" baseline="0" dirty="0" smtClean="0"/>
              <a:t> homelessness and reduced quality of life.  Integration can help improve access to treatment, insuring that individuals get the medications they need that can help prevent crises.</a:t>
            </a:r>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7</a:t>
            </a:fld>
            <a:endParaRPr lang="en-US"/>
          </a:p>
        </p:txBody>
      </p:sp>
    </p:spTree>
    <p:extLst>
      <p:ext uri="{BB962C8B-B14F-4D97-AF65-F5344CB8AC3E}">
        <p14:creationId xmlns:p14="http://schemas.microsoft.com/office/powerpoint/2010/main" val="314501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core components of integration focus on sharing of patient information in a timely manner and addressing all the patient’s needs in the same setting to the largest extent possible.  </a:t>
            </a:r>
          </a:p>
          <a:p>
            <a:endParaRPr lang="en-US" baseline="0" dirty="0" smtClean="0"/>
          </a:p>
          <a:p>
            <a:r>
              <a:rPr lang="en-US" baseline="0" dirty="0" smtClean="0"/>
              <a:t>Integration can occur by bringing behavioral health care into primary care settings, or by bringing primary care into behavioral health settings, and by having on-site care coordinators to facilitate accessing off-site visit needs.</a:t>
            </a:r>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8</a:t>
            </a:fld>
            <a:endParaRPr lang="en-US"/>
          </a:p>
        </p:txBody>
      </p:sp>
    </p:spTree>
    <p:extLst>
      <p:ext uri="{BB962C8B-B14F-4D97-AF65-F5344CB8AC3E}">
        <p14:creationId xmlns:p14="http://schemas.microsoft.com/office/powerpoint/2010/main" val="130629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40000-875A-445D-8C11-C3459459F68F}" type="slidenum">
              <a:rPr lang="en-US" smtClean="0"/>
              <a:t>9</a:t>
            </a:fld>
            <a:endParaRPr lang="en-US"/>
          </a:p>
        </p:txBody>
      </p:sp>
    </p:spTree>
    <p:extLst>
      <p:ext uri="{BB962C8B-B14F-4D97-AF65-F5344CB8AC3E}">
        <p14:creationId xmlns:p14="http://schemas.microsoft.com/office/powerpoint/2010/main" val="384131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fld id="{EAC13B6A-1C2A-49A4-98C1-0F5CC5029D4F}"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346206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202E6C07-0901-438C-A7E9-69BB5745E118}"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931733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2EFEFCDA-4C5F-4A72-8DCA-8355698C7BCB}"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153079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0A6ADF-E35C-48C7-8BDA-0D5BD6831F62}" type="datetime1">
              <a:rPr lang="en-US" smtClean="0">
                <a:solidFill>
                  <a:prstClr val="black">
                    <a:tint val="75000"/>
                  </a:prstClr>
                </a:solidFill>
              </a: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911385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073EF-3B78-424F-91BC-8B376A51BFF5}" type="datetime1">
              <a:rPr lang="en-US" smtClean="0">
                <a:solidFill>
                  <a:prstClr val="black">
                    <a:tint val="75000"/>
                  </a:prstClr>
                </a:solidFill>
              </a: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24591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0DEC0-B352-4AF4-BFD1-0A5695EA50E3}" type="datetime1">
              <a:rPr lang="en-US" smtClean="0">
                <a:solidFill>
                  <a:prstClr val="black">
                    <a:tint val="75000"/>
                  </a:prstClr>
                </a:solidFill>
              </a: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591667"/>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0F2DB-7EB5-4FD8-9D11-9FB30420F9AD}" type="datetime1">
              <a:rPr lang="en-US" smtClean="0">
                <a:solidFill>
                  <a:prstClr val="black">
                    <a:tint val="75000"/>
                  </a:prstClr>
                </a:solidFill>
              </a:rPr>
              <a:pPr/>
              <a:t>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988515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40888B-07B6-4B58-B15D-B902E3E0AF93}" type="datetime1">
              <a:rPr lang="en-US" smtClean="0">
                <a:solidFill>
                  <a:prstClr val="black">
                    <a:tint val="75000"/>
                  </a:prstClr>
                </a:solidFill>
              </a:rPr>
              <a:pPr/>
              <a:t>12/5/2016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46856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6C883-BB34-43C1-8DD5-E604E2C688D6}" type="datetime1">
              <a:rPr lang="en-US" smtClean="0">
                <a:solidFill>
                  <a:prstClr val="black">
                    <a:tint val="75000"/>
                  </a:prstClr>
                </a:solidFill>
              </a:rPr>
              <a:pPr/>
              <a:t>12/5/2016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435961"/>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DA101-3A58-4F54-BFA5-9E821F5372E4}" type="datetime1">
              <a:rPr lang="en-US" smtClean="0">
                <a:solidFill>
                  <a:prstClr val="black">
                    <a:tint val="75000"/>
                  </a:prstClr>
                </a:solidFill>
              </a:rPr>
              <a:pPr/>
              <a:t>12/5/2016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9545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A62BF-E72E-48CA-8306-B522CF4987BB}" type="datetime1">
              <a:rPr lang="en-US" smtClean="0">
                <a:solidFill>
                  <a:prstClr val="black">
                    <a:tint val="75000"/>
                  </a:prstClr>
                </a:solidFill>
              </a:rPr>
              <a:pPr/>
              <a:t>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596420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76F44998-8AD5-4DBB-96E9-1932426E7C80}"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13563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B9F9E-0880-4763-94A6-21B64A46A149}" type="datetime1">
              <a:rPr lang="en-US" smtClean="0">
                <a:solidFill>
                  <a:prstClr val="black">
                    <a:tint val="75000"/>
                  </a:prstClr>
                </a:solidFill>
              </a:rPr>
              <a:pPr/>
              <a:t>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27334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D931A-25DB-4A8C-8D1E-593C743F4DB3}" type="datetime1">
              <a:rPr lang="en-US" smtClean="0">
                <a:solidFill>
                  <a:prstClr val="black">
                    <a:tint val="75000"/>
                  </a:prstClr>
                </a:solidFill>
              </a: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3774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85F26-4F49-456F-9BEC-F5F6624B2249}" type="datetime1">
              <a:rPr lang="en-US" smtClean="0">
                <a:solidFill>
                  <a:prstClr val="black">
                    <a:tint val="75000"/>
                  </a:prstClr>
                </a:solidFill>
              </a: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1635215"/>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13B6A-1C2A-49A4-98C1-0F5CC5029D4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0265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F44998-8AD5-4DBB-96E9-1932426E7C8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1480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0FEDAE-D490-4A24-B157-A1D180624DB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484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5604B3-F6FE-47E7-892C-D862B7979FE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6177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B65B7E-A2D5-4BF8-81D2-1308A898D20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3630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90C71CA-74D9-41E0-ACF1-753F9C3C73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420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A6814A-80BC-4FA5-B629-F686E0E7491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171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457200"/>
            <a:fld id="{410FEDAE-D490-4A24-B157-A1D180624DBA}"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245818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83A148-7DF9-4607-8595-AEC52210D8A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3510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57C04BE-0BA1-4853-95BE-B6702B10359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8616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2E6C07-0901-438C-A7E9-69BB5745E11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1928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EFEFCDA-4C5F-4A72-8DCA-8355698C7BC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7379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13B6A-1C2A-49A4-98C1-0F5CC5029D4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418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F44998-8AD5-4DBB-96E9-1932426E7C8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9865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0FEDAE-D490-4A24-B157-A1D180624DB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4555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5604B3-F6FE-47E7-892C-D862B7979FE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5734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B65B7E-A2D5-4BF8-81D2-1308A898D20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6149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90C71CA-74D9-41E0-ACF1-753F9C3C73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937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457200"/>
            <a:fld id="{715604B3-F6FE-47E7-892C-D862B7979FE2}" type="datetime1">
              <a:rPr lang="en-US" smtClean="0">
                <a:solidFill>
                  <a:prstClr val="black">
                    <a:tint val="75000"/>
                  </a:prstClr>
                </a:solidFill>
              </a:r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703036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A6814A-80BC-4FA5-B629-F686E0E7491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3902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83A148-7DF9-4607-8595-AEC52210D8A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4855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57C04BE-0BA1-4853-95BE-B6702B10359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2E6C07-0901-438C-A7E9-69BB5745E11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0073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EFEFCDA-4C5F-4A72-8DCA-8355698C7BC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6582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C13B6A-1C2A-49A4-98C1-0F5CC5029D4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143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F44998-8AD5-4DBB-96E9-1932426E7C8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8062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0FEDAE-D490-4A24-B157-A1D180624DB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2370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5604B3-F6FE-47E7-892C-D862B7979FE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4840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B65B7E-A2D5-4BF8-81D2-1308A898D20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625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457200"/>
            <a:fld id="{53B65B7E-A2D5-4BF8-81D2-1308A898D202}" type="datetime1">
              <a:rPr lang="en-US" smtClean="0">
                <a:solidFill>
                  <a:prstClr val="black">
                    <a:tint val="75000"/>
                  </a:prstClr>
                </a:solidFill>
              </a:rPr>
              <a:t>12/5/2016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351146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90C71CA-74D9-41E0-ACF1-753F9C3C73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1266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A6814A-80BC-4FA5-B629-F686E0E7491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842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83A148-7DF9-4607-8595-AEC52210D8A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64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57C04BE-0BA1-4853-95BE-B6702B10359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8648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2E6C07-0901-438C-A7E9-69BB5745E11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6920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EFEFCDA-4C5F-4A72-8DCA-8355698C7BC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572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fld id="{590C71CA-74D9-41E0-ACF1-753F9C3C73B2}" type="datetime1">
              <a:rPr lang="en-US" smtClean="0">
                <a:solidFill>
                  <a:prstClr val="black">
                    <a:tint val="75000"/>
                  </a:prstClr>
                </a:solidFill>
              </a:rPr>
              <a:t>12/5/2016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46729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45A6814A-80BC-4FA5-B629-F686E0E7491D}" type="datetime1">
              <a:rPr lang="en-US" smtClean="0">
                <a:solidFill>
                  <a:prstClr val="black">
                    <a:tint val="75000"/>
                  </a:prstClr>
                </a:solidFill>
              </a:rPr>
              <a:t>12/5/2016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04198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457200"/>
            <a:fld id="{3C83A148-7DF9-4607-8595-AEC52210D8AD}" type="datetime1">
              <a:rPr lang="en-US" smtClean="0">
                <a:solidFill>
                  <a:prstClr val="black">
                    <a:tint val="75000"/>
                  </a:prstClr>
                </a:solidFill>
              </a:r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020488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457200"/>
            <a:fld id="{857C04BE-0BA1-4853-95BE-B6702B103594}" type="datetime1">
              <a:rPr lang="en-US" smtClean="0">
                <a:solidFill>
                  <a:prstClr val="black">
                    <a:tint val="75000"/>
                  </a:prstClr>
                </a:solidFill>
              </a:r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838825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6C8F636-28DD-4851-89AF-B4572C6852F9}"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C90D631-FB0F-244B-BB32-67CE7B5C5EE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294786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bg1">
                <a:lumMod val="80000"/>
                <a:lumOff val="20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6D674-A042-42E2-B8EF-DDFC3B8D025D}" type="datetime1">
              <a:rPr lang="en-US" smtClean="0">
                <a:solidFill>
                  <a:prstClr val="black">
                    <a:tint val="75000"/>
                  </a:prstClr>
                </a:solidFill>
              </a:rPr>
              <a:pPr/>
              <a:t>12/5/2016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CC96F-E44B-4162-86C1-B1BA3AE6CD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014144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spd="med">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6C8F636-28DD-4851-89AF-B4572C6852F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526097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6C8F636-28DD-4851-89AF-B4572C6852F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195928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6C8F636-28DD-4851-89AF-B4572C6852F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92562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egration.samhsa.gov/about-us/Mauers_Behav_Health_Models_Competencies_Infra.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tatnews.com/2016/11/27/cures-act-de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jchc.virginia.gov/"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6156"/>
            <a:ext cx="9144000" cy="1335641"/>
          </a:xfrm>
          <a:gradFill>
            <a:gsLst>
              <a:gs pos="0">
                <a:schemeClr val="accent1">
                  <a:lumMod val="5000"/>
                  <a:lumOff val="95000"/>
                </a:schemeClr>
              </a:gs>
              <a:gs pos="99000">
                <a:schemeClr val="bg1">
                  <a:lumMod val="80000"/>
                  <a:lumOff val="20000"/>
                </a:schemeClr>
              </a:gs>
              <a:gs pos="100000">
                <a:schemeClr val="accent1">
                  <a:lumMod val="45000"/>
                  <a:lumOff val="55000"/>
                </a:schemeClr>
              </a:gs>
              <a:gs pos="66000">
                <a:schemeClr val="accent1">
                  <a:lumMod val="30000"/>
                  <a:lumOff val="70000"/>
                </a:schemeClr>
              </a:gs>
            </a:gsLst>
            <a:lin ang="5400000" scaled="1"/>
          </a:gradFill>
          <a:ln>
            <a:solidFill>
              <a:schemeClr val="accent1"/>
            </a:solidFill>
          </a:ln>
        </p:spPr>
        <p:txBody>
          <a:bodyPr>
            <a:normAutofit/>
          </a:bodyPr>
          <a:lstStyle/>
          <a:p>
            <a:r>
              <a:rPr lang="en-US" sz="3600" b="1" dirty="0" smtClean="0">
                <a:latin typeface="Arial" panose="020B0604020202020204" pitchFamily="34" charset="0"/>
                <a:cs typeface="Arial" panose="020B0604020202020204" pitchFamily="34" charset="0"/>
              </a:rPr>
              <a:t>Integrating Behavioral Health and Physical Health Care Services</a:t>
            </a:r>
            <a:endParaRPr lang="en-US" sz="3600" b="1" dirty="0">
              <a:latin typeface="Arial" panose="020B0604020202020204" pitchFamily="34" charset="0"/>
              <a:cs typeface="Arial" panose="020B0604020202020204" pitchFamily="34" charset="0"/>
            </a:endParaRPr>
          </a:p>
        </p:txBody>
      </p:sp>
      <p:sp>
        <p:nvSpPr>
          <p:cNvPr id="4" name="Rectangle 3"/>
          <p:cNvSpPr/>
          <p:nvPr/>
        </p:nvSpPr>
        <p:spPr>
          <a:xfrm>
            <a:off x="4860014" y="3880787"/>
            <a:ext cx="6096000" cy="1261884"/>
          </a:xfrm>
          <a:prstGeom prst="rect">
            <a:avLst/>
          </a:prstGeom>
        </p:spPr>
        <p:txBody>
          <a:bodyPr>
            <a:spAutoFit/>
          </a:bodyPr>
          <a:lstStyle/>
          <a:p>
            <a:pPr lvl="0" algn="r">
              <a:spcBef>
                <a:spcPct val="20000"/>
              </a:spcBef>
            </a:pPr>
            <a:r>
              <a:rPr lang="en-US" sz="1600" dirty="0">
                <a:solidFill>
                  <a:prstClr val="black"/>
                </a:solidFill>
                <a:latin typeface="Arial" panose="020B0604020202020204" pitchFamily="34" charset="0"/>
                <a:cs typeface="Arial" panose="020B0604020202020204" pitchFamily="34" charset="0"/>
              </a:rPr>
              <a:t>Paula Margolis, Ph.D., </a:t>
            </a:r>
            <a:r>
              <a:rPr lang="en-US" sz="1600" dirty="0" smtClean="0">
                <a:solidFill>
                  <a:prstClr val="black"/>
                </a:solidFill>
                <a:latin typeface="Arial" panose="020B0604020202020204" pitchFamily="34" charset="0"/>
                <a:cs typeface="Arial" panose="020B0604020202020204" pitchFamily="34" charset="0"/>
              </a:rPr>
              <a:t>MPH</a:t>
            </a:r>
            <a:endParaRPr lang="en-US" sz="1600" dirty="0">
              <a:solidFill>
                <a:prstClr val="black"/>
              </a:solidFill>
              <a:latin typeface="Arial" panose="020B0604020202020204" pitchFamily="34" charset="0"/>
              <a:cs typeface="Arial" panose="020B0604020202020204" pitchFamily="34" charset="0"/>
            </a:endParaRPr>
          </a:p>
          <a:p>
            <a:pPr lvl="0" algn="r">
              <a:spcBef>
                <a:spcPct val="20000"/>
              </a:spcBef>
            </a:pPr>
            <a:r>
              <a:rPr lang="en-US" sz="1600" dirty="0">
                <a:solidFill>
                  <a:prstClr val="black"/>
                </a:solidFill>
                <a:latin typeface="Arial" panose="020B0604020202020204" pitchFamily="34" charset="0"/>
                <a:cs typeface="Arial" panose="020B0604020202020204" pitchFamily="34" charset="0"/>
              </a:rPr>
              <a:t>Senior Health Policy </a:t>
            </a:r>
            <a:r>
              <a:rPr lang="en-US" sz="1600" dirty="0" smtClean="0">
                <a:solidFill>
                  <a:prstClr val="black"/>
                </a:solidFill>
                <a:latin typeface="Arial" panose="020B0604020202020204" pitchFamily="34" charset="0"/>
                <a:cs typeface="Arial" panose="020B0604020202020204" pitchFamily="34" charset="0"/>
              </a:rPr>
              <a:t>Analyst</a:t>
            </a:r>
          </a:p>
          <a:p>
            <a:pPr algn="r">
              <a:spcBef>
                <a:spcPct val="20000"/>
              </a:spcBef>
            </a:pPr>
            <a:r>
              <a:rPr lang="en-US" sz="1600" dirty="0">
                <a:latin typeface="Arial" panose="020B0604020202020204" pitchFamily="34" charset="0"/>
                <a:cs typeface="Arial" panose="020B0604020202020204" pitchFamily="34" charset="0"/>
              </a:rPr>
              <a:t>Joint Commission on Health Care</a:t>
            </a:r>
          </a:p>
          <a:p>
            <a:pPr lvl="0" algn="r">
              <a:spcBef>
                <a:spcPct val="20000"/>
              </a:spcBef>
            </a:pP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128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10</a:t>
            </a:fld>
            <a:endParaRPr lang="en-US">
              <a:solidFill>
                <a:prstClr val="black">
                  <a:tint val="75000"/>
                </a:prstClr>
              </a:solidFill>
            </a:endParaRPr>
          </a:p>
        </p:txBody>
      </p:sp>
      <p:sp>
        <p:nvSpPr>
          <p:cNvPr id="5" name="TextBox 4"/>
          <p:cNvSpPr txBox="1"/>
          <p:nvPr/>
        </p:nvSpPr>
        <p:spPr>
          <a:xfrm>
            <a:off x="676275" y="101739"/>
            <a:ext cx="11068049" cy="338554"/>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Implementing effective collaborative care programs requires substantial practice change </a:t>
            </a:r>
            <a:endParaRPr lang="en-US" sz="1600" b="1" dirty="0">
              <a:solidFill>
                <a:srgbClr val="FF0000"/>
              </a:solidFill>
            </a:endParaRPr>
          </a:p>
        </p:txBody>
      </p:sp>
      <p:pic>
        <p:nvPicPr>
          <p:cNvPr id="6" name="Picture 5"/>
          <p:cNvPicPr>
            <a:picLocks noChangeAspect="1"/>
          </p:cNvPicPr>
          <p:nvPr/>
        </p:nvPicPr>
        <p:blipFill>
          <a:blip r:embed="rId3"/>
          <a:stretch>
            <a:fillRect/>
          </a:stretch>
        </p:blipFill>
        <p:spPr>
          <a:xfrm>
            <a:off x="457200" y="440293"/>
            <a:ext cx="10785231" cy="4029355"/>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457200" y="4469649"/>
            <a:ext cx="10785231" cy="1886701"/>
          </a:xfrm>
          <a:prstGeom prst="rect">
            <a:avLst/>
          </a:prstGeom>
          <a:ln>
            <a:solidFill>
              <a:schemeClr val="tx1"/>
            </a:solidFill>
          </a:ln>
        </p:spPr>
      </p:pic>
    </p:spTree>
    <p:extLst>
      <p:ext uri="{BB962C8B-B14F-4D97-AF65-F5344CB8AC3E}">
        <p14:creationId xmlns:p14="http://schemas.microsoft.com/office/powerpoint/2010/main" val="13545147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751" y="203765"/>
            <a:ext cx="7597049" cy="959068"/>
          </a:xfrm>
          <a:gradFill flip="none" rotWithShape="1">
            <a:gsLst>
              <a:gs pos="21000">
                <a:schemeClr val="accent1">
                  <a:lumMod val="5000"/>
                  <a:lumOff val="95000"/>
                </a:schemeClr>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txBody>
          <a:bodyPr>
            <a:noAutofit/>
          </a:bodyPr>
          <a:lstStyle/>
          <a:p>
            <a:pPr algn="ctr"/>
            <a:r>
              <a:rPr lang="en-US" sz="1700" b="1" i="1" dirty="0">
                <a:latin typeface="Arial" panose="020B0604020202020204" pitchFamily="34" charset="0"/>
                <a:cs typeface="Arial" panose="020B0604020202020204" pitchFamily="34" charset="0"/>
              </a:rPr>
              <a:t>Integrated </a:t>
            </a:r>
            <a:r>
              <a:rPr lang="en-US" sz="1700" b="1" i="1" dirty="0" smtClean="0">
                <a:latin typeface="Arial" panose="020B0604020202020204" pitchFamily="34" charset="0"/>
                <a:cs typeface="Arial" panose="020B0604020202020204" pitchFamily="34" charset="0"/>
              </a:rPr>
              <a:t>care </a:t>
            </a:r>
            <a:r>
              <a:rPr lang="en-US" sz="1700" b="1" dirty="0" smtClean="0">
                <a:latin typeface="Arial" panose="020B0604020202020204" pitchFamily="34" charset="0"/>
                <a:cs typeface="Arial" panose="020B0604020202020204" pitchFamily="34" charset="0"/>
              </a:rPr>
              <a:t>is </a:t>
            </a:r>
            <a:r>
              <a:rPr lang="en-US" sz="1700" b="1" dirty="0">
                <a:latin typeface="Arial" panose="020B0604020202020204" pitchFamily="34" charset="0"/>
                <a:cs typeface="Arial" panose="020B0604020202020204" pitchFamily="34" charset="0"/>
              </a:rPr>
              <a:t>an </a:t>
            </a:r>
            <a:r>
              <a:rPr lang="en-US" sz="1700" b="1" dirty="0">
                <a:solidFill>
                  <a:srgbClr val="00B0F0"/>
                </a:solidFill>
                <a:latin typeface="Arial" panose="020B0604020202020204" pitchFamily="34" charset="0"/>
                <a:cs typeface="Arial" panose="020B0604020202020204" pitchFamily="34" charset="0"/>
              </a:rPr>
              <a:t>omnibus </a:t>
            </a:r>
            <a:r>
              <a:rPr lang="en-US" sz="1700" b="1" dirty="0" smtClean="0">
                <a:solidFill>
                  <a:srgbClr val="00B0F0"/>
                </a:solidFill>
                <a:latin typeface="Arial" panose="020B0604020202020204" pitchFamily="34" charset="0"/>
                <a:cs typeface="Arial" panose="020B0604020202020204" pitchFamily="34" charset="0"/>
              </a:rPr>
              <a:t>concept </a:t>
            </a:r>
            <a:r>
              <a:rPr lang="en-US" sz="1700" b="1" dirty="0" smtClean="0">
                <a:latin typeface="Arial" panose="020B0604020202020204" pitchFamily="34" charset="0"/>
                <a:cs typeface="Arial" panose="020B0604020202020204" pitchFamily="34" charset="0"/>
              </a:rPr>
              <a:t>defined </a:t>
            </a:r>
            <a:r>
              <a:rPr lang="en-US" sz="1700" b="1" dirty="0">
                <a:latin typeface="Arial" panose="020B0604020202020204" pitchFamily="34" charset="0"/>
                <a:cs typeface="Arial" panose="020B0604020202020204" pitchFamily="34" charset="0"/>
              </a:rPr>
              <a:t>in many </a:t>
            </a:r>
            <a:r>
              <a:rPr lang="en-US" sz="1700" b="1" dirty="0" smtClean="0">
                <a:latin typeface="Arial" panose="020B0604020202020204" pitchFamily="34" charset="0"/>
                <a:cs typeface="Arial" panose="020B0604020202020204" pitchFamily="34" charset="0"/>
              </a:rPr>
              <a:t>ways</a:t>
            </a:r>
            <a:br>
              <a:rPr lang="en-US" sz="1700" b="1" dirty="0" smtClean="0">
                <a:latin typeface="Arial" panose="020B0604020202020204" pitchFamily="34" charset="0"/>
                <a:cs typeface="Arial" panose="020B0604020202020204" pitchFamily="34" charset="0"/>
              </a:rPr>
            </a:br>
            <a:r>
              <a:rPr lang="en-US" sz="1700" b="1" dirty="0" smtClean="0">
                <a:latin typeface="Arial" panose="020B0604020202020204" pitchFamily="34" charset="0"/>
                <a:cs typeface="Arial" panose="020B0604020202020204" pitchFamily="34" charset="0"/>
              </a:rPr>
              <a:t>and can </a:t>
            </a:r>
            <a:r>
              <a:rPr lang="en-US" sz="1700" b="1" dirty="0">
                <a:latin typeface="Arial" panose="020B0604020202020204" pitchFamily="34" charset="0"/>
                <a:cs typeface="Arial" panose="020B0604020202020204" pitchFamily="34" charset="0"/>
              </a:rPr>
              <a:t>include a </a:t>
            </a:r>
            <a:r>
              <a:rPr lang="en-US" sz="1700" b="1" dirty="0" smtClean="0">
                <a:latin typeface="Arial" panose="020B0604020202020204" pitchFamily="34" charset="0"/>
                <a:cs typeface="Arial" panose="020B0604020202020204" pitchFamily="34" charset="0"/>
              </a:rPr>
              <a:t>mix and match of </a:t>
            </a:r>
            <a:r>
              <a:rPr lang="en-US" sz="1700" b="1" dirty="0">
                <a:latin typeface="Arial" panose="020B0604020202020204" pitchFamily="34" charset="0"/>
                <a:cs typeface="Arial" panose="020B0604020202020204" pitchFamily="34" charset="0"/>
              </a:rPr>
              <a:t>clinical and business relationships and </a:t>
            </a:r>
            <a:r>
              <a:rPr lang="en-US" sz="1700" b="1" dirty="0" smtClean="0">
                <a:latin typeface="Arial" panose="020B0604020202020204" pitchFamily="34" charset="0"/>
                <a:cs typeface="Arial" panose="020B0604020202020204" pitchFamily="34" charset="0"/>
              </a:rPr>
              <a:t>employ a </a:t>
            </a:r>
            <a:r>
              <a:rPr lang="en-US" sz="1700" b="1" dirty="0">
                <a:latin typeface="Arial" panose="020B0604020202020204" pitchFamily="34" charset="0"/>
                <a:cs typeface="Arial" panose="020B0604020202020204" pitchFamily="34" charset="0"/>
              </a:rPr>
              <a:t>variety of payment </a:t>
            </a:r>
            <a:r>
              <a:rPr lang="en-US" sz="1700" b="1" dirty="0" smtClean="0">
                <a:latin typeface="Arial" panose="020B0604020202020204" pitchFamily="34" charset="0"/>
                <a:cs typeface="Arial" panose="020B0604020202020204" pitchFamily="34" charset="0"/>
              </a:rPr>
              <a:t>methods</a:t>
            </a:r>
            <a:endParaRPr lang="en-US" sz="1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7465" y="1253446"/>
            <a:ext cx="11464526" cy="5202437"/>
          </a:xfrm>
        </p:spPr>
        <p:txBody>
          <a:bodyPr>
            <a:noAutofit/>
          </a:bodyPr>
          <a:lstStyle/>
          <a:p>
            <a:pPr marL="228600" lvl="1">
              <a:spcBef>
                <a:spcPts val="1000"/>
              </a:spcBef>
            </a:pPr>
            <a:r>
              <a:rPr lang="en-US" sz="1800" b="1" dirty="0" smtClean="0">
                <a:solidFill>
                  <a:srgbClr val="00B0F0"/>
                </a:solidFill>
                <a:latin typeface="Arial" panose="020B0604020202020204" pitchFamily="34" charset="0"/>
                <a:cs typeface="Arial" panose="020B0604020202020204" pitchFamily="34" charset="0"/>
              </a:rPr>
              <a:t>Clinical Integration – the extent to which patient services are coordinated across people, functions, activities and sites over time</a:t>
            </a:r>
          </a:p>
          <a:p>
            <a:pPr marL="685800" lvl="2">
              <a:spcBef>
                <a:spcPts val="1000"/>
              </a:spcBef>
            </a:pPr>
            <a:r>
              <a:rPr lang="en-US" sz="1600" dirty="0">
                <a:latin typeface="Arial" panose="020B0604020202020204" pitchFamily="34" charset="0"/>
                <a:cs typeface="Arial" panose="020B0604020202020204" pitchFamily="34" charset="0"/>
              </a:rPr>
              <a:t>Occurs through the way service delivery and working relationships between providers are organized</a:t>
            </a:r>
          </a:p>
          <a:p>
            <a:pPr marL="685800" lvl="2">
              <a:spcBef>
                <a:spcPts val="1000"/>
              </a:spcBef>
            </a:pPr>
            <a:r>
              <a:rPr lang="en-US" sz="1600" dirty="0" smtClean="0">
                <a:latin typeface="Arial" panose="020B0604020202020204" pitchFamily="34" charset="0"/>
                <a:cs typeface="Arial" panose="020B0604020202020204" pitchFamily="34" charset="0"/>
              </a:rPr>
              <a:t>Can </a:t>
            </a:r>
            <a:r>
              <a:rPr lang="en-US" sz="1600" dirty="0">
                <a:latin typeface="Arial" panose="020B0604020202020204" pitchFamily="34" charset="0"/>
                <a:cs typeface="Arial" panose="020B0604020202020204" pitchFamily="34" charset="0"/>
              </a:rPr>
              <a:t>include a spectrum of integration from enhanced referral relationships, to co-location, to staff models and fully integrated multidisciplinary care teams</a:t>
            </a:r>
          </a:p>
          <a:p>
            <a:pPr marL="685800" lvl="2">
              <a:spcBef>
                <a:spcPts val="1000"/>
              </a:spcBef>
            </a:pPr>
            <a:r>
              <a:rPr lang="en-US" sz="1600" dirty="0" smtClean="0">
                <a:latin typeface="Arial" panose="020B0604020202020204" pitchFamily="34" charset="0"/>
                <a:cs typeface="Arial" panose="020B0604020202020204" pitchFamily="34" charset="0"/>
              </a:rPr>
              <a:t>Clinical </a:t>
            </a:r>
            <a:r>
              <a:rPr lang="en-US" sz="1600" dirty="0">
                <a:latin typeface="Arial" panose="020B0604020202020204" pitchFamily="34" charset="0"/>
                <a:cs typeface="Arial" panose="020B0604020202020204" pitchFamily="34" charset="0"/>
              </a:rPr>
              <a:t>integration can be difficult to achieve without financing mechanisms and structures or infrastructure that support the collaborative </a:t>
            </a:r>
            <a:r>
              <a:rPr lang="en-US" sz="1600" dirty="0" smtClean="0">
                <a:latin typeface="Arial" panose="020B0604020202020204" pitchFamily="34" charset="0"/>
                <a:cs typeface="Arial" panose="020B0604020202020204" pitchFamily="34" charset="0"/>
              </a:rPr>
              <a:t>effort</a:t>
            </a:r>
          </a:p>
          <a:p>
            <a:pPr marL="457200" lvl="2" indent="0">
              <a:spcBef>
                <a:spcPts val="1000"/>
              </a:spcBef>
              <a:buNone/>
            </a:pPr>
            <a:endParaRPr lang="en-US" sz="1600" dirty="0" smtClean="0">
              <a:latin typeface="Arial" panose="020B0604020202020204" pitchFamily="34" charset="0"/>
              <a:cs typeface="Arial" panose="020B0604020202020204" pitchFamily="34" charset="0"/>
            </a:endParaRPr>
          </a:p>
          <a:p>
            <a:pPr marL="228600" lvl="1">
              <a:spcBef>
                <a:spcPts val="1000"/>
              </a:spcBef>
            </a:pPr>
            <a:r>
              <a:rPr lang="en-US" sz="1800" b="1" dirty="0" smtClean="0">
                <a:solidFill>
                  <a:srgbClr val="00B0F0"/>
                </a:solidFill>
                <a:latin typeface="Arial" panose="020B0604020202020204" pitchFamily="34" charset="0"/>
                <a:cs typeface="Arial" panose="020B0604020202020204" pitchFamily="34" charset="0"/>
              </a:rPr>
              <a:t>Structural Integration – the availability and functionality of linking structures that enable and sustain clinical integration</a:t>
            </a:r>
          </a:p>
          <a:p>
            <a:pPr lvl="1"/>
            <a:r>
              <a:rPr lang="en-US" sz="1600" dirty="0" smtClean="0">
                <a:latin typeface="Arial" panose="020B0604020202020204" pitchFamily="34" charset="0"/>
                <a:cs typeface="Arial" panose="020B0604020202020204" pitchFamily="34" charset="0"/>
              </a:rPr>
              <a:t>Structural integration can occur to varying degrees from minimal collaboration between providers to fully merged practices under one administrative umbrella, including </a:t>
            </a:r>
            <a:r>
              <a:rPr lang="en-US" sz="1600" dirty="0">
                <a:latin typeface="Arial" panose="020B0604020202020204" pitchFamily="34" charset="0"/>
                <a:cs typeface="Arial" panose="020B0604020202020204" pitchFamily="34" charset="0"/>
              </a:rPr>
              <a:t>shared </a:t>
            </a:r>
            <a:r>
              <a:rPr lang="en-US" sz="1600" dirty="0" smtClean="0">
                <a:latin typeface="Arial" panose="020B0604020202020204" pitchFamily="34" charset="0"/>
                <a:cs typeface="Arial" panose="020B0604020202020204" pitchFamily="34" charset="0"/>
              </a:rPr>
              <a:t>medical information, billing and scheduling functions</a:t>
            </a:r>
          </a:p>
          <a:p>
            <a:pPr marL="457200" lvl="1" indent="0">
              <a:buNone/>
            </a:pPr>
            <a:endParaRPr lang="en-US" sz="1600" dirty="0" smtClean="0">
              <a:latin typeface="Arial" panose="020B0604020202020204" pitchFamily="34" charset="0"/>
              <a:cs typeface="Arial" panose="020B0604020202020204" pitchFamily="34" charset="0"/>
            </a:endParaRPr>
          </a:p>
          <a:p>
            <a:r>
              <a:rPr lang="en-US" sz="1800" b="1" dirty="0" smtClean="0">
                <a:solidFill>
                  <a:srgbClr val="00B0F0"/>
                </a:solidFill>
                <a:latin typeface="Arial" panose="020B0604020202020204" pitchFamily="34" charset="0"/>
                <a:cs typeface="Arial" panose="020B0604020202020204" pitchFamily="34" charset="0"/>
              </a:rPr>
              <a:t>Financial Integration – the degree to which financial incentives for care systems are aligned in the service of integrated care</a:t>
            </a:r>
          </a:p>
          <a:p>
            <a:pPr lvl="1"/>
            <a:r>
              <a:rPr lang="en-US" sz="1600" dirty="0" smtClean="0">
                <a:latin typeface="Arial" panose="020B0604020202020204" pitchFamily="34" charset="0"/>
                <a:cs typeface="Arial" panose="020B0604020202020204" pitchFamily="34" charset="0"/>
              </a:rPr>
              <a:t>Can include a variety of funding and payment methods with differing levels of financial risk and incentives to providers, such as </a:t>
            </a:r>
            <a:r>
              <a:rPr lang="en-US" sz="1600" dirty="0">
                <a:latin typeface="Arial" panose="020B0604020202020204" pitchFamily="34" charset="0"/>
                <a:cs typeface="Arial" panose="020B0604020202020204" pitchFamily="34" charset="0"/>
              </a:rPr>
              <a:t>different benefit packages, “carve-ins</a:t>
            </a:r>
            <a:r>
              <a:rPr lang="en-US" sz="1600" dirty="0" smtClean="0">
                <a:latin typeface="Arial" panose="020B0604020202020204" pitchFamily="34" charset="0"/>
                <a:cs typeface="Arial" panose="020B0604020202020204" pitchFamily="34" charset="0"/>
              </a:rPr>
              <a:t>” and carve-outs”, </a:t>
            </a:r>
            <a:r>
              <a:rPr lang="en-US" sz="1600" dirty="0">
                <a:latin typeface="Arial" panose="020B0604020202020204" pitchFamily="34" charset="0"/>
                <a:cs typeface="Arial" panose="020B0604020202020204" pitchFamily="34" charset="0"/>
              </a:rPr>
              <a:t>shared risk </a:t>
            </a:r>
            <a:r>
              <a:rPr lang="en-US" sz="1600" dirty="0" smtClean="0">
                <a:latin typeface="Arial" panose="020B0604020202020204" pitchFamily="34" charset="0"/>
                <a:cs typeface="Arial" panose="020B0604020202020204" pitchFamily="34" charset="0"/>
              </a:rPr>
              <a:t>pools, shared savings, global payments, partial- and full-risk capitation payments, and episode-of care-or bundled payments</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BB80205-BD6F-4CB7-9F08-E874324883B1}" type="slidenum">
              <a:rPr lang="en-US" smtClean="0"/>
              <a:t>11</a:t>
            </a:fld>
            <a:endParaRPr lang="en-US"/>
          </a:p>
        </p:txBody>
      </p:sp>
      <p:pic>
        <p:nvPicPr>
          <p:cNvPr id="6" name="Picture 5"/>
          <p:cNvPicPr>
            <a:picLocks noChangeAspect="1"/>
          </p:cNvPicPr>
          <p:nvPr/>
        </p:nvPicPr>
        <p:blipFill>
          <a:blip r:embed="rId3"/>
          <a:stretch>
            <a:fillRect/>
          </a:stretch>
        </p:blipFill>
        <p:spPr>
          <a:xfrm>
            <a:off x="189958" y="144410"/>
            <a:ext cx="3412558" cy="1077779"/>
          </a:xfrm>
          <a:prstGeom prst="rect">
            <a:avLst/>
          </a:prstGeom>
        </p:spPr>
      </p:pic>
    </p:spTree>
    <p:extLst>
      <p:ext uri="{BB962C8B-B14F-4D97-AF65-F5344CB8AC3E}">
        <p14:creationId xmlns:p14="http://schemas.microsoft.com/office/powerpoint/2010/main" val="23047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82" y="460795"/>
            <a:ext cx="10515600" cy="786779"/>
          </a:xfr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accent1"/>
            </a:solidFill>
          </a:ln>
        </p:spPr>
        <p:txBody>
          <a:bodyPr>
            <a:normAutofit/>
          </a:bodyPr>
          <a:lstStyle/>
          <a:p>
            <a:pPr algn="ctr"/>
            <a:r>
              <a:rPr lang="en-US" sz="2400" b="1" dirty="0" smtClean="0">
                <a:latin typeface="Arial" panose="020B0604020202020204" pitchFamily="34" charset="0"/>
                <a:cs typeface="Arial" panose="020B0604020202020204" pitchFamily="34" charset="0"/>
              </a:rPr>
              <a:t> A Conceptual Framework for Integration:</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Three Practice Structures - Six Levels of Integration </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97109" y="3354875"/>
            <a:ext cx="3932141" cy="1343627"/>
          </a:xfrm>
        </p:spPr>
        <p:txBody>
          <a:bodyPr>
            <a:normAutofit/>
          </a:bodyPr>
          <a:lstStyle/>
          <a:p>
            <a:pPr marL="0" indent="0">
              <a:buNone/>
            </a:pPr>
            <a:r>
              <a:rPr lang="en-US" sz="1700" dirty="0" smtClean="0">
                <a:latin typeface="Arial" panose="020B0604020202020204" pitchFamily="34" charset="0"/>
                <a:cs typeface="Arial" panose="020B0604020202020204" pitchFamily="34" charset="0"/>
              </a:rPr>
              <a:t>1.  Minimal collaboration (referrals)</a:t>
            </a:r>
          </a:p>
          <a:p>
            <a:pPr marL="0" indent="0">
              <a:buNone/>
            </a:pPr>
            <a:endParaRPr lang="en-US" sz="1700" dirty="0" smtClean="0">
              <a:latin typeface="Arial" panose="020B0604020202020204" pitchFamily="34" charset="0"/>
              <a:cs typeface="Arial" panose="020B0604020202020204" pitchFamily="34" charset="0"/>
            </a:endParaRPr>
          </a:p>
          <a:p>
            <a:pPr marL="284163" indent="-284163">
              <a:buNone/>
            </a:pPr>
            <a:r>
              <a:rPr lang="en-US" sz="1700" dirty="0" smtClean="0">
                <a:latin typeface="Arial" panose="020B0604020202020204" pitchFamily="34" charset="0"/>
                <a:cs typeface="Arial" panose="020B0604020202020204" pitchFamily="34" charset="0"/>
              </a:rPr>
              <a:t>2.  Basic collaboration (periodic communication among providers)</a:t>
            </a:r>
          </a:p>
          <a:p>
            <a:pPr marL="457200" lvl="1" indent="0">
              <a:buNone/>
            </a:pPr>
            <a:endParaRPr lang="en-US" sz="2000" dirty="0" smtClean="0">
              <a:latin typeface="Arial" panose="020B0604020202020204" pitchFamily="34" charset="0"/>
              <a:cs typeface="Arial" panose="020B0604020202020204" pitchFamily="34" charset="0"/>
            </a:endParaRPr>
          </a:p>
          <a:p>
            <a:pPr marL="457200" lvl="1" indent="0">
              <a:buNone/>
            </a:pPr>
            <a:endParaRPr lang="en-US" sz="2000"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8011609" y="3354875"/>
            <a:ext cx="3864573" cy="1535000"/>
          </a:xfrm>
        </p:spPr>
        <p:txBody>
          <a:bodyPr>
            <a:normAutofit/>
          </a:bodyPr>
          <a:lstStyle/>
          <a:p>
            <a:pPr marL="457200" indent="-457200">
              <a:buAutoNum type="arabicPeriod" startAt="5"/>
            </a:pPr>
            <a:r>
              <a:rPr lang="en-US" sz="1700" dirty="0" smtClean="0">
                <a:latin typeface="Arial" panose="020B0604020202020204" pitchFamily="34" charset="0"/>
                <a:cs typeface="Arial" panose="020B0604020202020204" pitchFamily="34" charset="0"/>
              </a:rPr>
              <a:t>Close collaboration approaching integrated practice for shared patients</a:t>
            </a:r>
          </a:p>
          <a:p>
            <a:pPr marL="457200" indent="-457200">
              <a:buAutoNum type="arabicPeriod" startAt="5"/>
            </a:pPr>
            <a:r>
              <a:rPr lang="en-US" sz="1700" dirty="0" smtClean="0">
                <a:latin typeface="Arial" panose="020B0604020202020204" pitchFamily="34" charset="0"/>
                <a:cs typeface="Arial" panose="020B0604020202020204" pitchFamily="34" charset="0"/>
              </a:rPr>
              <a:t>Full integration in merged practice for all patients</a:t>
            </a:r>
            <a:endParaRPr lang="en-US"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BB80205-BD6F-4CB7-9F08-E874324883B1}" type="slidenum">
              <a:rPr lang="en-US" smtClean="0"/>
              <a:t>12</a:t>
            </a:fld>
            <a:endParaRPr lang="en-US"/>
          </a:p>
        </p:txBody>
      </p:sp>
      <p:graphicFrame>
        <p:nvGraphicFramePr>
          <p:cNvPr id="5" name="Diagram 4"/>
          <p:cNvGraphicFramePr/>
          <p:nvPr>
            <p:extLst>
              <p:ext uri="{D42A27DB-BD31-4B8C-83A1-F6EECF244321}">
                <p14:modId xmlns:p14="http://schemas.microsoft.com/office/powerpoint/2010/main" val="1278024418"/>
              </p:ext>
            </p:extLst>
          </p:nvPr>
        </p:nvGraphicFramePr>
        <p:xfrm>
          <a:off x="583894" y="1736650"/>
          <a:ext cx="10769905" cy="1237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73615" y="3298119"/>
            <a:ext cx="3066393" cy="1400383"/>
          </a:xfrm>
          <a:prstGeom prst="rect">
            <a:avLst/>
          </a:prstGeom>
          <a:noFill/>
        </p:spPr>
        <p:txBody>
          <a:bodyPr wrap="square" rtlCol="0">
            <a:spAutoFit/>
          </a:bodyPr>
          <a:lstStyle/>
          <a:p>
            <a:pPr marL="284163" indent="-284163"/>
            <a:r>
              <a:rPr lang="en-US" sz="1700" dirty="0" smtClean="0">
                <a:latin typeface="Arial" panose="020B0604020202020204" pitchFamily="34" charset="0"/>
                <a:cs typeface="Arial" panose="020B0604020202020204" pitchFamily="34" charset="0"/>
              </a:rPr>
              <a:t>3.  Basic </a:t>
            </a:r>
            <a:r>
              <a:rPr lang="en-US" sz="1700" dirty="0">
                <a:latin typeface="Arial" panose="020B0604020202020204" pitchFamily="34" charset="0"/>
                <a:cs typeface="Arial" panose="020B0604020202020204" pitchFamily="34" charset="0"/>
              </a:rPr>
              <a:t>collaboration on site (separate treatment </a:t>
            </a:r>
            <a:r>
              <a:rPr lang="en-US" sz="1700" dirty="0" smtClean="0">
                <a:latin typeface="Arial" panose="020B0604020202020204" pitchFamily="34" charset="0"/>
                <a:cs typeface="Arial" panose="020B0604020202020204" pitchFamily="34" charset="0"/>
              </a:rPr>
              <a:t>plans)</a:t>
            </a:r>
          </a:p>
          <a:p>
            <a:endParaRPr lang="en-US" sz="1700" dirty="0">
              <a:latin typeface="Arial" panose="020B0604020202020204" pitchFamily="34" charset="0"/>
              <a:cs typeface="Arial" panose="020B0604020202020204" pitchFamily="34" charset="0"/>
            </a:endParaRPr>
          </a:p>
          <a:p>
            <a:pPr marL="346075" indent="-346075"/>
            <a:r>
              <a:rPr lang="en-US" sz="1700" dirty="0" smtClean="0">
                <a:latin typeface="Arial" panose="020B0604020202020204" pitchFamily="34" charset="0"/>
                <a:cs typeface="Arial" panose="020B0604020202020204" pitchFamily="34" charset="0"/>
              </a:rPr>
              <a:t>4.  Close </a:t>
            </a:r>
            <a:r>
              <a:rPr lang="en-US" sz="1700" dirty="0">
                <a:latin typeface="Arial" panose="020B0604020202020204" pitchFamily="34" charset="0"/>
                <a:cs typeface="Arial" panose="020B0604020202020204" pitchFamily="34" charset="0"/>
              </a:rPr>
              <a:t>collaboration on </a:t>
            </a:r>
            <a:r>
              <a:rPr lang="en-US" sz="1700" dirty="0" smtClean="0">
                <a:latin typeface="Arial" panose="020B0604020202020204" pitchFamily="34" charset="0"/>
                <a:cs typeface="Arial" panose="020B0604020202020204" pitchFamily="34" charset="0"/>
              </a:rPr>
              <a:t>site </a:t>
            </a:r>
            <a:r>
              <a:rPr lang="en-US" sz="1700" dirty="0">
                <a:latin typeface="Arial" panose="020B0604020202020204" pitchFamily="34" charset="0"/>
                <a:cs typeface="Arial" panose="020B0604020202020204" pitchFamily="34" charset="0"/>
              </a:rPr>
              <a:t>(shared records</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sp>
        <p:nvSpPr>
          <p:cNvPr id="9" name="TextBox 8"/>
          <p:cNvSpPr txBox="1"/>
          <p:nvPr/>
        </p:nvSpPr>
        <p:spPr>
          <a:xfrm>
            <a:off x="1034668" y="5518646"/>
            <a:ext cx="9816028" cy="646331"/>
          </a:xfrm>
          <a:prstGeom prst="rect">
            <a:avLst/>
          </a:prstGeom>
          <a:noFill/>
        </p:spPr>
        <p:txBody>
          <a:bodyPr wrap="square" rtlCol="0">
            <a:spAutoFit/>
          </a:bodyPr>
          <a:lstStyle/>
          <a:p>
            <a:pPr lvl="0" algn="ctr">
              <a:lnSpc>
                <a:spcPct val="90000"/>
              </a:lnSpc>
              <a:spcBef>
                <a:spcPts val="1000"/>
              </a:spcBef>
            </a:pPr>
            <a:r>
              <a:rPr lang="en-US" sz="2000" dirty="0">
                <a:solidFill>
                  <a:prstClr val="black"/>
                </a:solidFill>
                <a:latin typeface="Arial" panose="020B0604020202020204" pitchFamily="34" charset="0"/>
                <a:cs typeface="Arial" panose="020B0604020202020204" pitchFamily="34" charset="0"/>
              </a:rPr>
              <a:t>The </a:t>
            </a:r>
            <a:r>
              <a:rPr lang="en-US" sz="2000" dirty="0" smtClean="0">
                <a:solidFill>
                  <a:prstClr val="black"/>
                </a:solidFill>
                <a:latin typeface="Arial" panose="020B0604020202020204" pitchFamily="34" charset="0"/>
                <a:cs typeface="Arial" panose="020B0604020202020204" pitchFamily="34" charset="0"/>
              </a:rPr>
              <a:t>terms </a:t>
            </a:r>
            <a:r>
              <a:rPr lang="en-US" sz="2000" i="1" dirty="0">
                <a:solidFill>
                  <a:srgbClr val="00B0F0"/>
                </a:solidFill>
                <a:latin typeface="Arial" panose="020B0604020202020204" pitchFamily="34" charset="0"/>
                <a:cs typeface="Arial" panose="020B0604020202020204" pitchFamily="34" charset="0"/>
              </a:rPr>
              <a:t>integrated care</a:t>
            </a:r>
            <a:r>
              <a:rPr lang="en-US" sz="2000" dirty="0">
                <a:solidFill>
                  <a:srgbClr val="00B0F0"/>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and </a:t>
            </a:r>
            <a:r>
              <a:rPr lang="en-US" sz="2000" i="1" dirty="0">
                <a:solidFill>
                  <a:srgbClr val="00B0F0"/>
                </a:solidFill>
                <a:latin typeface="Arial" panose="020B0604020202020204" pitchFamily="34" charset="0"/>
                <a:cs typeface="Arial" panose="020B0604020202020204" pitchFamily="34" charset="0"/>
              </a:rPr>
              <a:t>collaborative care</a:t>
            </a:r>
            <a:r>
              <a:rPr lang="en-US" sz="2000" dirty="0">
                <a:solidFill>
                  <a:srgbClr val="00B0F0"/>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are used somewhat interchangeably throughout the literature </a:t>
            </a:r>
          </a:p>
        </p:txBody>
      </p:sp>
    </p:spTree>
    <p:extLst>
      <p:ext uri="{BB962C8B-B14F-4D97-AF65-F5344CB8AC3E}">
        <p14:creationId xmlns:p14="http://schemas.microsoft.com/office/powerpoint/2010/main" val="19000118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9316" y="228601"/>
            <a:ext cx="10515600" cy="312173"/>
          </a:xfrm>
        </p:spPr>
        <p:txBody>
          <a:bodyPr>
            <a:normAutofit fontScale="90000"/>
          </a:bodyPr>
          <a:lstStyle/>
          <a:p>
            <a:pPr algn="ctr"/>
            <a:r>
              <a:rPr lang="en-US" sz="2000" b="1" dirty="0" smtClean="0">
                <a:latin typeface="Arial" panose="020B0604020202020204" pitchFamily="34" charset="0"/>
                <a:cs typeface="Arial" panose="020B0604020202020204" pitchFamily="34" charset="0"/>
              </a:rPr>
              <a:t>Framework </a:t>
            </a:r>
            <a:r>
              <a:rPr lang="en-US" sz="2000" b="1" dirty="0">
                <a:latin typeface="Arial" panose="020B0604020202020204" pitchFamily="34" charset="0"/>
                <a:cs typeface="Arial" panose="020B0604020202020204" pitchFamily="34" charset="0"/>
              </a:rPr>
              <a:t>for Levels of Integrated Healthcare</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57926550"/>
              </p:ext>
            </p:extLst>
          </p:nvPr>
        </p:nvGraphicFramePr>
        <p:xfrm>
          <a:off x="379459" y="540775"/>
          <a:ext cx="11346425" cy="4746111"/>
        </p:xfrm>
        <a:graphic>
          <a:graphicData uri="http://schemas.openxmlformats.org/drawingml/2006/table">
            <a:tbl>
              <a:tblPr firstRow="1" bandRow="1">
                <a:tableStyleId>{5C22544A-7EE6-4342-B048-85BDC9FD1C3A}</a:tableStyleId>
              </a:tblPr>
              <a:tblGrid>
                <a:gridCol w="2330245">
                  <a:extLst>
                    <a:ext uri="{9D8B030D-6E8A-4147-A177-3AD203B41FA5}">
                      <a16:colId xmlns:a16="http://schemas.microsoft.com/office/drawing/2014/main" xmlns="" val="1066540583"/>
                    </a:ext>
                  </a:extLst>
                </a:gridCol>
                <a:gridCol w="9016180">
                  <a:extLst>
                    <a:ext uri="{9D8B030D-6E8A-4147-A177-3AD203B41FA5}">
                      <a16:colId xmlns:a16="http://schemas.microsoft.com/office/drawing/2014/main" xmlns="" val="1381688586"/>
                    </a:ext>
                  </a:extLst>
                </a:gridCol>
              </a:tblGrid>
              <a:tr h="397761">
                <a:tc>
                  <a:txBody>
                    <a:bodyPr/>
                    <a:lstStyle/>
                    <a:p>
                      <a:pPr algn="ctr"/>
                      <a:r>
                        <a:rPr lang="en-US" sz="1600" dirty="0" smtClean="0">
                          <a:latin typeface="Arial" panose="020B0604020202020204" pitchFamily="34" charset="0"/>
                          <a:cs typeface="Arial" panose="020B0604020202020204" pitchFamily="34" charset="0"/>
                        </a:rPr>
                        <a:t>Level of Integration</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Characteristics Achievable</a:t>
                      </a:r>
                      <a:r>
                        <a:rPr lang="en-US" sz="1600" baseline="0" dirty="0" smtClean="0">
                          <a:latin typeface="Arial" panose="020B0604020202020204" pitchFamily="34" charset="0"/>
                          <a:cs typeface="Arial" panose="020B0604020202020204" pitchFamily="34" charset="0"/>
                        </a:rPr>
                        <a:t> in Different Settings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6708399"/>
                  </a:ext>
                </a:extLst>
              </a:tr>
              <a:tr h="1144245">
                <a:tc>
                  <a:txBody>
                    <a:bodyPr/>
                    <a:lstStyle/>
                    <a:p>
                      <a:pPr algn="ctr"/>
                      <a:r>
                        <a:rPr lang="en-US" sz="1600" dirty="0" smtClean="0">
                          <a:latin typeface="Arial" panose="020B0604020202020204" pitchFamily="34" charset="0"/>
                          <a:cs typeface="Arial" panose="020B0604020202020204" pitchFamily="34" charset="0"/>
                        </a:rPr>
                        <a:t>Minimal Collaboration</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Separate</a:t>
                      </a:r>
                      <a:r>
                        <a:rPr lang="en-US" sz="1600" baseline="0" dirty="0" smtClean="0">
                          <a:latin typeface="Arial" panose="020B0604020202020204" pitchFamily="34" charset="0"/>
                          <a:cs typeface="Arial" panose="020B0604020202020204" pitchFamily="34" charset="0"/>
                        </a:rPr>
                        <a:t> facilities and services with rare communication</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Private practices and agencies</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Can handle routine medical/behavioral problems with little interplay between mental health, social and medical interactions and few care management difficulties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05965767"/>
                  </a:ext>
                </a:extLst>
              </a:tr>
              <a:tr h="1405785">
                <a:tc>
                  <a:txBody>
                    <a:bodyPr/>
                    <a:lstStyle/>
                    <a:p>
                      <a:pPr algn="ctr"/>
                      <a:r>
                        <a:rPr lang="en-US" sz="1600" dirty="0" smtClean="0">
                          <a:latin typeface="Arial" panose="020B0604020202020204" pitchFamily="34" charset="0"/>
                          <a:cs typeface="Arial" panose="020B0604020202020204" pitchFamily="34" charset="0"/>
                        </a:rPr>
                        <a:t>Basic Collaboration</a:t>
                      </a:r>
                    </a:p>
                    <a:p>
                      <a:pPr algn="ctr"/>
                      <a:r>
                        <a:rPr lang="en-US" sz="1600" dirty="0" smtClean="0">
                          <a:latin typeface="Arial" panose="020B0604020202020204" pitchFamily="34" charset="0"/>
                          <a:cs typeface="Arial" panose="020B0604020202020204" pitchFamily="34" charset="0"/>
                        </a:rPr>
                        <a:t>at a Distance</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Separate facilities</a:t>
                      </a:r>
                      <a:r>
                        <a:rPr lang="en-US" sz="1600" baseline="0" dirty="0" smtClean="0">
                          <a:latin typeface="Arial" panose="020B0604020202020204" pitchFamily="34" charset="0"/>
                          <a:cs typeface="Arial" panose="020B0604020202020204" pitchFamily="34" charset="0"/>
                        </a:rPr>
                        <a:t> with period sharing on common patients</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Facilities with active referral linkages</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Providers view each other as resources but do not share common language or understanding</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Can handle moderate interplay between mental health, social and medical interactions where management of both medical and behavioral problems are proceeding well</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5409033"/>
                  </a:ext>
                </a:extLst>
              </a:tr>
              <a:tr h="1667327">
                <a:tc>
                  <a:txBody>
                    <a:bodyPr/>
                    <a:lstStyle/>
                    <a:p>
                      <a:pPr algn="ctr"/>
                      <a:r>
                        <a:rPr lang="en-US" sz="1600" dirty="0" smtClean="0">
                          <a:latin typeface="Arial" panose="020B0604020202020204" pitchFamily="34" charset="0"/>
                          <a:cs typeface="Arial" panose="020B0604020202020204" pitchFamily="34" charset="0"/>
                        </a:rPr>
                        <a:t>Basic On-Site</a:t>
                      </a:r>
                      <a:r>
                        <a:rPr lang="en-US" sz="1600" baseline="0" dirty="0" smtClean="0">
                          <a:latin typeface="Arial" panose="020B0604020202020204" pitchFamily="34" charset="0"/>
                          <a:cs typeface="Arial" panose="020B0604020202020204" pitchFamily="34" charset="0"/>
                        </a:rPr>
                        <a:t> Collaboration</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Shared facility</a:t>
                      </a:r>
                      <a:r>
                        <a:rPr lang="en-US" sz="1600" baseline="0" dirty="0" smtClean="0">
                          <a:latin typeface="Arial" panose="020B0604020202020204" pitchFamily="34" charset="0"/>
                          <a:cs typeface="Arial" panose="020B0604020202020204" pitchFamily="34" charset="0"/>
                        </a:rPr>
                        <a:t> but some separate systems</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Regular communication on common patients, sometimes face-to-face</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Managed care settings, rehabilitation centers, clinics with behavioral health specialists who primarily perform referral-oriented services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Providers appreciate each other’s roles, but do not share common language or understanding</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Can handle moderate </a:t>
                      </a:r>
                      <a:r>
                        <a:rPr lang="en-US" sz="1600" baseline="0" dirty="0" smtClean="0">
                          <a:latin typeface="Arial" panose="020B0604020202020204" pitchFamily="34" charset="0"/>
                          <a:cs typeface="Arial" panose="020B0604020202020204" pitchFamily="34" charset="0"/>
                        </a:rPr>
                        <a:t>interplay between mental health, social and medical interactions </a:t>
                      </a:r>
                      <a:r>
                        <a:rPr lang="en-US" sz="1600" dirty="0" smtClean="0">
                          <a:latin typeface="Arial" panose="020B0604020202020204" pitchFamily="34" charset="0"/>
                          <a:cs typeface="Arial" panose="020B0604020202020204" pitchFamily="34" charset="0"/>
                        </a:rPr>
                        <a:t>and</a:t>
                      </a:r>
                      <a:r>
                        <a:rPr lang="en-US" sz="1600" baseline="0" dirty="0" smtClean="0">
                          <a:latin typeface="Arial" panose="020B0604020202020204" pitchFamily="34" charset="0"/>
                          <a:cs typeface="Arial" panose="020B0604020202020204" pitchFamily="34" charset="0"/>
                        </a:rPr>
                        <a:t> coordinate complex treatment plans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84439103"/>
                  </a:ext>
                </a:extLst>
              </a:tr>
            </a:tbl>
          </a:graphicData>
        </a:graphic>
      </p:graphicFrame>
      <p:sp>
        <p:nvSpPr>
          <p:cNvPr id="5" name="Slide Number Placeholder 4"/>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13</a:t>
            </a:fld>
            <a:endParaRPr lang="en-US">
              <a:solidFill>
                <a:prstClr val="black">
                  <a:tint val="75000"/>
                </a:prstClr>
              </a:solidFill>
            </a:endParaRPr>
          </a:p>
        </p:txBody>
      </p:sp>
      <p:sp>
        <p:nvSpPr>
          <p:cNvPr id="10" name="TextBox 9"/>
          <p:cNvSpPr txBox="1"/>
          <p:nvPr/>
        </p:nvSpPr>
        <p:spPr>
          <a:xfrm>
            <a:off x="379459" y="5652341"/>
            <a:ext cx="11132573"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a:t>
            </a:r>
            <a:r>
              <a:rPr lang="en-US" sz="1600" dirty="0" smtClean="0">
                <a:latin typeface="Arial" panose="020B0604020202020204" pitchFamily="34" charset="0"/>
                <a:cs typeface="Arial" panose="020B0604020202020204" pitchFamily="34" charset="0"/>
                <a:hlinkClick r:id="rId3"/>
              </a:rPr>
              <a:t>www.integration.samhsa.gov/about-us/Mauers_Behav_Health_Models_Competencies_Infra.pdf</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767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9148" y="95848"/>
            <a:ext cx="10515600" cy="312173"/>
          </a:xfrm>
        </p:spPr>
        <p:txBody>
          <a:bodyPr>
            <a:normAutofit fontScale="90000"/>
          </a:bodyPr>
          <a:lstStyle/>
          <a:p>
            <a:pPr algn="ctr"/>
            <a:r>
              <a:rPr lang="en-US" sz="2000" b="1" dirty="0" smtClean="0">
                <a:latin typeface="Arial" panose="020B0604020202020204" pitchFamily="34" charset="0"/>
                <a:cs typeface="Arial" panose="020B0604020202020204" pitchFamily="34" charset="0"/>
              </a:rPr>
              <a:t>Framework </a:t>
            </a:r>
            <a:r>
              <a:rPr lang="en-US" sz="2000" b="1" dirty="0">
                <a:latin typeface="Arial" panose="020B0604020202020204" pitchFamily="34" charset="0"/>
                <a:cs typeface="Arial" panose="020B0604020202020204" pitchFamily="34" charset="0"/>
              </a:rPr>
              <a:t>for Levels of Integrated </a:t>
            </a:r>
            <a:r>
              <a:rPr lang="en-US" sz="2000" b="1" dirty="0" smtClean="0">
                <a:latin typeface="Arial" panose="020B0604020202020204" pitchFamily="34" charset="0"/>
                <a:cs typeface="Arial" panose="020B0604020202020204" pitchFamily="34" charset="0"/>
              </a:rPr>
              <a:t>Healthcare, Continued</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12880135"/>
              </p:ext>
            </p:extLst>
          </p:nvPr>
        </p:nvGraphicFramePr>
        <p:xfrm>
          <a:off x="255482" y="533400"/>
          <a:ext cx="11666482" cy="5955082"/>
        </p:xfrm>
        <a:graphic>
          <a:graphicData uri="http://schemas.openxmlformats.org/drawingml/2006/table">
            <a:tbl>
              <a:tblPr firstRow="1" bandRow="1">
                <a:tableStyleId>{5C22544A-7EE6-4342-B048-85BDC9FD1C3A}</a:tableStyleId>
              </a:tblPr>
              <a:tblGrid>
                <a:gridCol w="1860331">
                  <a:extLst>
                    <a:ext uri="{9D8B030D-6E8A-4147-A177-3AD203B41FA5}">
                      <a16:colId xmlns:a16="http://schemas.microsoft.com/office/drawing/2014/main" xmlns="" val="1066540583"/>
                    </a:ext>
                  </a:extLst>
                </a:gridCol>
                <a:gridCol w="9806151">
                  <a:extLst>
                    <a:ext uri="{9D8B030D-6E8A-4147-A177-3AD203B41FA5}">
                      <a16:colId xmlns:a16="http://schemas.microsoft.com/office/drawing/2014/main" xmlns="" val="1381688586"/>
                    </a:ext>
                  </a:extLst>
                </a:gridCol>
              </a:tblGrid>
              <a:tr h="895402">
                <a:tc>
                  <a:txBody>
                    <a:bodyPr/>
                    <a:lstStyle/>
                    <a:p>
                      <a:pPr algn="ctr"/>
                      <a:r>
                        <a:rPr lang="en-US" sz="2000" dirty="0" smtClean="0">
                          <a:latin typeface="Arial" panose="020B0604020202020204" pitchFamily="34" charset="0"/>
                          <a:cs typeface="Arial" panose="020B0604020202020204" pitchFamily="34" charset="0"/>
                        </a:rPr>
                        <a:t>Level of Integration</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Characteristics Achievable</a:t>
                      </a:r>
                      <a:r>
                        <a:rPr lang="en-US" sz="2000" baseline="0" dirty="0" smtClean="0">
                          <a:latin typeface="Arial" panose="020B0604020202020204" pitchFamily="34" charset="0"/>
                          <a:cs typeface="Arial" panose="020B0604020202020204" pitchFamily="34" charset="0"/>
                        </a:rPr>
                        <a:t> in Different Settings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6708399"/>
                  </a:ext>
                </a:extLst>
              </a:tr>
              <a:tr h="2403449">
                <a:tc>
                  <a:txBody>
                    <a:bodyPr/>
                    <a:lstStyle/>
                    <a:p>
                      <a:pPr algn="ctr"/>
                      <a:r>
                        <a:rPr lang="en-US" sz="2000" dirty="0" smtClean="0">
                          <a:latin typeface="Arial" panose="020B0604020202020204" pitchFamily="34" charset="0"/>
                          <a:cs typeface="Arial" panose="020B0604020202020204" pitchFamily="34" charset="0"/>
                        </a:rPr>
                        <a:t>Partly Integrated</a:t>
                      </a:r>
                      <a:endParaRPr lang="en-US"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Shared facility and limited shared systems (e.g., scheduling, charting)</a:t>
                      </a:r>
                      <a:endParaRPr lang="en-US" sz="20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Regular face-to-face interactions, mutual consultation, coordinated treatment plans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latin typeface="Arial" panose="020B0604020202020204" pitchFamily="34" charset="0"/>
                          <a:cs typeface="Arial" panose="020B0604020202020204" pitchFamily="34" charset="0"/>
                        </a:rPr>
                        <a:t>Managed care settings, rehabilitation centers, hospice centers, family practice training programs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latin typeface="Arial" panose="020B0604020202020204" pitchFamily="34" charset="0"/>
                          <a:cs typeface="Arial" panose="020B0604020202020204" pitchFamily="34" charset="0"/>
                        </a:rPr>
                        <a:t>Providers have a shared allegiance to a physical/social/medical paradigm, but pragmatics are sometime difficult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latin typeface="Arial" panose="020B0604020202020204" pitchFamily="34" charset="0"/>
                          <a:cs typeface="Arial" panose="020B0604020202020204" pitchFamily="34" charset="0"/>
                        </a:rPr>
                        <a:t>Can handle significant interplay between mental health, social and medical interactions and management complications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05965767"/>
                  </a:ext>
                </a:extLst>
              </a:tr>
              <a:tr h="2403449">
                <a:tc>
                  <a:txBody>
                    <a:bodyPr/>
                    <a:lstStyle/>
                    <a:p>
                      <a:pPr algn="ctr"/>
                      <a:r>
                        <a:rPr lang="en-US" sz="2000" dirty="0" smtClean="0">
                          <a:latin typeface="Arial" panose="020B0604020202020204" pitchFamily="34" charset="0"/>
                          <a:cs typeface="Arial" panose="020B0604020202020204" pitchFamily="34" charset="0"/>
                        </a:rPr>
                        <a:t>Fully Integrated</a:t>
                      </a:r>
                      <a:endParaRPr lang="en-US"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Shared facility,</a:t>
                      </a:r>
                      <a:r>
                        <a:rPr lang="en-US" sz="2000" baseline="0" dirty="0" smtClean="0">
                          <a:latin typeface="Arial" panose="020B0604020202020204" pitchFamily="34" charset="0"/>
                          <a:cs typeface="Arial" panose="020B0604020202020204" pitchFamily="34" charset="0"/>
                        </a:rPr>
                        <a:t> systems, vision and seamless services</a:t>
                      </a:r>
                    </a:p>
                    <a:p>
                      <a:pPr marL="285750" indent="-28575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Regular team meetings to address both patient and team collaboration issues</a:t>
                      </a:r>
                    </a:p>
                    <a:p>
                      <a:pPr marL="285750" indent="-28575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Some hospice centers, special training and clinical programs</a:t>
                      </a:r>
                    </a:p>
                    <a:p>
                      <a:pPr marL="285750" indent="-28575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Providers are committed to biopsychosocial/systems paradigm, have a deep understanding of roles and cultures and make conscious effort to balance power and influence</a:t>
                      </a:r>
                    </a:p>
                    <a:p>
                      <a:pPr marL="285750" indent="-28575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Can handle most difficult and complex interplay between mental health, social and medical interactions with challenging management issues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5409033"/>
                  </a:ext>
                </a:extLst>
              </a:tr>
            </a:tbl>
          </a:graphicData>
        </a:graphic>
      </p:graphicFrame>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90D631-FB0F-244B-BB32-67CE7B5C5E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3872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4" y="164123"/>
            <a:ext cx="9055865" cy="408598"/>
          </a:xfrm>
          <a:gradFill>
            <a:gsLst>
              <a:gs pos="21000">
                <a:schemeClr val="accent1">
                  <a:lumMod val="5000"/>
                  <a:lumOff val="95000"/>
                </a:schemeClr>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normAutofit/>
          </a:bodyPr>
          <a:lstStyle/>
          <a:p>
            <a:pPr algn="ctr"/>
            <a:r>
              <a:rPr lang="en-US" sz="2000" b="1" dirty="0" smtClean="0">
                <a:latin typeface="Arial" panose="020B0604020202020204" pitchFamily="34" charset="0"/>
                <a:cs typeface="Arial" panose="020B0604020202020204" pitchFamily="34" charset="0"/>
              </a:rPr>
              <a:t>Barriers to Behavioral and Physical Health Integration</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659462"/>
            <a:ext cx="10134600" cy="5879450"/>
          </a:xfrm>
        </p:spPr>
        <p:txBody>
          <a:bodyPr>
            <a:noAutofit/>
          </a:bodyPr>
          <a:lstStyle/>
          <a:p>
            <a:pPr marL="0" indent="0">
              <a:buNone/>
            </a:pPr>
            <a:r>
              <a:rPr lang="en-US" sz="1600" dirty="0" smtClean="0">
                <a:solidFill>
                  <a:srgbClr val="00B0F0"/>
                </a:solidFill>
                <a:latin typeface="Arial" panose="020B0604020202020204" pitchFamily="34" charset="0"/>
                <a:cs typeface="Arial" panose="020B0604020202020204" pitchFamily="34" charset="0"/>
              </a:rPr>
              <a:t>Policies and practices that offer no incentives for or discourage integrated care</a:t>
            </a:r>
            <a:endParaRPr lang="en-US" sz="1600" dirty="0" smtClean="0">
              <a:solidFill>
                <a:srgbClr val="7030A0"/>
              </a:solidFill>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Managed care contracts that carve out behavioral health services</a:t>
            </a:r>
            <a:endParaRPr lang="en-US" sz="1600" dirty="0">
              <a:latin typeface="Arial" panose="020B0604020202020204" pitchFamily="34" charset="0"/>
              <a:cs typeface="Arial" panose="020B0604020202020204" pitchFamily="34" charset="0"/>
            </a:endParaRPr>
          </a:p>
          <a:p>
            <a:pPr marL="0" indent="0">
              <a:buNone/>
            </a:pPr>
            <a:r>
              <a:rPr lang="en-US" sz="1600" dirty="0" smtClean="0">
                <a:solidFill>
                  <a:srgbClr val="00B0F0"/>
                </a:solidFill>
                <a:latin typeface="Arial" panose="020B0604020202020204" pitchFamily="34" charset="0"/>
                <a:cs typeface="Arial" panose="020B0604020202020204" pitchFamily="34" charset="0"/>
              </a:rPr>
              <a:t>Billing policies and restrictions</a:t>
            </a:r>
          </a:p>
          <a:p>
            <a:r>
              <a:rPr lang="en-US" sz="1600" dirty="0" smtClean="0">
                <a:latin typeface="Arial" panose="020B0604020202020204" pitchFamily="34" charset="0"/>
                <a:cs typeface="Arial" panose="020B0604020202020204" pitchFamily="34" charset="0"/>
              </a:rPr>
              <a:t>Prohibition against billing for both a behavioral and physical health visit on the same day or more than one encounter per day</a:t>
            </a:r>
          </a:p>
          <a:p>
            <a:pPr marL="457200" lvl="1" indent="0">
              <a:buNone/>
            </a:pP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Centers for Medicare and Medicaid Services (CMS) proposed payment changes related to new billing codes that separately pay for chronic care management for individuals with cognitive impairment and behavioral health conditions for the calendar year 2017 Medicare Fee Schedule</a:t>
            </a:r>
          </a:p>
          <a:p>
            <a:r>
              <a:rPr lang="en-US" sz="1600" b="1" dirty="0" smtClean="0">
                <a:latin typeface="Arial" panose="020B0604020202020204" pitchFamily="34" charset="0"/>
                <a:cs typeface="Arial" panose="020B0604020202020204" pitchFamily="34" charset="0"/>
              </a:rPr>
              <a:t>Pending federal legislation (H.R. 2624 Helping Families in Mental Health Crisis Act of 2016, Part VI of the 21</a:t>
            </a:r>
            <a:r>
              <a:rPr lang="en-US" sz="1600" b="1" baseline="30000" dirty="0" smtClean="0">
                <a:latin typeface="Arial" panose="020B0604020202020204" pitchFamily="34" charset="0"/>
                <a:cs typeface="Arial" panose="020B0604020202020204" pitchFamily="34" charset="0"/>
              </a:rPr>
              <a:t>st</a:t>
            </a:r>
            <a:r>
              <a:rPr lang="en-US" sz="1600" b="1" dirty="0" smtClean="0">
                <a:latin typeface="Arial" panose="020B0604020202020204" pitchFamily="34" charset="0"/>
                <a:cs typeface="Arial" panose="020B0604020202020204" pitchFamily="34" charset="0"/>
              </a:rPr>
              <a:t> Century Cures Act) includes language clarifying that billing for mental health and physical health service on the same day is not prohibited under Medicaid</a:t>
            </a:r>
          </a:p>
          <a:p>
            <a:pPr marL="457200" lvl="1"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a:solidFill>
                  <a:srgbClr val="00B0F0"/>
                </a:solidFill>
                <a:latin typeface="Arial" panose="020B0604020202020204" pitchFamily="34" charset="0"/>
                <a:cs typeface="Arial" panose="020B0604020202020204" pitchFamily="34" charset="0"/>
              </a:rPr>
              <a:t>Regulations on Confidentiality of Alcohol and Drug Abuse Patient Records (42 C.F.R. Part 2)</a:t>
            </a:r>
          </a:p>
          <a:p>
            <a:r>
              <a:rPr lang="en-US" sz="1600" dirty="0">
                <a:latin typeface="Arial" panose="020B0604020202020204" pitchFamily="34" charset="0"/>
                <a:cs typeface="Arial" panose="020B0604020202020204" pitchFamily="34" charset="0"/>
              </a:rPr>
              <a:t>Limits information sharing of alcohol or drug abuse treatment </a:t>
            </a:r>
            <a:r>
              <a:rPr lang="en-US" sz="1600" dirty="0" smtClean="0">
                <a:latin typeface="Arial" panose="020B0604020202020204" pitchFamily="34" charset="0"/>
                <a:cs typeface="Arial" panose="020B0604020202020204" pitchFamily="34" charset="0"/>
              </a:rPr>
              <a:t>information </a:t>
            </a:r>
          </a:p>
          <a:p>
            <a:r>
              <a:rPr lang="en-US" sz="1600" dirty="0" smtClean="0">
                <a:latin typeface="Arial" panose="020B0604020202020204" pitchFamily="34" charset="0"/>
                <a:cs typeface="Arial" panose="020B0604020202020204" pitchFamily="34" charset="0"/>
              </a:rPr>
              <a:t>Requires </a:t>
            </a:r>
            <a:r>
              <a:rPr lang="en-US" sz="1600" dirty="0">
                <a:latin typeface="Arial" panose="020B0604020202020204" pitchFamily="34" charset="0"/>
                <a:cs typeface="Arial" panose="020B0604020202020204" pitchFamily="34" charset="0"/>
              </a:rPr>
              <a:t>detailed patient consent forms listing providers</a:t>
            </a:r>
          </a:p>
          <a:p>
            <a:r>
              <a:rPr lang="en-US" sz="1600" dirty="0">
                <a:latin typeface="Arial" panose="020B0604020202020204" pitchFamily="34" charset="0"/>
                <a:cs typeface="Arial" panose="020B0604020202020204" pitchFamily="34" charset="0"/>
              </a:rPr>
              <a:t>SAMHSA proposed changes, but significant consent barriers </a:t>
            </a:r>
            <a:r>
              <a:rPr lang="en-US" sz="1600" dirty="0" smtClean="0">
                <a:latin typeface="Arial" panose="020B0604020202020204" pitchFamily="34" charset="0"/>
                <a:cs typeface="Arial" panose="020B0604020202020204" pitchFamily="34" charset="0"/>
              </a:rPr>
              <a:t>remain</a:t>
            </a:r>
          </a:p>
          <a:p>
            <a:r>
              <a:rPr lang="en-US" sz="1600" b="1" dirty="0">
                <a:latin typeface="Arial" panose="020B0604020202020204" pitchFamily="34" charset="0"/>
                <a:cs typeface="Arial" panose="020B0604020202020204" pitchFamily="34" charset="0"/>
              </a:rPr>
              <a:t>Helping Families in Mental Health Crisis Act of 2016 includes </a:t>
            </a:r>
            <a:r>
              <a:rPr lang="en-US" sz="1600" b="1" dirty="0" smtClean="0">
                <a:latin typeface="Arial" panose="020B0604020202020204" pitchFamily="34" charset="0"/>
                <a:cs typeface="Arial" panose="020B0604020202020204" pitchFamily="34" charset="0"/>
              </a:rPr>
              <a:t>language </a:t>
            </a:r>
            <a:r>
              <a:rPr lang="en-US" sz="1600" b="1" dirty="0">
                <a:latin typeface="Arial" panose="020B0604020202020204" pitchFamily="34" charset="0"/>
                <a:cs typeface="Arial" panose="020B0604020202020204" pitchFamily="34" charset="0"/>
              </a:rPr>
              <a:t>directing the Secretary of Health and Human Services to promulgate legislation to clarify when PHI can be disclosed in the treatment of persons with </a:t>
            </a:r>
            <a:r>
              <a:rPr lang="en-US" sz="1600" b="1" dirty="0" smtClean="0">
                <a:latin typeface="Arial" panose="020B0604020202020204" pitchFamily="34" charset="0"/>
                <a:cs typeface="Arial" panose="020B0604020202020204" pitchFamily="34" charset="0"/>
              </a:rPr>
              <a:t>SMI with providers, family members and caregivers</a:t>
            </a:r>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BB80205-BD6F-4CB7-9F08-E874324883B1}" type="slidenum">
              <a:rPr lang="en-US" smtClean="0"/>
              <a:t>15</a:t>
            </a:fld>
            <a:endParaRPr lang="en-US"/>
          </a:p>
        </p:txBody>
      </p:sp>
    </p:spTree>
    <p:extLst>
      <p:ext uri="{BB962C8B-B14F-4D97-AF65-F5344CB8AC3E}">
        <p14:creationId xmlns:p14="http://schemas.microsoft.com/office/powerpoint/2010/main" val="1713642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359"/>
            <a:ext cx="10515600" cy="537721"/>
          </a:xfrm>
          <a:gradFill>
            <a:gsLst>
              <a:gs pos="21000">
                <a:schemeClr val="accent1">
                  <a:lumMod val="5000"/>
                  <a:lumOff val="95000"/>
                </a:schemeClr>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noAutofit/>
          </a:bodyPr>
          <a:lstStyle/>
          <a:p>
            <a:pPr algn="ctr"/>
            <a:r>
              <a:rPr lang="en-US" sz="2000" b="1" dirty="0">
                <a:latin typeface="Arial" panose="020B0604020202020204" pitchFamily="34" charset="0"/>
                <a:cs typeface="Arial" panose="020B0604020202020204" pitchFamily="34" charset="0"/>
              </a:rPr>
              <a:t>Barriers to </a:t>
            </a:r>
            <a:r>
              <a:rPr lang="en-US" sz="2000" b="1" dirty="0" smtClean="0">
                <a:latin typeface="Arial" panose="020B0604020202020204" pitchFamily="34" charset="0"/>
                <a:cs typeface="Arial" panose="020B0604020202020204" pitchFamily="34" charset="0"/>
              </a:rPr>
              <a:t>Behavioral </a:t>
            </a:r>
            <a:r>
              <a:rPr lang="en-US" sz="2000" b="1" dirty="0">
                <a:latin typeface="Arial" panose="020B0604020202020204" pitchFamily="34" charset="0"/>
                <a:cs typeface="Arial" panose="020B0604020202020204" pitchFamily="34" charset="0"/>
              </a:rPr>
              <a:t>and Physical Health Integration</a:t>
            </a:r>
            <a:endParaRPr lang="en-US" sz="2000" b="1" dirty="0"/>
          </a:p>
        </p:txBody>
      </p:sp>
      <p:sp>
        <p:nvSpPr>
          <p:cNvPr id="3" name="Content Placeholder 2"/>
          <p:cNvSpPr>
            <a:spLocks noGrp="1"/>
          </p:cNvSpPr>
          <p:nvPr>
            <p:ph idx="1"/>
          </p:nvPr>
        </p:nvSpPr>
        <p:spPr>
          <a:xfrm>
            <a:off x="959386" y="810140"/>
            <a:ext cx="10046465" cy="5728772"/>
          </a:xfrm>
        </p:spPr>
        <p:txBody>
          <a:bodyPr>
            <a:noAutofit/>
          </a:bodyPr>
          <a:lstStyle/>
          <a:p>
            <a:pPr marL="0" indent="0">
              <a:buNone/>
            </a:pPr>
            <a:r>
              <a:rPr lang="en-US" sz="1800" dirty="0" smtClean="0">
                <a:solidFill>
                  <a:srgbClr val="00B0F0"/>
                </a:solidFill>
                <a:latin typeface="Arial" panose="020B0604020202020204" pitchFamily="34" charset="0"/>
                <a:cs typeface="Arial" panose="020B0604020202020204" pitchFamily="34" charset="0"/>
              </a:rPr>
              <a:t>Adoption of health information technology</a:t>
            </a:r>
          </a:p>
          <a:p>
            <a:r>
              <a:rPr lang="en-US" sz="1800" dirty="0" smtClean="0">
                <a:latin typeface="Arial" panose="020B0604020202020204" pitchFamily="34" charset="0"/>
                <a:cs typeface="Arial" panose="020B0604020202020204" pitchFamily="34" charset="0"/>
              </a:rPr>
              <a:t>Some behavioral health facilities and providers are ineligible to receive federal incentive payments for implementing electronic health records</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solidFill>
                  <a:srgbClr val="00B0F0"/>
                </a:solidFill>
                <a:latin typeface="Arial" panose="020B0604020202020204" pitchFamily="34" charset="0"/>
                <a:cs typeface="Arial" panose="020B0604020202020204" pitchFamily="34" charset="0"/>
              </a:rPr>
              <a:t>Temporary funding, such as planning, implementation and demonstration grants that are time-limited; sustainability may be an issue once funding ends</a:t>
            </a:r>
          </a:p>
          <a:p>
            <a:r>
              <a:rPr lang="en-US" sz="1800" dirty="0" smtClean="0">
                <a:latin typeface="Arial" panose="020B0604020202020204" pitchFamily="34" charset="0"/>
                <a:cs typeface="Arial" panose="020B0604020202020204" pitchFamily="34" charset="0"/>
              </a:rPr>
              <a:t>The Medicaid Emergency Psychiatric Demonstration was recently determined to not be cost efficient and will end one year early</a:t>
            </a:r>
          </a:p>
          <a:p>
            <a:r>
              <a:rPr lang="en-US" sz="1800" dirty="0" smtClean="0">
                <a:latin typeface="Arial" panose="020B0604020202020204" pitchFamily="34" charset="0"/>
                <a:cs typeface="Arial" panose="020B0604020202020204" pitchFamily="34" charset="0"/>
              </a:rPr>
              <a:t>The Innovation Accelerator Program</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solidFill>
                  <a:srgbClr val="00B0F0"/>
                </a:solidFill>
                <a:latin typeface="Arial" panose="020B0604020202020204" pitchFamily="34" charset="0"/>
                <a:cs typeface="Arial" panose="020B0604020202020204" pitchFamily="34" charset="0"/>
              </a:rPr>
              <a:t>Licensing </a:t>
            </a:r>
            <a:r>
              <a:rPr lang="en-US" sz="1800" dirty="0">
                <a:solidFill>
                  <a:srgbClr val="00B0F0"/>
                </a:solidFill>
                <a:latin typeface="Arial" panose="020B0604020202020204" pitchFamily="34" charset="0"/>
                <a:cs typeface="Arial" panose="020B0604020202020204" pitchFamily="34" charset="0"/>
              </a:rPr>
              <a:t>Requirements</a:t>
            </a:r>
          </a:p>
          <a:p>
            <a:r>
              <a:rPr lang="en-US" sz="1800" dirty="0">
                <a:latin typeface="Arial" panose="020B0604020202020204" pitchFamily="34" charset="0"/>
                <a:cs typeface="Arial" panose="020B0604020202020204" pitchFamily="34" charset="0"/>
              </a:rPr>
              <a:t>If </a:t>
            </a:r>
            <a:r>
              <a:rPr lang="en-US" sz="1800" dirty="0" smtClean="0">
                <a:latin typeface="Arial" panose="020B0604020202020204" pitchFamily="34" charset="0"/>
                <a:cs typeface="Arial" panose="020B0604020202020204" pitchFamily="34" charset="0"/>
              </a:rPr>
              <a:t>a behavioral </a:t>
            </a:r>
            <a:r>
              <a:rPr lang="en-US" sz="1800" dirty="0">
                <a:latin typeface="Arial" panose="020B0604020202020204" pitchFamily="34" charset="0"/>
                <a:cs typeface="Arial" panose="020B0604020202020204" pitchFamily="34" charset="0"/>
              </a:rPr>
              <a:t>health organization provides physical health services</a:t>
            </a:r>
            <a:r>
              <a:rPr lang="en-US" sz="1800" dirty="0" smtClean="0">
                <a:latin typeface="Arial" panose="020B0604020202020204" pitchFamily="34" charset="0"/>
                <a:cs typeface="Arial" panose="020B0604020202020204" pitchFamily="34" charset="0"/>
              </a:rPr>
              <a:t>, it </a:t>
            </a:r>
            <a:r>
              <a:rPr lang="en-US" sz="1800" dirty="0">
                <a:latin typeface="Arial" panose="020B0604020202020204" pitchFamily="34" charset="0"/>
                <a:cs typeface="Arial" panose="020B0604020202020204" pitchFamily="34" charset="0"/>
              </a:rPr>
              <a:t>may need to meet standards regarding exam rooms, bathrooms, drug storage, etc.</a:t>
            </a:r>
          </a:p>
          <a:p>
            <a:r>
              <a:rPr lang="en-US" sz="1800" dirty="0" smtClean="0">
                <a:latin typeface="Arial" panose="020B0604020202020204" pitchFamily="34" charset="0"/>
                <a:cs typeface="Arial" panose="020B0604020202020204" pitchFamily="34" charset="0"/>
              </a:rPr>
              <a:t>If a </a:t>
            </a:r>
            <a:r>
              <a:rPr lang="en-US" sz="1800" dirty="0">
                <a:latin typeface="Arial" panose="020B0604020202020204" pitchFamily="34" charset="0"/>
                <a:cs typeface="Arial" panose="020B0604020202020204" pitchFamily="34" charset="0"/>
              </a:rPr>
              <a:t>physical health organization provides behavioral </a:t>
            </a:r>
            <a:r>
              <a:rPr lang="en-US" sz="1800" dirty="0" smtClean="0">
                <a:latin typeface="Arial" panose="020B0604020202020204" pitchFamily="34" charset="0"/>
                <a:cs typeface="Arial" panose="020B0604020202020204" pitchFamily="34" charset="0"/>
              </a:rPr>
              <a:t>health services, it </a:t>
            </a:r>
            <a:r>
              <a:rPr lang="en-US" sz="1800" dirty="0">
                <a:latin typeface="Arial" panose="020B0604020202020204" pitchFamily="34" charset="0"/>
                <a:cs typeface="Arial" panose="020B0604020202020204" pitchFamily="34" charset="0"/>
              </a:rPr>
              <a:t>may need to meet requirements such as presence of a </a:t>
            </a:r>
            <a:r>
              <a:rPr lang="en-US" sz="1800" dirty="0" smtClean="0">
                <a:latin typeface="Arial" panose="020B0604020202020204" pitchFamily="34" charset="0"/>
                <a:cs typeface="Arial" panose="020B0604020202020204" pitchFamily="34" charset="0"/>
              </a:rPr>
              <a:t>psychiatrist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solidFill>
                  <a:srgbClr val="00B0F0"/>
                </a:solidFill>
                <a:latin typeface="Arial" panose="020B0604020202020204" pitchFamily="34" charset="0"/>
                <a:cs typeface="Arial" panose="020B0604020202020204" pitchFamily="34" charset="0"/>
              </a:rPr>
              <a:t>Workforce </a:t>
            </a:r>
            <a:r>
              <a:rPr lang="en-US" sz="1800" dirty="0">
                <a:solidFill>
                  <a:srgbClr val="00B0F0"/>
                </a:solidFill>
                <a:latin typeface="Arial" panose="020B0604020202020204" pitchFamily="34" charset="0"/>
                <a:cs typeface="Arial" panose="020B0604020202020204" pitchFamily="34" charset="0"/>
              </a:rPr>
              <a:t>shortages, especially mental health </a:t>
            </a:r>
            <a:r>
              <a:rPr lang="en-US" sz="1800" dirty="0" smtClean="0">
                <a:solidFill>
                  <a:srgbClr val="00B0F0"/>
                </a:solidFill>
                <a:latin typeface="Arial" panose="020B0604020202020204" pitchFamily="34" charset="0"/>
                <a:cs typeface="Arial" panose="020B0604020202020204" pitchFamily="34" charset="0"/>
              </a:rPr>
              <a:t>professionals</a:t>
            </a:r>
            <a:endParaRPr lang="en-US" sz="1800" dirty="0">
              <a:solidFill>
                <a:srgbClr val="00B0F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BB80205-BD6F-4CB7-9F08-E874324883B1}" type="slidenum">
              <a:rPr lang="en-US" smtClean="0"/>
              <a:t>16</a:t>
            </a:fld>
            <a:endParaRPr lang="en-US"/>
          </a:p>
        </p:txBody>
      </p:sp>
    </p:spTree>
    <p:extLst>
      <p:ext uri="{BB962C8B-B14F-4D97-AF65-F5344CB8AC3E}">
        <p14:creationId xmlns:p14="http://schemas.microsoft.com/office/powerpoint/2010/main" val="25946293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81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pPr algn="ctr"/>
            <a:r>
              <a:rPr lang="en-US" sz="3600" dirty="0" smtClean="0"/>
              <a:t>Helping Families in Mental Health Crisis Reform Act of 2016 – Part of 21</a:t>
            </a:r>
            <a:r>
              <a:rPr lang="en-US" sz="3600" baseline="30000" dirty="0" smtClean="0"/>
              <a:t>st</a:t>
            </a:r>
            <a:r>
              <a:rPr lang="en-US" sz="3600" dirty="0" smtClean="0"/>
              <a:t> Century Cures Act</a:t>
            </a:r>
            <a:endParaRPr lang="en-US" sz="3600" dirty="0"/>
          </a:p>
        </p:txBody>
      </p:sp>
      <p:sp>
        <p:nvSpPr>
          <p:cNvPr id="3" name="Content Placeholder 2"/>
          <p:cNvSpPr>
            <a:spLocks noGrp="1"/>
          </p:cNvSpPr>
          <p:nvPr>
            <p:ph idx="1"/>
          </p:nvPr>
        </p:nvSpPr>
        <p:spPr>
          <a:xfrm>
            <a:off x="838200" y="1475015"/>
            <a:ext cx="10515600" cy="1744208"/>
          </a:xfrm>
        </p:spPr>
        <p:txBody>
          <a:bodyPr/>
          <a:lstStyle/>
          <a:p>
            <a:r>
              <a:rPr lang="en-US" dirty="0" smtClean="0"/>
              <a:t>On November 30, 2016 the </a:t>
            </a:r>
            <a:r>
              <a:rPr lang="en-US" dirty="0"/>
              <a:t>House of Representatives passed the </a:t>
            </a:r>
            <a:r>
              <a:rPr lang="en-US" dirty="0">
                <a:hlinkClick r:id="rId2"/>
              </a:rPr>
              <a:t>21st Century Cures Act</a:t>
            </a:r>
            <a:r>
              <a:rPr lang="en-US" dirty="0"/>
              <a:t> by a 392 to 26 vote, showing a bipartisan spirit that has been rare in recent years. The Cures Act now heads to the Senate, for a vote </a:t>
            </a:r>
            <a:r>
              <a:rPr lang="en-US" dirty="0" smtClean="0"/>
              <a:t>the week of December 5, 2016.</a:t>
            </a:r>
            <a:endParaRPr lang="en-US" dirty="0"/>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17</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2492830" y="3355295"/>
            <a:ext cx="7315200" cy="3001055"/>
          </a:xfrm>
          <a:prstGeom prst="rect">
            <a:avLst/>
          </a:prstGeom>
        </p:spPr>
      </p:pic>
    </p:spTree>
    <p:extLst>
      <p:ext uri="{BB962C8B-B14F-4D97-AF65-F5344CB8AC3E}">
        <p14:creationId xmlns:p14="http://schemas.microsoft.com/office/powerpoint/2010/main" val="36563788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71" y="185738"/>
            <a:ext cx="11468559" cy="739548"/>
          </a:xfrm>
          <a:gradFill>
            <a:gsLst>
              <a:gs pos="0">
                <a:schemeClr val="accent1">
                  <a:lumMod val="5000"/>
                  <a:lumOff val="95000"/>
                </a:schemeClr>
              </a:gs>
              <a:gs pos="47000">
                <a:schemeClr val="accent1">
                  <a:lumMod val="45000"/>
                  <a:lumOff val="55000"/>
                </a:schemeClr>
              </a:gs>
              <a:gs pos="79000">
                <a:schemeClr val="accent1">
                  <a:lumMod val="45000"/>
                  <a:lumOff val="55000"/>
                </a:schemeClr>
              </a:gs>
              <a:gs pos="91000">
                <a:schemeClr val="accent1">
                  <a:lumMod val="30000"/>
                  <a:lumOff val="70000"/>
                </a:schemeClr>
              </a:gs>
            </a:gsLst>
            <a:lin ang="5400000" scaled="1"/>
          </a:gradFill>
          <a:ln>
            <a:solidFill>
              <a:schemeClr val="tx1"/>
            </a:solidFill>
          </a:ln>
        </p:spPr>
        <p:txBody>
          <a:bodyPr>
            <a:normAutofit fontScale="90000"/>
          </a:bodyPr>
          <a:lstStyle/>
          <a:p>
            <a:pPr algn="ctr"/>
            <a:r>
              <a:rPr lang="en-US" sz="2400" dirty="0"/>
              <a:t>Helping Families in Mental Health Crisis Reform Act of </a:t>
            </a:r>
            <a:r>
              <a:rPr lang="en-US" sz="2400" dirty="0" smtClean="0"/>
              <a:t>2016</a:t>
            </a:r>
            <a:br>
              <a:rPr lang="en-US" sz="2400" dirty="0" smtClean="0"/>
            </a:br>
            <a:r>
              <a:rPr lang="en-US" sz="2400" dirty="0" smtClean="0"/>
              <a:t>Part of 21</a:t>
            </a:r>
            <a:r>
              <a:rPr lang="en-US" sz="2400" baseline="30000" dirty="0" smtClean="0"/>
              <a:t>st</a:t>
            </a:r>
            <a:r>
              <a:rPr lang="en-US" sz="2400" dirty="0" smtClean="0"/>
              <a:t> Century Cures Act</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3316" y="1037576"/>
            <a:ext cx="11397614" cy="5091081"/>
          </a:xfrm>
        </p:spPr>
        <p:txBody>
          <a:bodyPr>
            <a:normAutofit fontScale="92500" lnSpcReduction="20000"/>
          </a:bodyPr>
          <a:lstStyle/>
          <a:p>
            <a:r>
              <a:rPr lang="en-US" sz="2300" dirty="0" smtClean="0">
                <a:cs typeface="Arial" panose="020B0604020202020204" pitchFamily="34" charset="0"/>
              </a:rPr>
              <a:t>Establishes an Assistant Secretary for Mental Health and Substance Use to head SAMHSA – authorities of existing SAMHSA administrator to the Assistant Secretary and establishes a Chief Medical Officer within SAMHSA to promote evidence-based practices</a:t>
            </a:r>
          </a:p>
          <a:p>
            <a:endParaRPr lang="en-US" sz="2300" dirty="0">
              <a:cs typeface="Arial" panose="020B0604020202020204" pitchFamily="34" charset="0"/>
            </a:endParaRPr>
          </a:p>
          <a:p>
            <a:r>
              <a:rPr lang="en-US" sz="2300" dirty="0" smtClean="0">
                <a:cs typeface="Arial" panose="020B0604020202020204" pitchFamily="34" charset="0"/>
              </a:rPr>
              <a:t>Implements </a:t>
            </a:r>
            <a:r>
              <a:rPr lang="en-US" sz="2300" dirty="0">
                <a:cs typeface="Arial" panose="020B0604020202020204" pitchFamily="34" charset="0"/>
              </a:rPr>
              <a:t>key structural reforms, notably clinician leadership, across federal departments and agencies that ensure science-driven and evidence-based approaches to care of individuals with mental illness and/or substance use </a:t>
            </a:r>
            <a:r>
              <a:rPr lang="en-US" sz="2300" dirty="0" smtClean="0">
                <a:cs typeface="Arial" panose="020B0604020202020204" pitchFamily="34" charset="0"/>
              </a:rPr>
              <a:t>disorders</a:t>
            </a:r>
          </a:p>
          <a:p>
            <a:pPr marL="0" indent="0">
              <a:buNone/>
            </a:pPr>
            <a:endParaRPr lang="en-US" sz="2300" dirty="0">
              <a:cs typeface="Arial" panose="020B0604020202020204" pitchFamily="34" charset="0"/>
            </a:endParaRPr>
          </a:p>
          <a:p>
            <a:r>
              <a:rPr lang="en-US" sz="2300" dirty="0" smtClean="0">
                <a:cs typeface="Arial" panose="020B0604020202020204" pitchFamily="34" charset="0"/>
              </a:rPr>
              <a:t>Creates a coordinating committee to better coordinate mental health services for a people with SMI to include, HHS, CMS, DOJ, VA, DOD, HUD, DOE, SSA and stakeholders</a:t>
            </a:r>
          </a:p>
          <a:p>
            <a:r>
              <a:rPr lang="en-US" sz="2300" dirty="0" smtClean="0">
                <a:cs typeface="Arial" panose="020B0604020202020204" pitchFamily="34" charset="0"/>
              </a:rPr>
              <a:t>Reauthorizes grants to support integrated care models for primary care and behavioral health care services</a:t>
            </a:r>
          </a:p>
          <a:p>
            <a:pPr marL="0" indent="0">
              <a:buNone/>
            </a:pPr>
            <a:endParaRPr lang="en-US" sz="2300" dirty="0" smtClean="0">
              <a:cs typeface="Arial" panose="020B0604020202020204" pitchFamily="34" charset="0"/>
            </a:endParaRPr>
          </a:p>
          <a:p>
            <a:r>
              <a:rPr lang="en-US" sz="2300" dirty="0" smtClean="0">
                <a:cs typeface="Arial" panose="020B0604020202020204" pitchFamily="34" charset="0"/>
              </a:rPr>
              <a:t>Authorizes the Secretary to award grants to state and local governments to strengthen community-based crisis response systems or maintain/enhance a database of beds at inpatient psychiatric facilities, crisis stabilization units, and residential MH/SA treatment facilities (Total of $21.5M for FFY 2018 – 2022)</a:t>
            </a:r>
          </a:p>
          <a:p>
            <a:pPr marL="0" indent="0">
              <a:buNone/>
            </a:pPr>
            <a:endParaRPr lang="en-US" sz="2300" dirty="0" smtClean="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18</a:t>
            </a:fld>
            <a:endParaRPr lang="en-US">
              <a:solidFill>
                <a:prstClr val="black">
                  <a:tint val="75000"/>
                </a:prstClr>
              </a:solidFill>
            </a:endParaRPr>
          </a:p>
        </p:txBody>
      </p:sp>
    </p:spTree>
    <p:extLst>
      <p:ext uri="{BB962C8B-B14F-4D97-AF65-F5344CB8AC3E}">
        <p14:creationId xmlns:p14="http://schemas.microsoft.com/office/powerpoint/2010/main" val="32734103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10515600" cy="4957763"/>
          </a:xfrm>
        </p:spPr>
        <p:txBody>
          <a:bodyPr>
            <a:normAutofit fontScale="92500" lnSpcReduction="20000"/>
          </a:bodyPr>
          <a:lstStyle/>
          <a:p>
            <a:r>
              <a:rPr lang="en-US" dirty="0">
                <a:cs typeface="Arial" panose="020B0604020202020204" pitchFamily="34" charset="0"/>
              </a:rPr>
              <a:t>Establishes new and support existing efforts centered on how to address the critical shortages of psychiatrists and other mental health practitioners, and grow the next generation of mental health practitioners; and creates a priority program to train psychology, psychiatry, and social work professionals to work in integrated care settings</a:t>
            </a:r>
          </a:p>
          <a:p>
            <a:pPr marL="0" indent="0">
              <a:buNone/>
            </a:pPr>
            <a:endParaRPr lang="en-US" dirty="0">
              <a:cs typeface="Arial" panose="020B0604020202020204" pitchFamily="34" charset="0"/>
            </a:endParaRPr>
          </a:p>
          <a:p>
            <a:r>
              <a:rPr lang="en-US" dirty="0">
                <a:cs typeface="Arial" panose="020B0604020202020204" pitchFamily="34" charset="0"/>
              </a:rPr>
              <a:t>Substantially improves enforcement of the Mental Health Parity and Addiction Equity Act by requiring annual reports to Congress on parity compliance investigations from federal departments, and requiring the Government Accountability Office to investigate compliance of the parity </a:t>
            </a:r>
            <a:r>
              <a:rPr lang="en-US" dirty="0" smtClean="0">
                <a:cs typeface="Arial" panose="020B0604020202020204" pitchFamily="34" charset="0"/>
              </a:rPr>
              <a:t>law</a:t>
            </a:r>
          </a:p>
          <a:p>
            <a:pPr marL="0" indent="0">
              <a:buNone/>
            </a:pPr>
            <a:endParaRPr lang="en-US" dirty="0" smtClean="0">
              <a:cs typeface="Arial" panose="020B0604020202020204" pitchFamily="34" charset="0"/>
            </a:endParaRPr>
          </a:p>
          <a:p>
            <a:r>
              <a:rPr lang="en-US" dirty="0" smtClean="0">
                <a:cs typeface="Arial" panose="020B0604020202020204" pitchFamily="34" charset="0"/>
              </a:rPr>
              <a:t>Establishes a training demonstration program in HRSA to award 5 year grants for medical residents and fellows to practice psychiatry and addiction medicine in underserved, community-based settings</a:t>
            </a:r>
          </a:p>
          <a:p>
            <a:endParaRPr lang="en-US" dirty="0" smtClean="0">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19</a:t>
            </a:fld>
            <a:endParaRPr lang="en-US">
              <a:solidFill>
                <a:prstClr val="black">
                  <a:tint val="75000"/>
                </a:prstClr>
              </a:solidFill>
            </a:endParaRPr>
          </a:p>
        </p:txBody>
      </p:sp>
      <p:sp>
        <p:nvSpPr>
          <p:cNvPr id="5" name="Title 1"/>
          <p:cNvSpPr>
            <a:spLocks noGrp="1"/>
          </p:cNvSpPr>
          <p:nvPr>
            <p:ph type="title"/>
          </p:nvPr>
        </p:nvSpPr>
        <p:spPr>
          <a:xfrm>
            <a:off x="838200" y="365126"/>
            <a:ext cx="10515600" cy="669018"/>
          </a:xfrm>
          <a:gradFill>
            <a:gsLst>
              <a:gs pos="0">
                <a:schemeClr val="accent1">
                  <a:lumMod val="5000"/>
                  <a:lumOff val="95000"/>
                </a:schemeClr>
              </a:gs>
              <a:gs pos="47000">
                <a:schemeClr val="accent1">
                  <a:lumMod val="45000"/>
                  <a:lumOff val="55000"/>
                </a:schemeClr>
              </a:gs>
              <a:gs pos="79000">
                <a:schemeClr val="accent1">
                  <a:lumMod val="45000"/>
                  <a:lumOff val="55000"/>
                </a:schemeClr>
              </a:gs>
              <a:gs pos="91000">
                <a:schemeClr val="accent1">
                  <a:lumMod val="30000"/>
                  <a:lumOff val="70000"/>
                </a:schemeClr>
              </a:gs>
            </a:gsLst>
            <a:lin ang="5400000" scaled="1"/>
          </a:gradFill>
          <a:ln>
            <a:solidFill>
              <a:schemeClr val="tx1"/>
            </a:solidFill>
          </a:ln>
        </p:spPr>
        <p:txBody>
          <a:bodyPr>
            <a:normAutofit/>
          </a:bodyPr>
          <a:lstStyle/>
          <a:p>
            <a:pPr algn="ctr"/>
            <a:r>
              <a:rPr lang="en-US" sz="2400" dirty="0"/>
              <a:t>Helping Families in Mental Health Crisis Reform Act of 2016</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1540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54" y="231125"/>
            <a:ext cx="10515600" cy="362611"/>
          </a:xfrm>
          <a:gradFill>
            <a:gsLst>
              <a:gs pos="0">
                <a:schemeClr val="accent1">
                  <a:lumMod val="5000"/>
                  <a:lumOff val="95000"/>
                </a:schemeClr>
              </a:gs>
              <a:gs pos="3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a:normAutofit/>
          </a:bodyPr>
          <a:lstStyle/>
          <a:p>
            <a:pPr algn="ctr"/>
            <a:r>
              <a:rPr lang="en-US" sz="1800" b="1" dirty="0" smtClean="0">
                <a:latin typeface="Arial" panose="020B0604020202020204" pitchFamily="34" charset="0"/>
                <a:cs typeface="Arial" panose="020B0604020202020204" pitchFamily="34" charset="0"/>
              </a:rPr>
              <a:t>Why the Integration of Behavioral and Physical Health Care is Needed</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1305" y="712518"/>
            <a:ext cx="11465169" cy="5355773"/>
          </a:xfrm>
        </p:spPr>
        <p:txBody>
          <a:bodyPr>
            <a:normAutofit fontScale="25000" lnSpcReduction="20000"/>
          </a:bodyPr>
          <a:lstStyle/>
          <a:p>
            <a:pPr>
              <a:lnSpc>
                <a:spcPct val="120000"/>
              </a:lnSpc>
            </a:pPr>
            <a:r>
              <a:rPr lang="en-US" sz="6400" dirty="0" smtClean="0">
                <a:latin typeface="Arial" panose="020B0604020202020204" pitchFamily="34" charset="0"/>
                <a:cs typeface="Arial" panose="020B0604020202020204" pitchFamily="34" charset="0"/>
              </a:rPr>
              <a:t>Behavioral health disorders, such as depression and substance use, often co-occur with other common chronic diseases such as diabetes and heart disease, and chronic physical diseases are frequently encountered in persons with more serious mental disorders such as schizophrenia</a:t>
            </a:r>
          </a:p>
          <a:p>
            <a:pPr marL="0" indent="0">
              <a:lnSpc>
                <a:spcPct val="120000"/>
              </a:lnSpc>
              <a:buNone/>
            </a:pPr>
            <a:endParaRPr lang="en-US" sz="6400" dirty="0">
              <a:latin typeface="Arial" panose="020B0604020202020204" pitchFamily="34" charset="0"/>
              <a:cs typeface="Arial" panose="020B0604020202020204" pitchFamily="34" charset="0"/>
            </a:endParaRPr>
          </a:p>
          <a:p>
            <a:pPr>
              <a:lnSpc>
                <a:spcPct val="120000"/>
              </a:lnSpc>
            </a:pPr>
            <a:r>
              <a:rPr lang="en-US" sz="6400" dirty="0" smtClean="0">
                <a:latin typeface="Arial" panose="020B0604020202020204" pitchFamily="34" charset="0"/>
                <a:cs typeface="Arial" panose="020B0604020202020204" pitchFamily="34" charset="0"/>
              </a:rPr>
              <a:t>Mental and physical diseases may have common environmental risk factors, such as unhealthy lifestyles that increase the risk of developing another condition</a:t>
            </a:r>
          </a:p>
          <a:p>
            <a:pPr marL="0" indent="0">
              <a:lnSpc>
                <a:spcPct val="120000"/>
              </a:lnSpc>
              <a:buNone/>
            </a:pPr>
            <a:endParaRPr lang="en-US" sz="6400" dirty="0" smtClean="0">
              <a:latin typeface="Arial" panose="020B0604020202020204" pitchFamily="34" charset="0"/>
              <a:cs typeface="Arial" panose="020B0604020202020204" pitchFamily="34" charset="0"/>
            </a:endParaRPr>
          </a:p>
          <a:p>
            <a:pPr>
              <a:lnSpc>
                <a:spcPct val="120000"/>
              </a:lnSpc>
            </a:pPr>
            <a:r>
              <a:rPr lang="en-US" sz="6400" dirty="0" smtClean="0">
                <a:latin typeface="Arial" panose="020B0604020202020204" pitchFamily="34" charset="0"/>
                <a:cs typeface="Arial" panose="020B0604020202020204" pitchFamily="34" charset="0"/>
              </a:rPr>
              <a:t>Treatments for one condition may have side effects that increase the risk of another condition, for example some behavioral health medications lead to weight gain, high blood sugar levels and high blood lipid levels that can lead to heart disease and stroke</a:t>
            </a:r>
          </a:p>
          <a:p>
            <a:pPr>
              <a:lnSpc>
                <a:spcPct val="120000"/>
              </a:lnSpc>
            </a:pPr>
            <a:endParaRPr lang="en-US" sz="6400" dirty="0" smtClean="0">
              <a:latin typeface="Arial" panose="020B0604020202020204" pitchFamily="34" charset="0"/>
              <a:cs typeface="Arial" panose="020B0604020202020204" pitchFamily="34" charset="0"/>
            </a:endParaRPr>
          </a:p>
          <a:p>
            <a:pPr>
              <a:lnSpc>
                <a:spcPct val="120000"/>
              </a:lnSpc>
            </a:pPr>
            <a:r>
              <a:rPr lang="en-US" sz="6400" dirty="0">
                <a:latin typeface="Arial" panose="020B0604020202020204" pitchFamily="34" charset="0"/>
                <a:cs typeface="Arial" panose="020B0604020202020204" pitchFamily="34" charset="0"/>
              </a:rPr>
              <a:t>Often common behavioral health conditions go unrecognized by primary care providers, and medical conditions go unrecognized by behavioral health </a:t>
            </a:r>
            <a:r>
              <a:rPr lang="en-US" sz="6400" dirty="0" smtClean="0">
                <a:latin typeface="Arial" panose="020B0604020202020204" pitchFamily="34" charset="0"/>
                <a:cs typeface="Arial" panose="020B0604020202020204" pitchFamily="34" charset="0"/>
              </a:rPr>
              <a:t>providers</a:t>
            </a:r>
          </a:p>
          <a:p>
            <a:pPr marL="0" indent="0">
              <a:lnSpc>
                <a:spcPct val="120000"/>
              </a:lnSpc>
              <a:buNone/>
            </a:pPr>
            <a:endParaRPr lang="en-US" sz="6400" dirty="0">
              <a:latin typeface="Arial" panose="020B0604020202020204" pitchFamily="34" charset="0"/>
              <a:cs typeface="Arial" panose="020B0604020202020204" pitchFamily="34" charset="0"/>
            </a:endParaRPr>
          </a:p>
          <a:p>
            <a:pPr>
              <a:lnSpc>
                <a:spcPct val="120000"/>
              </a:lnSpc>
            </a:pPr>
            <a:r>
              <a:rPr lang="en-US" sz="6400" dirty="0" smtClean="0">
                <a:latin typeface="Arial" panose="020B0604020202020204" pitchFamily="34" charset="0"/>
                <a:cs typeface="Arial" panose="020B0604020202020204" pitchFamily="34" charset="0"/>
              </a:rPr>
              <a:t>Due to the stigma associated with behavioral health conditions, individuals may not feel comfortable discussing these issues with primary care providers; conversely, some primary care providers may not feel comfortable diagnosing and treating behavioral health disorders and mental disease*</a:t>
            </a:r>
            <a:endParaRPr lang="en-US"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2</a:t>
            </a:fld>
            <a:endParaRPr lang="en-US" dirty="0">
              <a:solidFill>
                <a:prstClr val="black">
                  <a:tint val="75000"/>
                </a:prstClr>
              </a:solidFill>
            </a:endParaRPr>
          </a:p>
        </p:txBody>
      </p:sp>
      <p:sp>
        <p:nvSpPr>
          <p:cNvPr id="5" name="TextBox 4"/>
          <p:cNvSpPr txBox="1"/>
          <p:nvPr/>
        </p:nvSpPr>
        <p:spPr>
          <a:xfrm>
            <a:off x="598181" y="6187073"/>
            <a:ext cx="423507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*Health Affairs 34, No. 9 (2015): 1498-1505</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7729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6657"/>
            <a:ext cx="10515600" cy="4620306"/>
          </a:xfrm>
        </p:spPr>
        <p:txBody>
          <a:bodyPr>
            <a:normAutofit fontScale="85000" lnSpcReduction="20000"/>
          </a:bodyPr>
          <a:lstStyle/>
          <a:p>
            <a:r>
              <a:rPr lang="en-US" dirty="0">
                <a:cs typeface="Arial" panose="020B0604020202020204" pitchFamily="34" charset="0"/>
              </a:rPr>
              <a:t>Liability protections for volunteers at deemed community health centers through Federal Tort Claims </a:t>
            </a:r>
            <a:r>
              <a:rPr lang="en-US" dirty="0" smtClean="0">
                <a:cs typeface="Arial" panose="020B0604020202020204" pitchFamily="34" charset="0"/>
              </a:rPr>
              <a:t>Act</a:t>
            </a:r>
          </a:p>
          <a:p>
            <a:pPr marL="0" indent="0">
              <a:buNone/>
            </a:pPr>
            <a:endParaRPr lang="en-US" dirty="0">
              <a:cs typeface="Arial" panose="020B0604020202020204" pitchFamily="34" charset="0"/>
            </a:endParaRPr>
          </a:p>
          <a:p>
            <a:r>
              <a:rPr lang="en-US" dirty="0">
                <a:cs typeface="Arial" panose="020B0604020202020204" pitchFamily="34" charset="0"/>
              </a:rPr>
              <a:t>Supports funding for innovative models of care that have the power to reduce long-term disability for individuals with severe mental illness including the Recovery After an Initial Schizophrenia Episode (RAISE) program, which helps individuals with schizophrenia to lead productive, independent lives while aiming to reduce financial impacts on public </a:t>
            </a:r>
            <a:r>
              <a:rPr lang="en-US" dirty="0" smtClean="0">
                <a:cs typeface="Arial" panose="020B0604020202020204" pitchFamily="34" charset="0"/>
              </a:rPr>
              <a:t>systems</a:t>
            </a:r>
          </a:p>
          <a:p>
            <a:pPr marL="0" indent="0">
              <a:buNone/>
            </a:pPr>
            <a:endParaRPr lang="en-US" dirty="0">
              <a:cs typeface="Arial" panose="020B0604020202020204" pitchFamily="34" charset="0"/>
            </a:endParaRPr>
          </a:p>
          <a:p>
            <a:r>
              <a:rPr lang="en-US" dirty="0">
                <a:cs typeface="Arial" panose="020B0604020202020204" pitchFamily="34" charset="0"/>
              </a:rPr>
              <a:t>Clarify permitted disclosures of PHI by health care professionals to communicate with caregivers of adults with SMI to facilitate </a:t>
            </a:r>
            <a:r>
              <a:rPr lang="en-US" dirty="0" smtClean="0">
                <a:cs typeface="Arial" panose="020B0604020202020204" pitchFamily="34" charset="0"/>
              </a:rPr>
              <a:t>treatment</a:t>
            </a:r>
          </a:p>
          <a:p>
            <a:pPr marL="0" indent="0">
              <a:buNone/>
            </a:pPr>
            <a:endParaRPr lang="en-US" dirty="0">
              <a:cs typeface="Arial" panose="020B0604020202020204" pitchFamily="34" charset="0"/>
            </a:endParaRPr>
          </a:p>
          <a:p>
            <a:r>
              <a:rPr lang="en-US" dirty="0">
                <a:cs typeface="Arial" panose="020B0604020202020204" pitchFamily="34" charset="0"/>
              </a:rPr>
              <a:t>Allows Medicaid coverage of mental health and primary care services furnished on the same day</a:t>
            </a:r>
          </a:p>
          <a:p>
            <a:endParaRPr lang="en-US" dirty="0"/>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20</a:t>
            </a:fld>
            <a:endParaRPr lang="en-US">
              <a:solidFill>
                <a:prstClr val="black">
                  <a:tint val="75000"/>
                </a:prstClr>
              </a:solidFill>
            </a:endParaRPr>
          </a:p>
        </p:txBody>
      </p:sp>
      <p:sp>
        <p:nvSpPr>
          <p:cNvPr id="5" name="Title 1"/>
          <p:cNvSpPr>
            <a:spLocks noGrp="1"/>
          </p:cNvSpPr>
          <p:nvPr>
            <p:ph type="title"/>
          </p:nvPr>
        </p:nvSpPr>
        <p:spPr>
          <a:xfrm>
            <a:off x="838200" y="365126"/>
            <a:ext cx="10515600" cy="973818"/>
          </a:xfrm>
          <a:gradFill>
            <a:gsLst>
              <a:gs pos="0">
                <a:schemeClr val="accent1">
                  <a:lumMod val="5000"/>
                  <a:lumOff val="95000"/>
                </a:schemeClr>
              </a:gs>
              <a:gs pos="47000">
                <a:schemeClr val="accent1">
                  <a:lumMod val="45000"/>
                  <a:lumOff val="55000"/>
                </a:schemeClr>
              </a:gs>
              <a:gs pos="79000">
                <a:schemeClr val="accent1">
                  <a:lumMod val="45000"/>
                  <a:lumOff val="55000"/>
                </a:schemeClr>
              </a:gs>
              <a:gs pos="91000">
                <a:schemeClr val="accent1">
                  <a:lumMod val="30000"/>
                  <a:lumOff val="70000"/>
                </a:schemeClr>
              </a:gs>
            </a:gsLst>
            <a:lin ang="5400000" scaled="1"/>
          </a:gradFill>
          <a:ln>
            <a:solidFill>
              <a:schemeClr val="tx1"/>
            </a:solidFill>
          </a:ln>
        </p:spPr>
        <p:txBody>
          <a:bodyPr>
            <a:normAutofit/>
          </a:bodyPr>
          <a:lstStyle/>
          <a:p>
            <a:pPr algn="ctr"/>
            <a:r>
              <a:rPr lang="en-US" sz="2400" dirty="0"/>
              <a:t>Helping Families in Mental Health Crisis Reform Act of 2016</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9280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569" y="234002"/>
            <a:ext cx="5747208" cy="1525243"/>
          </a:xfrm>
          <a:gradFill>
            <a:gsLst>
              <a:gs pos="0">
                <a:schemeClr val="accent1">
                  <a:lumMod val="5000"/>
                  <a:lumOff val="95000"/>
                </a:schemeClr>
              </a:gs>
              <a:gs pos="3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a:normAutofit/>
          </a:bodyPr>
          <a:lstStyle/>
          <a:p>
            <a:pPr algn="ctr"/>
            <a:r>
              <a:rPr lang="en-US" sz="2800" b="1" dirty="0" smtClean="0">
                <a:latin typeface="Arial" panose="020B0604020202020204" pitchFamily="34" charset="0"/>
                <a:cs typeface="Arial" panose="020B0604020202020204" pitchFamily="34" charset="0"/>
              </a:rPr>
              <a:t>Conclusions</a:t>
            </a:r>
            <a:endParaRPr lang="en-US" sz="2800"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612775" y="2054431"/>
            <a:ext cx="11072544" cy="4405746"/>
          </a:xfrm>
          <a:noFill/>
          <a:ln>
            <a:noFill/>
          </a:ln>
        </p:spPr>
        <p:txBody>
          <a:bodyPr>
            <a:normAutofit lnSpcReduction="10000"/>
          </a:bodyPr>
          <a:lstStyle/>
          <a:p>
            <a:r>
              <a:rPr lang="en-US" sz="2200" dirty="0" smtClean="0"/>
              <a:t>The Integration of behavioral and physical health services is an  emergent model developing along a continuum</a:t>
            </a:r>
          </a:p>
          <a:p>
            <a:pPr marL="0" indent="0">
              <a:buNone/>
            </a:pPr>
            <a:endParaRPr lang="en-US" sz="2200" dirty="0" smtClean="0"/>
          </a:p>
          <a:p>
            <a:r>
              <a:rPr lang="en-US" sz="2200" dirty="0" smtClean="0"/>
              <a:t>In order for integration to occur, new treatment paradigms must  be adopted by providers and resources for restructuring provider systems is needed</a:t>
            </a:r>
          </a:p>
          <a:p>
            <a:pPr marL="0" indent="0">
              <a:buNone/>
            </a:pPr>
            <a:endParaRPr lang="en-US" sz="2200" dirty="0" smtClean="0"/>
          </a:p>
          <a:p>
            <a:r>
              <a:rPr lang="en-US" sz="2200" dirty="0" smtClean="0"/>
              <a:t>There is a need for additional behavioral health professionals in Virginia</a:t>
            </a:r>
          </a:p>
          <a:p>
            <a:pPr marL="0" indent="0">
              <a:buNone/>
            </a:pPr>
            <a:endParaRPr lang="en-US" sz="2200" dirty="0" smtClean="0"/>
          </a:p>
          <a:p>
            <a:r>
              <a:rPr lang="en-US" sz="2200" dirty="0" smtClean="0"/>
              <a:t>The right incentives need to be in place and systems scaled for sustainability</a:t>
            </a:r>
          </a:p>
          <a:p>
            <a:pPr marL="0" indent="0">
              <a:buNone/>
            </a:pPr>
            <a:endParaRPr lang="en-US" sz="2200" dirty="0" smtClean="0"/>
          </a:p>
          <a:p>
            <a:r>
              <a:rPr lang="en-US" sz="2200" dirty="0" smtClean="0"/>
              <a:t>Integration is a process </a:t>
            </a:r>
            <a:r>
              <a:rPr lang="en-US" sz="2200" dirty="0"/>
              <a:t>and </a:t>
            </a:r>
            <a:r>
              <a:rPr lang="en-US" sz="2200" dirty="0" smtClean="0"/>
              <a:t>it will </a:t>
            </a:r>
            <a:r>
              <a:rPr lang="en-US" sz="2200" dirty="0"/>
              <a:t>take several years for systems to mature and results to be achieved</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21</a:t>
            </a:fld>
            <a:endParaRPr lang="en-US">
              <a:solidFill>
                <a:prstClr val="black">
                  <a:tint val="75000"/>
                </a:prstClr>
              </a:solidFill>
            </a:endParaRPr>
          </a:p>
        </p:txBody>
      </p:sp>
      <p:sp>
        <p:nvSpPr>
          <p:cNvPr id="2" name="AutoShape 2" descr="Image result for image conclus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Image result for image long-term develop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Image result for image long-term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865" y="234001"/>
            <a:ext cx="3922004" cy="15252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433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143000"/>
            <a:ext cx="8229600" cy="5334000"/>
          </a:xfrm>
        </p:spPr>
        <p:txBody>
          <a:bodyPr>
            <a:normAutofit lnSpcReduction="10000"/>
          </a:bodyPr>
          <a:lstStyle/>
          <a:p>
            <a:pPr marL="109728" indent="0" algn="ctr">
              <a:buNone/>
            </a:pPr>
            <a:endParaRPr lang="en-US" sz="2400" dirty="0">
              <a:latin typeface="Arial" panose="020B0604020202020204" pitchFamily="34" charset="0"/>
              <a:cs typeface="Arial" panose="020B0604020202020204" pitchFamily="34" charset="0"/>
            </a:endParaRPr>
          </a:p>
          <a:p>
            <a:pPr marL="109728" indent="0" algn="ctr">
              <a:buNone/>
            </a:pPr>
            <a:r>
              <a:rPr lang="en-US" sz="2500" dirty="0">
                <a:latin typeface="Arial" panose="020B0604020202020204" pitchFamily="34" charset="0"/>
                <a:cs typeface="Arial" panose="020B0604020202020204" pitchFamily="34" charset="0"/>
              </a:rPr>
              <a:t>Visit the Joint Commission on Health Care website </a:t>
            </a:r>
            <a:br>
              <a:rPr lang="en-US" sz="25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hlinkClick r:id="rId3"/>
              </a:rPr>
              <a:t>http://</a:t>
            </a:r>
            <a:r>
              <a:rPr lang="en-US" sz="2400" dirty="0" smtClean="0">
                <a:solidFill>
                  <a:srgbClr val="0070C0"/>
                </a:solidFill>
                <a:latin typeface="Arial" panose="020B0604020202020204" pitchFamily="34" charset="0"/>
                <a:cs typeface="Arial" panose="020B0604020202020204" pitchFamily="34" charset="0"/>
                <a:hlinkClick r:id="rId3"/>
              </a:rPr>
              <a:t>jchc.virginia.gov</a:t>
            </a:r>
            <a:endParaRPr lang="en-US" sz="2400" dirty="0" smtClean="0">
              <a:solidFill>
                <a:srgbClr val="0070C0"/>
              </a:solidFill>
              <a:latin typeface="Arial" panose="020B0604020202020204" pitchFamily="34" charset="0"/>
              <a:cs typeface="Arial" panose="020B0604020202020204" pitchFamily="34" charset="0"/>
            </a:endParaRPr>
          </a:p>
          <a:p>
            <a:pPr marL="109728" indent="0">
              <a:buNone/>
            </a:pPr>
            <a:endParaRPr lang="en-US" sz="2400" dirty="0">
              <a:latin typeface="Arial" panose="020B0604020202020204" pitchFamily="34" charset="0"/>
              <a:cs typeface="Arial" panose="020B0604020202020204" pitchFamily="34" charset="0"/>
            </a:endParaRPr>
          </a:p>
          <a:p>
            <a:pPr marL="393192" lvl="1" indent="0">
              <a:buNone/>
            </a:pPr>
            <a:r>
              <a:rPr lang="en-US" sz="2400" u="sng" dirty="0">
                <a:latin typeface="Arial" panose="020B0604020202020204" pitchFamily="34" charset="0"/>
                <a:cs typeface="Arial" panose="020B0604020202020204" pitchFamily="34" charset="0"/>
              </a:rPr>
              <a:t>Contact Information</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L="393192" lvl="1" indent="0">
              <a:buNone/>
            </a:pPr>
            <a:r>
              <a:rPr lang="en-US" sz="2000" dirty="0">
                <a:latin typeface="Arial" panose="020B0604020202020204" pitchFamily="34" charset="0"/>
                <a:cs typeface="Arial" panose="020B0604020202020204" pitchFamily="34" charset="0"/>
              </a:rPr>
              <a:t>Paula Margolis, PhD, MPH</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Joint Commission on Health Care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P.O. Box 1322</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Richmond, Virginia  23218</a:t>
            </a:r>
          </a:p>
          <a:p>
            <a:pPr marL="393192" lvl="1" indent="0">
              <a:buNone/>
            </a:pPr>
            <a:r>
              <a:rPr lang="en-US" sz="2000" dirty="0">
                <a:solidFill>
                  <a:schemeClr val="accent1">
                    <a:lumMod val="75000"/>
                  </a:schemeClr>
                </a:solidFill>
                <a:latin typeface="Arial" panose="020B0604020202020204" pitchFamily="34" charset="0"/>
                <a:cs typeface="Arial" panose="020B0604020202020204" pitchFamily="34" charset="0"/>
              </a:rPr>
              <a:t>pmargolis@jchc.virginia.gov</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(804) 786-5445 ext. 4</a:t>
            </a:r>
          </a:p>
          <a:p>
            <a:pPr marL="393192"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r>
              <a:rPr lang="en-US" sz="2000" dirty="0" smtClean="0">
                <a:latin typeface="Times New Roman" panose="02020603050405020304" pitchFamily="18" charset="0"/>
                <a:cs typeface="Times New Roman" panose="02020603050405020304" pitchFamily="18" charset="0"/>
              </a:rPr>
              <a:t>Full </a:t>
            </a:r>
            <a:r>
              <a:rPr lang="en-US" sz="2000" smtClean="0">
                <a:latin typeface="Times New Roman" panose="02020603050405020304" pitchFamily="18" charset="0"/>
                <a:cs typeface="Times New Roman" panose="02020603050405020304" pitchFamily="18" charset="0"/>
              </a:rPr>
              <a:t>JCHC presentation:</a:t>
            </a:r>
            <a:endParaRPr lang="en-US" sz="2000" dirty="0">
              <a:latin typeface="Times New Roman" panose="02020603050405020304" pitchFamily="18" charset="0"/>
              <a:cs typeface="Times New Roman" panose="02020603050405020304" pitchFamily="18" charset="0"/>
            </a:endParaRPr>
          </a:p>
          <a:p>
            <a:pPr marL="393192" lvl="1" indent="0">
              <a:buNone/>
            </a:pPr>
            <a:r>
              <a:rPr lang="en-US" sz="2000" dirty="0">
                <a:solidFill>
                  <a:srgbClr val="0070C0"/>
                </a:solidFill>
                <a:latin typeface="Arial" panose="020B0604020202020204" pitchFamily="34" charset="0"/>
                <a:cs typeface="Arial" panose="020B0604020202020204" pitchFamily="34" charset="0"/>
              </a:rPr>
              <a:t>http://jchc.virginia.gov/3.%20Behavioral%20and%20Physical%20Health%20Care%20%20Integration%20CLR.pdf</a:t>
            </a:r>
          </a:p>
          <a:p>
            <a:pPr marL="393192" lvl="1" indent="0">
              <a:buNone/>
            </a:pPr>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7ACC96F-E44B-4162-86C1-B1BA3AE6CDCD}" type="slidenum">
              <a:rPr lang="en-US">
                <a:solidFill>
                  <a:prstClr val="black">
                    <a:tint val="75000"/>
                  </a:prstClr>
                </a:solidFill>
                <a:latin typeface="Calibri"/>
              </a:rPr>
              <a:pPr/>
              <a:t>22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912133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713"/>
            <a:ext cx="10515600" cy="647361"/>
          </a:xfrm>
          <a:gradFill>
            <a:gsLst>
              <a:gs pos="0">
                <a:srgbClr val="5B9BD5">
                  <a:lumMod val="5000"/>
                  <a:lumOff val="95000"/>
                </a:srgbClr>
              </a:gs>
              <a:gs pos="33000">
                <a:srgbClr val="5B9BD5">
                  <a:lumMod val="45000"/>
                  <a:lumOff val="55000"/>
                </a:srgbClr>
              </a:gs>
              <a:gs pos="83000">
                <a:srgbClr val="5B9BD5">
                  <a:lumMod val="45000"/>
                  <a:lumOff val="55000"/>
                </a:srgbClr>
              </a:gs>
              <a:gs pos="100000">
                <a:srgbClr val="5B9BD5">
                  <a:lumMod val="30000"/>
                  <a:lumOff val="70000"/>
                </a:srgbClr>
              </a:gs>
            </a:gsLst>
            <a:lin ang="5400000" scaled="1"/>
          </a:gradFill>
          <a:ln>
            <a:solidFill>
              <a:sysClr val="windowText" lastClr="000000"/>
            </a:solidFill>
          </a:ln>
        </p:spPr>
        <p:txBody>
          <a:bodyPr>
            <a:normAutofit/>
          </a:bodyPr>
          <a:lstStyle/>
          <a:p>
            <a:pPr algn="ctr"/>
            <a:r>
              <a:rPr lang="en-US" sz="2000" b="1" dirty="0">
                <a:latin typeface="Arial" panose="020B0604020202020204" pitchFamily="34" charset="0"/>
                <a:cs typeface="Arial" panose="020B0604020202020204" pitchFamily="34" charset="0"/>
              </a:rPr>
              <a:t>Why the Integration of Behavioral and Physical Health Care is </a:t>
            </a:r>
            <a:r>
              <a:rPr lang="en-US" sz="2000" b="1" dirty="0" smtClean="0">
                <a:latin typeface="Arial" panose="020B0604020202020204" pitchFamily="34" charset="0"/>
                <a:cs typeface="Arial" panose="020B0604020202020204" pitchFamily="34" charset="0"/>
              </a:rPr>
              <a:t>Needed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The Needs of Adults with Severe Mental Illness (SMI)</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7016" y="976913"/>
                <a:ext cx="10515600" cy="1766316"/>
              </a:xfrm>
            </p:spPr>
            <p:txBody>
              <a:bodyPr>
                <a:normAutofit lnSpcReduction="10000"/>
              </a:bodyPr>
              <a:lstStyle/>
              <a:p>
                <a:r>
                  <a:rPr lang="en-US" sz="1600" dirty="0" smtClean="0">
                    <a:latin typeface="Arial" panose="020B0604020202020204" pitchFamily="34" charset="0"/>
                    <a:cs typeface="Arial" panose="020B0604020202020204" pitchFamily="34" charset="0"/>
                  </a:rPr>
                  <a:t>Compared to individuals with SMI, adults with SMI have higher rates of chronic medical conditions, including hypertension, HIV/AIDS, and diabetes; a higher frequency of multiple general medical conditions; and a higher rate of premature mortality resulting form these conditions</a:t>
                </a:r>
                <a14:m>
                  <m:oMath xmlns:m="http://schemas.openxmlformats.org/officeDocument/2006/math">
                    <m:r>
                      <a:rPr lang="en-US" sz="1200" i="1" dirty="0" smtClean="0">
                        <a:latin typeface="Cambria Math" panose="02040503050406030204" pitchFamily="18" charset="0"/>
                        <a:cs typeface="Arial" panose="020B0604020202020204" pitchFamily="34" charset="0"/>
                      </a:rPr>
                      <m:t>1</m:t>
                    </m:r>
                  </m:oMath>
                </a14:m>
                <a:endParaRPr lang="en-US" sz="1200" dirty="0" smtClean="0">
                  <a:latin typeface="Arial" panose="020B0604020202020204" pitchFamily="34" charset="0"/>
                  <a:cs typeface="Arial" panose="020B0604020202020204" pitchFamily="34" charset="0"/>
                </a:endParaRPr>
              </a:p>
              <a:p>
                <a:pPr marL="0" indent="0">
                  <a:buNone/>
                </a:pPr>
                <a:endParaRPr lang="en-US" sz="12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Factors associated with this excess disease burden include socioeconomic disadvantage, substance use comorbidity, medication side effects, unhealthy behaviors, neglect of self care and inadequacies in the health care system</a:t>
                </a:r>
                <a14:m>
                  <m:oMath xmlns:m="http://schemas.openxmlformats.org/officeDocument/2006/math">
                    <m:r>
                      <a:rPr lang="en-US" sz="1200" i="1" dirty="0">
                        <a:latin typeface="Cambria Math" panose="02040503050406030204" pitchFamily="18" charset="0"/>
                        <a:cs typeface="Arial" panose="020B0604020202020204" pitchFamily="34" charset="0"/>
                      </a:rPr>
                      <m:t>1</m:t>
                    </m:r>
                  </m:oMath>
                </a14:m>
                <a:endParaRPr lang="en-US" sz="12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7016" y="976913"/>
                <a:ext cx="10515600" cy="1766316"/>
              </a:xfrm>
              <a:blipFill>
                <a:blip r:embed="rId3"/>
                <a:stretch>
                  <a:fillRect l="-232" t="-37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3</a:t>
            </a:fld>
            <a:endParaRPr lang="en-US">
              <a:solidFill>
                <a:prstClr val="black">
                  <a:tint val="75000"/>
                </a:prstClr>
              </a:solidFill>
            </a:endParaRPr>
          </a:p>
        </p:txBody>
      </p:sp>
      <p:sp>
        <p:nvSpPr>
          <p:cNvPr id="5" name="TextBox 4"/>
          <p:cNvSpPr txBox="1"/>
          <p:nvPr/>
        </p:nvSpPr>
        <p:spPr>
          <a:xfrm>
            <a:off x="565079" y="6335034"/>
            <a:ext cx="10356350" cy="338554"/>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 Health Affairs, 25, no.3 (2006):659-669</a:t>
            </a:r>
            <a:endParaRPr lang="en-US" sz="1600" dirty="0">
              <a:latin typeface="Arial" panose="020B0604020202020204" pitchFamily="34" charset="0"/>
              <a:cs typeface="Arial" panose="020B0604020202020204" pitchFamily="34" charset="0"/>
            </a:endParaRPr>
          </a:p>
        </p:txBody>
      </p:sp>
      <p:grpSp>
        <p:nvGrpSpPr>
          <p:cNvPr id="37" name="Group 36"/>
          <p:cNvGrpSpPr/>
          <p:nvPr/>
        </p:nvGrpSpPr>
        <p:grpSpPr>
          <a:xfrm>
            <a:off x="565079" y="3143902"/>
            <a:ext cx="11008760" cy="2905121"/>
            <a:chOff x="729464" y="2383694"/>
            <a:chExt cx="11008760" cy="2905121"/>
          </a:xfrm>
        </p:grpSpPr>
        <p:sp>
          <p:nvSpPr>
            <p:cNvPr id="6" name="TextBox 5"/>
            <p:cNvSpPr txBox="1"/>
            <p:nvPr/>
          </p:nvSpPr>
          <p:spPr>
            <a:xfrm>
              <a:off x="2897311" y="2383694"/>
              <a:ext cx="6770670" cy="584775"/>
            </a:xfrm>
            <a:prstGeom prst="rect">
              <a:avLst/>
            </a:prstGeo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tx1"/>
              </a:solidFill>
            </a:ln>
          </p:spPr>
          <p:txBody>
            <a:bodyPr wrap="square" rtlCol="0">
              <a:spAutoFit/>
            </a:bodyPr>
            <a:lstStyle/>
            <a:p>
              <a:pPr algn="ctr"/>
              <a:r>
                <a:rPr lang="en-US" sz="1600" dirty="0" smtClean="0">
                  <a:latin typeface="Arial" panose="020B0604020202020204" pitchFamily="34" charset="0"/>
                  <a:cs typeface="Arial" panose="020B0604020202020204" pitchFamily="34" charset="0"/>
                </a:rPr>
                <a:t>Toxic effects of alcohol; side effects of antipsychotic drugs; unhealthy lifestyles; poor quality of medical care and lack of adherence to treatment</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2897312" y="3493213"/>
              <a:ext cx="6770669" cy="584775"/>
            </a:xfrm>
            <a:prstGeom prst="rect">
              <a:avLst/>
            </a:prstGeo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tx1"/>
              </a:solidFill>
            </a:ln>
          </p:spPr>
          <p:txBody>
            <a:bodyPr wrap="square" rtlCol="0">
              <a:spAutoFit/>
            </a:bodyPr>
            <a:lstStyle/>
            <a:p>
              <a:pPr algn="ctr"/>
              <a:r>
                <a:rPr lang="en-US" sz="1600" dirty="0" smtClean="0">
                  <a:latin typeface="Arial" panose="020B0604020202020204" pitchFamily="34" charset="0"/>
                  <a:cs typeface="Arial" panose="020B0604020202020204" pitchFamily="34" charset="0"/>
                </a:rPr>
                <a:t>Common genetic basis or environmental risk factors, such as childhood adversities, stressful life events and tobacco use</a:t>
              </a: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2897312" y="4704040"/>
              <a:ext cx="6770669" cy="584775"/>
            </a:xfrm>
            <a:prstGeom prst="rect">
              <a:avLst/>
            </a:prstGeo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tx1"/>
              </a:solidFill>
            </a:ln>
          </p:spPr>
          <p:txBody>
            <a:bodyPr wrap="square" rtlCol="0">
              <a:spAutoFit/>
            </a:bodyPr>
            <a:lstStyle/>
            <a:p>
              <a:pPr algn="ctr"/>
              <a:r>
                <a:rPr lang="en-US" sz="1600" dirty="0" smtClean="0">
                  <a:latin typeface="Arial" panose="020B0604020202020204" pitchFamily="34" charset="0"/>
                  <a:cs typeface="Arial" panose="020B0604020202020204" pitchFamily="34" charset="0"/>
                </a:rPr>
                <a:t>Pain, disability and social implications of chronic diseases, inflammatory processes, side effects of medications (e.g. antihypertensive)</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729464" y="2989780"/>
              <a:ext cx="1633591" cy="1815882"/>
            </a:xfrm>
            <a:prstGeom prst="rect">
              <a:avLst/>
            </a:prstGeo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tx1"/>
              </a:solidFill>
            </a:ln>
          </p:spPr>
          <p:txBody>
            <a:bodyPr wrap="square" rtlCol="0">
              <a:spAutoFit/>
            </a:bodyPr>
            <a:lstStyle/>
            <a:p>
              <a:pPr algn="ctr"/>
              <a:r>
                <a:rPr lang="en-US" sz="1600" b="1" dirty="0" smtClean="0">
                  <a:latin typeface="Arial" panose="020B0604020202020204" pitchFamily="34" charset="0"/>
                  <a:cs typeface="Arial" panose="020B0604020202020204" pitchFamily="34" charset="0"/>
                </a:rPr>
                <a:t>Mental disorders: </a:t>
              </a:r>
              <a:r>
                <a:rPr lang="en-US" sz="1600" dirty="0" smtClean="0">
                  <a:latin typeface="Arial" panose="020B0604020202020204" pitchFamily="34" charset="0"/>
                  <a:cs typeface="Arial" panose="020B0604020202020204" pitchFamily="34" charset="0"/>
                </a:rPr>
                <a:t>depression, anxiety, substance abuse and schizophrenia</a:t>
              </a:r>
            </a:p>
          </p:txBody>
        </p:sp>
        <p:sp>
          <p:nvSpPr>
            <p:cNvPr id="10" name="TextBox 9"/>
            <p:cNvSpPr txBox="1"/>
            <p:nvPr/>
          </p:nvSpPr>
          <p:spPr>
            <a:xfrm>
              <a:off x="10104633" y="2989780"/>
              <a:ext cx="1633591" cy="1815882"/>
            </a:xfrm>
            <a:prstGeom prst="rect">
              <a:avLst/>
            </a:prstGeo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tx1"/>
              </a:solidFill>
            </a:ln>
          </p:spPr>
          <p:txBody>
            <a:bodyPr wrap="square" rtlCol="0">
              <a:spAutoFit/>
            </a:bodyPr>
            <a:lstStyle/>
            <a:p>
              <a:pPr algn="ctr"/>
              <a:r>
                <a:rPr lang="en-US" sz="1600" b="1" dirty="0" smtClean="0">
                  <a:latin typeface="Arial" panose="020B0604020202020204" pitchFamily="34" charset="0"/>
                  <a:cs typeface="Arial" panose="020B0604020202020204" pitchFamily="34" charset="0"/>
                </a:rPr>
                <a:t>Chronic diseases:</a:t>
              </a:r>
              <a:r>
                <a:rPr lang="en-US" sz="1600" dirty="0" smtClean="0">
                  <a:latin typeface="Arial" panose="020B0604020202020204" pitchFamily="34" charset="0"/>
                  <a:cs typeface="Arial" panose="020B0604020202020204" pitchFamily="34" charset="0"/>
                </a:rPr>
                <a:t> cardiovascular, lung, liver diseases; diabetes, cancer</a:t>
              </a:r>
              <a:endParaRPr lang="en-US" sz="1600" b="1" dirty="0">
                <a:latin typeface="Arial" panose="020B0604020202020204" pitchFamily="34" charset="0"/>
                <a:cs typeface="Arial" panose="020B0604020202020204" pitchFamily="34" charset="0"/>
              </a:endParaRPr>
            </a:p>
          </p:txBody>
        </p:sp>
        <p:cxnSp>
          <p:nvCxnSpPr>
            <p:cNvPr id="23" name="Straight Arrow Connector 22"/>
            <p:cNvCxnSpPr/>
            <p:nvPr/>
          </p:nvCxnSpPr>
          <p:spPr>
            <a:xfrm>
              <a:off x="9667981" y="2519648"/>
              <a:ext cx="1017143" cy="462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667981" y="4849402"/>
              <a:ext cx="1253448" cy="288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147300" y="4849403"/>
              <a:ext cx="750011" cy="288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0"/>
            </p:cNvCxnSpPr>
            <p:nvPr/>
          </p:nvCxnSpPr>
          <p:spPr>
            <a:xfrm flipV="1">
              <a:off x="1546260" y="2486454"/>
              <a:ext cx="1351051" cy="503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3"/>
            </p:cNvCxnSpPr>
            <p:nvPr/>
          </p:nvCxnSpPr>
          <p:spPr>
            <a:xfrm flipV="1">
              <a:off x="9667981" y="3785600"/>
              <a:ext cx="4366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a:stCxn id="7" idx="1"/>
          </p:cNvCxnSpPr>
          <p:nvPr/>
        </p:nvCxnSpPr>
        <p:spPr>
          <a:xfrm flipH="1" flipV="1">
            <a:off x="2198671" y="4545808"/>
            <a:ext cx="53425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81874" y="2718132"/>
            <a:ext cx="9245885"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The Mechanisms of Comorbidity of Mental Disorders with other Chronic Diseases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2461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1951054" y="205989"/>
            <a:ext cx="8686800" cy="711919"/>
          </a:xfr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accent1"/>
            </a:solidFill>
          </a:ln>
        </p:spPr>
        <p:txBody>
          <a:bodyPr vert="horz" lIns="0" tIns="0" rIns="0" bIns="0" rtlCol="0" anchor="ctr">
            <a:normAutofit/>
          </a:bodyPr>
          <a:lstStyle/>
          <a:p>
            <a:r>
              <a:rPr lang="en-US" sz="1800" b="1" dirty="0">
                <a:latin typeface="Arial" panose="020B0604020202020204" pitchFamily="34" charset="0"/>
                <a:cs typeface="Arial" panose="020B0604020202020204" pitchFamily="34" charset="0"/>
              </a:rPr>
              <a:t>Why the Integration of Behavioral and Physical Health Care is </a:t>
            </a:r>
            <a:r>
              <a:rPr lang="en-US" sz="1800" b="1" dirty="0" smtClean="0">
                <a:latin typeface="Arial" panose="020B0604020202020204" pitchFamily="34" charset="0"/>
                <a:cs typeface="Arial" panose="020B0604020202020204" pitchFamily="34" charset="0"/>
              </a:rPr>
              <a:t>Needed</a:t>
            </a:r>
            <a:br>
              <a:rPr lang="en-US" sz="1800" b="1" dirty="0" smtClean="0">
                <a:latin typeface="Arial" panose="020B0604020202020204" pitchFamily="34" charset="0"/>
                <a:cs typeface="Arial" panose="020B0604020202020204" pitchFamily="34" charset="0"/>
              </a:rPr>
            </a:br>
            <a:r>
              <a:rPr lang="en-US" altLang="en-US" sz="1800" b="1" dirty="0" smtClean="0">
                <a:latin typeface="Arial" panose="020B0604020202020204" pitchFamily="34" charset="0"/>
                <a:cs typeface="Arial" panose="020B0604020202020204" pitchFamily="34" charset="0"/>
                <a:sym typeface="Arial" panose="020B0604020202020204" pitchFamily="34" charset="0"/>
              </a:rPr>
              <a:t>Unmet </a:t>
            </a:r>
            <a:r>
              <a:rPr lang="en-US" altLang="en-US" sz="1800" b="1" dirty="0">
                <a:latin typeface="Arial" panose="020B0604020202020204" pitchFamily="34" charset="0"/>
                <a:cs typeface="Arial" panose="020B0604020202020204" pitchFamily="34" charset="0"/>
                <a:sym typeface="Arial" panose="020B0604020202020204" pitchFamily="34" charset="0"/>
              </a:rPr>
              <a:t>Behavioral Health Needs</a:t>
            </a:r>
            <a:endParaRPr lang="en-US" altLang="en-US" sz="1800" b="1" dirty="0">
              <a:latin typeface="Arial" panose="020B0604020202020204" pitchFamily="34" charset="0"/>
              <a:cs typeface="Arial" panose="020B0604020202020204" pitchFamily="34" charset="0"/>
            </a:endParaRPr>
          </a:p>
        </p:txBody>
      </p:sp>
      <p:sp>
        <p:nvSpPr>
          <p:cNvPr id="25605" name="Slide Number Placeholder 1"/>
          <p:cNvSpPr>
            <a:spLocks noGrp="1"/>
          </p:cNvSpPr>
          <p:nvPr>
            <p:ph type="sldNum" sz="quarter" idx="12"/>
          </p:nvPr>
        </p:nvSpPr>
        <p:spPr bwMode="auto">
          <a:xfrm>
            <a:off x="10129404" y="6356351"/>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1pPr>
            <a:lvl2pPr marL="742950" indent="-28575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2pPr>
            <a:lvl3pPr marL="1143000" indent="-22860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3pPr>
            <a:lvl4pPr marL="1600200" indent="-22860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4pPr>
            <a:lvl5pPr marL="2057400" indent="-22860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5pPr>
            <a:lvl6pPr marL="25146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6pPr>
            <a:lvl7pPr marL="29718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7pPr>
            <a:lvl8pPr marL="34290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8pPr>
            <a:lvl9pPr marL="38862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3835F8-B3DF-47FF-9C5E-C7A9D30F797E}" type="slidenum">
              <a:rPr kumimoji="0" lang="en-US" altLang="en-US" sz="1400" b="0" i="0" u="none" strike="noStrike" kern="1200" cap="none" spc="0" normalizeH="0" baseline="0" noProof="0">
                <a:ln>
                  <a:noFill/>
                </a:ln>
                <a:solidFill>
                  <a:srgbClr val="1F497D"/>
                </a:solidFill>
                <a:effectLst/>
                <a:uLnTx/>
                <a:uFillTx/>
                <a:latin typeface="Times New Roman" panose="02020603050405020304" pitchFamily="18" charset="0"/>
                <a:ea typeface="+mn-ea"/>
                <a:cs typeface="Helvetica" panose="020B0604020202020204" pitchFamily="34" charset="0"/>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000" b="0" i="0" u="none" strike="noStrike" kern="1200" cap="none" spc="0" normalizeH="0" baseline="0" noProof="0" dirty="0">
              <a:ln>
                <a:noFill/>
              </a:ln>
              <a:solidFill>
                <a:srgbClr val="1F497D"/>
              </a:solidFill>
              <a:effectLst/>
              <a:uLnTx/>
              <a:uFillTx/>
              <a:latin typeface="Times New Roman" panose="02020603050405020304" pitchFamily="18" charset="0"/>
              <a:ea typeface="+mn-ea"/>
              <a:cs typeface="Helvetica" panose="020B0604020202020204" pitchFamily="34" charset="0"/>
              <a:sym typeface="Times New Roman" panose="02020603050405020304" pitchFamily="18" charset="0"/>
            </a:endParaRPr>
          </a:p>
        </p:txBody>
      </p:sp>
      <p:sp>
        <p:nvSpPr>
          <p:cNvPr id="6147" name="AutoShape 3"/>
          <p:cNvSpPr>
            <a:spLocks/>
          </p:cNvSpPr>
          <p:nvPr/>
        </p:nvSpPr>
        <p:spPr bwMode="auto">
          <a:xfrm>
            <a:off x="615141" y="1128156"/>
            <a:ext cx="11089178" cy="4425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p:spPr>
        <p:txBody>
          <a:bodyPr lIns="0" tIns="0" rIns="0" bIns="0"/>
          <a:lstStyle>
            <a:lvl1pPr marL="206375" indent="-153988">
              <a:defRPr>
                <a:solidFill>
                  <a:srgbClr val="000000"/>
                </a:solidFill>
                <a:latin typeface="Times New Roman" pitchFamily="18" charset="0"/>
                <a:cs typeface="Times New Roman" pitchFamily="18" charset="0"/>
                <a:sym typeface="Times New Roman" pitchFamily="18" charset="0"/>
              </a:defRPr>
            </a:lvl1pPr>
            <a:lvl2pPr>
              <a:defRPr>
                <a:solidFill>
                  <a:srgbClr val="000000"/>
                </a:solidFill>
                <a:latin typeface="Times New Roman" pitchFamily="18" charset="0"/>
                <a:cs typeface="Times New Roman" pitchFamily="18" charset="0"/>
                <a:sym typeface="Times New Roman" pitchFamily="18" charset="0"/>
              </a:defRPr>
            </a:lvl2pPr>
            <a:lvl3pPr>
              <a:defRPr>
                <a:solidFill>
                  <a:srgbClr val="000000"/>
                </a:solidFill>
                <a:latin typeface="Times New Roman" pitchFamily="18" charset="0"/>
                <a:cs typeface="Times New Roman" pitchFamily="18" charset="0"/>
                <a:sym typeface="Times New Roman" pitchFamily="18" charset="0"/>
              </a:defRPr>
            </a:lvl3pPr>
            <a:lvl4pPr>
              <a:defRPr>
                <a:solidFill>
                  <a:srgbClr val="000000"/>
                </a:solidFill>
                <a:latin typeface="Times New Roman" pitchFamily="18" charset="0"/>
                <a:cs typeface="Times New Roman" pitchFamily="18" charset="0"/>
                <a:sym typeface="Times New Roman" pitchFamily="18" charset="0"/>
              </a:defRPr>
            </a:lvl4pPr>
            <a:lvl5pPr>
              <a:defRPr>
                <a:solidFill>
                  <a:srgbClr val="000000"/>
                </a:solidFill>
                <a:latin typeface="Times New Roman" pitchFamily="18" charset="0"/>
                <a:cs typeface="Times New Roman" pitchFamily="18" charset="0"/>
                <a:sym typeface="Times New Roman" pitchFamily="18" charset="0"/>
              </a:defRPr>
            </a:lvl5pPr>
            <a:lvl6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6pPr>
            <a:lvl7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7pPr>
            <a:lvl8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8pPr>
            <a:lvl9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9pPr>
          </a:lstStyle>
          <a:p>
            <a:pPr marL="206375" marR="0" lvl="0" indent="-153988"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Sixty-seven percent of </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individuals with a behavioral health disorder do not get behavioral health </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treatment</a:t>
            </a:r>
            <a:r>
              <a:rPr kumimoji="0" lang="en-US" altLang="en-US" sz="1700" b="0" i="0" u="none" strike="noStrike" kern="1200" cap="none" spc="0" normalizeH="0" baseline="3000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1</a:t>
            </a:r>
          </a:p>
          <a:p>
            <a:pPr marL="52387"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altLang="en-US" sz="17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endParaRPr>
          </a:p>
          <a:p>
            <a:pPr marL="206375" marR="0" lvl="0" indent="-153988"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30-50% of </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individuals who </a:t>
            </a:r>
            <a:r>
              <a:rPr lang="en-US" altLang="en-US" sz="1700" dirty="0" smtClean="0">
                <a:solidFill>
                  <a:prstClr val="black"/>
                </a:solidFill>
                <a:latin typeface="Arial" panose="020B0604020202020204" pitchFamily="34" charset="0"/>
                <a:cs typeface="Arial" panose="020B0604020202020204" pitchFamily="34" charset="0"/>
                <a:sym typeface="Arial" pitchFamily="34" charset="0"/>
              </a:rPr>
              <a:t>are </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referred </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to behavioral health from primary care don’t make first </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apppontment</a:t>
            </a:r>
            <a:r>
              <a:rPr kumimoji="0" lang="en-US" altLang="en-US" sz="1700" b="0" i="0" u="none" strike="noStrike" kern="1200" cap="none" spc="0" normalizeH="0" baseline="3000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2,3</a:t>
            </a:r>
          </a:p>
          <a:p>
            <a:pPr marL="52387"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altLang="en-US" sz="17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endParaRPr>
          </a:p>
          <a:p>
            <a:pPr marL="206375" marR="0" lvl="0" indent="-153988"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Two-thirds of primary care physicians </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report </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not being able to access outpatient behavioral health for their patients</a:t>
            </a:r>
            <a:r>
              <a:rPr kumimoji="0" lang="en-US" altLang="en-US" sz="17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4</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 due to:</a:t>
            </a:r>
          </a:p>
          <a:p>
            <a:pPr marL="457200" marR="0" lvl="1" indent="0"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 Shortages of mental health</a:t>
            </a:r>
            <a:r>
              <a:rPr kumimoji="0" lang="en-US" altLang="en-US" sz="17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 </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care providers</a:t>
            </a:r>
          </a:p>
          <a:p>
            <a:pPr marL="457200" marR="0" lvl="1" indent="0"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 Health plan barriers</a:t>
            </a:r>
          </a:p>
          <a:p>
            <a:pPr marL="457200" marR="0" lvl="1" indent="0"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 Lack of coverage or</a:t>
            </a:r>
            <a:r>
              <a:rPr kumimoji="0" lang="en-US" altLang="en-US" sz="17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 </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inadequate </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coverage</a:t>
            </a:r>
          </a:p>
          <a:p>
            <a:pPr marL="457200" marR="0" lvl="1" indent="0" algn="l" defTabSz="914400" rtl="0" eaLnBrk="1" fontAlgn="auto" latinLnBrk="0" hangingPunct="1">
              <a:lnSpc>
                <a:spcPct val="100000"/>
              </a:lnSpc>
              <a:spcBef>
                <a:spcPts val="0"/>
              </a:spcBef>
              <a:spcAft>
                <a:spcPts val="0"/>
              </a:spcAft>
              <a:buClrTx/>
              <a:buSzPct val="100000"/>
              <a:buFontTx/>
              <a:buNone/>
              <a:tabLst/>
              <a:defRPr/>
            </a:pPr>
            <a:endPar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endParaRPr>
          </a:p>
          <a:p>
            <a:pPr marL="206375" marR="0" lvl="0" indent="-153988"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Depression goes undetected in &gt;50% of primary care </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patients</a:t>
            </a:r>
            <a:r>
              <a:rPr kumimoji="0" lang="en-US" altLang="en-US" sz="1700" b="0" i="0" u="none" strike="noStrike" kern="1200" cap="none" spc="0" normalizeH="0" baseline="3000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5</a:t>
            </a:r>
          </a:p>
          <a:p>
            <a:pPr marL="206375" marR="0" lvl="0" indent="-153988" algn="l" defTabSz="914400" rtl="0" eaLnBrk="1" fontAlgn="auto" latinLnBrk="0" hangingPunct="1">
              <a:lnSpc>
                <a:spcPct val="100000"/>
              </a:lnSpc>
              <a:spcBef>
                <a:spcPts val="0"/>
              </a:spcBef>
              <a:spcAft>
                <a:spcPts val="0"/>
              </a:spcAft>
              <a:buClrTx/>
              <a:buSzPct val="100000"/>
              <a:buFont typeface="Arial" pitchFamily="34" charset="0"/>
              <a:buChar char="•"/>
              <a:tabLst/>
              <a:defRPr/>
            </a:pPr>
            <a:endParaRPr lang="en-US" altLang="en-US" sz="1700" dirty="0">
              <a:solidFill>
                <a:prstClr val="black"/>
              </a:solidFill>
              <a:latin typeface="Arial" panose="020B0604020202020204" pitchFamily="34" charset="0"/>
              <a:cs typeface="Arial" panose="020B0604020202020204" pitchFamily="34" charset="0"/>
              <a:sym typeface="Arial" pitchFamily="34" charset="0"/>
            </a:endParaRPr>
          </a:p>
          <a:p>
            <a:pPr marL="206375" marR="0" lvl="0" indent="-153988" algn="l" defTabSz="914400" rtl="0" eaLnBrk="1" fontAlgn="auto" latinLnBrk="0" hangingPunct="1">
              <a:lnSpc>
                <a:spcPct val="100000"/>
              </a:lnSpc>
              <a:spcBef>
                <a:spcPts val="0"/>
              </a:spcBef>
              <a:spcAft>
                <a:spcPts val="0"/>
              </a:spcAft>
              <a:buClrTx/>
              <a:buSzPct val="100000"/>
              <a:buFont typeface="Arial" pitchFamily="34" charset="0"/>
              <a:buChar char="•"/>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Only </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20-40% of </a:t>
            </a:r>
            <a:r>
              <a:rPr kumimoji="0" lang="en-US" altLang="en-US" sz="17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itchFamily="34" charset="0"/>
              </a:rPr>
              <a:t>patients improve substantially in 6 months without specialty </a:t>
            </a:r>
            <a:r>
              <a:rPr kumimoji="0" lang="en-US" altLang="en-US" sz="17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Arial" pitchFamily="34" charset="0"/>
              </a:rPr>
              <a:t>assistance</a:t>
            </a:r>
            <a:r>
              <a:rPr kumimoji="0" lang="en-US" altLang="en-US" sz="1700" b="0" i="0" u="none" strike="noStrike" kern="120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sym typeface="Arial" pitchFamily="34" charset="0"/>
              </a:rPr>
              <a:t>6</a:t>
            </a:r>
          </a:p>
          <a:p>
            <a:pPr marL="228600" lvl="0" indent="-228600">
              <a:lnSpc>
                <a:spcPct val="90000"/>
              </a:lnSpc>
              <a:spcBef>
                <a:spcPts val="1000"/>
              </a:spcBef>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Mental illness is more than </a:t>
            </a:r>
            <a:r>
              <a:rPr lang="en-US" sz="1700" b="1" dirty="0">
                <a:solidFill>
                  <a:schemeClr val="tx1"/>
                </a:solidFill>
                <a:latin typeface="Arial" panose="020B0604020202020204" pitchFamily="34" charset="0"/>
                <a:cs typeface="Arial" panose="020B0604020202020204" pitchFamily="34" charset="0"/>
              </a:rPr>
              <a:t>twice as prevalent among Medicaid beneficiaries </a:t>
            </a:r>
            <a:r>
              <a:rPr lang="en-US" sz="1700" dirty="0">
                <a:solidFill>
                  <a:schemeClr val="tx1"/>
                </a:solidFill>
                <a:latin typeface="Arial" panose="020B0604020202020204" pitchFamily="34" charset="0"/>
                <a:cs typeface="Arial" panose="020B0604020202020204" pitchFamily="34" charset="0"/>
              </a:rPr>
              <a:t>as it is in the general population</a:t>
            </a:r>
          </a:p>
          <a:p>
            <a:pPr marL="228600" lvl="0" indent="-228600">
              <a:lnSpc>
                <a:spcPct val="90000"/>
              </a:lnSpc>
              <a:spcBef>
                <a:spcPts val="1000"/>
              </a:spcBef>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Approximately </a:t>
            </a:r>
            <a:r>
              <a:rPr lang="en-US" sz="1700" b="1" dirty="0">
                <a:solidFill>
                  <a:schemeClr val="tx1"/>
                </a:solidFill>
                <a:latin typeface="Arial" panose="020B0604020202020204" pitchFamily="34" charset="0"/>
                <a:cs typeface="Arial" panose="020B0604020202020204" pitchFamily="34" charset="0"/>
              </a:rPr>
              <a:t>35% of all Medicaid enrollees </a:t>
            </a:r>
            <a:r>
              <a:rPr lang="en-US" sz="1700" dirty="0">
                <a:solidFill>
                  <a:schemeClr val="tx1"/>
                </a:solidFill>
                <a:latin typeface="Arial" panose="020B0604020202020204" pitchFamily="34" charset="0"/>
                <a:cs typeface="Arial" panose="020B0604020202020204" pitchFamily="34" charset="0"/>
              </a:rPr>
              <a:t>have a mental health or substance use disorder</a:t>
            </a:r>
          </a:p>
          <a:p>
            <a:pPr marL="228600" lvl="0" indent="-228600">
              <a:lnSpc>
                <a:spcPct val="90000"/>
              </a:lnSpc>
              <a:spcBef>
                <a:spcPts val="1000"/>
              </a:spcBef>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Approximately </a:t>
            </a:r>
            <a:r>
              <a:rPr lang="en-US" sz="1700" b="1" dirty="0">
                <a:solidFill>
                  <a:schemeClr val="tx1"/>
                </a:solidFill>
                <a:latin typeface="Arial" panose="020B0604020202020204" pitchFamily="34" charset="0"/>
                <a:cs typeface="Arial" panose="020B0604020202020204" pitchFamily="34" charset="0"/>
              </a:rPr>
              <a:t>49% of Medicaid beneficiaries with disabilities </a:t>
            </a:r>
            <a:r>
              <a:rPr lang="en-US" sz="1700" dirty="0">
                <a:solidFill>
                  <a:schemeClr val="tx1"/>
                </a:solidFill>
                <a:latin typeface="Arial" panose="020B0604020202020204" pitchFamily="34" charset="0"/>
                <a:cs typeface="Arial" panose="020B0604020202020204" pitchFamily="34" charset="0"/>
              </a:rPr>
              <a:t>have a psychiatric illness</a:t>
            </a:r>
            <a:endParaRPr lang="en-US" sz="1700" baseline="30000" dirty="0">
              <a:solidFill>
                <a:schemeClr val="tx1"/>
              </a:solidFill>
              <a:latin typeface="Arial" panose="020B0604020202020204" pitchFamily="34" charset="0"/>
              <a:cs typeface="Arial" panose="020B0604020202020204" pitchFamily="34" charset="0"/>
            </a:endParaRPr>
          </a:p>
          <a:p>
            <a:pPr marL="206375" marR="0" lvl="0" indent="-153988" algn="l" defTabSz="914400" rtl="0" eaLnBrk="1" fontAlgn="auto" latinLnBrk="0" hangingPunct="1">
              <a:lnSpc>
                <a:spcPct val="100000"/>
              </a:lnSpc>
              <a:spcBef>
                <a:spcPts val="0"/>
              </a:spcBef>
              <a:spcAft>
                <a:spcPts val="0"/>
              </a:spcAft>
              <a:buClrTx/>
              <a:buSzPct val="100000"/>
              <a:buFont typeface="Arial" pitchFamily="34" charset="0"/>
              <a:buChar char="•"/>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endParaRPr>
          </a:p>
        </p:txBody>
      </p:sp>
      <p:sp>
        <p:nvSpPr>
          <p:cNvPr id="5125" name="AutoShape 4"/>
          <p:cNvSpPr>
            <a:spLocks/>
          </p:cNvSpPr>
          <p:nvPr/>
        </p:nvSpPr>
        <p:spPr bwMode="auto">
          <a:xfrm>
            <a:off x="615141" y="5722094"/>
            <a:ext cx="5360606" cy="830997"/>
          </a:xfrm>
          <a:custGeom>
            <a:avLst/>
            <a:gdLst>
              <a:gd name="T0" fmla="*/ 2377282 w 21600"/>
              <a:gd name="T1" fmla="*/ 313532 h 21600"/>
              <a:gd name="T2" fmla="*/ 2377282 w 21600"/>
              <a:gd name="T3" fmla="*/ 313532 h 21600"/>
              <a:gd name="T4" fmla="*/ 2377282 w 21600"/>
              <a:gd name="T5" fmla="*/ 313532 h 21600"/>
              <a:gd name="T6" fmla="*/ 2377282 w 21600"/>
              <a:gd name="T7" fmla="*/ 31353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solidFill>
              <a:schemeClr val="accent1"/>
            </a:solidFill>
          </a:ln>
          <a:effectLst/>
          <a:extLst/>
        </p:spPr>
        <p:txBody>
          <a:bodyPr lIns="36576" tIns="36576" rIns="36576" bIns="36576"/>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altLang="en-US" sz="1600" b="0" i="0" u="none" strike="noStrike" kern="1200" cap="none" spc="0" normalizeH="0" baseline="3000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1</a:t>
            </a:r>
            <a:r>
              <a:rPr kumimoji="0" lang="en-US" altLang="en-US" sz="1600" b="0" i="0" u="none" strike="noStrike" kern="1200" cap="none" spc="0" normalizeH="0" baseline="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Kessler </a:t>
            </a:r>
            <a:r>
              <a:rPr kumimoji="0" lang="en-US" altLang="en-US" sz="1600" b="0" i="0" u="none" strike="noStrike" kern="1200" cap="none" spc="0" normalizeH="0" baseline="0" noProof="0" dirty="0">
                <a:ln>
                  <a:noFill/>
                </a:ln>
                <a:effectLst/>
                <a:uLnTx/>
                <a:uFillTx/>
                <a:latin typeface="Arial" panose="020B0604020202020204" pitchFamily="34" charset="0"/>
                <a:ea typeface="Helvetica" charset="0"/>
                <a:cs typeface="Arial" panose="020B0604020202020204" pitchFamily="34" charset="0"/>
                <a:sym typeface="Arial" pitchFamily="34" charset="0"/>
              </a:rPr>
              <a:t>et al., NEJM. </a:t>
            </a:r>
            <a:r>
              <a:rPr kumimoji="0" lang="en-US" altLang="en-US" sz="1600" b="0" i="0" u="none" strike="noStrike" kern="1200" cap="none" spc="0" normalizeH="0" baseline="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2005;352:515-23</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altLang="en-US" sz="1600" b="0" i="0" u="none" strike="noStrike" kern="1200" cap="none" spc="0" normalizeH="0" baseline="3000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2</a:t>
            </a:r>
            <a:r>
              <a:rPr kumimoji="0" lang="en-US" altLang="en-US" sz="1600" b="0" i="0" u="none" strike="noStrike" kern="1200" cap="none" spc="0" normalizeH="0" baseline="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Fisher </a:t>
            </a:r>
            <a:r>
              <a:rPr kumimoji="0" lang="en-US" altLang="en-US" sz="1600" b="0" i="0" u="none" strike="noStrike" kern="1200" cap="none" spc="0" normalizeH="0" baseline="0" noProof="0" dirty="0">
                <a:ln>
                  <a:noFill/>
                </a:ln>
                <a:effectLst/>
                <a:uLnTx/>
                <a:uFillTx/>
                <a:latin typeface="Arial" panose="020B0604020202020204" pitchFamily="34" charset="0"/>
                <a:ea typeface="Helvetica" charset="0"/>
                <a:cs typeface="Arial" panose="020B0604020202020204" pitchFamily="34" charset="0"/>
                <a:sym typeface="Arial" pitchFamily="34" charset="0"/>
              </a:rPr>
              <a:t>&amp; Ransom, Arch Intern Med. </a:t>
            </a:r>
            <a:r>
              <a:rPr kumimoji="0" lang="en-US" altLang="en-US" sz="1600" b="0" i="0" u="none" strike="noStrike" kern="1200" cap="none" spc="0" normalizeH="0" baseline="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1997;6:324-333</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altLang="en-US" sz="1600" b="0" i="0" u="none" strike="noStrike" kern="1200" cap="none" spc="0" normalizeH="0" baseline="3000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3</a:t>
            </a:r>
            <a:r>
              <a:rPr kumimoji="0" lang="en-US" altLang="en-US" sz="1600" b="0" i="0" u="none" strike="noStrike" kern="1200" cap="none" spc="0" normalizeH="0" baseline="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Hoge </a:t>
            </a:r>
            <a:r>
              <a:rPr kumimoji="0" lang="en-US" altLang="en-US" sz="1600" b="0" i="0" u="none" strike="noStrike" kern="1200" cap="none" spc="0" normalizeH="0" baseline="0" noProof="0" dirty="0">
                <a:ln>
                  <a:noFill/>
                </a:ln>
                <a:effectLst/>
                <a:uLnTx/>
                <a:uFillTx/>
                <a:latin typeface="Arial" panose="020B0604020202020204" pitchFamily="34" charset="0"/>
                <a:ea typeface="Helvetica" charset="0"/>
                <a:cs typeface="Arial" panose="020B0604020202020204" pitchFamily="34" charset="0"/>
                <a:sym typeface="Arial" pitchFamily="34" charset="0"/>
              </a:rPr>
              <a:t>et al., JAMA. </a:t>
            </a:r>
            <a:r>
              <a:rPr kumimoji="0" lang="en-US" altLang="en-US" sz="1600" b="0" i="0" u="none" strike="noStrike" kern="1200" cap="none" spc="0" normalizeH="0" baseline="0" noProof="0" dirty="0" smtClean="0">
                <a:ln>
                  <a:noFill/>
                </a:ln>
                <a:effectLst/>
                <a:uLnTx/>
                <a:uFillTx/>
                <a:latin typeface="Arial" panose="020B0604020202020204" pitchFamily="34" charset="0"/>
                <a:ea typeface="Helvetica" charset="0"/>
                <a:cs typeface="Arial" panose="020B0604020202020204" pitchFamily="34" charset="0"/>
                <a:sym typeface="Arial" pitchFamily="34" charset="0"/>
              </a:rPr>
              <a:t>2006;95:1023-103</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altLang="en-US" sz="16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Helvetica" charset="0"/>
                <a:cs typeface="Arial" panose="020B0604020202020204" pitchFamily="34" charset="0"/>
                <a:sym typeface="Arial" pitchFamily="34" charset="0"/>
              </a:rPr>
              <a:t> </a:t>
            </a:r>
            <a:endPar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Helvetica" charset="0"/>
              <a:cs typeface="Arial" panose="020B0604020202020204" pitchFamily="34" charset="0"/>
              <a:sym typeface="Arial" pitchFamily="34" charset="0"/>
            </a:endParaRPr>
          </a:p>
        </p:txBody>
      </p:sp>
      <p:sp>
        <p:nvSpPr>
          <p:cNvPr id="2" name="TextBox 1"/>
          <p:cNvSpPr txBox="1"/>
          <p:nvPr/>
        </p:nvSpPr>
        <p:spPr>
          <a:xfrm>
            <a:off x="5975747" y="5722094"/>
            <a:ext cx="5275294" cy="830997"/>
          </a:xfrm>
          <a:prstGeom prst="rect">
            <a:avLst/>
          </a:prstGeom>
          <a:noFill/>
          <a:ln>
            <a:solidFill>
              <a:schemeClr val="accent1"/>
            </a:solidFill>
          </a:ln>
        </p:spPr>
        <p:txBody>
          <a:bodyPr wrap="square" rtlCol="0">
            <a:spAutoFit/>
          </a:bodyPr>
          <a:lstStyle/>
          <a:p>
            <a:pPr lvl="0">
              <a:buSzPct val="100000"/>
              <a:defRPr/>
            </a:pPr>
            <a:r>
              <a:rPr lang="en-US" altLang="en-US" sz="1600" baseline="30000" dirty="0">
                <a:latin typeface="Arial" panose="020B0604020202020204" pitchFamily="34" charset="0"/>
                <a:ea typeface="Helvetica" charset="0"/>
                <a:cs typeface="Arial" panose="020B0604020202020204" pitchFamily="34" charset="0"/>
                <a:sym typeface="Arial" pitchFamily="34" charset="0"/>
              </a:rPr>
              <a:t>4</a:t>
            </a:r>
            <a:r>
              <a:rPr lang="en-US" altLang="en-US" sz="1600" dirty="0">
                <a:latin typeface="Arial" panose="020B0604020202020204" pitchFamily="34" charset="0"/>
                <a:ea typeface="Helvetica" charset="0"/>
                <a:cs typeface="Arial" panose="020B0604020202020204" pitchFamily="34" charset="0"/>
                <a:sym typeface="Arial" pitchFamily="34" charset="0"/>
              </a:rPr>
              <a:t>Cunningham, Health Affairs. 2009; 3:w490-w501</a:t>
            </a:r>
          </a:p>
          <a:p>
            <a:pPr lvl="0">
              <a:buSzPct val="100000"/>
              <a:defRPr/>
            </a:pPr>
            <a:r>
              <a:rPr lang="en-US" altLang="en-US" sz="1600" baseline="30000" dirty="0">
                <a:latin typeface="Arial" panose="020B0604020202020204" pitchFamily="34" charset="0"/>
                <a:ea typeface="Helvetica" charset="0"/>
                <a:cs typeface="Arial" panose="020B0604020202020204" pitchFamily="34" charset="0"/>
                <a:sym typeface="Arial" pitchFamily="34" charset="0"/>
              </a:rPr>
              <a:t>5</a:t>
            </a:r>
            <a:r>
              <a:rPr lang="en-US" altLang="en-US" sz="1600" dirty="0">
                <a:latin typeface="Arial" panose="020B0604020202020204" pitchFamily="34" charset="0"/>
                <a:ea typeface="Helvetica" charset="0"/>
                <a:cs typeface="Arial" panose="020B0604020202020204" pitchFamily="34" charset="0"/>
                <a:sym typeface="Arial" pitchFamily="34" charset="0"/>
              </a:rPr>
              <a:t>Mitchell et al. Lancet, 2009; 374:609-619</a:t>
            </a:r>
          </a:p>
          <a:p>
            <a:pPr lvl="0">
              <a:buSzPct val="100000"/>
              <a:defRPr/>
            </a:pPr>
            <a:r>
              <a:rPr lang="en-US" altLang="en-US" sz="1600" baseline="30000" dirty="0">
                <a:latin typeface="Arial" panose="020B0604020202020204" pitchFamily="34" charset="0"/>
                <a:ea typeface="Helvetica" charset="0"/>
                <a:cs typeface="Arial" panose="020B0604020202020204" pitchFamily="34" charset="0"/>
                <a:sym typeface="Arial" pitchFamily="34" charset="0"/>
              </a:rPr>
              <a:t>6</a:t>
            </a:r>
            <a:r>
              <a:rPr lang="en-US" altLang="en-US" sz="1600" dirty="0">
                <a:latin typeface="Arial" panose="020B0604020202020204" pitchFamily="34" charset="0"/>
                <a:ea typeface="Helvetica" charset="0"/>
                <a:cs typeface="Arial" panose="020B0604020202020204" pitchFamily="34" charset="0"/>
                <a:sym typeface="Arial" pitchFamily="34" charset="0"/>
              </a:rPr>
              <a:t>Schulberg et al. Arch Gen Psych. 1996; </a:t>
            </a:r>
            <a:r>
              <a:rPr lang="en-US" altLang="en-US" sz="1600" dirty="0" smtClean="0">
                <a:latin typeface="Arial" panose="020B0604020202020204" pitchFamily="34" charset="0"/>
                <a:ea typeface="Helvetica" charset="0"/>
                <a:cs typeface="Arial" panose="020B0604020202020204" pitchFamily="34" charset="0"/>
                <a:sym typeface="Arial" pitchFamily="34" charset="0"/>
              </a:rPr>
              <a:t>53:913-919</a:t>
            </a:r>
            <a:endParaRPr lang="en-US" altLang="en-US" sz="1600" dirty="0">
              <a:latin typeface="Arial" panose="020B0604020202020204" pitchFamily="34" charset="0"/>
              <a:ea typeface="Helvetica" charset="0"/>
              <a:cs typeface="Arial" panose="020B0604020202020204" pitchFamily="34" charset="0"/>
              <a:sym typeface="Arial" pitchFamily="34" charset="0"/>
            </a:endParaRPr>
          </a:p>
        </p:txBody>
      </p:sp>
    </p:spTree>
    <p:extLst>
      <p:ext uri="{BB962C8B-B14F-4D97-AF65-F5344CB8AC3E}">
        <p14:creationId xmlns:p14="http://schemas.microsoft.com/office/powerpoint/2010/main" val="353852506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185740"/>
            <a:ext cx="10458449" cy="567886"/>
          </a:xfrm>
          <a:gradFill>
            <a:gsLst>
              <a:gs pos="0">
                <a:schemeClr val="accent1">
                  <a:lumMod val="5000"/>
                  <a:lumOff val="95000"/>
                </a:schemeClr>
              </a:gs>
              <a:gs pos="99000">
                <a:schemeClr val="bg1">
                  <a:lumMod val="80000"/>
                  <a:lumOff val="20000"/>
                </a:schemeClr>
              </a:gs>
              <a:gs pos="100000">
                <a:schemeClr val="accent1">
                  <a:lumMod val="45000"/>
                  <a:lumOff val="55000"/>
                </a:schemeClr>
              </a:gs>
              <a:gs pos="85000">
                <a:schemeClr val="accent1">
                  <a:lumMod val="30000"/>
                  <a:lumOff val="70000"/>
                </a:schemeClr>
              </a:gs>
            </a:gsLst>
            <a:lin ang="5400000" scaled="1"/>
          </a:gradFill>
          <a:ln>
            <a:solidFill>
              <a:schemeClr val="accent1"/>
            </a:solidFill>
          </a:ln>
        </p:spPr>
        <p:txBody>
          <a:bodyPr>
            <a:noAutofit/>
          </a:bodyPr>
          <a:lstStyle/>
          <a:p>
            <a:pPr algn="ctr"/>
            <a:r>
              <a:rPr lang="en-US" sz="1600" b="1" dirty="0" smtClean="0">
                <a:latin typeface="Arial" panose="020B0604020202020204" pitchFamily="34" charset="0"/>
                <a:cs typeface="Arial" panose="020B0604020202020204" pitchFamily="34" charset="0"/>
              </a:rPr>
              <a:t>Medical </a:t>
            </a:r>
            <a:r>
              <a:rPr lang="en-US" sz="1600" b="1" dirty="0">
                <a:latin typeface="Arial" panose="020B0604020202020204" pitchFamily="34" charset="0"/>
                <a:cs typeface="Arial" panose="020B0604020202020204" pitchFamily="34" charset="0"/>
              </a:rPr>
              <a:t>Conditions among Non-Dually Eligible Adults Age </a:t>
            </a:r>
            <a:r>
              <a:rPr lang="en-US" sz="1600" b="1" dirty="0" smtClean="0">
                <a:latin typeface="Arial" panose="020B0604020202020204" pitchFamily="34" charset="0"/>
                <a:cs typeface="Arial" panose="020B0604020202020204" pitchFamily="34" charset="0"/>
              </a:rPr>
              <a:t>21–64</a:t>
            </a:r>
            <a:br>
              <a:rPr lang="en-US" sz="1600"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With </a:t>
            </a:r>
            <a:r>
              <a:rPr lang="en-US" sz="1600" b="1" dirty="0">
                <a:latin typeface="Arial" panose="020B0604020202020204" pitchFamily="34" charset="0"/>
                <a:cs typeface="Arial" panose="020B0604020202020204" pitchFamily="34" charset="0"/>
              </a:rPr>
              <a:t>and </a:t>
            </a:r>
            <a:r>
              <a:rPr lang="en-US" sz="1600" b="1" dirty="0" smtClean="0">
                <a:latin typeface="Arial" panose="020B0604020202020204" pitchFamily="34" charset="0"/>
                <a:cs typeface="Arial" panose="020B0604020202020204" pitchFamily="34" charset="0"/>
              </a:rPr>
              <a:t>Without a Behavioral </a:t>
            </a:r>
            <a:r>
              <a:rPr lang="en-US" sz="1600" b="1" dirty="0">
                <a:latin typeface="Arial" panose="020B0604020202020204" pitchFamily="34" charset="0"/>
                <a:cs typeface="Arial" panose="020B0604020202020204" pitchFamily="34" charset="0"/>
              </a:rPr>
              <a:t>Health Diagnosis by Basis </a:t>
            </a:r>
            <a:r>
              <a:rPr lang="en-US" sz="1600" b="1" dirty="0" smtClean="0">
                <a:latin typeface="Arial" panose="020B0604020202020204" pitchFamily="34" charset="0"/>
                <a:cs typeface="Arial" panose="020B0604020202020204" pitchFamily="34" charset="0"/>
              </a:rPr>
              <a:t>of Medicaid </a:t>
            </a:r>
            <a:r>
              <a:rPr lang="en-US" sz="1600" b="1" dirty="0">
                <a:latin typeface="Arial" panose="020B0604020202020204" pitchFamily="34" charset="0"/>
                <a:cs typeface="Arial" panose="020B0604020202020204" pitchFamily="34" charset="0"/>
              </a:rPr>
              <a:t>Eligibility, </a:t>
            </a:r>
            <a:r>
              <a:rPr lang="en-US" sz="1600" b="1" dirty="0" smtClean="0">
                <a:latin typeface="Arial" panose="020B0604020202020204" pitchFamily="34" charset="0"/>
                <a:cs typeface="Arial" panose="020B0604020202020204" pitchFamily="34" charset="0"/>
              </a:rPr>
              <a:t>2011</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5</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533400" y="4907914"/>
            <a:ext cx="10525125" cy="18135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561480373"/>
              </p:ext>
            </p:extLst>
          </p:nvPr>
        </p:nvGraphicFramePr>
        <p:xfrm>
          <a:off x="600076" y="830897"/>
          <a:ext cx="10458450" cy="4172268"/>
        </p:xfrm>
        <a:graphic>
          <a:graphicData uri="http://schemas.openxmlformats.org/drawingml/2006/table">
            <a:tbl>
              <a:tblPr>
                <a:tableStyleId>{7DF18680-E054-41AD-8BC1-D1AEF772440D}</a:tableStyleId>
              </a:tblPr>
              <a:tblGrid>
                <a:gridCol w="3625876">
                  <a:extLst>
                    <a:ext uri="{9D8B030D-6E8A-4147-A177-3AD203B41FA5}">
                      <a16:colId xmlns:a16="http://schemas.microsoft.com/office/drawing/2014/main" xmlns="" val="1358261666"/>
                    </a:ext>
                  </a:extLst>
                </a:gridCol>
                <a:gridCol w="1591881">
                  <a:extLst>
                    <a:ext uri="{9D8B030D-6E8A-4147-A177-3AD203B41FA5}">
                      <a16:colId xmlns:a16="http://schemas.microsoft.com/office/drawing/2014/main" xmlns="" val="3723061913"/>
                    </a:ext>
                  </a:extLst>
                </a:gridCol>
                <a:gridCol w="1677695">
                  <a:extLst>
                    <a:ext uri="{9D8B030D-6E8A-4147-A177-3AD203B41FA5}">
                      <a16:colId xmlns:a16="http://schemas.microsoft.com/office/drawing/2014/main" xmlns="" val="2686067953"/>
                    </a:ext>
                  </a:extLst>
                </a:gridCol>
                <a:gridCol w="1590569">
                  <a:extLst>
                    <a:ext uri="{9D8B030D-6E8A-4147-A177-3AD203B41FA5}">
                      <a16:colId xmlns:a16="http://schemas.microsoft.com/office/drawing/2014/main" xmlns="" val="1375803591"/>
                    </a:ext>
                  </a:extLst>
                </a:gridCol>
                <a:gridCol w="1972429">
                  <a:extLst>
                    <a:ext uri="{9D8B030D-6E8A-4147-A177-3AD203B41FA5}">
                      <a16:colId xmlns:a16="http://schemas.microsoft.com/office/drawing/2014/main" xmlns="" val="370039996"/>
                    </a:ext>
                  </a:extLst>
                </a:gridCol>
              </a:tblGrid>
              <a:tr h="276626">
                <a:tc rowSpan="3">
                  <a:txBody>
                    <a:bodyPr/>
                    <a:lstStyle/>
                    <a:p>
                      <a:pPr algn="l" fontAlgn="b"/>
                      <a:r>
                        <a:rPr lang="en-US" sz="1600" u="none" strike="noStrike" dirty="0">
                          <a:solidFill>
                            <a:srgbClr val="00B0F0"/>
                          </a:solidFill>
                          <a:effectLst/>
                          <a:latin typeface="Arial" panose="020B0604020202020204" pitchFamily="34" charset="0"/>
                          <a:cs typeface="Arial" panose="020B0604020202020204" pitchFamily="34" charset="0"/>
                        </a:rPr>
                        <a:t> </a:t>
                      </a:r>
                      <a:endParaRPr lang="en-US" sz="1600" b="0" i="0" u="none" strike="noStrike" dirty="0">
                        <a:solidFill>
                          <a:srgbClr val="00B0F0"/>
                        </a:solidFill>
                        <a:effectLst/>
                        <a:latin typeface="Arial" panose="020B0604020202020204" pitchFamily="34" charset="0"/>
                        <a:cs typeface="Arial" panose="020B060402020202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 </a:t>
                      </a:r>
                      <a:r>
                        <a:rPr lang="en-US" sz="1600" b="1" u="none" strike="noStrike" dirty="0" smtClean="0">
                          <a:solidFill>
                            <a:srgbClr val="00B0F0"/>
                          </a:solidFill>
                          <a:effectLst/>
                          <a:latin typeface="Arial" panose="020B0604020202020204" pitchFamily="34" charset="0"/>
                          <a:cs typeface="Arial" panose="020B0604020202020204" pitchFamily="34" charset="0"/>
                        </a:rPr>
                        <a:t>Medical condition</a:t>
                      </a:r>
                      <a:endParaRPr lang="en-US" sz="16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4">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Non-dually eligible </a:t>
                      </a:r>
                      <a:r>
                        <a:rPr lang="en-US" sz="1600" b="1" u="none" strike="noStrike" dirty="0" smtClean="0">
                          <a:solidFill>
                            <a:schemeClr val="tx1"/>
                          </a:solidFill>
                          <a:effectLst/>
                          <a:latin typeface="Arial" panose="020B0604020202020204" pitchFamily="34" charset="0"/>
                          <a:cs typeface="Arial" panose="020B0604020202020204" pitchFamily="34" charset="0"/>
                        </a:rPr>
                        <a:t>Medicaid </a:t>
                      </a:r>
                      <a:r>
                        <a:rPr lang="en-US" sz="1600" b="1" u="none" strike="noStrike" dirty="0">
                          <a:solidFill>
                            <a:schemeClr val="tx1"/>
                          </a:solidFill>
                          <a:effectLst/>
                          <a:latin typeface="Arial" panose="020B0604020202020204" pitchFamily="34" charset="0"/>
                          <a:cs typeface="Arial" panose="020B0604020202020204" pitchFamily="34" charset="0"/>
                        </a:rPr>
                        <a:t>enrollees age 21-64</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23013251"/>
                  </a:ext>
                </a:extLst>
              </a:tr>
              <a:tr h="542852">
                <a:tc vMerge="1">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en-US" sz="1600" b="1" u="none" strike="noStrike" dirty="0">
                          <a:solidFill>
                            <a:srgbClr val="00B0F0"/>
                          </a:solidFill>
                          <a:effectLst/>
                          <a:latin typeface="Arial" panose="020B0604020202020204" pitchFamily="34" charset="0"/>
                          <a:cs typeface="Arial" panose="020B0604020202020204" pitchFamily="34" charset="0"/>
                        </a:rPr>
                        <a:t>Eligibility </a:t>
                      </a:r>
                      <a:r>
                        <a:rPr lang="en-US" sz="1600" b="1" u="none" strike="noStrike" dirty="0" smtClean="0">
                          <a:solidFill>
                            <a:srgbClr val="00B0F0"/>
                          </a:solidFill>
                          <a:effectLst/>
                          <a:latin typeface="Arial" panose="020B0604020202020204" pitchFamily="34" charset="0"/>
                          <a:cs typeface="Arial" panose="020B0604020202020204" pitchFamily="34" charset="0"/>
                        </a:rPr>
                        <a:t>on basis</a:t>
                      </a:r>
                    </a:p>
                    <a:p>
                      <a:pPr algn="ctr" fontAlgn="b"/>
                      <a:r>
                        <a:rPr lang="en-US" sz="1600" b="1" u="none" strike="noStrike" dirty="0" smtClean="0">
                          <a:solidFill>
                            <a:srgbClr val="00B0F0"/>
                          </a:solidFill>
                          <a:effectLst/>
                          <a:latin typeface="Arial" panose="020B0604020202020204" pitchFamily="34" charset="0"/>
                          <a:cs typeface="Arial" panose="020B0604020202020204" pitchFamily="34" charset="0"/>
                        </a:rPr>
                        <a:t>of </a:t>
                      </a:r>
                      <a:r>
                        <a:rPr lang="en-US" sz="1600" b="1" u="none" strike="noStrike" dirty="0">
                          <a:solidFill>
                            <a:srgbClr val="00B0F0"/>
                          </a:solidFill>
                          <a:effectLst/>
                          <a:latin typeface="Arial" panose="020B0604020202020204" pitchFamily="34" charset="0"/>
                          <a:cs typeface="Arial" panose="020B0604020202020204" pitchFamily="34" charset="0"/>
                        </a:rPr>
                        <a:t>disability</a:t>
                      </a:r>
                      <a:endParaRPr lang="en-US" sz="1600" b="1" i="0" u="none" strike="noStrike" dirty="0">
                        <a:solidFill>
                          <a:srgbClr val="00B0F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b"/>
                      <a:r>
                        <a:rPr lang="en-US" sz="1600" b="1" u="none" strike="noStrike" dirty="0">
                          <a:solidFill>
                            <a:srgbClr val="00B0F0"/>
                          </a:solidFill>
                          <a:effectLst/>
                          <a:latin typeface="Arial" panose="020B0604020202020204" pitchFamily="34" charset="0"/>
                          <a:cs typeface="Arial" panose="020B0604020202020204" pitchFamily="34" charset="0"/>
                        </a:rPr>
                        <a:t>Eligibility on </a:t>
                      </a:r>
                      <a:r>
                        <a:rPr lang="en-US" sz="1600" b="1" u="none" strike="noStrike" dirty="0" smtClean="0">
                          <a:solidFill>
                            <a:srgbClr val="00B0F0"/>
                          </a:solidFill>
                          <a:effectLst/>
                          <a:latin typeface="Arial" panose="020B0604020202020204" pitchFamily="34" charset="0"/>
                          <a:cs typeface="Arial" panose="020B0604020202020204" pitchFamily="34" charset="0"/>
                        </a:rPr>
                        <a:t>basis</a:t>
                      </a:r>
                    </a:p>
                    <a:p>
                      <a:pPr algn="ctr" fontAlgn="b"/>
                      <a:r>
                        <a:rPr lang="en-US" sz="1600" b="1" u="none" strike="noStrike" dirty="0" smtClean="0">
                          <a:solidFill>
                            <a:srgbClr val="00B0F0"/>
                          </a:solidFill>
                          <a:effectLst/>
                          <a:latin typeface="Arial" panose="020B0604020202020204" pitchFamily="34" charset="0"/>
                          <a:cs typeface="Arial" panose="020B0604020202020204" pitchFamily="34" charset="0"/>
                        </a:rPr>
                        <a:t>other </a:t>
                      </a:r>
                      <a:r>
                        <a:rPr lang="en-US" sz="1600" b="1" u="none" strike="noStrike" dirty="0">
                          <a:solidFill>
                            <a:srgbClr val="00B0F0"/>
                          </a:solidFill>
                          <a:effectLst/>
                          <a:latin typeface="Arial" panose="020B0604020202020204" pitchFamily="34" charset="0"/>
                          <a:cs typeface="Arial" panose="020B0604020202020204" pitchFamily="34" charset="0"/>
                        </a:rPr>
                        <a:t>than disability</a:t>
                      </a:r>
                      <a:endParaRPr lang="en-US" sz="1600" b="1" i="0" u="none" strike="noStrike" dirty="0">
                        <a:solidFill>
                          <a:srgbClr val="00B0F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xmlns="" val="1688878414"/>
                  </a:ext>
                </a:extLst>
              </a:tr>
              <a:tr h="276626">
                <a:tc vMerge="1">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Percent w/BH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Percent wo/BH</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Percent w/BH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Percent wo/BH</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854757906"/>
                  </a:ext>
                </a:extLst>
              </a:tr>
              <a:tr h="276626">
                <a:tc>
                  <a:txBody>
                    <a:bodyPr/>
                    <a:lstStyle/>
                    <a:p>
                      <a:pPr algn="l" fontAlgn="b"/>
                      <a:r>
                        <a:rPr lang="en-US" sz="1600" u="none" strike="noStrike" dirty="0">
                          <a:effectLst/>
                          <a:latin typeface="Arial" panose="020B0604020202020204" pitchFamily="34" charset="0"/>
                          <a:cs typeface="Arial" panose="020B0604020202020204" pitchFamily="34" charset="0"/>
                        </a:rPr>
                        <a:t>Cardiac disease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54%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38%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28%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590229155"/>
                  </a:ext>
                </a:extLst>
              </a:tr>
              <a:tr h="276626">
                <a:tc>
                  <a:txBody>
                    <a:bodyPr/>
                    <a:lstStyle/>
                    <a:p>
                      <a:pPr algn="l" fontAlgn="b"/>
                      <a:r>
                        <a:rPr lang="en-US" sz="1600" u="none" strike="noStrike" dirty="0" smtClean="0">
                          <a:effectLst/>
                          <a:latin typeface="Arial" panose="020B0604020202020204" pitchFamily="34" charset="0"/>
                          <a:cs typeface="Arial" panose="020B0604020202020204" pitchFamily="34" charset="0"/>
                        </a:rPr>
                        <a:t>Hypertension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41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30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17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956027866"/>
                  </a:ext>
                </a:extLst>
              </a:tr>
              <a:tr h="276626">
                <a:tc>
                  <a:txBody>
                    <a:bodyPr/>
                    <a:lstStyle/>
                    <a:p>
                      <a:pPr algn="l" fontAlgn="b"/>
                      <a:r>
                        <a:rPr lang="en-US" sz="1600" u="none" strike="noStrike" dirty="0">
                          <a:effectLst/>
                          <a:latin typeface="Arial" panose="020B0604020202020204" pitchFamily="34" charset="0"/>
                          <a:cs typeface="Arial" panose="020B0604020202020204" pitchFamily="34" charset="0"/>
                        </a:rPr>
                        <a:t>Rheumatism</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33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25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189816269"/>
                  </a:ext>
                </a:extLst>
              </a:tr>
              <a:tr h="276626">
                <a:tc>
                  <a:txBody>
                    <a:bodyPr/>
                    <a:lstStyle/>
                    <a:p>
                      <a:pPr algn="l" fontAlgn="b"/>
                      <a:r>
                        <a:rPr lang="en-US" sz="1600" u="none" strike="noStrike" dirty="0">
                          <a:effectLst/>
                          <a:latin typeface="Arial" panose="020B0604020202020204" pitchFamily="34" charset="0"/>
                          <a:cs typeface="Arial" panose="020B0604020202020204" pitchFamily="34" charset="0"/>
                        </a:rPr>
                        <a:t>Kidney disease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29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070229642"/>
                  </a:ext>
                </a:extLst>
              </a:tr>
              <a:tr h="276626">
                <a:tc>
                  <a:txBody>
                    <a:bodyPr/>
                    <a:lstStyle/>
                    <a:p>
                      <a:pPr algn="l" fontAlgn="b"/>
                      <a:r>
                        <a:rPr lang="en-US" sz="1600" u="none" strike="noStrike" dirty="0">
                          <a:effectLst/>
                          <a:latin typeface="Arial" panose="020B0604020202020204" pitchFamily="34" charset="0"/>
                          <a:cs typeface="Arial" panose="020B0604020202020204" pitchFamily="34" charset="0"/>
                        </a:rPr>
                        <a:t>Diabetes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22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290264044"/>
                  </a:ext>
                </a:extLst>
              </a:tr>
              <a:tr h="276626">
                <a:tc>
                  <a:txBody>
                    <a:bodyPr/>
                    <a:lstStyle/>
                    <a:p>
                      <a:pPr algn="l" fontAlgn="b"/>
                      <a:r>
                        <a:rPr lang="en-US" sz="1600" u="none" strike="noStrike" dirty="0">
                          <a:effectLst/>
                          <a:latin typeface="Arial" panose="020B0604020202020204" pitchFamily="34" charset="0"/>
                          <a:cs typeface="Arial" panose="020B0604020202020204" pitchFamily="34" charset="0"/>
                        </a:rPr>
                        <a:t>Arthritis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11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532908855"/>
                  </a:ext>
                </a:extLst>
              </a:tr>
              <a:tr h="276626">
                <a:tc>
                  <a:txBody>
                    <a:bodyPr/>
                    <a:lstStyle/>
                    <a:p>
                      <a:pPr algn="l" fontAlgn="b"/>
                      <a:r>
                        <a:rPr lang="en-US" sz="1600" u="none" strike="noStrike" dirty="0">
                          <a:effectLst/>
                          <a:latin typeface="Arial" panose="020B0604020202020204" pitchFamily="34" charset="0"/>
                          <a:cs typeface="Arial" panose="020B0604020202020204" pitchFamily="34" charset="0"/>
                        </a:rPr>
                        <a:t>Cancer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986086998"/>
                  </a:ext>
                </a:extLst>
              </a:tr>
              <a:tr h="309904">
                <a:tc>
                  <a:txBody>
                    <a:bodyPr/>
                    <a:lstStyle/>
                    <a:p>
                      <a:r>
                        <a:rPr lang="en-US" dirty="0" smtClean="0"/>
                        <a:t>Asthma</a:t>
                      </a:r>
                      <a:endParaRPr lang="en-US" dirty="0"/>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815732413"/>
                  </a:ext>
                </a:extLst>
              </a:tr>
              <a:tr h="276626">
                <a:tc>
                  <a:txBody>
                    <a:bodyPr/>
                    <a:lstStyle/>
                    <a:p>
                      <a:pPr algn="l" fontAlgn="b"/>
                      <a:r>
                        <a:rPr lang="en-US" sz="1600" u="none" strike="noStrike" dirty="0" smtClean="0">
                          <a:effectLst/>
                          <a:latin typeface="Arial" panose="020B0604020202020204" pitchFamily="34" charset="0"/>
                          <a:cs typeface="Arial" panose="020B0604020202020204" pitchFamily="34" charset="0"/>
                        </a:rPr>
                        <a:t>Cerebrovascular </a:t>
                      </a:r>
                      <a:r>
                        <a:rPr lang="en-US" sz="1600" u="none" strike="noStrike" dirty="0">
                          <a:effectLst/>
                          <a:latin typeface="Arial" panose="020B0604020202020204" pitchFamily="34" charset="0"/>
                          <a:cs typeface="Arial" panose="020B0604020202020204" pitchFamily="34" charset="0"/>
                        </a:rPr>
                        <a:t>disease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719402634"/>
                  </a:ext>
                </a:extLst>
              </a:tr>
              <a:tr h="276626">
                <a:tc>
                  <a:txBody>
                    <a:bodyPr/>
                    <a:lstStyle/>
                    <a:p>
                      <a:pPr algn="l" fontAlgn="b"/>
                      <a:r>
                        <a:rPr lang="en-US" sz="1600" u="none" strike="noStrike" dirty="0">
                          <a:effectLst/>
                          <a:latin typeface="Arial" panose="020B0604020202020204" pitchFamily="34" charset="0"/>
                          <a:cs typeface="Arial" panose="020B0604020202020204" pitchFamily="34" charset="0"/>
                        </a:rPr>
                        <a:t>Chronic liver disease/cirrhosis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a:effectLst/>
                          <a:latin typeface="Arial" panose="020B0604020202020204" pitchFamily="34" charset="0"/>
                          <a:cs typeface="Arial" panose="020B0604020202020204" pitchFamily="34" charset="0"/>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802176322"/>
                  </a:ext>
                </a:extLst>
              </a:tr>
              <a:tr h="276626">
                <a:tc>
                  <a:txBody>
                    <a:bodyPr/>
                    <a:lstStyle/>
                    <a:p>
                      <a:pPr algn="l" fontAlgn="b"/>
                      <a:r>
                        <a:rPr lang="en-US" sz="1600" b="1" u="none" strike="noStrike" dirty="0" smtClean="0">
                          <a:effectLst/>
                          <a:latin typeface="Arial" panose="020B0604020202020204" pitchFamily="34" charset="0"/>
                          <a:cs typeface="Arial" panose="020B0604020202020204" pitchFamily="34" charset="0"/>
                        </a:rPr>
                        <a:t>Ave. no.</a:t>
                      </a:r>
                      <a:r>
                        <a:rPr lang="en-US" sz="1600" b="1" u="none" strike="noStrike" baseline="0" dirty="0" smtClean="0">
                          <a:effectLst/>
                          <a:latin typeface="Arial" panose="020B0604020202020204" pitchFamily="34" charset="0"/>
                          <a:cs typeface="Arial" panose="020B0604020202020204" pitchFamily="34" charset="0"/>
                        </a:rPr>
                        <a:t> </a:t>
                      </a:r>
                      <a:r>
                        <a:rPr lang="en-US" sz="1600" b="1" u="none" strike="noStrike" dirty="0" smtClean="0">
                          <a:effectLst/>
                          <a:latin typeface="Arial" panose="020B0604020202020204" pitchFamily="34" charset="0"/>
                          <a:cs typeface="Arial" panose="020B0604020202020204" pitchFamily="34" charset="0"/>
                        </a:rPr>
                        <a:t>conditions/enrollee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2.7</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1.7</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1.5</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0.6</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907183072"/>
                  </a:ext>
                </a:extLst>
              </a:tr>
            </a:tbl>
          </a:graphicData>
        </a:graphic>
      </p:graphicFrame>
    </p:spTree>
    <p:extLst>
      <p:ext uri="{BB962C8B-B14F-4D97-AF65-F5344CB8AC3E}">
        <p14:creationId xmlns:p14="http://schemas.microsoft.com/office/powerpoint/2010/main" val="16898553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2"/>
          <p:cNvSpPr>
            <a:spLocks/>
          </p:cNvSpPr>
          <p:nvPr/>
        </p:nvSpPr>
        <p:spPr bwMode="auto">
          <a:xfrm>
            <a:off x="469347" y="1290522"/>
            <a:ext cx="11001257" cy="4046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marL="292100" indent="-292100">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Pct val="100000"/>
              <a:tabLst/>
              <a:defRPr/>
            </a:pPr>
            <a:r>
              <a:rPr kumimoji="0" lang="en-US" alt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itchFamily="34" charset="0"/>
              </a:rPr>
              <a:t>Annual healthcare costs are much greater for </a:t>
            </a:r>
            <a:r>
              <a:rPr kumimoji="0" lang="en-US" altLang="en-US"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patients with</a:t>
            </a:r>
            <a:r>
              <a:rPr kumimoji="0" lang="en-US" altLang="en-US"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 a chronic disease and</a:t>
            </a:r>
            <a:r>
              <a:rPr kumimoji="0" lang="en-US" altLang="en-US"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pitchFamily="34" charset="0"/>
              </a:rPr>
              <a:t> depression</a:t>
            </a:r>
            <a:endParaRPr kumimoji="0" lang="en-US" alt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Times New Roman" pitchFamily="18" charset="0"/>
            </a:endParaRPr>
          </a:p>
        </p:txBody>
      </p:sp>
      <p:sp>
        <p:nvSpPr>
          <p:cNvPr id="31748" name="AutoShape 3"/>
          <p:cNvSpPr>
            <a:spLocks/>
          </p:cNvSpPr>
          <p:nvPr/>
        </p:nvSpPr>
        <p:spPr bwMode="auto">
          <a:xfrm>
            <a:off x="798020" y="6300870"/>
            <a:ext cx="6669768" cy="29507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marL="228600" indent="-228600">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Arial" pitchFamily="34" charset="0"/>
              </a:rPr>
              <a:t>The source </a:t>
            </a:r>
            <a:r>
              <a:rPr kumimoji="0" lang="en-US" altLang="en-US" sz="1600" b="0" i="0" u="none" strike="noStrike" kern="1200" cap="none" spc="0" normalizeH="0" baseline="0" noProof="0" dirty="0">
                <a:ln>
                  <a:noFill/>
                </a:ln>
                <a:solidFill>
                  <a:schemeClr val="tx1"/>
                </a:solidFill>
                <a:effectLst/>
                <a:uLnTx/>
                <a:uFillTx/>
                <a:latin typeface="Arial" pitchFamily="34" charset="0"/>
                <a:cs typeface="Arial" pitchFamily="34" charset="0"/>
                <a:sym typeface="Arial" pitchFamily="34" charset="0"/>
              </a:rPr>
              <a:t>data is </a:t>
            </a:r>
            <a:r>
              <a:rPr kumimoji="0" lang="en-US" alt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Arial" pitchFamily="34" charset="0"/>
              </a:rPr>
              <a:t>from the </a:t>
            </a:r>
            <a:r>
              <a:rPr kumimoji="0" lang="en-US" altLang="en-US" sz="1600" b="0" i="0" u="none" strike="noStrike" kern="1200" cap="none" spc="0" normalizeH="0" baseline="0" noProof="0" dirty="0">
                <a:ln>
                  <a:noFill/>
                </a:ln>
                <a:solidFill>
                  <a:schemeClr val="tx1"/>
                </a:solidFill>
                <a:effectLst/>
                <a:uLnTx/>
                <a:uFillTx/>
                <a:latin typeface="Arial" pitchFamily="34" charset="0"/>
                <a:cs typeface="Arial" pitchFamily="34" charset="0"/>
                <a:sym typeface="Arial" pitchFamily="34" charset="0"/>
              </a:rPr>
              <a:t>U.S. Dept of </a:t>
            </a:r>
            <a:r>
              <a:rPr kumimoji="0" lang="en-US" alt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Arial" pitchFamily="34" charset="0"/>
              </a:rPr>
              <a:t>HHS </a:t>
            </a:r>
            <a:r>
              <a:rPr kumimoji="0" lang="en-US" altLang="en-US" sz="1600" b="0" i="0" u="none" strike="noStrike" kern="1200" cap="none" spc="0" normalizeH="0" baseline="0" noProof="0" dirty="0">
                <a:ln>
                  <a:noFill/>
                </a:ln>
                <a:solidFill>
                  <a:schemeClr val="tx1"/>
                </a:solidFill>
                <a:effectLst/>
                <a:uLnTx/>
                <a:uFillTx/>
                <a:latin typeface="Arial" pitchFamily="34" charset="0"/>
                <a:cs typeface="Arial" pitchFamily="34" charset="0"/>
                <a:sym typeface="Arial" pitchFamily="34" charset="0"/>
              </a:rPr>
              <a:t>2002 and 2003 </a:t>
            </a:r>
            <a:r>
              <a:rPr kumimoji="0" lang="en-US" alt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Arial" pitchFamily="34" charset="0"/>
              </a:rPr>
              <a:t>MEPS</a:t>
            </a:r>
            <a:endParaRPr lang="en-US" altLang="en-US" sz="1600" dirty="0">
              <a:solidFill>
                <a:prstClr val="black">
                  <a:lumMod val="65000"/>
                  <a:lumOff val="35000"/>
                </a:prstClr>
              </a:solidFill>
              <a:latin typeface="Calibri"/>
              <a:cs typeface="Arial" pitchFamily="34" charset="0"/>
              <a:sym typeface="Arial" pitchFamily="34" charset="0"/>
            </a:endParaRPr>
          </a:p>
          <a:p>
            <a:pPr marL="0" lvl="0" indent="0">
              <a:defRPr/>
            </a:pPr>
            <a:r>
              <a:rPr lang="en-US" altLang="en-US" sz="1600" dirty="0">
                <a:solidFill>
                  <a:prstClr val="black">
                    <a:lumMod val="65000"/>
                    <a:lumOff val="35000"/>
                  </a:prstClr>
                </a:solidFill>
                <a:latin typeface="Calibri"/>
                <a:cs typeface="Arial" pitchFamily="34" charset="0"/>
                <a:sym typeface="Arial" pitchFamily="34" charset="0"/>
              </a:rPr>
              <a:t> </a:t>
            </a:r>
            <a:endParaRPr kumimoji="0" lang="en-US" altLang="en-US" sz="1600" b="0" i="0" u="none" strike="noStrike" kern="1200" cap="none" spc="0" normalizeH="0" baseline="0" noProof="0" dirty="0">
              <a:ln>
                <a:noFill/>
              </a:ln>
              <a:solidFill>
                <a:schemeClr val="tx1"/>
              </a:solidFill>
              <a:effectLst/>
              <a:uLnTx/>
              <a:uFillTx/>
              <a:latin typeface="Arial" pitchFamily="34" charset="0"/>
              <a:cs typeface="Arial" pitchFamily="34" charset="0"/>
              <a:sym typeface="Arial" pitchFamily="34" charset="0"/>
            </a:endParaRPr>
          </a:p>
        </p:txBody>
      </p:sp>
      <p:sp>
        <p:nvSpPr>
          <p:cNvPr id="10245" name="AutoShape 4"/>
          <p:cNvSpPr>
            <a:spLocks/>
          </p:cNvSpPr>
          <p:nvPr/>
        </p:nvSpPr>
        <p:spPr bwMode="auto">
          <a:xfrm>
            <a:off x="1013215" y="5455558"/>
            <a:ext cx="9864582" cy="569447"/>
          </a:xfrm>
          <a:custGeom>
            <a:avLst/>
            <a:gdLst>
              <a:gd name="T0" fmla="*/ 4191000 w 21600"/>
              <a:gd name="T1" fmla="*/ 708025 h 21600"/>
              <a:gd name="T2" fmla="*/ 4191000 w 21600"/>
              <a:gd name="T3" fmla="*/ 708025 h 21600"/>
              <a:gd name="T4" fmla="*/ 4191000 w 21600"/>
              <a:gd name="T5" fmla="*/ 708025 h 21600"/>
              <a:gd name="T6" fmla="*/ 4191000 w 21600"/>
              <a:gd name="T7" fmla="*/ 7080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p:spPr>
        <p:txBody>
          <a:bodyPr lIns="0" tIns="0" rIns="0" bIns="0"/>
          <a:lstStyle/>
          <a:p>
            <a:pPr marL="461962" lvl="0" algn="ctr">
              <a:buSzPct val="100000"/>
              <a:defRPr/>
            </a:pPr>
            <a:r>
              <a:rPr lang="en-US" altLang="en-US" sz="1600" dirty="0" smtClean="0">
                <a:solidFill>
                  <a:prstClr val="black"/>
                </a:solidFill>
                <a:latin typeface="Arial" panose="020B0604020202020204" pitchFamily="34" charset="0"/>
                <a:ea typeface="Helvetica" charset="0"/>
                <a:cs typeface="Arial" panose="020B0604020202020204" pitchFamily="34" charset="0"/>
                <a:sym typeface="Arial" pitchFamily="34" charset="0"/>
              </a:rPr>
              <a:t>Individuals with chronic </a:t>
            </a:r>
            <a:r>
              <a:rPr lang="en-US" altLang="en-US" sz="1600" dirty="0">
                <a:solidFill>
                  <a:prstClr val="black"/>
                </a:solidFill>
                <a:latin typeface="Arial" panose="020B0604020202020204" pitchFamily="34" charset="0"/>
                <a:ea typeface="Helvetica" charset="0"/>
                <a:cs typeface="Arial" panose="020B0604020202020204" pitchFamily="34" charset="0"/>
                <a:sym typeface="Arial" pitchFamily="34" charset="0"/>
              </a:rPr>
              <a:t>medical &amp; behavioral health conditions combined cost 46% more </a:t>
            </a:r>
            <a:endParaRPr lang="en-US" altLang="en-US" sz="1600" dirty="0" smtClean="0">
              <a:solidFill>
                <a:prstClr val="black"/>
              </a:solidFill>
              <a:latin typeface="Arial" panose="020B0604020202020204" pitchFamily="34" charset="0"/>
              <a:ea typeface="Helvetica" charset="0"/>
              <a:cs typeface="Arial" panose="020B0604020202020204" pitchFamily="34" charset="0"/>
              <a:sym typeface="Arial" pitchFamily="34" charset="0"/>
            </a:endParaRPr>
          </a:p>
          <a:p>
            <a:pPr marL="461962" lvl="0" algn="ctr">
              <a:buSzPct val="100000"/>
              <a:defRPr/>
            </a:pPr>
            <a:r>
              <a:rPr lang="en-US" altLang="en-US" sz="1600" dirty="0" smtClean="0">
                <a:solidFill>
                  <a:prstClr val="black"/>
                </a:solidFill>
                <a:latin typeface="Arial" panose="020B0604020202020204" pitchFamily="34" charset="0"/>
                <a:ea typeface="Helvetica" charset="0"/>
                <a:cs typeface="Arial" panose="020B0604020202020204" pitchFamily="34" charset="0"/>
                <a:sym typeface="Arial" pitchFamily="34" charset="0"/>
              </a:rPr>
              <a:t>than </a:t>
            </a:r>
            <a:r>
              <a:rPr lang="en-US" altLang="en-US" sz="1600" dirty="0">
                <a:solidFill>
                  <a:prstClr val="black"/>
                </a:solidFill>
                <a:latin typeface="Arial" panose="020B0604020202020204" pitchFamily="34" charset="0"/>
                <a:ea typeface="Helvetica" charset="0"/>
                <a:cs typeface="Arial" panose="020B0604020202020204" pitchFamily="34" charset="0"/>
                <a:sym typeface="Arial" pitchFamily="34" charset="0"/>
              </a:rPr>
              <a:t>those with only a chronic medical </a:t>
            </a:r>
            <a:r>
              <a:rPr lang="en-US" altLang="en-US" sz="1600" dirty="0" smtClean="0">
                <a:solidFill>
                  <a:prstClr val="black"/>
                </a:solidFill>
                <a:latin typeface="Arial" panose="020B0604020202020204" pitchFamily="34" charset="0"/>
                <a:ea typeface="Helvetica" charset="0"/>
                <a:cs typeface="Arial" panose="020B0604020202020204" pitchFamily="34" charset="0"/>
                <a:sym typeface="Arial" pitchFamily="34" charset="0"/>
              </a:rPr>
              <a:t>condition</a:t>
            </a:r>
            <a:endParaRPr lang="en-US" altLang="en-US" sz="1600" baseline="30000" dirty="0">
              <a:solidFill>
                <a:prstClr val="black"/>
              </a:solidFill>
              <a:latin typeface="Arial" panose="020B0604020202020204" pitchFamily="34" charset="0"/>
              <a:ea typeface="Helvetica" charset="0"/>
              <a:cs typeface="Arial" panose="020B0604020202020204" pitchFamily="34" charset="0"/>
              <a:sym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868475788"/>
              </p:ext>
            </p:extLst>
          </p:nvPr>
        </p:nvGraphicFramePr>
        <p:xfrm>
          <a:off x="1013215" y="1492824"/>
          <a:ext cx="10570866" cy="3974609"/>
        </p:xfrm>
        <a:graphic>
          <a:graphicData uri="http://schemas.openxmlformats.org/drawingml/2006/chart">
            <c:chart xmlns:c="http://schemas.openxmlformats.org/drawingml/2006/chart" xmlns:r="http://schemas.openxmlformats.org/officeDocument/2006/relationships" r:id="rId3"/>
          </a:graphicData>
        </a:graphic>
      </p:graphicFrame>
      <p:sp>
        <p:nvSpPr>
          <p:cNvPr id="29703" name="Slide Number Placeholder 1"/>
          <p:cNvSpPr>
            <a:spLocks noGrp="1"/>
          </p:cNvSpPr>
          <p:nvPr>
            <p:ph type="sldNum" sz="quarter" idx="12"/>
          </p:nvPr>
        </p:nvSpPr>
        <p:spPr bwMode="auto">
          <a:xfrm>
            <a:off x="11421453" y="6356352"/>
            <a:ext cx="377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1pPr>
            <a:lvl2pPr marL="742950" indent="-28575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2pPr>
            <a:lvl3pPr marL="1143000" indent="-22860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3pPr>
            <a:lvl4pPr marL="1600200" indent="-22860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4pPr>
            <a:lvl5pPr marL="2057400" indent="-228600">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5pPr>
            <a:lvl6pPr marL="25146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6pPr>
            <a:lvl7pPr marL="29718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7pPr>
            <a:lvl8pPr marL="34290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8pPr>
            <a:lvl9pPr marL="3886200" indent="-228600" eaLnBrk="0" fontAlgn="base" hangingPunct="0">
              <a:spcBef>
                <a:spcPct val="0"/>
              </a:spcBef>
              <a:spcAft>
                <a:spcPct val="0"/>
              </a:spcAft>
              <a:defRPr>
                <a:solidFill>
                  <a:srgbClr val="000000"/>
                </a:solidFill>
                <a:latin typeface="Times New Roman" panose="02020603050405020304" pitchFamily="18" charset="0"/>
                <a:cs typeface="Helvetica" panose="020B0604020202020204" pitchFamily="34" charset="0"/>
                <a:sym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643CF8-386C-492F-8A87-6FAE722C78FA}" type="slidenum">
              <a:rPr kumimoji="0" lang="en-US" altLang="en-US" sz="1400" b="0" i="0" u="none" strike="noStrike" kern="1200" cap="none" spc="0" normalizeH="0" baseline="0" noProof="0">
                <a:ln>
                  <a:noFill/>
                </a:ln>
                <a:solidFill>
                  <a:srgbClr val="1F497D"/>
                </a:solidFill>
                <a:effectLst/>
                <a:uLnTx/>
                <a:uFillTx/>
                <a:latin typeface="Times New Roman" panose="02020603050405020304" pitchFamily="18" charset="0"/>
                <a:ea typeface="+mn-ea"/>
                <a:cs typeface="Helvetica" panose="020B0604020202020204" pitchFamily="34" charset="0"/>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000" b="0" i="0" u="none" strike="noStrike" kern="1200" cap="none" spc="0" normalizeH="0" baseline="0" noProof="0" dirty="0">
              <a:ln>
                <a:noFill/>
              </a:ln>
              <a:solidFill>
                <a:srgbClr val="1F497D"/>
              </a:solidFill>
              <a:effectLst/>
              <a:uLnTx/>
              <a:uFillTx/>
              <a:latin typeface="Times New Roman" panose="02020603050405020304" pitchFamily="18" charset="0"/>
              <a:ea typeface="+mn-ea"/>
              <a:cs typeface="Helvetica" panose="020B0604020202020204" pitchFamily="34" charset="0"/>
              <a:sym typeface="Times New Roman" panose="02020603050405020304" pitchFamily="18" charset="0"/>
            </a:endParaRPr>
          </a:p>
        </p:txBody>
      </p:sp>
      <p:sp>
        <p:nvSpPr>
          <p:cNvPr id="2" name="Rectangle 1"/>
          <p:cNvSpPr/>
          <p:nvPr/>
        </p:nvSpPr>
        <p:spPr>
          <a:xfrm>
            <a:off x="658260" y="306771"/>
            <a:ext cx="10812344" cy="707886"/>
          </a:xfrm>
          <a:prstGeom prst="rect">
            <a:avLst/>
          </a:prstGeo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accent1"/>
            </a:solidFill>
          </a:ln>
        </p:spPr>
        <p:txBody>
          <a:bodyPr wrap="square">
            <a:spAutoFit/>
          </a:bodyPr>
          <a:lstStyle/>
          <a:p>
            <a:pPr lvl="0" algn="ctr">
              <a:defRPr/>
            </a:pPr>
            <a:r>
              <a:rPr lang="en-US" sz="2000" b="1" dirty="0">
                <a:latin typeface="Arial" panose="020B0604020202020204" pitchFamily="34" charset="0"/>
                <a:cs typeface="Arial" panose="020B0604020202020204" pitchFamily="34" charset="0"/>
              </a:rPr>
              <a:t>Why the Integration of Behavioral and Physical Health Care is </a:t>
            </a:r>
            <a:r>
              <a:rPr lang="en-US" sz="2000" b="1" dirty="0" smtClean="0">
                <a:latin typeface="Arial" panose="020B0604020202020204" pitchFamily="34" charset="0"/>
                <a:cs typeface="Arial" panose="020B0604020202020204" pitchFamily="34" charset="0"/>
              </a:rPr>
              <a:t>Needed -</a:t>
            </a:r>
          </a:p>
          <a:p>
            <a:pPr lvl="0" algn="ctr">
              <a:defRPr/>
            </a:pPr>
            <a:r>
              <a:rPr kumimoji="0" lang="en-US"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pitchFamily="34" charset="0"/>
              </a:rPr>
              <a:t>The High </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itchFamily="34" charset="0"/>
              </a:rPr>
              <a:t>Cost of Unmet Behavioral Health Needs</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611061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6"/>
            <a:ext cx="10837985" cy="611142"/>
          </a:xfrm>
          <a:gradFill>
            <a:gsLst>
              <a:gs pos="0">
                <a:schemeClr val="accent1">
                  <a:lumMod val="5000"/>
                  <a:lumOff val="95000"/>
                </a:schemeClr>
              </a:gs>
              <a:gs pos="99000">
                <a:schemeClr val="bg1">
                  <a:lumMod val="80000"/>
                  <a:lumOff val="20000"/>
                </a:schemeClr>
              </a:gs>
              <a:gs pos="100000">
                <a:schemeClr val="accent1">
                  <a:lumMod val="45000"/>
                  <a:lumOff val="55000"/>
                </a:schemeClr>
              </a:gs>
              <a:gs pos="85000">
                <a:schemeClr val="accent1">
                  <a:lumMod val="30000"/>
                  <a:lumOff val="70000"/>
                </a:schemeClr>
              </a:gs>
            </a:gsLst>
            <a:lin ang="5400000" scaled="1"/>
          </a:gradFill>
          <a:ln>
            <a:solidFill>
              <a:schemeClr val="accent1"/>
            </a:solidFill>
          </a:ln>
        </p:spPr>
        <p:txBody>
          <a:bodyPr>
            <a:normAutofit/>
          </a:bodyPr>
          <a:lstStyle/>
          <a:p>
            <a:pPr algn="ctr"/>
            <a:r>
              <a:rPr lang="en-US" sz="2000" b="1" dirty="0" smtClean="0">
                <a:latin typeface="Arial" panose="020B0604020202020204" pitchFamily="34" charset="0"/>
                <a:cs typeface="Arial" panose="020B0604020202020204" pitchFamily="34" charset="0"/>
              </a:rPr>
              <a:t>Fragmented </a:t>
            </a:r>
            <a:r>
              <a:rPr lang="en-US" sz="2000" b="1" dirty="0">
                <a:latin typeface="Arial" panose="020B0604020202020204" pitchFamily="34" charset="0"/>
                <a:cs typeface="Arial" panose="020B0604020202020204" pitchFamily="34" charset="0"/>
              </a:rPr>
              <a:t>Behavioral Health and </a:t>
            </a:r>
            <a:r>
              <a:rPr lang="en-US" sz="2000" b="1" dirty="0" smtClean="0">
                <a:latin typeface="Arial" panose="020B0604020202020204" pitchFamily="34" charset="0"/>
                <a:cs typeface="Arial" panose="020B0604020202020204" pitchFamily="34" charset="0"/>
              </a:rPr>
              <a:t>Physical Health </a:t>
            </a:r>
            <a:r>
              <a:rPr lang="en-US" sz="2000" b="1" dirty="0">
                <a:latin typeface="Arial" panose="020B0604020202020204" pitchFamily="34" charset="0"/>
                <a:cs typeface="Arial" panose="020B0604020202020204" pitchFamily="34" charset="0"/>
              </a:rPr>
              <a:t>Care </a:t>
            </a:r>
            <a:r>
              <a:rPr lang="en-US" sz="2000" b="1" dirty="0" smtClean="0">
                <a:latin typeface="Arial" panose="020B0604020202020204" pitchFamily="34" charset="0"/>
                <a:cs typeface="Arial" panose="020B0604020202020204" pitchFamily="34" charset="0"/>
              </a:rPr>
              <a:t>Systems</a:t>
            </a:r>
            <a:endParaRPr lang="en-US" sz="20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199" y="1163782"/>
            <a:ext cx="11069097" cy="4723848"/>
          </a:xfrm>
        </p:spPr>
        <p:txBody>
          <a:bodyPr>
            <a:noAutofit/>
          </a:bodyPr>
          <a:lstStyle/>
          <a:p>
            <a:r>
              <a:rPr lang="en-US" sz="2000" dirty="0">
                <a:latin typeface="Arial" panose="020B0604020202020204" pitchFamily="34" charset="0"/>
                <a:cs typeface="Arial" panose="020B0604020202020204" pitchFamily="34" charset="0"/>
              </a:rPr>
              <a:t>Services for physical and behavioral health care and substance use have historically been financed and delivered under separate systems, and individuals often find themselves interacting with multiple public and private </a:t>
            </a:r>
            <a:r>
              <a:rPr lang="en-US" sz="2000" dirty="0" smtClean="0">
                <a:latin typeface="Arial" panose="020B0604020202020204" pitchFamily="34" charset="0"/>
                <a:cs typeface="Arial" panose="020B0604020202020204" pitchFamily="34" charset="0"/>
              </a:rPr>
              <a:t>agencies, receiving </a:t>
            </a:r>
            <a:r>
              <a:rPr lang="en-US" sz="2000" dirty="0">
                <a:latin typeface="Arial" panose="020B0604020202020204" pitchFamily="34" charset="0"/>
                <a:cs typeface="Arial" panose="020B0604020202020204" pitchFamily="34" charset="0"/>
              </a:rPr>
              <a:t>care from myriad providers</a:t>
            </a:r>
            <a:r>
              <a:rPr lang="en-US" sz="2000" dirty="0">
                <a:solidFill>
                  <a:srgbClr val="00B0F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funded from different </a:t>
            </a:r>
            <a:r>
              <a:rPr lang="en-US" sz="2000" dirty="0" smtClean="0">
                <a:latin typeface="Arial" panose="020B0604020202020204" pitchFamily="34" charset="0"/>
                <a:cs typeface="Arial" panose="020B0604020202020204" pitchFamily="34" charset="0"/>
              </a:rPr>
              <a:t>sources</a:t>
            </a:r>
          </a:p>
          <a:p>
            <a:pPr marL="0" indent="0">
              <a:buNone/>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Fragmentation </a:t>
            </a:r>
            <a:r>
              <a:rPr lang="en-US" sz="2000" dirty="0">
                <a:latin typeface="Arial" panose="020B0604020202020204" pitchFamily="34" charset="0"/>
                <a:cs typeface="Arial" panose="020B0604020202020204" pitchFamily="34" charset="0"/>
              </a:rPr>
              <a:t>can impede access to care and result in poor health status, inappropriate use of services and increased costs; Integrating physical and behavioral health has been shown to reduce fragmentation and promote patient-centered care*</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Medicare, Medicaid and private insurers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are providing opportunities and incentives for moving service delivery away from fragmentation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integrated care</a:t>
            </a:r>
          </a:p>
          <a:p>
            <a:pPr marL="0" indent="0">
              <a:buNone/>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State and local agencies are responding to these opportunities and incentives by integrating care in a variety of ways and to various degrees</a:t>
            </a:r>
          </a:p>
          <a:p>
            <a:pPr marL="0" indent="0">
              <a:buNone/>
            </a:pPr>
            <a:endParaRPr lang="en-US" sz="16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7</a:t>
            </a:fld>
            <a:endParaRPr lang="en-US">
              <a:solidFill>
                <a:prstClr val="black">
                  <a:tint val="75000"/>
                </a:prstClr>
              </a:solidFill>
            </a:endParaRPr>
          </a:p>
        </p:txBody>
      </p:sp>
      <p:sp>
        <p:nvSpPr>
          <p:cNvPr id="7" name="TextBox 6"/>
          <p:cNvSpPr txBox="1"/>
          <p:nvPr/>
        </p:nvSpPr>
        <p:spPr>
          <a:xfrm>
            <a:off x="581891" y="6075144"/>
            <a:ext cx="10153402"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https://www.macpac.gov/publication/improving-service-delivery-to-medicaid-beneficiaries-with-serious-mental-illness-themes-from-roundtable-discussion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7779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2600"/>
          </a:xfrm>
          <a:gradFill>
            <a:gsLst>
              <a:gs pos="0">
                <a:schemeClr val="accent1">
                  <a:lumMod val="5000"/>
                  <a:lumOff val="95000"/>
                </a:schemeClr>
              </a:gs>
              <a:gs pos="99000">
                <a:schemeClr val="bg1">
                  <a:lumMod val="80000"/>
                  <a:lumOff val="20000"/>
                </a:schemeClr>
              </a:gs>
              <a:gs pos="100000">
                <a:schemeClr val="accent1">
                  <a:lumMod val="45000"/>
                  <a:lumOff val="55000"/>
                </a:schemeClr>
              </a:gs>
              <a:gs pos="85000">
                <a:schemeClr val="accent1">
                  <a:lumMod val="30000"/>
                  <a:lumOff val="70000"/>
                </a:schemeClr>
              </a:gs>
            </a:gsLst>
            <a:lin ang="5400000" scaled="1"/>
          </a:gradFill>
          <a:ln>
            <a:solidFill>
              <a:schemeClr val="accent1"/>
            </a:solidFill>
          </a:ln>
        </p:spPr>
        <p:txBody>
          <a:bodyPr>
            <a:normAutofit/>
          </a:bodyPr>
          <a:lstStyle/>
          <a:p>
            <a:pPr algn="ctr"/>
            <a:r>
              <a:rPr lang="en-US" sz="2800" b="1" dirty="0" smtClean="0">
                <a:latin typeface="Arial" panose="020B0604020202020204" pitchFamily="34" charset="0"/>
                <a:cs typeface="Arial" panose="020B0604020202020204" pitchFamily="34" charset="0"/>
              </a:rPr>
              <a:t>Core Components of Successful Integrated Models*</a:t>
            </a:r>
            <a:endParaRPr lang="en-US" sz="2800" b="1"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8837851"/>
              </p:ext>
            </p:extLst>
          </p:nvPr>
        </p:nvGraphicFramePr>
        <p:xfrm>
          <a:off x="533400" y="1085850"/>
          <a:ext cx="1091565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defTabSz="457200"/>
            <a:fld id="{DC90D631-FB0F-244B-BB32-67CE7B5C5EEC}" type="slidenum">
              <a:rPr lang="en-US" smtClean="0">
                <a:solidFill>
                  <a:prstClr val="black">
                    <a:tint val="75000"/>
                  </a:prstClr>
                </a:solidFill>
              </a:rPr>
              <a:pPr defTabSz="457200"/>
              <a:t>8</a:t>
            </a:fld>
            <a:endParaRPr lang="en-US">
              <a:solidFill>
                <a:prstClr val="black">
                  <a:tint val="75000"/>
                </a:prstClr>
              </a:solidFill>
            </a:endParaRPr>
          </a:p>
        </p:txBody>
      </p:sp>
      <p:sp>
        <p:nvSpPr>
          <p:cNvPr id="7" name="Left-Right Arrow 6"/>
          <p:cNvSpPr/>
          <p:nvPr/>
        </p:nvSpPr>
        <p:spPr>
          <a:xfrm>
            <a:off x="6927034" y="3051541"/>
            <a:ext cx="2121715" cy="3738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20574" y="2293264"/>
            <a:ext cx="2505075" cy="830997"/>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Share expertise, staff and open access scheduling</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6191923" y="4346614"/>
            <a:ext cx="3914775"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Communication and collaboration as patient moves between systems</a:t>
            </a:r>
            <a:endParaRPr lang="en-US" sz="16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8"/>
          <a:stretch>
            <a:fillRect/>
          </a:stretch>
        </p:blipFill>
        <p:spPr>
          <a:xfrm>
            <a:off x="6927035" y="3819085"/>
            <a:ext cx="2121715" cy="408467"/>
          </a:xfrm>
          <a:prstGeom prst="rect">
            <a:avLst/>
          </a:prstGeom>
        </p:spPr>
      </p:pic>
      <p:sp>
        <p:nvSpPr>
          <p:cNvPr id="13" name="TextBox 12"/>
          <p:cNvSpPr txBox="1"/>
          <p:nvPr/>
        </p:nvSpPr>
        <p:spPr>
          <a:xfrm>
            <a:off x="533400" y="5440144"/>
            <a:ext cx="10915650" cy="707886"/>
          </a:xfrm>
          <a:prstGeom prst="rect">
            <a:avLst/>
          </a:prstGeom>
          <a:noFill/>
        </p:spPr>
        <p:txBody>
          <a:bodyPr wrap="square" rtlCol="0">
            <a:spAutoFit/>
          </a:bodyPr>
          <a:lstStyle/>
          <a:p>
            <a:pPr algn="ctr"/>
            <a:r>
              <a:rPr lang="en-US" sz="2000" b="1" dirty="0" smtClean="0">
                <a:solidFill>
                  <a:srgbClr val="7030A0"/>
                </a:solidFill>
              </a:rPr>
              <a:t>Integration needs to happen across the entire spectrum of interventions, from prevention to management of disorders and across all levels of care, from primary to tertiary care</a:t>
            </a:r>
            <a:endParaRPr lang="en-US" sz="2000" b="1" dirty="0">
              <a:solidFill>
                <a:srgbClr val="7030A0"/>
              </a:solidFill>
            </a:endParaRPr>
          </a:p>
        </p:txBody>
      </p:sp>
      <p:sp>
        <p:nvSpPr>
          <p:cNvPr id="3" name="TextBox 2"/>
          <p:cNvSpPr txBox="1"/>
          <p:nvPr/>
        </p:nvSpPr>
        <p:spPr>
          <a:xfrm>
            <a:off x="533400" y="6356350"/>
            <a:ext cx="1031882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 M. Lardiere – National Association of Community Health Centers 12/2008</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57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7198"/>
          </a:xfrm>
          <a:gradFill>
            <a:gsLst>
              <a:gs pos="0">
                <a:schemeClr val="accent1">
                  <a:lumMod val="5000"/>
                  <a:lumOff val="95000"/>
                </a:schemeClr>
              </a:gs>
              <a:gs pos="18000">
                <a:schemeClr val="accent1">
                  <a:lumMod val="45000"/>
                  <a:lumOff val="55000"/>
                </a:schemeClr>
              </a:gs>
              <a:gs pos="53000">
                <a:schemeClr val="accent1">
                  <a:lumMod val="45000"/>
                  <a:lumOff val="55000"/>
                </a:schemeClr>
              </a:gs>
              <a:gs pos="91000">
                <a:schemeClr val="accent1">
                  <a:lumMod val="30000"/>
                  <a:lumOff val="70000"/>
                </a:schemeClr>
              </a:gs>
            </a:gsLst>
            <a:lin ang="5400000" scaled="1"/>
          </a:gradFill>
          <a:ln>
            <a:solidFill>
              <a:schemeClr val="accent1"/>
            </a:solidFill>
          </a:ln>
        </p:spPr>
        <p:txBody>
          <a:bodyPr>
            <a:noAutofit/>
          </a:bodyPr>
          <a:lstStyle/>
          <a:p>
            <a:pPr algn="ctr"/>
            <a:r>
              <a:rPr lang="en-US" sz="3200" dirty="0">
                <a:latin typeface="Arial" panose="020B0604020202020204" pitchFamily="34" charset="0"/>
                <a:cs typeface="Arial" panose="020B0604020202020204" pitchFamily="34" charset="0"/>
              </a:rPr>
              <a:t>Ideal Elements of Integrated Care</a:t>
            </a:r>
          </a:p>
        </p:txBody>
      </p:sp>
      <p:sp>
        <p:nvSpPr>
          <p:cNvPr id="3" name="Content Placeholder 2"/>
          <p:cNvSpPr>
            <a:spLocks noGrp="1"/>
          </p:cNvSpPr>
          <p:nvPr>
            <p:ph idx="1"/>
          </p:nvPr>
        </p:nvSpPr>
        <p:spPr>
          <a:xfrm>
            <a:off x="838200" y="1235947"/>
            <a:ext cx="5241053" cy="4941016"/>
          </a:xfrm>
        </p:spPr>
        <p:txBody>
          <a:bodyPr>
            <a:noAutofit/>
          </a:bodyPr>
          <a:lstStyle/>
          <a:p>
            <a:r>
              <a:rPr lang="en-US" sz="1600" dirty="0" smtClean="0">
                <a:latin typeface="Arial" panose="020B0604020202020204" pitchFamily="34" charset="0"/>
                <a:cs typeface="Arial" panose="020B0604020202020204" pitchFamily="34" charset="0"/>
              </a:rPr>
              <a:t>Comprehensive </a:t>
            </a:r>
            <a:r>
              <a:rPr lang="en-US" sz="1600" dirty="0">
                <a:latin typeface="Arial" panose="020B0604020202020204" pitchFamily="34" charset="0"/>
                <a:cs typeface="Arial" panose="020B0604020202020204" pitchFamily="34" charset="0"/>
              </a:rPr>
              <a:t>physical and behavioral health </a:t>
            </a:r>
            <a:r>
              <a:rPr lang="en-US" sz="1600" dirty="0" smtClean="0">
                <a:latin typeface="Arial" panose="020B0604020202020204" pitchFamily="34" charset="0"/>
                <a:cs typeface="Arial" panose="020B0604020202020204" pitchFamily="34" charset="0"/>
              </a:rPr>
              <a:t>screening</a:t>
            </a:r>
          </a:p>
          <a:p>
            <a:pPr marL="0" indent="0">
              <a:buNone/>
            </a:pP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Electronic </a:t>
            </a:r>
            <a:r>
              <a:rPr lang="en-US" sz="1600" dirty="0">
                <a:latin typeface="Arial" panose="020B0604020202020204" pitchFamily="34" charset="0"/>
                <a:cs typeface="Arial" panose="020B0604020202020204" pitchFamily="34" charset="0"/>
              </a:rPr>
              <a:t>data </a:t>
            </a:r>
            <a:r>
              <a:rPr lang="en-US" sz="1600" dirty="0" smtClean="0">
                <a:latin typeface="Arial" panose="020B0604020202020204" pitchFamily="34" charset="0"/>
                <a:cs typeface="Arial" panose="020B0604020202020204" pitchFamily="34" charset="0"/>
              </a:rPr>
              <a:t>system</a:t>
            </a:r>
          </a:p>
          <a:p>
            <a:pPr marL="0" indent="0">
              <a:buNone/>
            </a:pP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Clear </a:t>
            </a:r>
            <a:r>
              <a:rPr lang="en-US" sz="1600" dirty="0">
                <a:latin typeface="Arial" panose="020B0604020202020204" pitchFamily="34" charset="0"/>
                <a:cs typeface="Arial" panose="020B0604020202020204" pitchFamily="34" charset="0"/>
              </a:rPr>
              <a:t>designation of physical and behavioral health </a:t>
            </a:r>
            <a:r>
              <a:rPr lang="en-US" sz="1600" dirty="0" smtClean="0">
                <a:latin typeface="Arial" panose="020B0604020202020204" pitchFamily="34" charset="0"/>
                <a:cs typeface="Arial" panose="020B0604020202020204" pitchFamily="34" charset="0"/>
              </a:rPr>
              <a:t>home</a:t>
            </a:r>
          </a:p>
          <a:p>
            <a:pPr marL="0" indent="0">
              <a:buNone/>
            </a:pP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Engagement </a:t>
            </a:r>
            <a:r>
              <a:rPr lang="en-US" sz="1600" dirty="0">
                <a:latin typeface="Arial" panose="020B0604020202020204" pitchFamily="34" charset="0"/>
                <a:cs typeface="Arial" panose="020B0604020202020204" pitchFamily="34" charset="0"/>
              </a:rPr>
              <a:t>of consumers at multiple levels (e.g., program design, </a:t>
            </a:r>
            <a:r>
              <a:rPr lang="en-US" sz="1600" dirty="0" smtClean="0">
                <a:latin typeface="Arial" panose="020B0604020202020204" pitchFamily="34" charset="0"/>
                <a:cs typeface="Arial" panose="020B0604020202020204" pitchFamily="34" charset="0"/>
              </a:rPr>
              <a:t>self-management</a:t>
            </a:r>
            <a:r>
              <a:rPr lang="en-US" sz="1600" dirty="0">
                <a:latin typeface="Arial" panose="020B0604020202020204" pitchFamily="34" charset="0"/>
                <a:cs typeface="Arial" panose="020B0604020202020204" pitchFamily="34" charset="0"/>
              </a:rPr>
              <a:t>, care plan development, maintaining existing provider </a:t>
            </a:r>
            <a:r>
              <a:rPr lang="en-US" sz="1600" dirty="0" smtClean="0">
                <a:latin typeface="Arial" panose="020B0604020202020204" pitchFamily="34" charset="0"/>
                <a:cs typeface="Arial" panose="020B0604020202020204" pitchFamily="34" charset="0"/>
              </a:rPr>
              <a:t>relationships)</a:t>
            </a:r>
          </a:p>
          <a:p>
            <a:pPr marL="0" indent="0">
              <a:buNone/>
            </a:pP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Shared </a:t>
            </a:r>
            <a:r>
              <a:rPr lang="en-US" sz="1600" dirty="0">
                <a:latin typeface="Arial" panose="020B0604020202020204" pitchFamily="34" charset="0"/>
                <a:cs typeface="Arial" panose="020B0604020202020204" pitchFamily="34" charset="0"/>
              </a:rPr>
              <a:t>development of care plans addressing physical and behavioral </a:t>
            </a:r>
            <a:r>
              <a:rPr lang="en-US" sz="1600" dirty="0" smtClean="0">
                <a:latin typeface="Arial" panose="020B0604020202020204" pitchFamily="34" charset="0"/>
                <a:cs typeface="Arial" panose="020B0604020202020204" pitchFamily="34" charset="0"/>
              </a:rPr>
              <a:t>health</a:t>
            </a:r>
          </a:p>
          <a:p>
            <a:pPr marL="0" indent="0">
              <a:buNone/>
            </a:pP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Care </a:t>
            </a:r>
            <a:r>
              <a:rPr lang="en-US" sz="1600" dirty="0">
                <a:latin typeface="Arial" panose="020B0604020202020204" pitchFamily="34" charset="0"/>
                <a:cs typeface="Arial" panose="020B0604020202020204" pitchFamily="34" charset="0"/>
              </a:rPr>
              <a:t>coordination support for beneficiaries and providers (care </a:t>
            </a:r>
            <a:r>
              <a:rPr lang="en-US" sz="1600" dirty="0" smtClean="0">
                <a:latin typeface="Arial" panose="020B0604020202020204" pitchFamily="34" charset="0"/>
                <a:cs typeface="Arial" panose="020B0604020202020204" pitchFamily="34" charset="0"/>
              </a:rPr>
              <a:t>homes)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0205-BD6F-4CB7-9F08-E874324883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p:cNvSpPr txBox="1"/>
          <p:nvPr/>
        </p:nvSpPr>
        <p:spPr>
          <a:xfrm>
            <a:off x="6410848" y="1235947"/>
            <a:ext cx="5171551" cy="480131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Sensitive </a:t>
            </a:r>
            <a:r>
              <a:rPr lang="en-US" sz="1600" dirty="0">
                <a:latin typeface="Arial" panose="020B0604020202020204" pitchFamily="34" charset="0"/>
                <a:cs typeface="Arial" panose="020B0604020202020204" pitchFamily="34" charset="0"/>
              </a:rPr>
              <a:t>and competent physical primary health providers with training and support to appropriately deliver medical care and change health </a:t>
            </a:r>
            <a:r>
              <a:rPr lang="en-US" sz="1600" dirty="0" smtClean="0">
                <a:latin typeface="Arial" panose="020B0604020202020204" pitchFamily="34" charset="0"/>
                <a:cs typeface="Arial" panose="020B0604020202020204" pitchFamily="34" charset="0"/>
              </a:rPr>
              <a:t>behaviors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Standardized </a:t>
            </a:r>
            <a:r>
              <a:rPr lang="en-US" sz="1600" dirty="0">
                <a:latin typeface="Arial" panose="020B0604020202020204" pitchFamily="34" charset="0"/>
                <a:cs typeface="Arial" panose="020B0604020202020204" pitchFamily="34" charset="0"/>
              </a:rPr>
              <a:t>protocols and evidence-based guidelines that can be tailored to individual </a:t>
            </a:r>
            <a:r>
              <a:rPr lang="en-US" sz="1600" dirty="0" smtClean="0">
                <a:latin typeface="Arial" panose="020B0604020202020204" pitchFamily="34" charset="0"/>
                <a:cs typeface="Arial" panose="020B0604020202020204" pitchFamily="34" charset="0"/>
              </a:rPr>
              <a:t>needs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Joint and standardized clinical and performance measures, treatment follow-up, and feedback mechanisms that are shared among </a:t>
            </a:r>
            <a:r>
              <a:rPr lang="en-US" sz="1600" dirty="0" smtClean="0">
                <a:latin typeface="Arial" panose="020B0604020202020204" pitchFamily="34" charset="0"/>
                <a:cs typeface="Arial" panose="020B0604020202020204" pitchFamily="34" charset="0"/>
              </a:rPr>
              <a:t>providers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Mechanisms (e.g., pay-for-performance) for rewarding quality </a:t>
            </a:r>
            <a:r>
              <a:rPr lang="en-US" sz="1600" dirty="0" smtClean="0">
                <a:latin typeface="Arial" panose="020B0604020202020204" pitchFamily="34" charset="0"/>
                <a:cs typeface="Arial" panose="020B0604020202020204" pitchFamily="34" charset="0"/>
              </a:rPr>
              <a:t>care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Mechanisms for sharing savings from reductions in avoidable emergency and inpatient utilization across physical and behavioral care delivery systems</a:t>
            </a:r>
          </a:p>
          <a:p>
            <a:endParaRPr lang="en-US" dirty="0"/>
          </a:p>
        </p:txBody>
      </p:sp>
    </p:spTree>
    <p:extLst>
      <p:ext uri="{BB962C8B-B14F-4D97-AF65-F5344CB8AC3E}">
        <p14:creationId xmlns:p14="http://schemas.microsoft.com/office/powerpoint/2010/main" val="115263370"/>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20101</TotalTime>
  <Words>3807</Words>
  <Application>Microsoft Office PowerPoint</Application>
  <PresentationFormat>Custom</PresentationFormat>
  <Paragraphs>397</Paragraphs>
  <Slides>22</Slides>
  <Notes>19</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1_Office Theme</vt:lpstr>
      <vt:lpstr>5_Office Theme</vt:lpstr>
      <vt:lpstr>8_Office Theme</vt:lpstr>
      <vt:lpstr>10_Office Theme</vt:lpstr>
      <vt:lpstr>Integrating Behavioral Health and Physical Health Care Services</vt:lpstr>
      <vt:lpstr>Why the Integration of Behavioral and Physical Health Care is Needed</vt:lpstr>
      <vt:lpstr>Why the Integration of Behavioral and Physical Health Care is Needed  The Needs of Adults with Severe Mental Illness (SMI)</vt:lpstr>
      <vt:lpstr>Why the Integration of Behavioral and Physical Health Care is Needed Unmet Behavioral Health Needs</vt:lpstr>
      <vt:lpstr>Medical Conditions among Non-Dually Eligible Adults Age 21–64 With and Without a Behavioral Health Diagnosis by Basis of Medicaid Eligibility, 2011</vt:lpstr>
      <vt:lpstr>PowerPoint Presentation</vt:lpstr>
      <vt:lpstr>Fragmented Behavioral Health and Physical Health Care Systems</vt:lpstr>
      <vt:lpstr>Core Components of Successful Integrated Models*</vt:lpstr>
      <vt:lpstr>Ideal Elements of Integrated Care</vt:lpstr>
      <vt:lpstr>PowerPoint Presentation</vt:lpstr>
      <vt:lpstr>Integrated care is an omnibus concept defined in many ways and can include a mix and match of clinical and business relationships and employ a variety of payment methods</vt:lpstr>
      <vt:lpstr> A Conceptual Framework for Integration: Three Practice Structures - Six Levels of Integration </vt:lpstr>
      <vt:lpstr>Framework for Levels of Integrated Healthcare</vt:lpstr>
      <vt:lpstr>Framework for Levels of Integrated Healthcare, Continued</vt:lpstr>
      <vt:lpstr>Barriers to Behavioral and Physical Health Integration</vt:lpstr>
      <vt:lpstr>Barriers to Behavioral and Physical Health Integration</vt:lpstr>
      <vt:lpstr>Helping Families in Mental Health Crisis Reform Act of 2016 – Part of 21st Century Cures Act</vt:lpstr>
      <vt:lpstr>Helping Families in Mental Health Crisis Reform Act of 2016 Part of 21st Century Cures Act</vt:lpstr>
      <vt:lpstr>Helping Families in Mental Health Crisis Reform Act of 2016</vt:lpstr>
      <vt:lpstr>Helping Families in Mental Health Crisis Reform Act of 2016</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Integration</dc:title>
  <dc:creator>Paula Margolis</dc:creator>
  <cp:lastModifiedBy>Andrea Lancaster</cp:lastModifiedBy>
  <cp:revision>485</cp:revision>
  <cp:lastPrinted>2016-12-05T14:59:22Z</cp:lastPrinted>
  <dcterms:created xsi:type="dcterms:W3CDTF">2016-07-05T13:19:19Z</dcterms:created>
  <dcterms:modified xsi:type="dcterms:W3CDTF">2016-12-05T15:14:52Z</dcterms:modified>
</cp:coreProperties>
</file>