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9"/>
  </p:notesMasterIdLst>
  <p:handoutMasterIdLst>
    <p:handoutMasterId r:id="rId20"/>
  </p:handoutMasterIdLst>
  <p:sldIdLst>
    <p:sldId id="376" r:id="rId2"/>
    <p:sldId id="393" r:id="rId3"/>
    <p:sldId id="377" r:id="rId4"/>
    <p:sldId id="379" r:id="rId5"/>
    <p:sldId id="380" r:id="rId6"/>
    <p:sldId id="381" r:id="rId7"/>
    <p:sldId id="382" r:id="rId8"/>
    <p:sldId id="383" r:id="rId9"/>
    <p:sldId id="384" r:id="rId10"/>
    <p:sldId id="385" r:id="rId11"/>
    <p:sldId id="386" r:id="rId12"/>
    <p:sldId id="387" r:id="rId13"/>
    <p:sldId id="388" r:id="rId14"/>
    <p:sldId id="389" r:id="rId15"/>
    <p:sldId id="390" r:id="rId16"/>
    <p:sldId id="391" r:id="rId17"/>
    <p:sldId id="392" r:id="rId18"/>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yes, Emily" initials="HE" lastIdx="18" clrIdx="0"/>
  <p:cmAuthor id="1" name="Skopec, Laura" initials="LS" lastIdx="1" clrIdx="1"/>
  <p:cmAuthor id="2" name="Denise Daly Konrad" initials="DDK" lastIdx="21" clrIdx="2">
    <p:extLst>
      <p:ext uri="{19B8F6BF-5375-455C-9EA6-DF929625EA0E}">
        <p15:presenceInfo xmlns:p15="http://schemas.microsoft.com/office/powerpoint/2012/main" userId="S-1-5-21-854245398-362288127-682003330-6193" providerId="AD"/>
      </p:ext>
    </p:extLst>
  </p:cmAuthor>
  <p:cmAuthor id="3" name="Aarons, Joshua" initials="AJ" lastIdx="43" clrIdx="3">
    <p:extLst>
      <p:ext uri="{19B8F6BF-5375-455C-9EA6-DF929625EA0E}">
        <p15:presenceInfo xmlns:p15="http://schemas.microsoft.com/office/powerpoint/2012/main" userId="S-1-5-21-1053119219-327446729-612134452-16191" providerId="AD"/>
      </p:ext>
    </p:extLst>
  </p:cmAuthor>
  <p:cmAuthor id="4" name="Skopec, Laura" initials="SL" lastIdx="10" clrIdx="4">
    <p:extLst>
      <p:ext uri="{19B8F6BF-5375-455C-9EA6-DF929625EA0E}">
        <p15:presenceInfo xmlns:p15="http://schemas.microsoft.com/office/powerpoint/2012/main" userId="S-1-5-21-1053119219-327446729-612134452-119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84BA"/>
    <a:srgbClr val="8CB0C4"/>
    <a:srgbClr val="113559"/>
    <a:srgbClr val="727372"/>
    <a:srgbClr val="92D050"/>
    <a:srgbClr val="006411"/>
    <a:srgbClr val="84B5DD"/>
    <a:srgbClr val="D2D2D2"/>
    <a:srgbClr val="FDBF1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5" autoAdjust="0"/>
    <p:restoredTop sz="90791" autoAdjust="0"/>
  </p:normalViewPr>
  <p:slideViewPr>
    <p:cSldViewPr snapToGrid="0">
      <p:cViewPr varScale="1">
        <p:scale>
          <a:sx n="95" d="100"/>
          <a:sy n="95" d="100"/>
        </p:scale>
        <p:origin x="63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7" d="100"/>
          <a:sy n="67" d="100"/>
        </p:scale>
        <p:origin x="-2196" y="-102"/>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80" name="Rectangle 4"/>
          <p:cNvSpPr>
            <a:spLocks noGrp="1" noChangeArrowheads="1"/>
          </p:cNvSpPr>
          <p:nvPr>
            <p:ph type="ftr" sz="quarter" idx="2"/>
          </p:nvPr>
        </p:nvSpPr>
        <p:spPr bwMode="auto">
          <a:xfrm>
            <a:off x="0" y="9119173"/>
            <a:ext cx="3168927" cy="480388"/>
          </a:xfrm>
          <a:prstGeom prst="rect">
            <a:avLst/>
          </a:prstGeom>
          <a:noFill/>
          <a:ln>
            <a:noFill/>
          </a:ln>
          <a:effectLst/>
          <a:extLst/>
        </p:spPr>
        <p:txBody>
          <a:bodyPr vert="horz" wrap="square" lIns="96635" tIns="48317" rIns="96635" bIns="48317" numCol="1" anchor="b" anchorCtr="0" compatLnSpc="1">
            <a:prstTxWarp prst="textNoShape">
              <a:avLst/>
            </a:prstTxWarp>
          </a:bodyPr>
          <a:lstStyle>
            <a:lvl1pPr defTabSz="967091">
              <a:defRPr sz="1200">
                <a:ea typeface="+mn-ea"/>
                <a:cs typeface="+mn-cs"/>
              </a:defRPr>
            </a:lvl1pPr>
          </a:lstStyle>
          <a:p>
            <a:pPr>
              <a:defRPr/>
            </a:pPr>
            <a:endParaRPr lang="en-US" dirty="0"/>
          </a:p>
        </p:txBody>
      </p:sp>
      <p:sp>
        <p:nvSpPr>
          <p:cNvPr id="24581" name="Rectangle 5"/>
          <p:cNvSpPr>
            <a:spLocks noGrp="1" noChangeArrowheads="1"/>
          </p:cNvSpPr>
          <p:nvPr>
            <p:ph type="sldNum" sz="quarter" idx="3"/>
          </p:nvPr>
        </p:nvSpPr>
        <p:spPr bwMode="auto">
          <a:xfrm>
            <a:off x="4144617" y="9119173"/>
            <a:ext cx="3168927" cy="480388"/>
          </a:xfrm>
          <a:prstGeom prst="rect">
            <a:avLst/>
          </a:prstGeom>
          <a:noFill/>
          <a:ln>
            <a:noFill/>
          </a:ln>
          <a:effectLst/>
          <a:extLst/>
        </p:spPr>
        <p:txBody>
          <a:bodyPr vert="horz" wrap="square" lIns="96635" tIns="48317" rIns="96635" bIns="48317" numCol="1" anchor="b" anchorCtr="0" compatLnSpc="1">
            <a:prstTxWarp prst="textNoShape">
              <a:avLst/>
            </a:prstTxWarp>
          </a:bodyPr>
          <a:lstStyle>
            <a:lvl1pPr algn="r" defTabSz="966621">
              <a:defRPr sz="1200" smtClean="0">
                <a:cs typeface="+mn-cs"/>
              </a:defRPr>
            </a:lvl1pPr>
          </a:lstStyle>
          <a:p>
            <a:pPr>
              <a:defRPr/>
            </a:pPr>
            <a:fld id="{3A1B619F-22BF-0D4E-AAE6-AAC95F0C7668}" type="slidenum">
              <a:rPr lang="en-US"/>
              <a:pPr>
                <a:defRPr/>
              </a:pPr>
              <a:t>‹#›</a:t>
            </a:fld>
            <a:endParaRPr lang="en-US" dirty="0"/>
          </a:p>
        </p:txBody>
      </p:sp>
    </p:spTree>
    <p:extLst>
      <p:ext uri="{BB962C8B-B14F-4D97-AF65-F5344CB8AC3E}">
        <p14:creationId xmlns:p14="http://schemas.microsoft.com/office/powerpoint/2010/main" val="48404004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3168927" cy="480388"/>
          </a:xfrm>
          <a:prstGeom prst="rect">
            <a:avLst/>
          </a:prstGeom>
          <a:noFill/>
          <a:ln>
            <a:noFill/>
          </a:ln>
          <a:effectLst/>
          <a:extLst/>
        </p:spPr>
        <p:txBody>
          <a:bodyPr vert="horz" wrap="square" lIns="96635" tIns="48317" rIns="96635" bIns="48317" numCol="1" anchor="t" anchorCtr="0" compatLnSpc="1">
            <a:prstTxWarp prst="textNoShape">
              <a:avLst/>
            </a:prstTxWarp>
          </a:bodyPr>
          <a:lstStyle>
            <a:lvl1pPr defTabSz="967091">
              <a:defRPr sz="1200">
                <a:ea typeface="+mn-ea"/>
                <a:cs typeface="+mn-cs"/>
              </a:defRPr>
            </a:lvl1pPr>
          </a:lstStyle>
          <a:p>
            <a:pPr>
              <a:defRPr/>
            </a:pPr>
            <a:r>
              <a:rPr lang="en-US" dirty="0"/>
              <a:t>DRAFT--NOT FOR QUOTATION OR DISTRIBUTION</a:t>
            </a:r>
          </a:p>
        </p:txBody>
      </p:sp>
      <p:sp>
        <p:nvSpPr>
          <p:cNvPr id="4099" name="Rectangle 3"/>
          <p:cNvSpPr>
            <a:spLocks noGrp="1" noChangeArrowheads="1"/>
          </p:cNvSpPr>
          <p:nvPr>
            <p:ph type="dt" idx="1"/>
          </p:nvPr>
        </p:nvSpPr>
        <p:spPr bwMode="auto">
          <a:xfrm>
            <a:off x="4144617" y="1"/>
            <a:ext cx="3168927" cy="480388"/>
          </a:xfrm>
          <a:prstGeom prst="rect">
            <a:avLst/>
          </a:prstGeom>
          <a:noFill/>
          <a:ln>
            <a:noFill/>
          </a:ln>
          <a:effectLst/>
          <a:extLst/>
        </p:spPr>
        <p:txBody>
          <a:bodyPr vert="horz" wrap="square" lIns="96635" tIns="48317" rIns="96635" bIns="48317" numCol="1" anchor="t" anchorCtr="0" compatLnSpc="1">
            <a:prstTxWarp prst="textNoShape">
              <a:avLst/>
            </a:prstTxWarp>
          </a:bodyPr>
          <a:lstStyle>
            <a:lvl1pPr algn="r" defTabSz="967091">
              <a:defRPr sz="1200">
                <a:ea typeface="+mn-ea"/>
                <a:cs typeface="+mn-cs"/>
              </a:defRPr>
            </a:lvl1pPr>
          </a:lstStyle>
          <a:p>
            <a:pPr>
              <a:defRPr/>
            </a:pPr>
            <a:r>
              <a:rPr lang="en-US" dirty="0"/>
              <a:t>March 5, 2012</a:t>
            </a:r>
          </a:p>
        </p:txBody>
      </p:sp>
      <p:sp>
        <p:nvSpPr>
          <p:cNvPr id="16388" name="Rectangle 4"/>
          <p:cNvSpPr>
            <a:spLocks noGrp="1" noRot="1" noChangeAspect="1" noChangeArrowheads="1" noTextEdit="1"/>
          </p:cNvSpPr>
          <p:nvPr>
            <p:ph type="sldImg" idx="2"/>
          </p:nvPr>
        </p:nvSpPr>
        <p:spPr bwMode="auto">
          <a:xfrm>
            <a:off x="1255713" y="719138"/>
            <a:ext cx="4803775" cy="36020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101" name="Rectangle 5"/>
          <p:cNvSpPr>
            <a:spLocks noGrp="1" noChangeArrowheads="1"/>
          </p:cNvSpPr>
          <p:nvPr>
            <p:ph type="body" sz="quarter" idx="3"/>
          </p:nvPr>
        </p:nvSpPr>
        <p:spPr bwMode="auto">
          <a:xfrm>
            <a:off x="732184" y="4561228"/>
            <a:ext cx="5850835" cy="4320213"/>
          </a:xfrm>
          <a:prstGeom prst="rect">
            <a:avLst/>
          </a:prstGeom>
          <a:noFill/>
          <a:ln>
            <a:noFill/>
          </a:ln>
          <a:effectLst/>
          <a:extLst/>
        </p:spPr>
        <p:txBody>
          <a:bodyPr vert="horz" wrap="square" lIns="96635" tIns="48317" rIns="96635" bIns="4831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9119173"/>
            <a:ext cx="3168927" cy="480388"/>
          </a:xfrm>
          <a:prstGeom prst="rect">
            <a:avLst/>
          </a:prstGeom>
          <a:noFill/>
          <a:ln>
            <a:noFill/>
          </a:ln>
          <a:effectLst/>
          <a:extLst/>
        </p:spPr>
        <p:txBody>
          <a:bodyPr vert="horz" wrap="square" lIns="96635" tIns="48317" rIns="96635" bIns="48317" numCol="1" anchor="b" anchorCtr="0" compatLnSpc="1">
            <a:prstTxWarp prst="textNoShape">
              <a:avLst/>
            </a:prstTxWarp>
          </a:bodyPr>
          <a:lstStyle>
            <a:lvl1pPr defTabSz="967091">
              <a:defRPr sz="1200">
                <a:ea typeface="+mn-ea"/>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4144617" y="9119173"/>
            <a:ext cx="3168927" cy="480388"/>
          </a:xfrm>
          <a:prstGeom prst="rect">
            <a:avLst/>
          </a:prstGeom>
          <a:noFill/>
          <a:ln>
            <a:noFill/>
          </a:ln>
          <a:effectLst/>
          <a:extLst/>
        </p:spPr>
        <p:txBody>
          <a:bodyPr vert="horz" wrap="square" lIns="96635" tIns="48317" rIns="96635" bIns="48317" numCol="1" anchor="b" anchorCtr="0" compatLnSpc="1">
            <a:prstTxWarp prst="textNoShape">
              <a:avLst/>
            </a:prstTxWarp>
          </a:bodyPr>
          <a:lstStyle>
            <a:lvl1pPr algn="r" defTabSz="966621">
              <a:defRPr sz="1200" smtClean="0">
                <a:cs typeface="+mn-cs"/>
              </a:defRPr>
            </a:lvl1pPr>
          </a:lstStyle>
          <a:p>
            <a:pPr>
              <a:defRPr/>
            </a:pPr>
            <a:fld id="{9FBBB4D2-B1DF-204C-9590-AC2857C1E164}" type="slidenum">
              <a:rPr lang="en-US"/>
              <a:pPr>
                <a:defRPr/>
              </a:pPr>
              <a:t>‹#›</a:t>
            </a:fld>
            <a:endParaRPr lang="en-US" dirty="0"/>
          </a:p>
        </p:txBody>
      </p:sp>
    </p:spTree>
    <p:extLst>
      <p:ext uri="{BB962C8B-B14F-4D97-AF65-F5344CB8AC3E}">
        <p14:creationId xmlns:p14="http://schemas.microsoft.com/office/powerpoint/2010/main" val="3931266918"/>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r>
              <a:rPr lang="en-US" dirty="0"/>
              <a:t>March 5, 2012</a:t>
            </a:r>
          </a:p>
        </p:txBody>
      </p:sp>
      <p:sp>
        <p:nvSpPr>
          <p:cNvPr id="5" name="Slide Number Placeholder 4"/>
          <p:cNvSpPr>
            <a:spLocks noGrp="1"/>
          </p:cNvSpPr>
          <p:nvPr>
            <p:ph type="sldNum" sz="quarter" idx="11"/>
          </p:nvPr>
        </p:nvSpPr>
        <p:spPr/>
        <p:txBody>
          <a:bodyPr/>
          <a:lstStyle/>
          <a:p>
            <a:pPr>
              <a:defRPr/>
            </a:pPr>
            <a:fld id="{9FBBB4D2-B1DF-204C-9590-AC2857C1E164}" type="slidenum">
              <a:rPr lang="en-US" smtClean="0"/>
              <a:pPr>
                <a:defRPr/>
              </a:pPr>
              <a:t>1</a:t>
            </a:fld>
            <a:endParaRPr lang="en-US" dirty="0"/>
          </a:p>
        </p:txBody>
      </p:sp>
    </p:spTree>
    <p:extLst>
      <p:ext uri="{BB962C8B-B14F-4D97-AF65-F5344CB8AC3E}">
        <p14:creationId xmlns:p14="http://schemas.microsoft.com/office/powerpoint/2010/main" val="20768686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968" eaLnBrk="0" hangingPunct="0">
              <a:defRPr sz="2600">
                <a:solidFill>
                  <a:schemeClr val="tx1"/>
                </a:solidFill>
                <a:latin typeface="Arial" charset="0"/>
                <a:ea typeface="ＭＳ Ｐゴシック" charset="0"/>
                <a:cs typeface="ＭＳ Ｐゴシック" charset="0"/>
              </a:defRPr>
            </a:lvl1pPr>
            <a:lvl2pPr marL="799408" indent="-307464" defTabSz="1000968" eaLnBrk="0" hangingPunct="0">
              <a:defRPr sz="2600">
                <a:solidFill>
                  <a:schemeClr val="tx1"/>
                </a:solidFill>
                <a:latin typeface="Arial" charset="0"/>
                <a:ea typeface="ＭＳ Ｐゴシック" charset="0"/>
              </a:defRPr>
            </a:lvl2pPr>
            <a:lvl3pPr marL="1229858" indent="-245972" defTabSz="1000968" eaLnBrk="0" hangingPunct="0">
              <a:defRPr sz="2600">
                <a:solidFill>
                  <a:schemeClr val="tx1"/>
                </a:solidFill>
                <a:latin typeface="Arial" charset="0"/>
                <a:ea typeface="ＭＳ Ｐゴシック" charset="0"/>
              </a:defRPr>
            </a:lvl3pPr>
            <a:lvl4pPr marL="1721801" indent="-245972" defTabSz="1000968" eaLnBrk="0" hangingPunct="0">
              <a:defRPr sz="2600">
                <a:solidFill>
                  <a:schemeClr val="tx1"/>
                </a:solidFill>
                <a:latin typeface="Arial" charset="0"/>
                <a:ea typeface="ＭＳ Ｐゴシック" charset="0"/>
              </a:defRPr>
            </a:lvl4pPr>
            <a:lvl5pPr marL="2213744" indent="-245972" defTabSz="1000968" eaLnBrk="0" hangingPunct="0">
              <a:defRPr sz="2600">
                <a:solidFill>
                  <a:schemeClr val="tx1"/>
                </a:solidFill>
                <a:latin typeface="Arial" charset="0"/>
                <a:ea typeface="ＭＳ Ｐゴシック" charset="0"/>
              </a:defRPr>
            </a:lvl5pPr>
            <a:lvl6pPr marL="2705688" indent="-245972" defTabSz="1000968" eaLnBrk="0" fontAlgn="base" hangingPunct="0">
              <a:spcBef>
                <a:spcPct val="0"/>
              </a:spcBef>
              <a:spcAft>
                <a:spcPct val="0"/>
              </a:spcAft>
              <a:defRPr sz="2600">
                <a:solidFill>
                  <a:schemeClr val="tx1"/>
                </a:solidFill>
                <a:latin typeface="Arial" charset="0"/>
                <a:ea typeface="ＭＳ Ｐゴシック" charset="0"/>
              </a:defRPr>
            </a:lvl6pPr>
            <a:lvl7pPr marL="3197631" indent="-245972" defTabSz="1000968" eaLnBrk="0" fontAlgn="base" hangingPunct="0">
              <a:spcBef>
                <a:spcPct val="0"/>
              </a:spcBef>
              <a:spcAft>
                <a:spcPct val="0"/>
              </a:spcAft>
              <a:defRPr sz="2600">
                <a:solidFill>
                  <a:schemeClr val="tx1"/>
                </a:solidFill>
                <a:latin typeface="Arial" charset="0"/>
                <a:ea typeface="ＭＳ Ｐゴシック" charset="0"/>
              </a:defRPr>
            </a:lvl7pPr>
            <a:lvl8pPr marL="3689574" indent="-245972" defTabSz="1000968" eaLnBrk="0" fontAlgn="base" hangingPunct="0">
              <a:spcBef>
                <a:spcPct val="0"/>
              </a:spcBef>
              <a:spcAft>
                <a:spcPct val="0"/>
              </a:spcAft>
              <a:defRPr sz="2600">
                <a:solidFill>
                  <a:schemeClr val="tx1"/>
                </a:solidFill>
                <a:latin typeface="Arial" charset="0"/>
                <a:ea typeface="ＭＳ Ｐゴシック" charset="0"/>
              </a:defRPr>
            </a:lvl8pPr>
            <a:lvl9pPr marL="4181517" indent="-245972" defTabSz="1000968" eaLnBrk="0" fontAlgn="base" hangingPunct="0">
              <a:spcBef>
                <a:spcPct val="0"/>
              </a:spcBef>
              <a:spcAft>
                <a:spcPct val="0"/>
              </a:spcAft>
              <a:defRPr sz="2600">
                <a:solidFill>
                  <a:schemeClr val="tx1"/>
                </a:solidFill>
                <a:latin typeface="Arial" charset="0"/>
                <a:ea typeface="ＭＳ Ｐゴシック" charset="0"/>
              </a:defRPr>
            </a:lvl9pPr>
          </a:lstStyle>
          <a:p>
            <a:pPr eaLnBrk="1" hangingPunct="1"/>
            <a:fld id="{AB59AD4B-74BA-854C-A75B-7574C6AB1874}" type="slidenum">
              <a:rPr lang="en-US" sz="1200"/>
              <a:pPr eaLnBrk="1" hangingPunct="1"/>
              <a:t>16</a:t>
            </a:fld>
            <a:endParaRPr lang="en-US" sz="1200" dirty="0"/>
          </a:p>
        </p:txBody>
      </p:sp>
      <p:sp>
        <p:nvSpPr>
          <p:cNvPr id="35842" name="Rectangle 2"/>
          <p:cNvSpPr>
            <a:spLocks noGrp="1" noRot="1" noChangeAspect="1" noChangeArrowheads="1" noTextEdit="1"/>
          </p:cNvSpPr>
          <p:nvPr>
            <p:ph type="sldImg"/>
          </p:nvPr>
        </p:nvSpPr>
        <p:spPr>
          <a:xfrm>
            <a:off x="1338263" y="741363"/>
            <a:ext cx="4956175" cy="3717925"/>
          </a:xfrm>
          <a:ln/>
        </p:spPr>
      </p:sp>
      <p:sp>
        <p:nvSpPr>
          <p:cNvPr id="35843" name="Rectangle 3"/>
          <p:cNvSpPr>
            <a:spLocks noGrp="1" noChangeArrowheads="1"/>
          </p:cNvSpPr>
          <p:nvPr>
            <p:ph type="body" idx="1"/>
          </p:nvPr>
        </p:nvSpPr>
        <p:spPr>
          <a:xfrm>
            <a:off x="1018115" y="4710775"/>
            <a:ext cx="5597026" cy="446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p>
        </p:txBody>
      </p:sp>
      <p:sp>
        <p:nvSpPr>
          <p:cNvPr id="35844" name="Date Placeholder 1"/>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968" eaLnBrk="0" hangingPunct="0">
              <a:defRPr sz="2600">
                <a:solidFill>
                  <a:schemeClr val="tx1"/>
                </a:solidFill>
                <a:latin typeface="Arial" charset="0"/>
                <a:ea typeface="ＭＳ Ｐゴシック" charset="0"/>
                <a:cs typeface="ＭＳ Ｐゴシック" charset="0"/>
              </a:defRPr>
            </a:lvl1pPr>
            <a:lvl2pPr marL="799408" indent="-307464" defTabSz="1000968" eaLnBrk="0" hangingPunct="0">
              <a:defRPr sz="2600">
                <a:solidFill>
                  <a:schemeClr val="tx1"/>
                </a:solidFill>
                <a:latin typeface="Arial" charset="0"/>
                <a:ea typeface="ＭＳ Ｐゴシック" charset="0"/>
              </a:defRPr>
            </a:lvl2pPr>
            <a:lvl3pPr marL="1229858" indent="-245972" defTabSz="1000968" eaLnBrk="0" hangingPunct="0">
              <a:defRPr sz="2600">
                <a:solidFill>
                  <a:schemeClr val="tx1"/>
                </a:solidFill>
                <a:latin typeface="Arial" charset="0"/>
                <a:ea typeface="ＭＳ Ｐゴシック" charset="0"/>
              </a:defRPr>
            </a:lvl3pPr>
            <a:lvl4pPr marL="1721801" indent="-245972" defTabSz="1000968" eaLnBrk="0" hangingPunct="0">
              <a:defRPr sz="2600">
                <a:solidFill>
                  <a:schemeClr val="tx1"/>
                </a:solidFill>
                <a:latin typeface="Arial" charset="0"/>
                <a:ea typeface="ＭＳ Ｐゴシック" charset="0"/>
              </a:defRPr>
            </a:lvl4pPr>
            <a:lvl5pPr marL="2213744" indent="-245972" defTabSz="1000968" eaLnBrk="0" hangingPunct="0">
              <a:defRPr sz="2600">
                <a:solidFill>
                  <a:schemeClr val="tx1"/>
                </a:solidFill>
                <a:latin typeface="Arial" charset="0"/>
                <a:ea typeface="ＭＳ Ｐゴシック" charset="0"/>
              </a:defRPr>
            </a:lvl5pPr>
            <a:lvl6pPr marL="2705688" indent="-245972" defTabSz="1000968" eaLnBrk="0" fontAlgn="base" hangingPunct="0">
              <a:spcBef>
                <a:spcPct val="0"/>
              </a:spcBef>
              <a:spcAft>
                <a:spcPct val="0"/>
              </a:spcAft>
              <a:defRPr sz="2600">
                <a:solidFill>
                  <a:schemeClr val="tx1"/>
                </a:solidFill>
                <a:latin typeface="Arial" charset="0"/>
                <a:ea typeface="ＭＳ Ｐゴシック" charset="0"/>
              </a:defRPr>
            </a:lvl6pPr>
            <a:lvl7pPr marL="3197631" indent="-245972" defTabSz="1000968" eaLnBrk="0" fontAlgn="base" hangingPunct="0">
              <a:spcBef>
                <a:spcPct val="0"/>
              </a:spcBef>
              <a:spcAft>
                <a:spcPct val="0"/>
              </a:spcAft>
              <a:defRPr sz="2600">
                <a:solidFill>
                  <a:schemeClr val="tx1"/>
                </a:solidFill>
                <a:latin typeface="Arial" charset="0"/>
                <a:ea typeface="ＭＳ Ｐゴシック" charset="0"/>
              </a:defRPr>
            </a:lvl7pPr>
            <a:lvl8pPr marL="3689574" indent="-245972" defTabSz="1000968" eaLnBrk="0" fontAlgn="base" hangingPunct="0">
              <a:spcBef>
                <a:spcPct val="0"/>
              </a:spcBef>
              <a:spcAft>
                <a:spcPct val="0"/>
              </a:spcAft>
              <a:defRPr sz="2600">
                <a:solidFill>
                  <a:schemeClr val="tx1"/>
                </a:solidFill>
                <a:latin typeface="Arial" charset="0"/>
                <a:ea typeface="ＭＳ Ｐゴシック" charset="0"/>
              </a:defRPr>
            </a:lvl8pPr>
            <a:lvl9pPr marL="4181517" indent="-245972" defTabSz="1000968" eaLnBrk="0" fontAlgn="base" hangingPunct="0">
              <a:spcBef>
                <a:spcPct val="0"/>
              </a:spcBef>
              <a:spcAft>
                <a:spcPct val="0"/>
              </a:spcAft>
              <a:defRPr sz="2600">
                <a:solidFill>
                  <a:schemeClr val="tx1"/>
                </a:solidFill>
                <a:latin typeface="Arial" charset="0"/>
                <a:ea typeface="ＭＳ Ｐゴシック" charset="0"/>
              </a:defRPr>
            </a:lvl9pPr>
          </a:lstStyle>
          <a:p>
            <a:pPr eaLnBrk="1" hangingPunct="1"/>
            <a:r>
              <a:rPr lang="en-US" sz="1200" dirty="0"/>
              <a:t>March 5, 2012</a:t>
            </a:r>
          </a:p>
        </p:txBody>
      </p:sp>
    </p:spTree>
    <p:extLst>
      <p:ext uri="{BB962C8B-B14F-4D97-AF65-F5344CB8AC3E}">
        <p14:creationId xmlns:p14="http://schemas.microsoft.com/office/powerpoint/2010/main" val="12687501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1"/>
          </p:nvPr>
        </p:nvSpPr>
        <p:spPr/>
        <p:txBody>
          <a:bodyPr/>
          <a:lstStyle/>
          <a:p>
            <a:pPr>
              <a:defRPr/>
            </a:pPr>
            <a:r>
              <a:rPr lang="en-US" dirty="0"/>
              <a:t>March 5, 2012</a:t>
            </a:r>
          </a:p>
        </p:txBody>
      </p:sp>
      <p:sp>
        <p:nvSpPr>
          <p:cNvPr id="6" name="Slide Number Placeholder 5"/>
          <p:cNvSpPr>
            <a:spLocks noGrp="1"/>
          </p:cNvSpPr>
          <p:nvPr>
            <p:ph type="sldNum" sz="quarter" idx="12"/>
          </p:nvPr>
        </p:nvSpPr>
        <p:spPr/>
        <p:txBody>
          <a:bodyPr/>
          <a:lstStyle/>
          <a:p>
            <a:pPr>
              <a:defRPr/>
            </a:pPr>
            <a:fld id="{9FBBB4D2-B1DF-204C-9590-AC2857C1E164}" type="slidenum">
              <a:rPr lang="en-US" smtClean="0"/>
              <a:pPr>
                <a:defRPr/>
              </a:pPr>
              <a:t>17</a:t>
            </a:fld>
            <a:endParaRPr lang="en-US" dirty="0"/>
          </a:p>
        </p:txBody>
      </p:sp>
    </p:spTree>
    <p:extLst>
      <p:ext uri="{BB962C8B-B14F-4D97-AF65-F5344CB8AC3E}">
        <p14:creationId xmlns:p14="http://schemas.microsoft.com/office/powerpoint/2010/main" val="3175537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9FBBB4D2-B1DF-204C-9590-AC2857C1E164}" type="slidenum">
              <a:rPr lang="en-US" smtClean="0"/>
              <a:pPr>
                <a:defRPr/>
              </a:pPr>
              <a:t>2</a:t>
            </a:fld>
            <a:endParaRPr lang="en-US" dirty="0"/>
          </a:p>
        </p:txBody>
      </p:sp>
    </p:spTree>
    <p:extLst>
      <p:ext uri="{BB962C8B-B14F-4D97-AF65-F5344CB8AC3E}">
        <p14:creationId xmlns:p14="http://schemas.microsoft.com/office/powerpoint/2010/main" val="2572133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9FBBB4D2-B1DF-204C-9590-AC2857C1E164}" type="slidenum">
              <a:rPr lang="en-US" smtClean="0"/>
              <a:pPr>
                <a:defRPr/>
              </a:pPr>
              <a:t>3</a:t>
            </a:fld>
            <a:endParaRPr lang="en-US" dirty="0"/>
          </a:p>
        </p:txBody>
      </p:sp>
    </p:spTree>
    <p:extLst>
      <p:ext uri="{BB962C8B-B14F-4D97-AF65-F5344CB8AC3E}">
        <p14:creationId xmlns:p14="http://schemas.microsoft.com/office/powerpoint/2010/main" val="999970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968" eaLnBrk="0" hangingPunct="0">
              <a:defRPr sz="2600">
                <a:solidFill>
                  <a:schemeClr val="tx1"/>
                </a:solidFill>
                <a:latin typeface="Arial" charset="0"/>
                <a:ea typeface="ＭＳ Ｐゴシック" charset="0"/>
                <a:cs typeface="ＭＳ Ｐゴシック" charset="0"/>
              </a:defRPr>
            </a:lvl1pPr>
            <a:lvl2pPr marL="799408" indent="-307464" defTabSz="1000968" eaLnBrk="0" hangingPunct="0">
              <a:defRPr sz="2600">
                <a:solidFill>
                  <a:schemeClr val="tx1"/>
                </a:solidFill>
                <a:latin typeface="Arial" charset="0"/>
                <a:ea typeface="ＭＳ Ｐゴシック" charset="0"/>
              </a:defRPr>
            </a:lvl2pPr>
            <a:lvl3pPr marL="1229858" indent="-245972" defTabSz="1000968" eaLnBrk="0" hangingPunct="0">
              <a:defRPr sz="2600">
                <a:solidFill>
                  <a:schemeClr val="tx1"/>
                </a:solidFill>
                <a:latin typeface="Arial" charset="0"/>
                <a:ea typeface="ＭＳ Ｐゴシック" charset="0"/>
              </a:defRPr>
            </a:lvl3pPr>
            <a:lvl4pPr marL="1721801" indent="-245972" defTabSz="1000968" eaLnBrk="0" hangingPunct="0">
              <a:defRPr sz="2600">
                <a:solidFill>
                  <a:schemeClr val="tx1"/>
                </a:solidFill>
                <a:latin typeface="Arial" charset="0"/>
                <a:ea typeface="ＭＳ Ｐゴシック" charset="0"/>
              </a:defRPr>
            </a:lvl4pPr>
            <a:lvl5pPr marL="2213744" indent="-245972" defTabSz="1000968" eaLnBrk="0" hangingPunct="0">
              <a:defRPr sz="2600">
                <a:solidFill>
                  <a:schemeClr val="tx1"/>
                </a:solidFill>
                <a:latin typeface="Arial" charset="0"/>
                <a:ea typeface="ＭＳ Ｐゴシック" charset="0"/>
              </a:defRPr>
            </a:lvl5pPr>
            <a:lvl6pPr marL="2705688" indent="-245972" defTabSz="1000968" eaLnBrk="0" fontAlgn="base" hangingPunct="0">
              <a:spcBef>
                <a:spcPct val="0"/>
              </a:spcBef>
              <a:spcAft>
                <a:spcPct val="0"/>
              </a:spcAft>
              <a:defRPr sz="2600">
                <a:solidFill>
                  <a:schemeClr val="tx1"/>
                </a:solidFill>
                <a:latin typeface="Arial" charset="0"/>
                <a:ea typeface="ＭＳ Ｐゴシック" charset="0"/>
              </a:defRPr>
            </a:lvl6pPr>
            <a:lvl7pPr marL="3197631" indent="-245972" defTabSz="1000968" eaLnBrk="0" fontAlgn="base" hangingPunct="0">
              <a:spcBef>
                <a:spcPct val="0"/>
              </a:spcBef>
              <a:spcAft>
                <a:spcPct val="0"/>
              </a:spcAft>
              <a:defRPr sz="2600">
                <a:solidFill>
                  <a:schemeClr val="tx1"/>
                </a:solidFill>
                <a:latin typeface="Arial" charset="0"/>
                <a:ea typeface="ＭＳ Ｐゴシック" charset="0"/>
              </a:defRPr>
            </a:lvl7pPr>
            <a:lvl8pPr marL="3689574" indent="-245972" defTabSz="1000968" eaLnBrk="0" fontAlgn="base" hangingPunct="0">
              <a:spcBef>
                <a:spcPct val="0"/>
              </a:spcBef>
              <a:spcAft>
                <a:spcPct val="0"/>
              </a:spcAft>
              <a:defRPr sz="2600">
                <a:solidFill>
                  <a:schemeClr val="tx1"/>
                </a:solidFill>
                <a:latin typeface="Arial" charset="0"/>
                <a:ea typeface="ＭＳ Ｐゴシック" charset="0"/>
              </a:defRPr>
            </a:lvl8pPr>
            <a:lvl9pPr marL="4181517" indent="-245972" defTabSz="1000968" eaLnBrk="0" fontAlgn="base" hangingPunct="0">
              <a:spcBef>
                <a:spcPct val="0"/>
              </a:spcBef>
              <a:spcAft>
                <a:spcPct val="0"/>
              </a:spcAft>
              <a:defRPr sz="2600">
                <a:solidFill>
                  <a:schemeClr val="tx1"/>
                </a:solidFill>
                <a:latin typeface="Arial" charset="0"/>
                <a:ea typeface="ＭＳ Ｐゴシック" charset="0"/>
              </a:defRPr>
            </a:lvl9pPr>
          </a:lstStyle>
          <a:p>
            <a:pPr eaLnBrk="1" hangingPunct="1"/>
            <a:fld id="{AB59AD4B-74BA-854C-A75B-7574C6AB1874}" type="slidenum">
              <a:rPr lang="en-US" sz="1200"/>
              <a:pPr eaLnBrk="1" hangingPunct="1"/>
              <a:t>5</a:t>
            </a:fld>
            <a:endParaRPr lang="en-US" sz="1200" dirty="0"/>
          </a:p>
        </p:txBody>
      </p:sp>
      <p:sp>
        <p:nvSpPr>
          <p:cNvPr id="35842" name="Rectangle 2"/>
          <p:cNvSpPr>
            <a:spLocks noGrp="1" noRot="1" noChangeAspect="1" noChangeArrowheads="1" noTextEdit="1"/>
          </p:cNvSpPr>
          <p:nvPr>
            <p:ph type="sldImg"/>
          </p:nvPr>
        </p:nvSpPr>
        <p:spPr>
          <a:xfrm>
            <a:off x="1338263" y="741363"/>
            <a:ext cx="4956175" cy="3717925"/>
          </a:xfrm>
          <a:ln/>
        </p:spPr>
      </p:sp>
      <p:sp>
        <p:nvSpPr>
          <p:cNvPr id="35843" name="Rectangle 3"/>
          <p:cNvSpPr>
            <a:spLocks noGrp="1" noChangeArrowheads="1"/>
          </p:cNvSpPr>
          <p:nvPr>
            <p:ph type="body" idx="1"/>
          </p:nvPr>
        </p:nvSpPr>
        <p:spPr>
          <a:xfrm>
            <a:off x="1018115" y="4710775"/>
            <a:ext cx="5597026" cy="446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p>
        </p:txBody>
      </p:sp>
      <p:sp>
        <p:nvSpPr>
          <p:cNvPr id="35844" name="Date Placeholder 1"/>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968" eaLnBrk="0" hangingPunct="0">
              <a:defRPr sz="2600">
                <a:solidFill>
                  <a:schemeClr val="tx1"/>
                </a:solidFill>
                <a:latin typeface="Arial" charset="0"/>
                <a:ea typeface="ＭＳ Ｐゴシック" charset="0"/>
                <a:cs typeface="ＭＳ Ｐゴシック" charset="0"/>
              </a:defRPr>
            </a:lvl1pPr>
            <a:lvl2pPr marL="799408" indent="-307464" defTabSz="1000968" eaLnBrk="0" hangingPunct="0">
              <a:defRPr sz="2600">
                <a:solidFill>
                  <a:schemeClr val="tx1"/>
                </a:solidFill>
                <a:latin typeface="Arial" charset="0"/>
                <a:ea typeface="ＭＳ Ｐゴシック" charset="0"/>
              </a:defRPr>
            </a:lvl2pPr>
            <a:lvl3pPr marL="1229858" indent="-245972" defTabSz="1000968" eaLnBrk="0" hangingPunct="0">
              <a:defRPr sz="2600">
                <a:solidFill>
                  <a:schemeClr val="tx1"/>
                </a:solidFill>
                <a:latin typeface="Arial" charset="0"/>
                <a:ea typeface="ＭＳ Ｐゴシック" charset="0"/>
              </a:defRPr>
            </a:lvl3pPr>
            <a:lvl4pPr marL="1721801" indent="-245972" defTabSz="1000968" eaLnBrk="0" hangingPunct="0">
              <a:defRPr sz="2600">
                <a:solidFill>
                  <a:schemeClr val="tx1"/>
                </a:solidFill>
                <a:latin typeface="Arial" charset="0"/>
                <a:ea typeface="ＭＳ Ｐゴシック" charset="0"/>
              </a:defRPr>
            </a:lvl4pPr>
            <a:lvl5pPr marL="2213744" indent="-245972" defTabSz="1000968" eaLnBrk="0" hangingPunct="0">
              <a:defRPr sz="2600">
                <a:solidFill>
                  <a:schemeClr val="tx1"/>
                </a:solidFill>
                <a:latin typeface="Arial" charset="0"/>
                <a:ea typeface="ＭＳ Ｐゴシック" charset="0"/>
              </a:defRPr>
            </a:lvl5pPr>
            <a:lvl6pPr marL="2705688" indent="-245972" defTabSz="1000968" eaLnBrk="0" fontAlgn="base" hangingPunct="0">
              <a:spcBef>
                <a:spcPct val="0"/>
              </a:spcBef>
              <a:spcAft>
                <a:spcPct val="0"/>
              </a:spcAft>
              <a:defRPr sz="2600">
                <a:solidFill>
                  <a:schemeClr val="tx1"/>
                </a:solidFill>
                <a:latin typeface="Arial" charset="0"/>
                <a:ea typeface="ＭＳ Ｐゴシック" charset="0"/>
              </a:defRPr>
            </a:lvl6pPr>
            <a:lvl7pPr marL="3197631" indent="-245972" defTabSz="1000968" eaLnBrk="0" fontAlgn="base" hangingPunct="0">
              <a:spcBef>
                <a:spcPct val="0"/>
              </a:spcBef>
              <a:spcAft>
                <a:spcPct val="0"/>
              </a:spcAft>
              <a:defRPr sz="2600">
                <a:solidFill>
                  <a:schemeClr val="tx1"/>
                </a:solidFill>
                <a:latin typeface="Arial" charset="0"/>
                <a:ea typeface="ＭＳ Ｐゴシック" charset="0"/>
              </a:defRPr>
            </a:lvl7pPr>
            <a:lvl8pPr marL="3689574" indent="-245972" defTabSz="1000968" eaLnBrk="0" fontAlgn="base" hangingPunct="0">
              <a:spcBef>
                <a:spcPct val="0"/>
              </a:spcBef>
              <a:spcAft>
                <a:spcPct val="0"/>
              </a:spcAft>
              <a:defRPr sz="2600">
                <a:solidFill>
                  <a:schemeClr val="tx1"/>
                </a:solidFill>
                <a:latin typeface="Arial" charset="0"/>
                <a:ea typeface="ＭＳ Ｐゴシック" charset="0"/>
              </a:defRPr>
            </a:lvl8pPr>
            <a:lvl9pPr marL="4181517" indent="-245972" defTabSz="1000968" eaLnBrk="0" fontAlgn="base" hangingPunct="0">
              <a:spcBef>
                <a:spcPct val="0"/>
              </a:spcBef>
              <a:spcAft>
                <a:spcPct val="0"/>
              </a:spcAft>
              <a:defRPr sz="2600">
                <a:solidFill>
                  <a:schemeClr val="tx1"/>
                </a:solidFill>
                <a:latin typeface="Arial" charset="0"/>
                <a:ea typeface="ＭＳ Ｐゴシック" charset="0"/>
              </a:defRPr>
            </a:lvl9pPr>
          </a:lstStyle>
          <a:p>
            <a:pPr eaLnBrk="1" hangingPunct="1"/>
            <a:r>
              <a:rPr lang="en-US" sz="1200" dirty="0"/>
              <a:t>March 5, 2012</a:t>
            </a:r>
          </a:p>
        </p:txBody>
      </p:sp>
    </p:spTree>
    <p:extLst>
      <p:ext uri="{BB962C8B-B14F-4D97-AF65-F5344CB8AC3E}">
        <p14:creationId xmlns:p14="http://schemas.microsoft.com/office/powerpoint/2010/main" val="26975018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1"/>
          </p:nvPr>
        </p:nvSpPr>
        <p:spPr/>
        <p:txBody>
          <a:bodyPr/>
          <a:lstStyle/>
          <a:p>
            <a:pPr>
              <a:defRPr/>
            </a:pPr>
            <a:r>
              <a:rPr lang="en-US" dirty="0"/>
              <a:t>March 5, 2012</a:t>
            </a:r>
          </a:p>
        </p:txBody>
      </p:sp>
      <p:sp>
        <p:nvSpPr>
          <p:cNvPr id="6" name="Slide Number Placeholder 5"/>
          <p:cNvSpPr>
            <a:spLocks noGrp="1"/>
          </p:cNvSpPr>
          <p:nvPr>
            <p:ph type="sldNum" sz="quarter" idx="12"/>
          </p:nvPr>
        </p:nvSpPr>
        <p:spPr/>
        <p:txBody>
          <a:bodyPr/>
          <a:lstStyle/>
          <a:p>
            <a:pPr>
              <a:defRPr/>
            </a:pPr>
            <a:fld id="{9FBBB4D2-B1DF-204C-9590-AC2857C1E164}" type="slidenum">
              <a:rPr lang="en-US" smtClean="0"/>
              <a:pPr>
                <a:defRPr/>
              </a:pPr>
              <a:t>6</a:t>
            </a:fld>
            <a:endParaRPr lang="en-US" dirty="0"/>
          </a:p>
        </p:txBody>
      </p:sp>
    </p:spTree>
    <p:extLst>
      <p:ext uri="{BB962C8B-B14F-4D97-AF65-F5344CB8AC3E}">
        <p14:creationId xmlns:p14="http://schemas.microsoft.com/office/powerpoint/2010/main" val="3966536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968" eaLnBrk="0" hangingPunct="0">
              <a:defRPr sz="2600">
                <a:solidFill>
                  <a:schemeClr val="tx1"/>
                </a:solidFill>
                <a:latin typeface="Arial" charset="0"/>
                <a:ea typeface="ＭＳ Ｐゴシック" charset="0"/>
                <a:cs typeface="ＭＳ Ｐゴシック" charset="0"/>
              </a:defRPr>
            </a:lvl1pPr>
            <a:lvl2pPr marL="799408" indent="-307464" defTabSz="1000968" eaLnBrk="0" hangingPunct="0">
              <a:defRPr sz="2600">
                <a:solidFill>
                  <a:schemeClr val="tx1"/>
                </a:solidFill>
                <a:latin typeface="Arial" charset="0"/>
                <a:ea typeface="ＭＳ Ｐゴシック" charset="0"/>
              </a:defRPr>
            </a:lvl2pPr>
            <a:lvl3pPr marL="1229858" indent="-245972" defTabSz="1000968" eaLnBrk="0" hangingPunct="0">
              <a:defRPr sz="2600">
                <a:solidFill>
                  <a:schemeClr val="tx1"/>
                </a:solidFill>
                <a:latin typeface="Arial" charset="0"/>
                <a:ea typeface="ＭＳ Ｐゴシック" charset="0"/>
              </a:defRPr>
            </a:lvl3pPr>
            <a:lvl4pPr marL="1721801" indent="-245972" defTabSz="1000968" eaLnBrk="0" hangingPunct="0">
              <a:defRPr sz="2600">
                <a:solidFill>
                  <a:schemeClr val="tx1"/>
                </a:solidFill>
                <a:latin typeface="Arial" charset="0"/>
                <a:ea typeface="ＭＳ Ｐゴシック" charset="0"/>
              </a:defRPr>
            </a:lvl4pPr>
            <a:lvl5pPr marL="2213744" indent="-245972" defTabSz="1000968" eaLnBrk="0" hangingPunct="0">
              <a:defRPr sz="2600">
                <a:solidFill>
                  <a:schemeClr val="tx1"/>
                </a:solidFill>
                <a:latin typeface="Arial" charset="0"/>
                <a:ea typeface="ＭＳ Ｐゴシック" charset="0"/>
              </a:defRPr>
            </a:lvl5pPr>
            <a:lvl6pPr marL="2705688" indent="-245972" defTabSz="1000968" eaLnBrk="0" fontAlgn="base" hangingPunct="0">
              <a:spcBef>
                <a:spcPct val="0"/>
              </a:spcBef>
              <a:spcAft>
                <a:spcPct val="0"/>
              </a:spcAft>
              <a:defRPr sz="2600">
                <a:solidFill>
                  <a:schemeClr val="tx1"/>
                </a:solidFill>
                <a:latin typeface="Arial" charset="0"/>
                <a:ea typeface="ＭＳ Ｐゴシック" charset="0"/>
              </a:defRPr>
            </a:lvl6pPr>
            <a:lvl7pPr marL="3197631" indent="-245972" defTabSz="1000968" eaLnBrk="0" fontAlgn="base" hangingPunct="0">
              <a:spcBef>
                <a:spcPct val="0"/>
              </a:spcBef>
              <a:spcAft>
                <a:spcPct val="0"/>
              </a:spcAft>
              <a:defRPr sz="2600">
                <a:solidFill>
                  <a:schemeClr val="tx1"/>
                </a:solidFill>
                <a:latin typeface="Arial" charset="0"/>
                <a:ea typeface="ＭＳ Ｐゴシック" charset="0"/>
              </a:defRPr>
            </a:lvl7pPr>
            <a:lvl8pPr marL="3689574" indent="-245972" defTabSz="1000968" eaLnBrk="0" fontAlgn="base" hangingPunct="0">
              <a:spcBef>
                <a:spcPct val="0"/>
              </a:spcBef>
              <a:spcAft>
                <a:spcPct val="0"/>
              </a:spcAft>
              <a:defRPr sz="2600">
                <a:solidFill>
                  <a:schemeClr val="tx1"/>
                </a:solidFill>
                <a:latin typeface="Arial" charset="0"/>
                <a:ea typeface="ＭＳ Ｐゴシック" charset="0"/>
              </a:defRPr>
            </a:lvl8pPr>
            <a:lvl9pPr marL="4181517" indent="-245972" defTabSz="1000968" eaLnBrk="0" fontAlgn="base" hangingPunct="0">
              <a:spcBef>
                <a:spcPct val="0"/>
              </a:spcBef>
              <a:spcAft>
                <a:spcPct val="0"/>
              </a:spcAft>
              <a:defRPr sz="2600">
                <a:solidFill>
                  <a:schemeClr val="tx1"/>
                </a:solidFill>
                <a:latin typeface="Arial" charset="0"/>
                <a:ea typeface="ＭＳ Ｐゴシック" charset="0"/>
              </a:defRPr>
            </a:lvl9pPr>
          </a:lstStyle>
          <a:p>
            <a:pPr eaLnBrk="1" hangingPunct="1"/>
            <a:fld id="{AB59AD4B-74BA-854C-A75B-7574C6AB1874}" type="slidenum">
              <a:rPr lang="en-US" sz="1200"/>
              <a:pPr eaLnBrk="1" hangingPunct="1"/>
              <a:t>9</a:t>
            </a:fld>
            <a:endParaRPr lang="en-US" sz="1200" dirty="0"/>
          </a:p>
        </p:txBody>
      </p:sp>
      <p:sp>
        <p:nvSpPr>
          <p:cNvPr id="35842" name="Rectangle 2"/>
          <p:cNvSpPr>
            <a:spLocks noGrp="1" noRot="1" noChangeAspect="1" noChangeArrowheads="1" noTextEdit="1"/>
          </p:cNvSpPr>
          <p:nvPr>
            <p:ph type="sldImg"/>
          </p:nvPr>
        </p:nvSpPr>
        <p:spPr>
          <a:xfrm>
            <a:off x="1338263" y="741363"/>
            <a:ext cx="4956175" cy="3717925"/>
          </a:xfrm>
          <a:ln/>
        </p:spPr>
      </p:sp>
      <p:sp>
        <p:nvSpPr>
          <p:cNvPr id="35843" name="Rectangle 3"/>
          <p:cNvSpPr>
            <a:spLocks noGrp="1" noChangeArrowheads="1"/>
          </p:cNvSpPr>
          <p:nvPr>
            <p:ph type="body" idx="1"/>
          </p:nvPr>
        </p:nvSpPr>
        <p:spPr>
          <a:xfrm>
            <a:off x="1018115" y="4710775"/>
            <a:ext cx="5597026" cy="446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p>
        </p:txBody>
      </p:sp>
      <p:sp>
        <p:nvSpPr>
          <p:cNvPr id="35844" name="Date Placeholder 1"/>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968" eaLnBrk="0" hangingPunct="0">
              <a:defRPr sz="2600">
                <a:solidFill>
                  <a:schemeClr val="tx1"/>
                </a:solidFill>
                <a:latin typeface="Arial" charset="0"/>
                <a:ea typeface="ＭＳ Ｐゴシック" charset="0"/>
                <a:cs typeface="ＭＳ Ｐゴシック" charset="0"/>
              </a:defRPr>
            </a:lvl1pPr>
            <a:lvl2pPr marL="799408" indent="-307464" defTabSz="1000968" eaLnBrk="0" hangingPunct="0">
              <a:defRPr sz="2600">
                <a:solidFill>
                  <a:schemeClr val="tx1"/>
                </a:solidFill>
                <a:latin typeface="Arial" charset="0"/>
                <a:ea typeface="ＭＳ Ｐゴシック" charset="0"/>
              </a:defRPr>
            </a:lvl2pPr>
            <a:lvl3pPr marL="1229858" indent="-245972" defTabSz="1000968" eaLnBrk="0" hangingPunct="0">
              <a:defRPr sz="2600">
                <a:solidFill>
                  <a:schemeClr val="tx1"/>
                </a:solidFill>
                <a:latin typeface="Arial" charset="0"/>
                <a:ea typeface="ＭＳ Ｐゴシック" charset="0"/>
              </a:defRPr>
            </a:lvl3pPr>
            <a:lvl4pPr marL="1721801" indent="-245972" defTabSz="1000968" eaLnBrk="0" hangingPunct="0">
              <a:defRPr sz="2600">
                <a:solidFill>
                  <a:schemeClr val="tx1"/>
                </a:solidFill>
                <a:latin typeface="Arial" charset="0"/>
                <a:ea typeface="ＭＳ Ｐゴシック" charset="0"/>
              </a:defRPr>
            </a:lvl4pPr>
            <a:lvl5pPr marL="2213744" indent="-245972" defTabSz="1000968" eaLnBrk="0" hangingPunct="0">
              <a:defRPr sz="2600">
                <a:solidFill>
                  <a:schemeClr val="tx1"/>
                </a:solidFill>
                <a:latin typeface="Arial" charset="0"/>
                <a:ea typeface="ＭＳ Ｐゴシック" charset="0"/>
              </a:defRPr>
            </a:lvl5pPr>
            <a:lvl6pPr marL="2705688" indent="-245972" defTabSz="1000968" eaLnBrk="0" fontAlgn="base" hangingPunct="0">
              <a:spcBef>
                <a:spcPct val="0"/>
              </a:spcBef>
              <a:spcAft>
                <a:spcPct val="0"/>
              </a:spcAft>
              <a:defRPr sz="2600">
                <a:solidFill>
                  <a:schemeClr val="tx1"/>
                </a:solidFill>
                <a:latin typeface="Arial" charset="0"/>
                <a:ea typeface="ＭＳ Ｐゴシック" charset="0"/>
              </a:defRPr>
            </a:lvl6pPr>
            <a:lvl7pPr marL="3197631" indent="-245972" defTabSz="1000968" eaLnBrk="0" fontAlgn="base" hangingPunct="0">
              <a:spcBef>
                <a:spcPct val="0"/>
              </a:spcBef>
              <a:spcAft>
                <a:spcPct val="0"/>
              </a:spcAft>
              <a:defRPr sz="2600">
                <a:solidFill>
                  <a:schemeClr val="tx1"/>
                </a:solidFill>
                <a:latin typeface="Arial" charset="0"/>
                <a:ea typeface="ＭＳ Ｐゴシック" charset="0"/>
              </a:defRPr>
            </a:lvl7pPr>
            <a:lvl8pPr marL="3689574" indent="-245972" defTabSz="1000968" eaLnBrk="0" fontAlgn="base" hangingPunct="0">
              <a:spcBef>
                <a:spcPct val="0"/>
              </a:spcBef>
              <a:spcAft>
                <a:spcPct val="0"/>
              </a:spcAft>
              <a:defRPr sz="2600">
                <a:solidFill>
                  <a:schemeClr val="tx1"/>
                </a:solidFill>
                <a:latin typeface="Arial" charset="0"/>
                <a:ea typeface="ＭＳ Ｐゴシック" charset="0"/>
              </a:defRPr>
            </a:lvl8pPr>
            <a:lvl9pPr marL="4181517" indent="-245972" defTabSz="1000968" eaLnBrk="0" fontAlgn="base" hangingPunct="0">
              <a:spcBef>
                <a:spcPct val="0"/>
              </a:spcBef>
              <a:spcAft>
                <a:spcPct val="0"/>
              </a:spcAft>
              <a:defRPr sz="2600">
                <a:solidFill>
                  <a:schemeClr val="tx1"/>
                </a:solidFill>
                <a:latin typeface="Arial" charset="0"/>
                <a:ea typeface="ＭＳ Ｐゴシック" charset="0"/>
              </a:defRPr>
            </a:lvl9pPr>
          </a:lstStyle>
          <a:p>
            <a:pPr eaLnBrk="1" hangingPunct="1"/>
            <a:r>
              <a:rPr lang="en-US" sz="1200" dirty="0"/>
              <a:t>March 5, 2012</a:t>
            </a:r>
          </a:p>
        </p:txBody>
      </p:sp>
    </p:spTree>
    <p:extLst>
      <p:ext uri="{BB962C8B-B14F-4D97-AF65-F5344CB8AC3E}">
        <p14:creationId xmlns:p14="http://schemas.microsoft.com/office/powerpoint/2010/main" val="38294695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1"/>
          </p:nvPr>
        </p:nvSpPr>
        <p:spPr/>
        <p:txBody>
          <a:bodyPr/>
          <a:lstStyle/>
          <a:p>
            <a:pPr>
              <a:defRPr/>
            </a:pPr>
            <a:r>
              <a:rPr lang="en-US" dirty="0"/>
              <a:t>March 5, 2012</a:t>
            </a:r>
          </a:p>
        </p:txBody>
      </p:sp>
      <p:sp>
        <p:nvSpPr>
          <p:cNvPr id="6" name="Slide Number Placeholder 5"/>
          <p:cNvSpPr>
            <a:spLocks noGrp="1"/>
          </p:cNvSpPr>
          <p:nvPr>
            <p:ph type="sldNum" sz="quarter" idx="12"/>
          </p:nvPr>
        </p:nvSpPr>
        <p:spPr/>
        <p:txBody>
          <a:bodyPr/>
          <a:lstStyle/>
          <a:p>
            <a:pPr>
              <a:defRPr/>
            </a:pPr>
            <a:fld id="{9FBBB4D2-B1DF-204C-9590-AC2857C1E164}" type="slidenum">
              <a:rPr lang="en-US" smtClean="0"/>
              <a:pPr>
                <a:defRPr/>
              </a:pPr>
              <a:t>10</a:t>
            </a:fld>
            <a:endParaRPr lang="en-US" dirty="0"/>
          </a:p>
        </p:txBody>
      </p:sp>
    </p:spTree>
    <p:extLst>
      <p:ext uri="{BB962C8B-B14F-4D97-AF65-F5344CB8AC3E}">
        <p14:creationId xmlns:p14="http://schemas.microsoft.com/office/powerpoint/2010/main" val="22493526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968" eaLnBrk="0" hangingPunct="0">
              <a:defRPr sz="2600">
                <a:solidFill>
                  <a:schemeClr val="tx1"/>
                </a:solidFill>
                <a:latin typeface="Arial" charset="0"/>
                <a:ea typeface="ＭＳ Ｐゴシック" charset="0"/>
                <a:cs typeface="ＭＳ Ｐゴシック" charset="0"/>
              </a:defRPr>
            </a:lvl1pPr>
            <a:lvl2pPr marL="799408" indent="-307464" defTabSz="1000968" eaLnBrk="0" hangingPunct="0">
              <a:defRPr sz="2600">
                <a:solidFill>
                  <a:schemeClr val="tx1"/>
                </a:solidFill>
                <a:latin typeface="Arial" charset="0"/>
                <a:ea typeface="ＭＳ Ｐゴシック" charset="0"/>
              </a:defRPr>
            </a:lvl2pPr>
            <a:lvl3pPr marL="1229858" indent="-245972" defTabSz="1000968" eaLnBrk="0" hangingPunct="0">
              <a:defRPr sz="2600">
                <a:solidFill>
                  <a:schemeClr val="tx1"/>
                </a:solidFill>
                <a:latin typeface="Arial" charset="0"/>
                <a:ea typeface="ＭＳ Ｐゴシック" charset="0"/>
              </a:defRPr>
            </a:lvl3pPr>
            <a:lvl4pPr marL="1721801" indent="-245972" defTabSz="1000968" eaLnBrk="0" hangingPunct="0">
              <a:defRPr sz="2600">
                <a:solidFill>
                  <a:schemeClr val="tx1"/>
                </a:solidFill>
                <a:latin typeface="Arial" charset="0"/>
                <a:ea typeface="ＭＳ Ｐゴシック" charset="0"/>
              </a:defRPr>
            </a:lvl4pPr>
            <a:lvl5pPr marL="2213744" indent="-245972" defTabSz="1000968" eaLnBrk="0" hangingPunct="0">
              <a:defRPr sz="2600">
                <a:solidFill>
                  <a:schemeClr val="tx1"/>
                </a:solidFill>
                <a:latin typeface="Arial" charset="0"/>
                <a:ea typeface="ＭＳ Ｐゴシック" charset="0"/>
              </a:defRPr>
            </a:lvl5pPr>
            <a:lvl6pPr marL="2705688" indent="-245972" defTabSz="1000968" eaLnBrk="0" fontAlgn="base" hangingPunct="0">
              <a:spcBef>
                <a:spcPct val="0"/>
              </a:spcBef>
              <a:spcAft>
                <a:spcPct val="0"/>
              </a:spcAft>
              <a:defRPr sz="2600">
                <a:solidFill>
                  <a:schemeClr val="tx1"/>
                </a:solidFill>
                <a:latin typeface="Arial" charset="0"/>
                <a:ea typeface="ＭＳ Ｐゴシック" charset="0"/>
              </a:defRPr>
            </a:lvl6pPr>
            <a:lvl7pPr marL="3197631" indent="-245972" defTabSz="1000968" eaLnBrk="0" fontAlgn="base" hangingPunct="0">
              <a:spcBef>
                <a:spcPct val="0"/>
              </a:spcBef>
              <a:spcAft>
                <a:spcPct val="0"/>
              </a:spcAft>
              <a:defRPr sz="2600">
                <a:solidFill>
                  <a:schemeClr val="tx1"/>
                </a:solidFill>
                <a:latin typeface="Arial" charset="0"/>
                <a:ea typeface="ＭＳ Ｐゴシック" charset="0"/>
              </a:defRPr>
            </a:lvl7pPr>
            <a:lvl8pPr marL="3689574" indent="-245972" defTabSz="1000968" eaLnBrk="0" fontAlgn="base" hangingPunct="0">
              <a:spcBef>
                <a:spcPct val="0"/>
              </a:spcBef>
              <a:spcAft>
                <a:spcPct val="0"/>
              </a:spcAft>
              <a:defRPr sz="2600">
                <a:solidFill>
                  <a:schemeClr val="tx1"/>
                </a:solidFill>
                <a:latin typeface="Arial" charset="0"/>
                <a:ea typeface="ＭＳ Ｐゴシック" charset="0"/>
              </a:defRPr>
            </a:lvl8pPr>
            <a:lvl9pPr marL="4181517" indent="-245972" defTabSz="1000968" eaLnBrk="0" fontAlgn="base" hangingPunct="0">
              <a:spcBef>
                <a:spcPct val="0"/>
              </a:spcBef>
              <a:spcAft>
                <a:spcPct val="0"/>
              </a:spcAft>
              <a:defRPr sz="2600">
                <a:solidFill>
                  <a:schemeClr val="tx1"/>
                </a:solidFill>
                <a:latin typeface="Arial" charset="0"/>
                <a:ea typeface="ＭＳ Ｐゴシック" charset="0"/>
              </a:defRPr>
            </a:lvl9pPr>
          </a:lstStyle>
          <a:p>
            <a:pPr eaLnBrk="1" hangingPunct="1"/>
            <a:fld id="{AB59AD4B-74BA-854C-A75B-7574C6AB1874}" type="slidenum">
              <a:rPr lang="en-US" sz="1200"/>
              <a:pPr eaLnBrk="1" hangingPunct="1"/>
              <a:t>11</a:t>
            </a:fld>
            <a:endParaRPr lang="en-US" sz="1200" dirty="0"/>
          </a:p>
        </p:txBody>
      </p:sp>
      <p:sp>
        <p:nvSpPr>
          <p:cNvPr id="35842" name="Rectangle 2"/>
          <p:cNvSpPr>
            <a:spLocks noGrp="1" noRot="1" noChangeAspect="1" noChangeArrowheads="1" noTextEdit="1"/>
          </p:cNvSpPr>
          <p:nvPr>
            <p:ph type="sldImg"/>
          </p:nvPr>
        </p:nvSpPr>
        <p:spPr>
          <a:xfrm>
            <a:off x="1338263" y="741363"/>
            <a:ext cx="4956175" cy="3717925"/>
          </a:xfrm>
          <a:ln/>
        </p:spPr>
      </p:sp>
      <p:sp>
        <p:nvSpPr>
          <p:cNvPr id="35843" name="Rectangle 3"/>
          <p:cNvSpPr>
            <a:spLocks noGrp="1" noChangeArrowheads="1"/>
          </p:cNvSpPr>
          <p:nvPr>
            <p:ph type="body" idx="1"/>
          </p:nvPr>
        </p:nvSpPr>
        <p:spPr>
          <a:xfrm>
            <a:off x="1018115" y="4710775"/>
            <a:ext cx="5597026" cy="446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p>
        </p:txBody>
      </p:sp>
      <p:sp>
        <p:nvSpPr>
          <p:cNvPr id="35844" name="Date Placeholder 1"/>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968" eaLnBrk="0" hangingPunct="0">
              <a:defRPr sz="2600">
                <a:solidFill>
                  <a:schemeClr val="tx1"/>
                </a:solidFill>
                <a:latin typeface="Arial" charset="0"/>
                <a:ea typeface="ＭＳ Ｐゴシック" charset="0"/>
                <a:cs typeface="ＭＳ Ｐゴシック" charset="0"/>
              </a:defRPr>
            </a:lvl1pPr>
            <a:lvl2pPr marL="799408" indent="-307464" defTabSz="1000968" eaLnBrk="0" hangingPunct="0">
              <a:defRPr sz="2600">
                <a:solidFill>
                  <a:schemeClr val="tx1"/>
                </a:solidFill>
                <a:latin typeface="Arial" charset="0"/>
                <a:ea typeface="ＭＳ Ｐゴシック" charset="0"/>
              </a:defRPr>
            </a:lvl2pPr>
            <a:lvl3pPr marL="1229858" indent="-245972" defTabSz="1000968" eaLnBrk="0" hangingPunct="0">
              <a:defRPr sz="2600">
                <a:solidFill>
                  <a:schemeClr val="tx1"/>
                </a:solidFill>
                <a:latin typeface="Arial" charset="0"/>
                <a:ea typeface="ＭＳ Ｐゴシック" charset="0"/>
              </a:defRPr>
            </a:lvl3pPr>
            <a:lvl4pPr marL="1721801" indent="-245972" defTabSz="1000968" eaLnBrk="0" hangingPunct="0">
              <a:defRPr sz="2600">
                <a:solidFill>
                  <a:schemeClr val="tx1"/>
                </a:solidFill>
                <a:latin typeface="Arial" charset="0"/>
                <a:ea typeface="ＭＳ Ｐゴシック" charset="0"/>
              </a:defRPr>
            </a:lvl4pPr>
            <a:lvl5pPr marL="2213744" indent="-245972" defTabSz="1000968" eaLnBrk="0" hangingPunct="0">
              <a:defRPr sz="2600">
                <a:solidFill>
                  <a:schemeClr val="tx1"/>
                </a:solidFill>
                <a:latin typeface="Arial" charset="0"/>
                <a:ea typeface="ＭＳ Ｐゴシック" charset="0"/>
              </a:defRPr>
            </a:lvl5pPr>
            <a:lvl6pPr marL="2705688" indent="-245972" defTabSz="1000968" eaLnBrk="0" fontAlgn="base" hangingPunct="0">
              <a:spcBef>
                <a:spcPct val="0"/>
              </a:spcBef>
              <a:spcAft>
                <a:spcPct val="0"/>
              </a:spcAft>
              <a:defRPr sz="2600">
                <a:solidFill>
                  <a:schemeClr val="tx1"/>
                </a:solidFill>
                <a:latin typeface="Arial" charset="0"/>
                <a:ea typeface="ＭＳ Ｐゴシック" charset="0"/>
              </a:defRPr>
            </a:lvl6pPr>
            <a:lvl7pPr marL="3197631" indent="-245972" defTabSz="1000968" eaLnBrk="0" fontAlgn="base" hangingPunct="0">
              <a:spcBef>
                <a:spcPct val="0"/>
              </a:spcBef>
              <a:spcAft>
                <a:spcPct val="0"/>
              </a:spcAft>
              <a:defRPr sz="2600">
                <a:solidFill>
                  <a:schemeClr val="tx1"/>
                </a:solidFill>
                <a:latin typeface="Arial" charset="0"/>
                <a:ea typeface="ＭＳ Ｐゴシック" charset="0"/>
              </a:defRPr>
            </a:lvl7pPr>
            <a:lvl8pPr marL="3689574" indent="-245972" defTabSz="1000968" eaLnBrk="0" fontAlgn="base" hangingPunct="0">
              <a:spcBef>
                <a:spcPct val="0"/>
              </a:spcBef>
              <a:spcAft>
                <a:spcPct val="0"/>
              </a:spcAft>
              <a:defRPr sz="2600">
                <a:solidFill>
                  <a:schemeClr val="tx1"/>
                </a:solidFill>
                <a:latin typeface="Arial" charset="0"/>
                <a:ea typeface="ＭＳ Ｐゴシック" charset="0"/>
              </a:defRPr>
            </a:lvl8pPr>
            <a:lvl9pPr marL="4181517" indent="-245972" defTabSz="1000968" eaLnBrk="0" fontAlgn="base" hangingPunct="0">
              <a:spcBef>
                <a:spcPct val="0"/>
              </a:spcBef>
              <a:spcAft>
                <a:spcPct val="0"/>
              </a:spcAft>
              <a:defRPr sz="2600">
                <a:solidFill>
                  <a:schemeClr val="tx1"/>
                </a:solidFill>
                <a:latin typeface="Arial" charset="0"/>
                <a:ea typeface="ＭＳ Ｐゴシック" charset="0"/>
              </a:defRPr>
            </a:lvl9pPr>
          </a:lstStyle>
          <a:p>
            <a:pPr eaLnBrk="1" hangingPunct="1"/>
            <a:r>
              <a:rPr lang="en-US" sz="1200" dirty="0"/>
              <a:t>March 5, 2012</a:t>
            </a:r>
          </a:p>
        </p:txBody>
      </p:sp>
    </p:spTree>
    <p:extLst>
      <p:ext uri="{BB962C8B-B14F-4D97-AF65-F5344CB8AC3E}">
        <p14:creationId xmlns:p14="http://schemas.microsoft.com/office/powerpoint/2010/main" val="22085770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1"/>
          </p:nvPr>
        </p:nvSpPr>
        <p:spPr/>
        <p:txBody>
          <a:bodyPr/>
          <a:lstStyle/>
          <a:p>
            <a:pPr>
              <a:defRPr/>
            </a:pPr>
            <a:r>
              <a:rPr lang="en-US" dirty="0"/>
              <a:t>March 5, 2012</a:t>
            </a:r>
          </a:p>
        </p:txBody>
      </p:sp>
      <p:sp>
        <p:nvSpPr>
          <p:cNvPr id="6" name="Slide Number Placeholder 5"/>
          <p:cNvSpPr>
            <a:spLocks noGrp="1"/>
          </p:cNvSpPr>
          <p:nvPr>
            <p:ph type="sldNum" sz="quarter" idx="12"/>
          </p:nvPr>
        </p:nvSpPr>
        <p:spPr/>
        <p:txBody>
          <a:bodyPr/>
          <a:lstStyle/>
          <a:p>
            <a:pPr>
              <a:defRPr/>
            </a:pPr>
            <a:fld id="{9FBBB4D2-B1DF-204C-9590-AC2857C1E164}" type="slidenum">
              <a:rPr lang="en-US" smtClean="0"/>
              <a:pPr>
                <a:defRPr/>
              </a:pPr>
              <a:t>12</a:t>
            </a:fld>
            <a:endParaRPr lang="en-US" dirty="0"/>
          </a:p>
        </p:txBody>
      </p:sp>
    </p:spTree>
    <p:extLst>
      <p:ext uri="{BB962C8B-B14F-4D97-AF65-F5344CB8AC3E}">
        <p14:creationId xmlns:p14="http://schemas.microsoft.com/office/powerpoint/2010/main" val="809338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with Image">
    <p:spTree>
      <p:nvGrpSpPr>
        <p:cNvPr id="1" name=""/>
        <p:cNvGrpSpPr/>
        <p:nvPr/>
      </p:nvGrpSpPr>
      <p:grpSpPr>
        <a:xfrm>
          <a:off x="0" y="0"/>
          <a:ext cx="0" cy="0"/>
          <a:chOff x="0" y="0"/>
          <a:chExt cx="0" cy="0"/>
        </a:xfrm>
      </p:grpSpPr>
      <p:pic>
        <p:nvPicPr>
          <p:cNvPr id="4" name="Picture 5"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0" y="6248400"/>
            <a:ext cx="9144000" cy="6096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tx2">
                  <a:lumMod val="60000"/>
                  <a:lumOff val="40000"/>
                </a:schemeClr>
              </a:solidFill>
              <a:latin typeface="Lato Regular"/>
            </a:endParaRPr>
          </a:p>
        </p:txBody>
      </p:sp>
      <p:sp>
        <p:nvSpPr>
          <p:cNvPr id="8" name="Picture Placeholder 7"/>
          <p:cNvSpPr>
            <a:spLocks noGrp="1"/>
          </p:cNvSpPr>
          <p:nvPr>
            <p:ph type="pic" sz="quarter" idx="10"/>
          </p:nvPr>
        </p:nvSpPr>
        <p:spPr>
          <a:xfrm>
            <a:off x="0" y="1981200"/>
            <a:ext cx="9144000" cy="2895600"/>
          </a:xfrm>
        </p:spPr>
        <p:txBody>
          <a:bodyPr/>
          <a:lstStyle/>
          <a:p>
            <a:pPr lvl="0"/>
            <a:r>
              <a:rPr lang="en-US" noProof="0" dirty="0"/>
              <a:t>Click icon to add picture</a:t>
            </a:r>
          </a:p>
        </p:txBody>
      </p:sp>
      <p:sp>
        <p:nvSpPr>
          <p:cNvPr id="2" name="Title 1"/>
          <p:cNvSpPr>
            <a:spLocks noGrp="1"/>
          </p:cNvSpPr>
          <p:nvPr>
            <p:ph type="title"/>
          </p:nvPr>
        </p:nvSpPr>
        <p:spPr>
          <a:xfrm>
            <a:off x="457201" y="5105400"/>
            <a:ext cx="7696199" cy="1371600"/>
          </a:xfrm>
        </p:spPr>
        <p:txBody>
          <a:bodyPr/>
          <a:lstStyle>
            <a:lvl1pPr>
              <a:lnSpc>
                <a:spcPct val="100000"/>
              </a:lnSpc>
              <a:defRPr sz="4000">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339440311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Content -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772400" cy="1362075"/>
          </a:xfrm>
        </p:spPr>
        <p:txBody>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457200" y="2438400"/>
            <a:ext cx="7772400" cy="3276600"/>
          </a:xfrm>
        </p:spPr>
        <p:txBody>
          <a:bodyPr/>
          <a:lstStyle>
            <a:lvl1pPr marL="0" indent="0">
              <a:lnSpc>
                <a:spcPct val="100000"/>
              </a:lnSpc>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15053736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 grey bar">
    <p:spTree>
      <p:nvGrpSpPr>
        <p:cNvPr id="1" name=""/>
        <p:cNvGrpSpPr/>
        <p:nvPr/>
      </p:nvGrpSpPr>
      <p:grpSpPr>
        <a:xfrm>
          <a:off x="0" y="0"/>
          <a:ext cx="0" cy="0"/>
          <a:chOff x="0" y="0"/>
          <a:chExt cx="0" cy="0"/>
        </a:xfrm>
      </p:grpSpPr>
      <p:sp>
        <p:nvSpPr>
          <p:cNvPr id="5" name="Rectangle 4"/>
          <p:cNvSpPr/>
          <p:nvPr/>
        </p:nvSpPr>
        <p:spPr>
          <a:xfrm>
            <a:off x="0" y="1752600"/>
            <a:ext cx="9144000" cy="4114800"/>
          </a:xfrm>
          <a:prstGeom prst="rect">
            <a:avLst/>
          </a:prstGeom>
          <a:solidFill>
            <a:srgbClr val="E0E1E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4" name="Content Placeholder 3"/>
          <p:cNvSpPr>
            <a:spLocks noGrp="1"/>
          </p:cNvSpPr>
          <p:nvPr>
            <p:ph sz="half" idx="2"/>
          </p:nvPr>
        </p:nvSpPr>
        <p:spPr>
          <a:xfrm>
            <a:off x="914400" y="1981200"/>
            <a:ext cx="7543800" cy="3816350"/>
          </a:xfrm>
        </p:spPr>
        <p:txBody>
          <a:bodyPr/>
          <a:lstStyle>
            <a:lvl1pPr>
              <a:defRPr sz="2000">
                <a:solidFill>
                  <a:srgbClr val="000000"/>
                </a:solidFill>
              </a:defRPr>
            </a:lvl1pPr>
            <a:lvl2pPr>
              <a:buClr>
                <a:schemeClr val="accent1"/>
              </a:buClr>
              <a:defRPr sz="1800">
                <a:solidFill>
                  <a:srgbClr val="000000"/>
                </a:solidFill>
              </a:defRPr>
            </a:lvl2pPr>
            <a:lvl3pPr>
              <a:buClr>
                <a:schemeClr val="accent1"/>
              </a:buClr>
              <a:defRPr sz="1600">
                <a:solidFill>
                  <a:srgbClr val="000000"/>
                </a:solidFill>
              </a:defRPr>
            </a:lvl3pPr>
            <a:lvl4pPr>
              <a:buClr>
                <a:schemeClr val="accent1"/>
              </a:buClr>
              <a:defRPr sz="1400">
                <a:solidFill>
                  <a:srgbClr val="000000"/>
                </a:solidFill>
              </a:defRPr>
            </a:lvl4pPr>
            <a:lvl5pPr>
              <a:buClr>
                <a:schemeClr val="accent1"/>
              </a:buClr>
              <a:defRPr sz="1400">
                <a:solidFill>
                  <a:srgbClr val="00000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49745671"/>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Content - two column">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3" name="Content Placeholder 2"/>
          <p:cNvSpPr>
            <a:spLocks noGrp="1"/>
          </p:cNvSpPr>
          <p:nvPr>
            <p:ph sz="half" idx="1"/>
          </p:nvPr>
        </p:nvSpPr>
        <p:spPr>
          <a:xfrm>
            <a:off x="854075" y="1676400"/>
            <a:ext cx="3571875" cy="3816350"/>
          </a:xfrm>
        </p:spPr>
        <p:txBody>
          <a:bodyPr/>
          <a:lstStyle>
            <a:lvl1pPr>
              <a:defRPr sz="2000">
                <a:solidFill>
                  <a:schemeClr val="tx1"/>
                </a:solidFill>
              </a:defRPr>
            </a:lvl1pPr>
            <a:lvl2pPr>
              <a:buClr>
                <a:schemeClr val="tx2"/>
              </a:buClr>
              <a:defRPr sz="1800">
                <a:solidFill>
                  <a:schemeClr val="tx1"/>
                </a:solidFill>
              </a:defRPr>
            </a:lvl2pPr>
            <a:lvl3pPr>
              <a:buClr>
                <a:schemeClr val="tx2"/>
              </a:buClr>
              <a:defRPr sz="1600">
                <a:solidFill>
                  <a:schemeClr val="tx1"/>
                </a:solidFill>
              </a:defRPr>
            </a:lvl3pPr>
            <a:lvl4pPr>
              <a:buClr>
                <a:schemeClr val="tx2"/>
              </a:buClr>
              <a:defRPr sz="1400">
                <a:solidFill>
                  <a:schemeClr val="tx1"/>
                </a:solidFill>
              </a:defRPr>
            </a:lvl4pPr>
            <a:lvl5pPr>
              <a:defRPr sz="140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68876" y="1676400"/>
            <a:ext cx="3489324" cy="3816350"/>
          </a:xfrm>
        </p:spPr>
        <p:txBody>
          <a:bodyPr/>
          <a:lstStyle>
            <a:lvl1pPr>
              <a:defRPr sz="2000">
                <a:solidFill>
                  <a:srgbClr val="000000"/>
                </a:solidFill>
              </a:defRPr>
            </a:lvl1pPr>
            <a:lvl2pPr>
              <a:defRPr sz="1800">
                <a:solidFill>
                  <a:srgbClr val="000000"/>
                </a:solidFill>
              </a:defRPr>
            </a:lvl2pPr>
            <a:lvl3pPr>
              <a:defRPr sz="1600">
                <a:solidFill>
                  <a:srgbClr val="000000"/>
                </a:solidFill>
              </a:defRPr>
            </a:lvl3pPr>
            <a:lvl4pPr>
              <a:defRPr sz="1400">
                <a:solidFill>
                  <a:srgbClr val="000000"/>
                </a:solidFill>
              </a:defRPr>
            </a:lvl4pPr>
            <a:lvl5pPr>
              <a:defRPr sz="1400">
                <a:solidFill>
                  <a:srgbClr val="000000"/>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7213623"/>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6"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68010790"/>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ntent - blue">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4"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1952725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ntent -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 name="Title 1"/>
          <p:cNvSpPr>
            <a:spLocks noGrp="1"/>
          </p:cNvSpPr>
          <p:nvPr>
            <p:ph type="title"/>
          </p:nvPr>
        </p:nvSpPr>
        <p:spPr>
          <a:xfrm>
            <a:off x="457200" y="533400"/>
            <a:ext cx="8226425" cy="568325"/>
          </a:xfrm>
        </p:spPr>
        <p:txBody>
          <a:bodyPr/>
          <a:lstStyle>
            <a:lvl1pPr>
              <a:defRPr sz="2800">
                <a:solidFill>
                  <a:schemeClr val="bg1"/>
                </a:solidFill>
              </a:defRPr>
            </a:lvl1pPr>
          </a:lstStyle>
          <a:p>
            <a:r>
              <a:rPr lang="en-US"/>
              <a:t>Click to edit Master title style</a:t>
            </a:r>
            <a:endParaRPr lang="en-US" dirty="0"/>
          </a:p>
        </p:txBody>
      </p:sp>
      <p:sp>
        <p:nvSpPr>
          <p:cNvPr id="8" name="Content Placeholder 3"/>
          <p:cNvSpPr>
            <a:spLocks noGrp="1"/>
          </p:cNvSpPr>
          <p:nvPr>
            <p:ph sz="half" idx="2"/>
          </p:nvPr>
        </p:nvSpPr>
        <p:spPr>
          <a:xfrm>
            <a:off x="914400" y="1981200"/>
            <a:ext cx="7543800" cy="3816350"/>
          </a:xfrm>
        </p:spPr>
        <p:txBody>
          <a:bodyPr/>
          <a:lstStyle>
            <a:lvl1pPr indent="0">
              <a:lnSpc>
                <a:spcPct val="100000"/>
              </a:lnSpc>
              <a:defRPr sz="2000">
                <a:solidFill>
                  <a:schemeClr val="bg1"/>
                </a:solidFill>
              </a:defRPr>
            </a:lvl1pPr>
            <a:lvl2pPr indent="0">
              <a:lnSpc>
                <a:spcPct val="100000"/>
              </a:lnSpc>
              <a:buClr>
                <a:schemeClr val="accent1"/>
              </a:buClr>
              <a:defRPr sz="1800">
                <a:solidFill>
                  <a:schemeClr val="bg1"/>
                </a:solidFill>
              </a:defRPr>
            </a:lvl2pPr>
            <a:lvl3pPr indent="0">
              <a:lnSpc>
                <a:spcPct val="100000"/>
              </a:lnSpc>
              <a:buClr>
                <a:schemeClr val="accent1"/>
              </a:buClr>
              <a:defRPr sz="1600">
                <a:solidFill>
                  <a:schemeClr val="bg1"/>
                </a:solidFill>
              </a:defRPr>
            </a:lvl3pPr>
            <a:lvl4pPr indent="0">
              <a:lnSpc>
                <a:spcPct val="100000"/>
              </a:lnSpc>
              <a:buClr>
                <a:schemeClr val="accent1"/>
              </a:buClr>
              <a:defRPr sz="1400">
                <a:solidFill>
                  <a:schemeClr val="bg1"/>
                </a:solidFill>
              </a:defRPr>
            </a:lvl4pPr>
            <a:lvl5pPr indent="0">
              <a:lnSpc>
                <a:spcPct val="100000"/>
              </a:lnSpc>
              <a:buClr>
                <a:schemeClr val="accent1"/>
              </a:buClr>
              <a:defRPr sz="14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99096601"/>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01101627"/>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9434584"/>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4350"/>
            <a:ext cx="3008313" cy="1162050"/>
          </a:xfrm>
        </p:spPr>
        <p:txBody>
          <a:bodyPr/>
          <a:lstStyle>
            <a:lvl1pPr algn="l">
              <a:defRPr sz="3000" b="1"/>
            </a:lvl1pPr>
          </a:lstStyle>
          <a:p>
            <a:r>
              <a:rPr lang="en-US"/>
              <a:t>Click to edit Master title style</a:t>
            </a:r>
            <a:endParaRPr lang="en-US" dirty="0"/>
          </a:p>
        </p:txBody>
      </p:sp>
      <p:sp>
        <p:nvSpPr>
          <p:cNvPr id="3" name="Content Placeholder 2"/>
          <p:cNvSpPr>
            <a:spLocks noGrp="1"/>
          </p:cNvSpPr>
          <p:nvPr>
            <p:ph idx="1"/>
          </p:nvPr>
        </p:nvSpPr>
        <p:spPr>
          <a:xfrm>
            <a:off x="3575050" y="514350"/>
            <a:ext cx="5111750" cy="5853113"/>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764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9153631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7200" y="457200"/>
            <a:ext cx="8305800" cy="4953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457200" y="563880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838200"/>
            <a:ext cx="6934200" cy="4529138"/>
          </a:xfrm>
        </p:spPr>
        <p:txBody>
          <a:bodyPr anchor="b"/>
          <a:lstStyle>
            <a:lvl1pPr algn="l">
              <a:defRPr sz="3200" b="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73393473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with no image">
    <p:spTree>
      <p:nvGrpSpPr>
        <p:cNvPr id="1" name=""/>
        <p:cNvGrpSpPr/>
        <p:nvPr/>
      </p:nvGrpSpPr>
      <p:grpSpPr>
        <a:xfrm>
          <a:off x="0" y="0"/>
          <a:ext cx="0" cy="0"/>
          <a:chOff x="0" y="0"/>
          <a:chExt cx="0" cy="0"/>
        </a:xfrm>
      </p:grpSpPr>
      <p:sp>
        <p:nvSpPr>
          <p:cNvPr id="4" name="Rectangle 3"/>
          <p:cNvSpPr/>
          <p:nvPr/>
        </p:nvSpPr>
        <p:spPr>
          <a:xfrm>
            <a:off x="0" y="6324600"/>
            <a:ext cx="9144000" cy="533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4"/>
          <p:cNvGrpSpPr/>
          <p:nvPr/>
        </p:nvGrpSpPr>
        <p:grpSpPr>
          <a:xfrm>
            <a:off x="304800" y="5715000"/>
            <a:ext cx="8580120" cy="883920"/>
            <a:chOff x="304800" y="5715000"/>
            <a:chExt cx="8580120" cy="883920"/>
          </a:xfrm>
          <a:solidFill>
            <a:schemeClr val="accent5">
              <a:lumMod val="40000"/>
              <a:lumOff val="60000"/>
            </a:schemeClr>
          </a:solidFill>
        </p:grpSpPr>
        <p:grpSp>
          <p:nvGrpSpPr>
            <p:cNvPr id="6" name="Group 5"/>
            <p:cNvGrpSpPr/>
            <p:nvPr/>
          </p:nvGrpSpPr>
          <p:grpSpPr>
            <a:xfrm>
              <a:off x="304800" y="6553200"/>
              <a:ext cx="8580120" cy="45720"/>
              <a:chOff x="304800" y="6553200"/>
              <a:chExt cx="8580120" cy="45720"/>
            </a:xfrm>
            <a:grpFill/>
          </p:grpSpPr>
          <p:sp>
            <p:nvSpPr>
              <p:cNvPr id="55" name="Rectangle 54"/>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6"/>
            <p:cNvGrpSpPr/>
            <p:nvPr/>
          </p:nvGrpSpPr>
          <p:grpSpPr>
            <a:xfrm>
              <a:off x="304800" y="6172200"/>
              <a:ext cx="8580120" cy="45720"/>
              <a:chOff x="304800" y="6553200"/>
              <a:chExt cx="8580120" cy="45720"/>
            </a:xfrm>
            <a:grpFill/>
          </p:grpSpPr>
          <p:sp>
            <p:nvSpPr>
              <p:cNvPr id="32" name="Rectangle 31"/>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7"/>
            <p:cNvGrpSpPr/>
            <p:nvPr/>
          </p:nvGrpSpPr>
          <p:grpSpPr>
            <a:xfrm>
              <a:off x="304800" y="5715000"/>
              <a:ext cx="8580120" cy="45720"/>
              <a:chOff x="304800" y="6553200"/>
              <a:chExt cx="8580120" cy="45720"/>
            </a:xfrm>
            <a:grpFill/>
          </p:grpSpPr>
          <p:sp>
            <p:nvSpPr>
              <p:cNvPr id="9" name="Rectangle 8"/>
              <p:cNvSpPr/>
              <p:nvPr/>
            </p:nvSpPr>
            <p:spPr>
              <a:xfrm>
                <a:off x="3048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72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065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58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650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43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236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28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1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614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07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99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924"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7851"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778"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3705"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32"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559"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486"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413"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334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267"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9200" y="6553200"/>
                <a:ext cx="45720" cy="4572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78"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tx2"/>
                </a:solidFill>
              </a:defRPr>
            </a:lvl1pPr>
          </a:lstStyle>
          <a:p>
            <a:r>
              <a:rPr lang="en-US"/>
              <a:t>Click to edit Master title style</a:t>
            </a:r>
            <a:endParaRPr lang="en-US" dirty="0"/>
          </a:p>
        </p:txBody>
      </p:sp>
      <p:sp>
        <p:nvSpPr>
          <p:cNvPr id="83"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chemeClr val="tx1"/>
                </a:solidFill>
              </a:defRPr>
            </a:lvl1pPr>
          </a:lstStyle>
          <a:p>
            <a:r>
              <a:rPr lang="en-US"/>
              <a:t>Click to edit Master subtitle style</a:t>
            </a:r>
            <a:endParaRPr lang="en-US" dirty="0"/>
          </a:p>
        </p:txBody>
      </p:sp>
    </p:spTree>
    <p:extLst>
      <p:ext uri="{BB962C8B-B14F-4D97-AF65-F5344CB8AC3E}">
        <p14:creationId xmlns:p14="http://schemas.microsoft.com/office/powerpoint/2010/main" val="159091182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72787562"/>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533400"/>
            <a:ext cx="2055813" cy="51879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5613" y="533400"/>
            <a:ext cx="6018212" cy="51879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2016436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with no image blu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78"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8"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bg1"/>
                </a:solidFill>
              </a:defRPr>
            </a:lvl1pPr>
          </a:lstStyle>
          <a:p>
            <a:r>
              <a:rPr lang="en-US"/>
              <a:t>Click to edit Master title style</a:t>
            </a:r>
            <a:endParaRPr lang="en-US" dirty="0"/>
          </a:p>
        </p:txBody>
      </p:sp>
      <p:sp>
        <p:nvSpPr>
          <p:cNvPr id="29699"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246348119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with no image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80"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a:solidFill>
                  <a:schemeClr val="bg1"/>
                </a:solidFill>
              </a:defRPr>
            </a:lvl1pPr>
          </a:lstStyle>
          <a:p>
            <a:r>
              <a:rPr lang="en-US"/>
              <a:t>Click to edit Master title style</a:t>
            </a:r>
            <a:endParaRPr lang="en-US" dirty="0"/>
          </a:p>
        </p:txBody>
      </p:sp>
      <p:sp>
        <p:nvSpPr>
          <p:cNvPr id="79"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171881438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with no image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nvGrpSpPr>
          <p:cNvPr id="5" name="Group 6"/>
          <p:cNvGrpSpPr>
            <a:grpSpLocks/>
          </p:cNvGrpSpPr>
          <p:nvPr/>
        </p:nvGrpSpPr>
        <p:grpSpPr bwMode="auto">
          <a:xfrm>
            <a:off x="304800" y="5715000"/>
            <a:ext cx="8580438" cy="884238"/>
            <a:chOff x="304800" y="5715000"/>
            <a:chExt cx="8580120" cy="883920"/>
          </a:xfrm>
        </p:grpSpPr>
        <p:grpSp>
          <p:nvGrpSpPr>
            <p:cNvPr id="6" name="Group 7"/>
            <p:cNvGrpSpPr>
              <a:grpSpLocks/>
            </p:cNvGrpSpPr>
            <p:nvPr/>
          </p:nvGrpSpPr>
          <p:grpSpPr bwMode="auto">
            <a:xfrm>
              <a:off x="304800" y="6553200"/>
              <a:ext cx="8580120" cy="45720"/>
              <a:chOff x="304800" y="6553200"/>
              <a:chExt cx="8580120" cy="45720"/>
            </a:xfrm>
          </p:grpSpPr>
          <p:sp>
            <p:nvSpPr>
              <p:cNvPr id="55" name="Rectangle 54"/>
              <p:cNvSpPr/>
              <p:nvPr/>
            </p:nvSpPr>
            <p:spPr>
              <a:xfrm>
                <a:off x="304800"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6" name="Rectangle 55"/>
              <p:cNvSpPr/>
              <p:nvPr/>
            </p:nvSpPr>
            <p:spPr>
              <a:xfrm>
                <a:off x="69213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7" name="Rectangle 56"/>
              <p:cNvSpPr/>
              <p:nvPr/>
            </p:nvSpPr>
            <p:spPr>
              <a:xfrm>
                <a:off x="1081059"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8" name="Rectangle 57"/>
              <p:cNvSpPr/>
              <p:nvPr/>
            </p:nvSpPr>
            <p:spPr>
              <a:xfrm>
                <a:off x="146839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9" name="Rectangle 58"/>
              <p:cNvSpPr/>
              <p:nvPr/>
            </p:nvSpPr>
            <p:spPr>
              <a:xfrm>
                <a:off x="185573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0" name="Rectangle 59"/>
              <p:cNvSpPr/>
              <p:nvPr/>
            </p:nvSpPr>
            <p:spPr>
              <a:xfrm>
                <a:off x="2244653"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1" name="Rectangle 60"/>
              <p:cNvSpPr/>
              <p:nvPr/>
            </p:nvSpPr>
            <p:spPr>
              <a:xfrm>
                <a:off x="2631989"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2" name="Rectangle 61"/>
              <p:cNvSpPr/>
              <p:nvPr/>
            </p:nvSpPr>
            <p:spPr>
              <a:xfrm>
                <a:off x="3020912"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3" name="Rectangle 62"/>
              <p:cNvSpPr/>
              <p:nvPr/>
            </p:nvSpPr>
            <p:spPr>
              <a:xfrm>
                <a:off x="3408248"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4" name="Rectangle 63"/>
              <p:cNvSpPr/>
              <p:nvPr/>
            </p:nvSpPr>
            <p:spPr>
              <a:xfrm>
                <a:off x="379558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5" name="Rectangle 64"/>
              <p:cNvSpPr/>
              <p:nvPr/>
            </p:nvSpPr>
            <p:spPr>
              <a:xfrm>
                <a:off x="4184506"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6" name="Rectangle 65"/>
              <p:cNvSpPr/>
              <p:nvPr/>
            </p:nvSpPr>
            <p:spPr>
              <a:xfrm>
                <a:off x="4571842"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7" name="Rectangle 66"/>
              <p:cNvSpPr/>
              <p:nvPr/>
            </p:nvSpPr>
            <p:spPr>
              <a:xfrm>
                <a:off x="4959177"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8" name="Rectangle 67"/>
              <p:cNvSpPr/>
              <p:nvPr/>
            </p:nvSpPr>
            <p:spPr>
              <a:xfrm>
                <a:off x="5348101"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9" name="Rectangle 68"/>
              <p:cNvSpPr/>
              <p:nvPr/>
            </p:nvSpPr>
            <p:spPr>
              <a:xfrm>
                <a:off x="5735437"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0" name="Rectangle 69"/>
              <p:cNvSpPr/>
              <p:nvPr/>
            </p:nvSpPr>
            <p:spPr>
              <a:xfrm>
                <a:off x="6124359" y="6552898"/>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1" name="Rectangle 70"/>
              <p:cNvSpPr/>
              <p:nvPr/>
            </p:nvSpPr>
            <p:spPr>
              <a:xfrm>
                <a:off x="6511695"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2" name="Rectangle 71"/>
              <p:cNvSpPr/>
              <p:nvPr/>
            </p:nvSpPr>
            <p:spPr>
              <a:xfrm>
                <a:off x="6899031"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3" name="Rectangle 72"/>
              <p:cNvSpPr/>
              <p:nvPr/>
            </p:nvSpPr>
            <p:spPr>
              <a:xfrm>
                <a:off x="7287954"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4" name="Rectangle 73"/>
              <p:cNvSpPr/>
              <p:nvPr/>
            </p:nvSpPr>
            <p:spPr>
              <a:xfrm>
                <a:off x="7675290"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5" name="Rectangle 74"/>
              <p:cNvSpPr/>
              <p:nvPr/>
            </p:nvSpPr>
            <p:spPr>
              <a:xfrm>
                <a:off x="8062625" y="6552898"/>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6" name="Rectangle 75"/>
              <p:cNvSpPr/>
              <p:nvPr/>
            </p:nvSpPr>
            <p:spPr>
              <a:xfrm>
                <a:off x="8451548"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7" name="Rectangle 76"/>
              <p:cNvSpPr/>
              <p:nvPr/>
            </p:nvSpPr>
            <p:spPr>
              <a:xfrm>
                <a:off x="8838884" y="6552898"/>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7" name="Group 8"/>
            <p:cNvGrpSpPr>
              <a:grpSpLocks/>
            </p:cNvGrpSpPr>
            <p:nvPr/>
          </p:nvGrpSpPr>
          <p:grpSpPr bwMode="auto">
            <a:xfrm>
              <a:off x="304800" y="6172200"/>
              <a:ext cx="8580120" cy="45720"/>
              <a:chOff x="304800" y="6553200"/>
              <a:chExt cx="8580120" cy="45720"/>
            </a:xfrm>
          </p:grpSpPr>
          <p:sp>
            <p:nvSpPr>
              <p:cNvPr id="32" name="Rectangle 31"/>
              <p:cNvSpPr/>
              <p:nvPr/>
            </p:nvSpPr>
            <p:spPr>
              <a:xfrm>
                <a:off x="304800"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3" name="Rectangle 32"/>
              <p:cNvSpPr/>
              <p:nvPr/>
            </p:nvSpPr>
            <p:spPr>
              <a:xfrm>
                <a:off x="69213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4" name="Rectangle 33"/>
              <p:cNvSpPr/>
              <p:nvPr/>
            </p:nvSpPr>
            <p:spPr>
              <a:xfrm>
                <a:off x="1081059"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5" name="Rectangle 34"/>
              <p:cNvSpPr/>
              <p:nvPr/>
            </p:nvSpPr>
            <p:spPr>
              <a:xfrm>
                <a:off x="146839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6" name="Rectangle 35"/>
              <p:cNvSpPr/>
              <p:nvPr/>
            </p:nvSpPr>
            <p:spPr>
              <a:xfrm>
                <a:off x="185573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7" name="Rectangle 36"/>
              <p:cNvSpPr/>
              <p:nvPr/>
            </p:nvSpPr>
            <p:spPr>
              <a:xfrm>
                <a:off x="2244653"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8" name="Rectangle 37"/>
              <p:cNvSpPr/>
              <p:nvPr/>
            </p:nvSpPr>
            <p:spPr>
              <a:xfrm>
                <a:off x="2631989"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9" name="Rectangle 38"/>
              <p:cNvSpPr/>
              <p:nvPr/>
            </p:nvSpPr>
            <p:spPr>
              <a:xfrm>
                <a:off x="3020912"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0" name="Rectangle 39"/>
              <p:cNvSpPr/>
              <p:nvPr/>
            </p:nvSpPr>
            <p:spPr>
              <a:xfrm>
                <a:off x="3408248"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1" name="Rectangle 40"/>
              <p:cNvSpPr/>
              <p:nvPr/>
            </p:nvSpPr>
            <p:spPr>
              <a:xfrm>
                <a:off x="379558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2" name="Rectangle 41"/>
              <p:cNvSpPr/>
              <p:nvPr/>
            </p:nvSpPr>
            <p:spPr>
              <a:xfrm>
                <a:off x="4184506"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3" name="Rectangle 42"/>
              <p:cNvSpPr/>
              <p:nvPr/>
            </p:nvSpPr>
            <p:spPr>
              <a:xfrm>
                <a:off x="4571842"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4" name="Rectangle 43"/>
              <p:cNvSpPr/>
              <p:nvPr/>
            </p:nvSpPr>
            <p:spPr>
              <a:xfrm>
                <a:off x="4959177"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5" name="Rectangle 44"/>
              <p:cNvSpPr/>
              <p:nvPr/>
            </p:nvSpPr>
            <p:spPr>
              <a:xfrm>
                <a:off x="5348101"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6" name="Rectangle 45"/>
              <p:cNvSpPr/>
              <p:nvPr/>
            </p:nvSpPr>
            <p:spPr>
              <a:xfrm>
                <a:off x="5735437"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7" name="Rectangle 46"/>
              <p:cNvSpPr/>
              <p:nvPr/>
            </p:nvSpPr>
            <p:spPr>
              <a:xfrm>
                <a:off x="6124359" y="6553036"/>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8" name="Rectangle 47"/>
              <p:cNvSpPr/>
              <p:nvPr/>
            </p:nvSpPr>
            <p:spPr>
              <a:xfrm>
                <a:off x="6511695"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49" name="Rectangle 48"/>
              <p:cNvSpPr/>
              <p:nvPr/>
            </p:nvSpPr>
            <p:spPr>
              <a:xfrm>
                <a:off x="6899031"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0" name="Rectangle 49"/>
              <p:cNvSpPr/>
              <p:nvPr/>
            </p:nvSpPr>
            <p:spPr>
              <a:xfrm>
                <a:off x="7287954"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1" name="Rectangle 50"/>
              <p:cNvSpPr/>
              <p:nvPr/>
            </p:nvSpPr>
            <p:spPr>
              <a:xfrm>
                <a:off x="7675290"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2" name="Rectangle 51"/>
              <p:cNvSpPr/>
              <p:nvPr/>
            </p:nvSpPr>
            <p:spPr>
              <a:xfrm>
                <a:off x="8062625" y="6553036"/>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3" name="Rectangle 52"/>
              <p:cNvSpPr/>
              <p:nvPr/>
            </p:nvSpPr>
            <p:spPr>
              <a:xfrm>
                <a:off x="8451548"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54" name="Rectangle 53"/>
              <p:cNvSpPr/>
              <p:nvPr/>
            </p:nvSpPr>
            <p:spPr>
              <a:xfrm>
                <a:off x="8838884" y="6553036"/>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nvGrpSpPr>
            <p:cNvPr id="8" name="Group 9"/>
            <p:cNvGrpSpPr>
              <a:grpSpLocks/>
            </p:cNvGrpSpPr>
            <p:nvPr/>
          </p:nvGrpSpPr>
          <p:grpSpPr bwMode="auto">
            <a:xfrm>
              <a:off x="304800" y="5715000"/>
              <a:ext cx="8580120" cy="45720"/>
              <a:chOff x="304800" y="6553200"/>
              <a:chExt cx="8580120" cy="45720"/>
            </a:xfrm>
          </p:grpSpPr>
          <p:sp>
            <p:nvSpPr>
              <p:cNvPr id="9" name="Rectangle 8"/>
              <p:cNvSpPr/>
              <p:nvPr/>
            </p:nvSpPr>
            <p:spPr>
              <a:xfrm>
                <a:off x="304800"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0" name="Rectangle 9"/>
              <p:cNvSpPr/>
              <p:nvPr/>
            </p:nvSpPr>
            <p:spPr>
              <a:xfrm>
                <a:off x="69213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1" name="Rectangle 10"/>
              <p:cNvSpPr/>
              <p:nvPr/>
            </p:nvSpPr>
            <p:spPr>
              <a:xfrm>
                <a:off x="1081059"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2" name="Rectangle 11"/>
              <p:cNvSpPr/>
              <p:nvPr/>
            </p:nvSpPr>
            <p:spPr>
              <a:xfrm>
                <a:off x="146839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3" name="Rectangle 12"/>
              <p:cNvSpPr/>
              <p:nvPr/>
            </p:nvSpPr>
            <p:spPr>
              <a:xfrm>
                <a:off x="185573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4" name="Rectangle 13"/>
              <p:cNvSpPr/>
              <p:nvPr/>
            </p:nvSpPr>
            <p:spPr>
              <a:xfrm>
                <a:off x="2244653"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5" name="Rectangle 14"/>
              <p:cNvSpPr/>
              <p:nvPr/>
            </p:nvSpPr>
            <p:spPr>
              <a:xfrm>
                <a:off x="2631989"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6" name="Rectangle 15"/>
              <p:cNvSpPr/>
              <p:nvPr/>
            </p:nvSpPr>
            <p:spPr>
              <a:xfrm>
                <a:off x="3020912"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7" name="Rectangle 16"/>
              <p:cNvSpPr/>
              <p:nvPr/>
            </p:nvSpPr>
            <p:spPr>
              <a:xfrm>
                <a:off x="3408248"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8" name="Rectangle 17"/>
              <p:cNvSpPr/>
              <p:nvPr/>
            </p:nvSpPr>
            <p:spPr>
              <a:xfrm>
                <a:off x="379558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19" name="Rectangle 18"/>
              <p:cNvSpPr/>
              <p:nvPr/>
            </p:nvSpPr>
            <p:spPr>
              <a:xfrm>
                <a:off x="4184506"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0" name="Rectangle 19"/>
              <p:cNvSpPr/>
              <p:nvPr/>
            </p:nvSpPr>
            <p:spPr>
              <a:xfrm>
                <a:off x="4571842"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1" name="Rectangle 20"/>
              <p:cNvSpPr/>
              <p:nvPr/>
            </p:nvSpPr>
            <p:spPr>
              <a:xfrm>
                <a:off x="4959177"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2" name="Rectangle 21"/>
              <p:cNvSpPr/>
              <p:nvPr/>
            </p:nvSpPr>
            <p:spPr>
              <a:xfrm>
                <a:off x="5348101"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3" name="Rectangle 22"/>
              <p:cNvSpPr/>
              <p:nvPr/>
            </p:nvSpPr>
            <p:spPr>
              <a:xfrm>
                <a:off x="5735437"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4" name="Rectangle 23"/>
              <p:cNvSpPr/>
              <p:nvPr/>
            </p:nvSpPr>
            <p:spPr>
              <a:xfrm>
                <a:off x="6124359" y="6553200"/>
                <a:ext cx="44448"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5" name="Rectangle 24"/>
              <p:cNvSpPr/>
              <p:nvPr/>
            </p:nvSpPr>
            <p:spPr>
              <a:xfrm>
                <a:off x="6511695"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6" name="Rectangle 25"/>
              <p:cNvSpPr/>
              <p:nvPr/>
            </p:nvSpPr>
            <p:spPr>
              <a:xfrm>
                <a:off x="6899031"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7" name="Rectangle 26"/>
              <p:cNvSpPr/>
              <p:nvPr/>
            </p:nvSpPr>
            <p:spPr>
              <a:xfrm>
                <a:off x="7287954"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8" name="Rectangle 27"/>
              <p:cNvSpPr/>
              <p:nvPr/>
            </p:nvSpPr>
            <p:spPr>
              <a:xfrm>
                <a:off x="7675290"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29" name="Rectangle 28"/>
              <p:cNvSpPr/>
              <p:nvPr/>
            </p:nvSpPr>
            <p:spPr>
              <a:xfrm>
                <a:off x="8062625" y="6553200"/>
                <a:ext cx="46035"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0" name="Rectangle 29"/>
              <p:cNvSpPr/>
              <p:nvPr/>
            </p:nvSpPr>
            <p:spPr>
              <a:xfrm>
                <a:off x="8451548"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31" name="Rectangle 30"/>
              <p:cNvSpPr/>
              <p:nvPr/>
            </p:nvSpPr>
            <p:spPr>
              <a:xfrm>
                <a:off x="8838884" y="6553200"/>
                <a:ext cx="46036" cy="4602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grpSp>
      </p:grpSp>
      <p:pic>
        <p:nvPicPr>
          <p:cNvPr id="80" name="Picture 79" descr="UI New Logo Complet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609600"/>
            <a:ext cx="54102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 name="Rectangle 2"/>
          <p:cNvSpPr>
            <a:spLocks noGrp="1" noChangeArrowheads="1"/>
          </p:cNvSpPr>
          <p:nvPr>
            <p:ph type="ctrTitle"/>
          </p:nvPr>
        </p:nvSpPr>
        <p:spPr>
          <a:xfrm>
            <a:off x="762000" y="1524000"/>
            <a:ext cx="7543800" cy="2133600"/>
          </a:xfrm>
        </p:spPr>
        <p:txBody>
          <a:bodyPr anchor="b">
            <a:noAutofit/>
          </a:bodyPr>
          <a:lstStyle>
            <a:lvl1pPr algn="ctr">
              <a:defRPr sz="4400" b="0">
                <a:solidFill>
                  <a:schemeClr val="bg1"/>
                </a:solidFill>
              </a:defRPr>
            </a:lvl1pPr>
          </a:lstStyle>
          <a:p>
            <a:r>
              <a:rPr lang="en-US"/>
              <a:t>Click to edit Master title style</a:t>
            </a:r>
            <a:endParaRPr lang="en-US" dirty="0"/>
          </a:p>
        </p:txBody>
      </p:sp>
      <p:sp>
        <p:nvSpPr>
          <p:cNvPr id="79" name="Rectangle 3"/>
          <p:cNvSpPr>
            <a:spLocks noGrp="1" noChangeArrowheads="1"/>
          </p:cNvSpPr>
          <p:nvPr>
            <p:ph type="subTitle" idx="1"/>
          </p:nvPr>
        </p:nvSpPr>
        <p:spPr>
          <a:xfrm>
            <a:off x="762001" y="3886200"/>
            <a:ext cx="7620000" cy="1752600"/>
          </a:xfrm>
        </p:spPr>
        <p:txBody>
          <a:bodyPr/>
          <a:lstStyle>
            <a:lvl1pPr marL="0" indent="0" algn="ctr">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419724252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hapter title blu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9" name="Rectangle 2"/>
          <p:cNvSpPr>
            <a:spLocks noGrp="1" noChangeArrowheads="1"/>
          </p:cNvSpPr>
          <p:nvPr>
            <p:ph type="ctrTitle"/>
          </p:nvPr>
        </p:nvSpPr>
        <p:spPr>
          <a:xfrm>
            <a:off x="762000" y="1524000"/>
            <a:ext cx="7543800" cy="2133600"/>
          </a:xfrm>
        </p:spPr>
        <p:txBody>
          <a:bodyPr anchor="b"/>
          <a:lstStyle>
            <a:lvl1pPr algn="ctr">
              <a:defRPr sz="4400" b="0">
                <a:solidFill>
                  <a:schemeClr val="bg1"/>
                </a:solidFill>
              </a:defRPr>
            </a:lvl1pPr>
          </a:lstStyle>
          <a:p>
            <a:r>
              <a:rPr lang="en-US"/>
              <a:t>Click to edit Master title style</a:t>
            </a:r>
            <a:endParaRPr lang="en-US" dirty="0"/>
          </a:p>
        </p:txBody>
      </p:sp>
      <p:sp>
        <p:nvSpPr>
          <p:cNvPr id="10"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71485745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hapter title black">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7" name="Rectangle 2"/>
          <p:cNvSpPr>
            <a:spLocks noGrp="1" noChangeArrowheads="1"/>
          </p:cNvSpPr>
          <p:nvPr>
            <p:ph type="ctrTitle"/>
          </p:nvPr>
        </p:nvSpPr>
        <p:spPr>
          <a:xfrm>
            <a:off x="762000" y="1524000"/>
            <a:ext cx="7543800" cy="2133600"/>
          </a:xfrm>
        </p:spPr>
        <p:txBody>
          <a:bodyPr anchor="b"/>
          <a:lstStyle>
            <a:lvl1pPr algn="ctr">
              <a:lnSpc>
                <a:spcPct val="100000"/>
              </a:lnSpc>
              <a:defRPr sz="4400" b="0" baseline="0">
                <a:solidFill>
                  <a:schemeClr val="bg1"/>
                </a:solidFill>
              </a:defRPr>
            </a:lvl1pPr>
          </a:lstStyle>
          <a:p>
            <a:r>
              <a:rPr lang="en-US"/>
              <a:t>Click to edit Master title style</a:t>
            </a:r>
            <a:endParaRPr lang="en-US" dirty="0"/>
          </a:p>
        </p:txBody>
      </p:sp>
      <p:sp>
        <p:nvSpPr>
          <p:cNvPr id="8" name="Rectangle 3"/>
          <p:cNvSpPr>
            <a:spLocks noGrp="1" noChangeArrowheads="1"/>
          </p:cNvSpPr>
          <p:nvPr>
            <p:ph type="subTitle" idx="1"/>
          </p:nvPr>
        </p:nvSpPr>
        <p:spPr>
          <a:xfrm>
            <a:off x="762001" y="3886200"/>
            <a:ext cx="7620000" cy="1752600"/>
          </a:xfrm>
        </p:spPr>
        <p:txBody>
          <a:bodyPr/>
          <a:lstStyle>
            <a:lvl1pPr marL="0" indent="0" algn="ctr">
              <a:lnSpc>
                <a:spcPct val="100000"/>
              </a:lnSpc>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19002433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hapter title grey">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latin typeface="Lato Regular"/>
            </a:endParaRPr>
          </a:p>
        </p:txBody>
      </p:sp>
      <p:sp>
        <p:nvSpPr>
          <p:cNvPr id="6" name="Rectangle 2"/>
          <p:cNvSpPr>
            <a:spLocks noGrp="1" noChangeArrowheads="1"/>
          </p:cNvSpPr>
          <p:nvPr>
            <p:ph type="ctrTitle"/>
          </p:nvPr>
        </p:nvSpPr>
        <p:spPr>
          <a:xfrm>
            <a:off x="762000" y="1524000"/>
            <a:ext cx="7543800" cy="2133600"/>
          </a:xfrm>
        </p:spPr>
        <p:txBody>
          <a:bodyPr anchor="b"/>
          <a:lstStyle>
            <a:lvl1pPr algn="ctr">
              <a:lnSpc>
                <a:spcPct val="100000"/>
              </a:lnSpc>
              <a:defRPr sz="4400" b="1">
                <a:solidFill>
                  <a:schemeClr val="bg1"/>
                </a:solidFill>
              </a:defRPr>
            </a:lvl1pPr>
          </a:lstStyle>
          <a:p>
            <a:r>
              <a:rPr lang="en-US"/>
              <a:t>Click to edit Master title style</a:t>
            </a:r>
            <a:endParaRPr lang="en-US" dirty="0"/>
          </a:p>
        </p:txBody>
      </p:sp>
      <p:sp>
        <p:nvSpPr>
          <p:cNvPr id="7" name="Rectangle 3"/>
          <p:cNvSpPr>
            <a:spLocks noGrp="1" noChangeArrowheads="1"/>
          </p:cNvSpPr>
          <p:nvPr>
            <p:ph type="subTitle" idx="1"/>
          </p:nvPr>
        </p:nvSpPr>
        <p:spPr>
          <a:xfrm>
            <a:off x="762001" y="3886200"/>
            <a:ext cx="7620000" cy="1752600"/>
          </a:xfrm>
        </p:spPr>
        <p:txBody>
          <a:bodyPr/>
          <a:lstStyle>
            <a:lvl1pPr marL="0" indent="0" algn="ctr">
              <a:buFontTx/>
              <a:buNone/>
              <a:defRPr>
                <a:solidFill>
                  <a:srgbClr val="FFFFFF"/>
                </a:solidFill>
              </a:defRPr>
            </a:lvl1pPr>
          </a:lstStyle>
          <a:p>
            <a:r>
              <a:rPr lang="en-US"/>
              <a:t>Click to edit Master subtitle style</a:t>
            </a:r>
            <a:endParaRPr lang="en-US" dirty="0"/>
          </a:p>
        </p:txBody>
      </p:sp>
    </p:spTree>
    <p:extLst>
      <p:ext uri="{BB962C8B-B14F-4D97-AF65-F5344CB8AC3E}">
        <p14:creationId xmlns:p14="http://schemas.microsoft.com/office/powerpoint/2010/main" val="34288773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6425" cy="568325"/>
          </a:xfrm>
        </p:spPr>
        <p:txBody>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455613" y="1219200"/>
            <a:ext cx="7910512" cy="4273550"/>
          </a:xfrm>
        </p:spPr>
        <p:txBody>
          <a:bodyPr/>
          <a:lstStyle>
            <a:lvl1pPr>
              <a:defRPr sz="1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6023328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838200"/>
            <a:ext cx="8226425"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455613" y="1784350"/>
            <a:ext cx="7910512" cy="370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 name="Rectangle 2"/>
          <p:cNvSpPr/>
          <p:nvPr/>
        </p:nvSpPr>
        <p:spPr>
          <a:xfrm>
            <a:off x="0" y="0"/>
            <a:ext cx="9144000" cy="3048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tx2">
                  <a:lumMod val="60000"/>
                  <a:lumOff val="40000"/>
                </a:schemeClr>
              </a:solidFill>
              <a:latin typeface="Lato Regular"/>
              <a:cs typeface="Lato Regular"/>
            </a:endParaRPr>
          </a:p>
        </p:txBody>
      </p:sp>
      <p:pic>
        <p:nvPicPr>
          <p:cNvPr id="1029" name="Picture 3" descr="UI New Logo String for PPT.png"/>
          <p:cNvPicPr>
            <a:picLocks noChangeAspect="1"/>
          </p:cNvPicPr>
          <p:nvPr/>
        </p:nvPicPr>
        <p:blipFill>
          <a:blip r:embed="rId23" cstate="email">
            <a:extLst>
              <a:ext uri="{28A0092B-C50C-407E-A947-70E740481C1C}">
                <a14:useLocalDpi xmlns:a14="http://schemas.microsoft.com/office/drawing/2010/main" val="0"/>
              </a:ext>
            </a:extLst>
          </a:blip>
          <a:srcRect/>
          <a:stretch>
            <a:fillRect/>
          </a:stretch>
        </p:blipFill>
        <p:spPr bwMode="auto">
          <a:xfrm>
            <a:off x="152400" y="6629400"/>
            <a:ext cx="4114800" cy="12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 id="2147483678" r:id="rId16"/>
    <p:sldLayoutId id="2147483679" r:id="rId17"/>
    <p:sldLayoutId id="2147483680" r:id="rId18"/>
    <p:sldLayoutId id="2147483681" r:id="rId19"/>
    <p:sldLayoutId id="2147483682" r:id="rId20"/>
    <p:sldLayoutId id="2147483683" r:id="rId21"/>
  </p:sldLayoutIdLst>
  <p:transition/>
  <p:hf sldNum="0" hdr="0" ftr="0" dt="0"/>
  <p:txStyles>
    <p:titleStyle>
      <a:lvl1pPr algn="l" rtl="0" eaLnBrk="1" fontAlgn="base" hangingPunct="1">
        <a:spcBef>
          <a:spcPct val="0"/>
        </a:spcBef>
        <a:spcAft>
          <a:spcPct val="0"/>
        </a:spcAft>
        <a:defRPr sz="3200" kern="1200" spc="-40">
          <a:solidFill>
            <a:schemeClr val="tx1"/>
          </a:solidFill>
          <a:latin typeface="Lato Black"/>
          <a:ea typeface="MS PGothic" pitchFamily="34" charset="-128"/>
          <a:cs typeface="Lato Black"/>
        </a:defRPr>
      </a:lvl1pPr>
      <a:lvl2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2pPr>
      <a:lvl3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3pPr>
      <a:lvl4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4pPr>
      <a:lvl5pPr algn="l" rtl="0" eaLnBrk="1" fontAlgn="base" hangingPunct="1">
        <a:spcBef>
          <a:spcPct val="0"/>
        </a:spcBef>
        <a:spcAft>
          <a:spcPct val="0"/>
        </a:spcAft>
        <a:defRPr sz="3200">
          <a:solidFill>
            <a:schemeClr val="tx1"/>
          </a:solidFill>
          <a:latin typeface="Lato Black" charset="0"/>
          <a:ea typeface="MS PGothic" pitchFamily="34" charset="-128"/>
          <a:cs typeface="Lato Black" charset="0"/>
        </a:defRPr>
      </a:lvl5pPr>
      <a:lvl6pPr marL="457200" algn="l" rtl="0" eaLnBrk="1" fontAlgn="base" hangingPunct="1">
        <a:lnSpc>
          <a:spcPct val="75000"/>
        </a:lnSpc>
        <a:spcBef>
          <a:spcPct val="0"/>
        </a:spcBef>
        <a:spcAft>
          <a:spcPct val="0"/>
        </a:spcAft>
        <a:defRPr sz="3200">
          <a:solidFill>
            <a:srgbClr val="FF0000"/>
          </a:solidFill>
          <a:latin typeface="Arial Black" pitchFamily="34" charset="0"/>
        </a:defRPr>
      </a:lvl6pPr>
      <a:lvl7pPr marL="914400" algn="l" rtl="0" eaLnBrk="1" fontAlgn="base" hangingPunct="1">
        <a:lnSpc>
          <a:spcPct val="75000"/>
        </a:lnSpc>
        <a:spcBef>
          <a:spcPct val="0"/>
        </a:spcBef>
        <a:spcAft>
          <a:spcPct val="0"/>
        </a:spcAft>
        <a:defRPr sz="3200">
          <a:solidFill>
            <a:srgbClr val="FF0000"/>
          </a:solidFill>
          <a:latin typeface="Arial Black" pitchFamily="34" charset="0"/>
        </a:defRPr>
      </a:lvl7pPr>
      <a:lvl8pPr marL="1371600" algn="l" rtl="0" eaLnBrk="1" fontAlgn="base" hangingPunct="1">
        <a:lnSpc>
          <a:spcPct val="75000"/>
        </a:lnSpc>
        <a:spcBef>
          <a:spcPct val="0"/>
        </a:spcBef>
        <a:spcAft>
          <a:spcPct val="0"/>
        </a:spcAft>
        <a:defRPr sz="3200">
          <a:solidFill>
            <a:srgbClr val="FF0000"/>
          </a:solidFill>
          <a:latin typeface="Arial Black" pitchFamily="34" charset="0"/>
        </a:defRPr>
      </a:lvl8pPr>
      <a:lvl9pPr marL="1828800" algn="l" rtl="0" eaLnBrk="1" fontAlgn="base" hangingPunct="1">
        <a:lnSpc>
          <a:spcPct val="75000"/>
        </a:lnSpc>
        <a:spcBef>
          <a:spcPct val="0"/>
        </a:spcBef>
        <a:spcAft>
          <a:spcPct val="0"/>
        </a:spcAft>
        <a:defRPr sz="3200">
          <a:solidFill>
            <a:srgbClr val="FF0000"/>
          </a:solidFill>
          <a:latin typeface="Arial Black" pitchFamily="34" charset="0"/>
        </a:defRPr>
      </a:lvl9pPr>
    </p:titleStyle>
    <p:bodyStyle>
      <a:lvl1pPr marL="342900" indent="-685800" algn="l" rtl="0" eaLnBrk="1" fontAlgn="base" hangingPunct="1">
        <a:lnSpc>
          <a:spcPts val="2700"/>
        </a:lnSpc>
        <a:spcBef>
          <a:spcPct val="20000"/>
        </a:spcBef>
        <a:spcAft>
          <a:spcPct val="0"/>
        </a:spcAft>
        <a:defRPr sz="2000">
          <a:solidFill>
            <a:srgbClr val="000000"/>
          </a:solidFill>
          <a:latin typeface="Lato Regular"/>
          <a:ea typeface="MS PGothic" pitchFamily="34" charset="-128"/>
          <a:cs typeface="Lato Regular"/>
        </a:defRPr>
      </a:lvl1pPr>
      <a:lvl2pPr marL="465138" indent="-190500" algn="l" rtl="0" eaLnBrk="1" fontAlgn="base" hangingPunct="1">
        <a:lnSpc>
          <a:spcPts val="2125"/>
        </a:lnSpc>
        <a:spcBef>
          <a:spcPts val="988"/>
        </a:spcBef>
        <a:spcAft>
          <a:spcPts val="1200"/>
        </a:spcAft>
        <a:buClr>
          <a:schemeClr val="tx2"/>
        </a:buClr>
        <a:buFont typeface="Wingdings" pitchFamily="2" charset="2"/>
        <a:buChar char="§"/>
        <a:defRPr sz="1600">
          <a:solidFill>
            <a:srgbClr val="8F8F8D"/>
          </a:solidFill>
          <a:latin typeface="Lato Regular"/>
          <a:ea typeface="MS PGothic" pitchFamily="34" charset="-128"/>
          <a:cs typeface="Lato Regular"/>
        </a:defRPr>
      </a:lvl2pPr>
      <a:lvl3pPr marL="885825" indent="-136525" algn="l" rtl="0" eaLnBrk="1" fontAlgn="base" hangingPunct="1">
        <a:lnSpc>
          <a:spcPct val="85000"/>
        </a:lnSpc>
        <a:spcBef>
          <a:spcPts val="600"/>
        </a:spcBef>
        <a:spcAft>
          <a:spcPct val="0"/>
        </a:spcAft>
        <a:buClr>
          <a:schemeClr val="tx2"/>
        </a:buClr>
        <a:buFont typeface="Wingdings" pitchFamily="2" charset="2"/>
        <a:buChar char="§"/>
        <a:defRPr sz="1600">
          <a:solidFill>
            <a:srgbClr val="8F8F8D"/>
          </a:solidFill>
          <a:latin typeface="Lato Regular"/>
          <a:ea typeface="MS PGothic" pitchFamily="34" charset="-128"/>
          <a:cs typeface="Lato Regular"/>
        </a:defRPr>
      </a:lvl3pPr>
      <a:lvl4pPr marL="1141413" indent="-209550" algn="l" rtl="0" eaLnBrk="1" fontAlgn="base" hangingPunct="1">
        <a:lnSpc>
          <a:spcPct val="85000"/>
        </a:lnSpc>
        <a:spcBef>
          <a:spcPts val="600"/>
        </a:spcBef>
        <a:spcAft>
          <a:spcPct val="0"/>
        </a:spcAft>
        <a:buClr>
          <a:schemeClr val="tx2"/>
        </a:buClr>
        <a:buFont typeface="Wingdings" pitchFamily="2" charset="2"/>
        <a:buChar char="§"/>
        <a:defRPr sz="1400">
          <a:solidFill>
            <a:srgbClr val="8F8F8D"/>
          </a:solidFill>
          <a:latin typeface="Lato Regular"/>
          <a:ea typeface="MS PGothic" pitchFamily="34" charset="-128"/>
          <a:cs typeface="Lato Regular"/>
        </a:defRPr>
      </a:lvl4pPr>
      <a:lvl5pPr marL="1370013" indent="-171450" algn="l" rtl="0" eaLnBrk="1" fontAlgn="base" hangingPunct="1">
        <a:lnSpc>
          <a:spcPct val="85000"/>
        </a:lnSpc>
        <a:spcBef>
          <a:spcPct val="20000"/>
        </a:spcBef>
        <a:spcAft>
          <a:spcPct val="0"/>
        </a:spcAft>
        <a:buClr>
          <a:schemeClr val="tx2"/>
        </a:buClr>
        <a:buFont typeface="Wingdings" pitchFamily="2" charset="2"/>
        <a:buChar char="§"/>
        <a:defRPr sz="1400">
          <a:solidFill>
            <a:srgbClr val="8F8F8D"/>
          </a:solidFill>
          <a:latin typeface="Lato Regular"/>
          <a:ea typeface="MS PGothic" pitchFamily="34" charset="-128"/>
          <a:cs typeface="Lato Regular"/>
        </a:defRPr>
      </a:lvl5pPr>
      <a:lvl6pPr marL="2514600" indent="-228600" algn="l" rtl="0" eaLnBrk="1" fontAlgn="base" hangingPunct="1">
        <a:lnSpc>
          <a:spcPct val="85000"/>
        </a:lnSpc>
        <a:spcBef>
          <a:spcPct val="20000"/>
        </a:spcBef>
        <a:spcAft>
          <a:spcPct val="0"/>
        </a:spcAft>
        <a:buChar char="»"/>
        <a:defRPr sz="2000">
          <a:solidFill>
            <a:schemeClr val="tx1"/>
          </a:solidFill>
          <a:latin typeface="+mn-lt"/>
          <a:ea typeface="+mn-ea"/>
        </a:defRPr>
      </a:lvl6pPr>
      <a:lvl7pPr marL="2971800" indent="-228600" algn="l" rtl="0" eaLnBrk="1" fontAlgn="base" hangingPunct="1">
        <a:lnSpc>
          <a:spcPct val="85000"/>
        </a:lnSpc>
        <a:spcBef>
          <a:spcPct val="20000"/>
        </a:spcBef>
        <a:spcAft>
          <a:spcPct val="0"/>
        </a:spcAft>
        <a:buChar char="»"/>
        <a:defRPr sz="2000">
          <a:solidFill>
            <a:schemeClr val="tx1"/>
          </a:solidFill>
          <a:latin typeface="+mn-lt"/>
          <a:ea typeface="+mn-ea"/>
        </a:defRPr>
      </a:lvl7pPr>
      <a:lvl8pPr marL="3429000" indent="-228600" algn="l" rtl="0" eaLnBrk="1" fontAlgn="base" hangingPunct="1">
        <a:lnSpc>
          <a:spcPct val="85000"/>
        </a:lnSpc>
        <a:spcBef>
          <a:spcPct val="20000"/>
        </a:spcBef>
        <a:spcAft>
          <a:spcPct val="0"/>
        </a:spcAft>
        <a:buChar char="»"/>
        <a:defRPr sz="2000">
          <a:solidFill>
            <a:schemeClr val="tx1"/>
          </a:solidFill>
          <a:latin typeface="+mn-lt"/>
          <a:ea typeface="+mn-ea"/>
        </a:defRPr>
      </a:lvl8pPr>
      <a:lvl9pPr marL="3886200" indent="-228600" algn="l" rtl="0" eaLnBrk="1" fontAlgn="base" hangingPunct="1">
        <a:lnSpc>
          <a:spcPct val="85000"/>
        </a:lnSpc>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17.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805352"/>
            <a:ext cx="7543800" cy="2133600"/>
          </a:xfrm>
        </p:spPr>
        <p:txBody>
          <a:bodyPr/>
          <a:lstStyle/>
          <a:p>
            <a:r>
              <a:rPr lang="en-US" dirty="0"/>
              <a:t>A Profile of Virginia’s Uninsured: Maps</a:t>
            </a:r>
          </a:p>
        </p:txBody>
      </p:sp>
      <p:sp>
        <p:nvSpPr>
          <p:cNvPr id="3" name="Subtitle 2"/>
          <p:cNvSpPr>
            <a:spLocks noGrp="1"/>
          </p:cNvSpPr>
          <p:nvPr>
            <p:ph type="subTitle" idx="1"/>
          </p:nvPr>
        </p:nvSpPr>
        <p:spPr>
          <a:xfrm>
            <a:off x="762001" y="4044462"/>
            <a:ext cx="7620000" cy="1535720"/>
          </a:xfrm>
        </p:spPr>
        <p:txBody>
          <a:bodyPr/>
          <a:lstStyle/>
          <a:p>
            <a:r>
              <a:rPr lang="en-US" dirty="0"/>
              <a:t>February 28, 2020</a:t>
            </a:r>
          </a:p>
          <a:p>
            <a:r>
              <a:rPr lang="en-US" dirty="0"/>
              <a:t>Laura Skopec, Adele Shartzer, and Joshua Aarons</a:t>
            </a:r>
          </a:p>
          <a:p>
            <a:r>
              <a:rPr lang="en-US" dirty="0"/>
              <a:t>Urban Institute</a:t>
            </a:r>
          </a:p>
          <a:p>
            <a:endParaRPr lang="en-US" dirty="0"/>
          </a:p>
        </p:txBody>
      </p:sp>
    </p:spTree>
    <p:extLst>
      <p:ext uri="{BB962C8B-B14F-4D97-AF65-F5344CB8AC3E}">
        <p14:creationId xmlns:p14="http://schemas.microsoft.com/office/powerpoint/2010/main" val="2931948617"/>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srcRect l="2811" t="23853" r="29833" b="23546"/>
          <a:stretch/>
        </p:blipFill>
        <p:spPr>
          <a:xfrm>
            <a:off x="1292016" y="2079846"/>
            <a:ext cx="6445379" cy="2925718"/>
          </a:xfrm>
          <a:prstGeom prst="rect">
            <a:avLst/>
          </a:prstGeom>
        </p:spPr>
      </p:pic>
      <p:pic>
        <p:nvPicPr>
          <p:cNvPr id="42" name="Picture 41"/>
          <p:cNvPicPr>
            <a:picLocks noChangeAspect="1"/>
          </p:cNvPicPr>
          <p:nvPr/>
        </p:nvPicPr>
        <p:blipFill rotWithShape="1">
          <a:blip r:embed="rId3"/>
          <a:srcRect l="72652" t="37951" r="2290" b="37924"/>
          <a:stretch/>
        </p:blipFill>
        <p:spPr>
          <a:xfrm>
            <a:off x="1000893" y="2054532"/>
            <a:ext cx="2364775" cy="1323406"/>
          </a:xfrm>
          <a:prstGeom prst="rect">
            <a:avLst/>
          </a:prstGeom>
        </p:spPr>
      </p:pic>
      <p:sp>
        <p:nvSpPr>
          <p:cNvPr id="3" name="TextBox 2"/>
          <p:cNvSpPr txBox="1"/>
          <p:nvPr/>
        </p:nvSpPr>
        <p:spPr>
          <a:xfrm>
            <a:off x="457200" y="548640"/>
            <a:ext cx="8229600" cy="1200329"/>
          </a:xfrm>
          <a:prstGeom prst="rect">
            <a:avLst/>
          </a:prstGeom>
          <a:noFill/>
        </p:spPr>
        <p:txBody>
          <a:bodyPr wrap="square" rtlCol="0">
            <a:spAutoFit/>
          </a:bodyPr>
          <a:lstStyle/>
          <a:p>
            <a:pPr algn="ctr"/>
            <a:r>
              <a:rPr lang="en-US" sz="2400" b="1" dirty="0"/>
              <a:t>Map 6: Uninsured rate for nonelderly adult</a:t>
            </a:r>
          </a:p>
          <a:p>
            <a:pPr algn="ctr"/>
            <a:r>
              <a:rPr lang="en-US" sz="2400" b="1" dirty="0"/>
              <a:t>parents (19-64) in Virginia with family</a:t>
            </a:r>
          </a:p>
          <a:p>
            <a:pPr algn="ctr"/>
            <a:r>
              <a:rPr lang="en-US" sz="2400" b="1" dirty="0"/>
              <a:t>income ≤138% FPL in 2018, by region</a:t>
            </a:r>
          </a:p>
        </p:txBody>
      </p:sp>
      <p:sp>
        <p:nvSpPr>
          <p:cNvPr id="5"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
        <p:nvSpPr>
          <p:cNvPr id="7" name="TextBox 6">
            <a:extLst>
              <a:ext uri="{FF2B5EF4-FFF2-40B4-BE49-F238E27FC236}">
                <a16:creationId xmlns:a16="http://schemas.microsoft.com/office/drawing/2014/main" id="{863D144B-E5F4-4C9E-A75B-E125BE6387BC}"/>
              </a:ext>
            </a:extLst>
          </p:cNvPr>
          <p:cNvSpPr txBox="1"/>
          <p:nvPr/>
        </p:nvSpPr>
        <p:spPr>
          <a:xfrm>
            <a:off x="6633928" y="2560305"/>
            <a:ext cx="363682" cy="307777"/>
          </a:xfrm>
          <a:prstGeom prst="rect">
            <a:avLst/>
          </a:prstGeom>
          <a:noFill/>
        </p:spPr>
        <p:txBody>
          <a:bodyPr wrap="square" rtlCol="0">
            <a:spAutoFit/>
          </a:bodyPr>
          <a:lstStyle/>
          <a:p>
            <a:r>
              <a:rPr lang="en-US" sz="1400" dirty="0"/>
              <a:t>1</a:t>
            </a:r>
          </a:p>
        </p:txBody>
      </p:sp>
      <p:sp>
        <p:nvSpPr>
          <p:cNvPr id="8" name="TextBox 7">
            <a:extLst>
              <a:ext uri="{FF2B5EF4-FFF2-40B4-BE49-F238E27FC236}">
                <a16:creationId xmlns:a16="http://schemas.microsoft.com/office/drawing/2014/main" id="{5EDADBF7-2290-4FC8-B12C-523E308D9634}"/>
              </a:ext>
            </a:extLst>
          </p:cNvPr>
          <p:cNvSpPr txBox="1"/>
          <p:nvPr/>
        </p:nvSpPr>
        <p:spPr>
          <a:xfrm>
            <a:off x="6421081" y="2212245"/>
            <a:ext cx="363682" cy="307777"/>
          </a:xfrm>
          <a:prstGeom prst="rect">
            <a:avLst/>
          </a:prstGeom>
          <a:noFill/>
        </p:spPr>
        <p:txBody>
          <a:bodyPr wrap="square" rtlCol="0">
            <a:spAutoFit/>
          </a:bodyPr>
          <a:lstStyle/>
          <a:p>
            <a:r>
              <a:rPr lang="en-US" sz="1400" dirty="0"/>
              <a:t>2</a:t>
            </a:r>
          </a:p>
        </p:txBody>
      </p:sp>
      <p:sp>
        <p:nvSpPr>
          <p:cNvPr id="9" name="TextBox 8">
            <a:extLst>
              <a:ext uri="{FF2B5EF4-FFF2-40B4-BE49-F238E27FC236}">
                <a16:creationId xmlns:a16="http://schemas.microsoft.com/office/drawing/2014/main" id="{65663B14-4212-4F9D-92AB-DF747CED861D}"/>
              </a:ext>
            </a:extLst>
          </p:cNvPr>
          <p:cNvSpPr txBox="1"/>
          <p:nvPr/>
        </p:nvSpPr>
        <p:spPr>
          <a:xfrm>
            <a:off x="6067790" y="2003554"/>
            <a:ext cx="363682" cy="307777"/>
          </a:xfrm>
          <a:prstGeom prst="rect">
            <a:avLst/>
          </a:prstGeom>
          <a:noFill/>
        </p:spPr>
        <p:txBody>
          <a:bodyPr wrap="square" rtlCol="0">
            <a:spAutoFit/>
          </a:bodyPr>
          <a:lstStyle/>
          <a:p>
            <a:r>
              <a:rPr lang="en-US" sz="1400" dirty="0"/>
              <a:t>6</a:t>
            </a:r>
          </a:p>
        </p:txBody>
      </p:sp>
      <p:sp>
        <p:nvSpPr>
          <p:cNvPr id="10" name="TextBox 9">
            <a:extLst>
              <a:ext uri="{FF2B5EF4-FFF2-40B4-BE49-F238E27FC236}">
                <a16:creationId xmlns:a16="http://schemas.microsoft.com/office/drawing/2014/main" id="{060140C5-97E7-4FC4-89A9-22528077E530}"/>
              </a:ext>
            </a:extLst>
          </p:cNvPr>
          <p:cNvSpPr txBox="1"/>
          <p:nvPr/>
        </p:nvSpPr>
        <p:spPr>
          <a:xfrm>
            <a:off x="6348177" y="2884136"/>
            <a:ext cx="363682" cy="307777"/>
          </a:xfrm>
          <a:prstGeom prst="rect">
            <a:avLst/>
          </a:prstGeom>
          <a:noFill/>
        </p:spPr>
        <p:txBody>
          <a:bodyPr wrap="square" rtlCol="0">
            <a:spAutoFit/>
          </a:bodyPr>
          <a:lstStyle/>
          <a:p>
            <a:r>
              <a:rPr lang="en-US" sz="1400" dirty="0"/>
              <a:t>3</a:t>
            </a:r>
          </a:p>
        </p:txBody>
      </p:sp>
      <p:sp>
        <p:nvSpPr>
          <p:cNvPr id="11" name="TextBox 10">
            <a:extLst>
              <a:ext uri="{FF2B5EF4-FFF2-40B4-BE49-F238E27FC236}">
                <a16:creationId xmlns:a16="http://schemas.microsoft.com/office/drawing/2014/main" id="{571E6FBA-8D53-4E13-99B0-96E5782B75D7}"/>
              </a:ext>
            </a:extLst>
          </p:cNvPr>
          <p:cNvSpPr txBox="1"/>
          <p:nvPr/>
        </p:nvSpPr>
        <p:spPr>
          <a:xfrm>
            <a:off x="4904174" y="2678055"/>
            <a:ext cx="363682" cy="307777"/>
          </a:xfrm>
          <a:prstGeom prst="rect">
            <a:avLst/>
          </a:prstGeom>
          <a:noFill/>
        </p:spPr>
        <p:txBody>
          <a:bodyPr wrap="square" rtlCol="0">
            <a:spAutoFit/>
          </a:bodyPr>
          <a:lstStyle/>
          <a:p>
            <a:r>
              <a:rPr lang="en-US" sz="1400" dirty="0"/>
              <a:t>4</a:t>
            </a:r>
          </a:p>
        </p:txBody>
      </p:sp>
      <p:sp>
        <p:nvSpPr>
          <p:cNvPr id="12" name="TextBox 11">
            <a:extLst>
              <a:ext uri="{FF2B5EF4-FFF2-40B4-BE49-F238E27FC236}">
                <a16:creationId xmlns:a16="http://schemas.microsoft.com/office/drawing/2014/main" id="{98C82B58-70C0-438C-84E8-5F384D428AE3}"/>
              </a:ext>
            </a:extLst>
          </p:cNvPr>
          <p:cNvSpPr txBox="1"/>
          <p:nvPr/>
        </p:nvSpPr>
        <p:spPr>
          <a:xfrm>
            <a:off x="6929049" y="2960650"/>
            <a:ext cx="363682" cy="307777"/>
          </a:xfrm>
          <a:prstGeom prst="rect">
            <a:avLst/>
          </a:prstGeom>
          <a:noFill/>
        </p:spPr>
        <p:txBody>
          <a:bodyPr wrap="square" rtlCol="0">
            <a:spAutoFit/>
          </a:bodyPr>
          <a:lstStyle/>
          <a:p>
            <a:r>
              <a:rPr lang="en-US" sz="1400" dirty="0"/>
              <a:t>5</a:t>
            </a:r>
          </a:p>
        </p:txBody>
      </p:sp>
      <p:sp>
        <p:nvSpPr>
          <p:cNvPr id="13" name="TextBox 12">
            <a:extLst>
              <a:ext uri="{FF2B5EF4-FFF2-40B4-BE49-F238E27FC236}">
                <a16:creationId xmlns:a16="http://schemas.microsoft.com/office/drawing/2014/main" id="{935F78B7-6417-45CF-931C-0A970D97442B}"/>
              </a:ext>
            </a:extLst>
          </p:cNvPr>
          <p:cNvSpPr txBox="1"/>
          <p:nvPr/>
        </p:nvSpPr>
        <p:spPr>
          <a:xfrm>
            <a:off x="5770584" y="3706711"/>
            <a:ext cx="363682" cy="307777"/>
          </a:xfrm>
          <a:prstGeom prst="rect">
            <a:avLst/>
          </a:prstGeom>
          <a:noFill/>
        </p:spPr>
        <p:txBody>
          <a:bodyPr wrap="square" rtlCol="0">
            <a:spAutoFit/>
          </a:bodyPr>
          <a:lstStyle/>
          <a:p>
            <a:r>
              <a:rPr lang="en-US" sz="1400" dirty="0"/>
              <a:t>8</a:t>
            </a:r>
          </a:p>
        </p:txBody>
      </p:sp>
      <p:sp>
        <p:nvSpPr>
          <p:cNvPr id="14" name="TextBox 13">
            <a:extLst>
              <a:ext uri="{FF2B5EF4-FFF2-40B4-BE49-F238E27FC236}">
                <a16:creationId xmlns:a16="http://schemas.microsoft.com/office/drawing/2014/main" id="{93677536-CCD2-4E82-9226-B976EE7A243B}"/>
              </a:ext>
            </a:extLst>
          </p:cNvPr>
          <p:cNvSpPr txBox="1"/>
          <p:nvPr/>
        </p:nvSpPr>
        <p:spPr>
          <a:xfrm>
            <a:off x="5234875" y="3127431"/>
            <a:ext cx="363682" cy="307777"/>
          </a:xfrm>
          <a:prstGeom prst="rect">
            <a:avLst/>
          </a:prstGeom>
          <a:noFill/>
        </p:spPr>
        <p:txBody>
          <a:bodyPr wrap="square" rtlCol="0">
            <a:spAutoFit/>
          </a:bodyPr>
          <a:lstStyle/>
          <a:p>
            <a:r>
              <a:rPr lang="en-US" sz="1400" dirty="0"/>
              <a:t>7</a:t>
            </a:r>
          </a:p>
        </p:txBody>
      </p:sp>
      <p:sp>
        <p:nvSpPr>
          <p:cNvPr id="15" name="TextBox 14">
            <a:extLst>
              <a:ext uri="{FF2B5EF4-FFF2-40B4-BE49-F238E27FC236}">
                <a16:creationId xmlns:a16="http://schemas.microsoft.com/office/drawing/2014/main" id="{1CA1C86E-FED8-4E39-83F4-51879667A498}"/>
              </a:ext>
            </a:extLst>
          </p:cNvPr>
          <p:cNvSpPr txBox="1"/>
          <p:nvPr/>
        </p:nvSpPr>
        <p:spPr>
          <a:xfrm>
            <a:off x="4987301" y="4171759"/>
            <a:ext cx="467925" cy="307777"/>
          </a:xfrm>
          <a:prstGeom prst="rect">
            <a:avLst/>
          </a:prstGeom>
          <a:noFill/>
        </p:spPr>
        <p:txBody>
          <a:bodyPr wrap="square" rtlCol="0">
            <a:spAutoFit/>
          </a:bodyPr>
          <a:lstStyle/>
          <a:p>
            <a:r>
              <a:rPr lang="en-US" sz="1400" dirty="0"/>
              <a:t>10</a:t>
            </a:r>
          </a:p>
        </p:txBody>
      </p:sp>
      <p:sp>
        <p:nvSpPr>
          <p:cNvPr id="16" name="TextBox 15">
            <a:extLst>
              <a:ext uri="{FF2B5EF4-FFF2-40B4-BE49-F238E27FC236}">
                <a16:creationId xmlns:a16="http://schemas.microsoft.com/office/drawing/2014/main" id="{E54C7884-97A1-4B8C-A72D-C9F10FB7E5F1}"/>
              </a:ext>
            </a:extLst>
          </p:cNvPr>
          <p:cNvSpPr txBox="1"/>
          <p:nvPr/>
        </p:nvSpPr>
        <p:spPr>
          <a:xfrm>
            <a:off x="4202051" y="3387288"/>
            <a:ext cx="363682" cy="307777"/>
          </a:xfrm>
          <a:prstGeom prst="rect">
            <a:avLst/>
          </a:prstGeom>
          <a:noFill/>
        </p:spPr>
        <p:txBody>
          <a:bodyPr wrap="square" rtlCol="0">
            <a:spAutoFit/>
          </a:bodyPr>
          <a:lstStyle/>
          <a:p>
            <a:r>
              <a:rPr lang="en-US" sz="1400" dirty="0"/>
              <a:t>9</a:t>
            </a:r>
          </a:p>
        </p:txBody>
      </p:sp>
      <p:sp>
        <p:nvSpPr>
          <p:cNvPr id="17" name="TextBox 16">
            <a:extLst>
              <a:ext uri="{FF2B5EF4-FFF2-40B4-BE49-F238E27FC236}">
                <a16:creationId xmlns:a16="http://schemas.microsoft.com/office/drawing/2014/main" id="{538AA883-D04D-4B4E-8394-45A8B3631731}"/>
              </a:ext>
            </a:extLst>
          </p:cNvPr>
          <p:cNvSpPr txBox="1"/>
          <p:nvPr/>
        </p:nvSpPr>
        <p:spPr>
          <a:xfrm>
            <a:off x="2763648" y="4325647"/>
            <a:ext cx="467925" cy="307777"/>
          </a:xfrm>
          <a:prstGeom prst="rect">
            <a:avLst/>
          </a:prstGeom>
          <a:noFill/>
        </p:spPr>
        <p:txBody>
          <a:bodyPr wrap="square" rtlCol="0">
            <a:spAutoFit/>
          </a:bodyPr>
          <a:lstStyle/>
          <a:p>
            <a:r>
              <a:rPr lang="en-US" sz="1400" dirty="0"/>
              <a:t>11</a:t>
            </a:r>
          </a:p>
        </p:txBody>
      </p:sp>
      <p:sp>
        <p:nvSpPr>
          <p:cNvPr id="18" name="TextBox 17">
            <a:extLst>
              <a:ext uri="{FF2B5EF4-FFF2-40B4-BE49-F238E27FC236}">
                <a16:creationId xmlns:a16="http://schemas.microsoft.com/office/drawing/2014/main" id="{91ADB4D5-778C-4DAE-BFC3-285B4C6531AF}"/>
              </a:ext>
            </a:extLst>
          </p:cNvPr>
          <p:cNvSpPr txBox="1"/>
          <p:nvPr/>
        </p:nvSpPr>
        <p:spPr>
          <a:xfrm>
            <a:off x="6316838" y="4468222"/>
            <a:ext cx="467925" cy="307777"/>
          </a:xfrm>
          <a:prstGeom prst="rect">
            <a:avLst/>
          </a:prstGeom>
          <a:noFill/>
        </p:spPr>
        <p:txBody>
          <a:bodyPr wrap="square" rtlCol="0">
            <a:spAutoFit/>
          </a:bodyPr>
          <a:lstStyle/>
          <a:p>
            <a:r>
              <a:rPr lang="en-US" sz="1400" dirty="0"/>
              <a:t>12</a:t>
            </a:r>
          </a:p>
        </p:txBody>
      </p:sp>
      <p:sp>
        <p:nvSpPr>
          <p:cNvPr id="19" name="TextBox 18">
            <a:extLst>
              <a:ext uri="{FF2B5EF4-FFF2-40B4-BE49-F238E27FC236}">
                <a16:creationId xmlns:a16="http://schemas.microsoft.com/office/drawing/2014/main" id="{303447E4-C32E-480C-8DA9-1B7672CCF20F}"/>
              </a:ext>
            </a:extLst>
          </p:cNvPr>
          <p:cNvSpPr txBox="1"/>
          <p:nvPr/>
        </p:nvSpPr>
        <p:spPr>
          <a:xfrm>
            <a:off x="7258960" y="4324726"/>
            <a:ext cx="467925" cy="307777"/>
          </a:xfrm>
          <a:prstGeom prst="rect">
            <a:avLst/>
          </a:prstGeom>
          <a:noFill/>
        </p:spPr>
        <p:txBody>
          <a:bodyPr wrap="square" rtlCol="0">
            <a:spAutoFit/>
          </a:bodyPr>
          <a:lstStyle/>
          <a:p>
            <a:r>
              <a:rPr lang="en-US" sz="1400" dirty="0"/>
              <a:t>13</a:t>
            </a:r>
          </a:p>
        </p:txBody>
      </p:sp>
      <p:cxnSp>
        <p:nvCxnSpPr>
          <p:cNvPr id="20" name="Straight Connector 19">
            <a:extLst>
              <a:ext uri="{FF2B5EF4-FFF2-40B4-BE49-F238E27FC236}">
                <a16:creationId xmlns:a16="http://schemas.microsoft.com/office/drawing/2014/main" id="{274CABD6-DDBF-46CF-89A3-2E066E9EEB3F}"/>
              </a:ext>
            </a:extLst>
          </p:cNvPr>
          <p:cNvCxnSpPr>
            <a:cxnSpLocks/>
          </p:cNvCxnSpPr>
          <p:nvPr/>
        </p:nvCxnSpPr>
        <p:spPr>
          <a:xfrm>
            <a:off x="6227785" y="2702624"/>
            <a:ext cx="458098" cy="172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5BB669B1-3219-4A5E-A281-40F44A01B46B}"/>
              </a:ext>
            </a:extLst>
          </p:cNvPr>
          <p:cNvCxnSpPr>
            <a:cxnSpLocks/>
          </p:cNvCxnSpPr>
          <p:nvPr/>
        </p:nvCxnSpPr>
        <p:spPr>
          <a:xfrm flipV="1">
            <a:off x="6088073" y="2467589"/>
            <a:ext cx="353622" cy="2276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1833639E-D148-4EA5-AF15-6B66B799A5C8}"/>
              </a:ext>
            </a:extLst>
          </p:cNvPr>
          <p:cNvCxnSpPr>
            <a:cxnSpLocks/>
          </p:cNvCxnSpPr>
          <p:nvPr/>
        </p:nvCxnSpPr>
        <p:spPr>
          <a:xfrm>
            <a:off x="6036451" y="2985832"/>
            <a:ext cx="343881" cy="457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EC72AD0-8B38-4A69-B51A-AC68BE77A186}"/>
              </a:ext>
            </a:extLst>
          </p:cNvPr>
          <p:cNvCxnSpPr>
            <a:cxnSpLocks/>
          </p:cNvCxnSpPr>
          <p:nvPr/>
        </p:nvCxnSpPr>
        <p:spPr>
          <a:xfrm flipV="1">
            <a:off x="5822539" y="2208604"/>
            <a:ext cx="280054" cy="2826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8E2F15C-A450-4739-B9AA-77C0E0742F1E}"/>
              </a:ext>
            </a:extLst>
          </p:cNvPr>
          <p:cNvCxnSpPr>
            <a:cxnSpLocks/>
          </p:cNvCxnSpPr>
          <p:nvPr/>
        </p:nvCxnSpPr>
        <p:spPr>
          <a:xfrm flipV="1">
            <a:off x="6561358" y="3325621"/>
            <a:ext cx="363683" cy="2349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AA530743-8ADB-422F-93A8-1C35334AFCDF}"/>
              </a:ext>
            </a:extLst>
          </p:cNvPr>
          <p:cNvCxnSpPr>
            <a:cxnSpLocks/>
          </p:cNvCxnSpPr>
          <p:nvPr/>
        </p:nvCxnSpPr>
        <p:spPr>
          <a:xfrm flipH="1" flipV="1">
            <a:off x="7129074" y="3356918"/>
            <a:ext cx="181842" cy="40761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DE0D78A2-7C4B-4E5C-86E4-1EA9FFB98C5E}"/>
              </a:ext>
            </a:extLst>
          </p:cNvPr>
          <p:cNvSpPr txBox="1"/>
          <p:nvPr/>
        </p:nvSpPr>
        <p:spPr>
          <a:xfrm>
            <a:off x="6839096" y="3158265"/>
            <a:ext cx="741283" cy="246221"/>
          </a:xfrm>
          <a:prstGeom prst="rect">
            <a:avLst/>
          </a:prstGeom>
          <a:noFill/>
        </p:spPr>
        <p:txBody>
          <a:bodyPr wrap="square" rtlCol="0">
            <a:spAutoFit/>
          </a:bodyPr>
          <a:lstStyle/>
          <a:p>
            <a:r>
              <a:rPr lang="en-US" sz="1000" dirty="0"/>
              <a:t>16.1%</a:t>
            </a:r>
          </a:p>
        </p:txBody>
      </p:sp>
      <p:sp>
        <p:nvSpPr>
          <p:cNvPr id="27" name="TextBox 26">
            <a:extLst>
              <a:ext uri="{FF2B5EF4-FFF2-40B4-BE49-F238E27FC236}">
                <a16:creationId xmlns:a16="http://schemas.microsoft.com/office/drawing/2014/main" id="{A8500783-5AE3-465A-83BB-E9B187B1D6F4}"/>
              </a:ext>
            </a:extLst>
          </p:cNvPr>
          <p:cNvSpPr txBox="1"/>
          <p:nvPr/>
        </p:nvSpPr>
        <p:spPr>
          <a:xfrm>
            <a:off x="6612812" y="2758560"/>
            <a:ext cx="741283" cy="246221"/>
          </a:xfrm>
          <a:prstGeom prst="rect">
            <a:avLst/>
          </a:prstGeom>
          <a:noFill/>
        </p:spPr>
        <p:txBody>
          <a:bodyPr wrap="square" rtlCol="0">
            <a:spAutoFit/>
          </a:bodyPr>
          <a:lstStyle/>
          <a:p>
            <a:r>
              <a:rPr lang="en-US" sz="1000" dirty="0"/>
              <a:t>48.1%</a:t>
            </a:r>
          </a:p>
        </p:txBody>
      </p:sp>
      <p:sp>
        <p:nvSpPr>
          <p:cNvPr id="28" name="TextBox 27">
            <a:extLst>
              <a:ext uri="{FF2B5EF4-FFF2-40B4-BE49-F238E27FC236}">
                <a16:creationId xmlns:a16="http://schemas.microsoft.com/office/drawing/2014/main" id="{393715F5-2713-411C-BD67-D7C6A391B03C}"/>
              </a:ext>
            </a:extLst>
          </p:cNvPr>
          <p:cNvSpPr txBox="1"/>
          <p:nvPr/>
        </p:nvSpPr>
        <p:spPr>
          <a:xfrm>
            <a:off x="6387791" y="2406662"/>
            <a:ext cx="741283" cy="246221"/>
          </a:xfrm>
          <a:prstGeom prst="rect">
            <a:avLst/>
          </a:prstGeom>
          <a:noFill/>
        </p:spPr>
        <p:txBody>
          <a:bodyPr wrap="square" rtlCol="0">
            <a:spAutoFit/>
          </a:bodyPr>
          <a:lstStyle/>
          <a:p>
            <a:r>
              <a:rPr lang="en-US" sz="1000" dirty="0"/>
              <a:t>37.5%</a:t>
            </a:r>
          </a:p>
        </p:txBody>
      </p:sp>
      <p:sp>
        <p:nvSpPr>
          <p:cNvPr id="29" name="TextBox 28">
            <a:extLst>
              <a:ext uri="{FF2B5EF4-FFF2-40B4-BE49-F238E27FC236}">
                <a16:creationId xmlns:a16="http://schemas.microsoft.com/office/drawing/2014/main" id="{0190764F-E489-42FA-9D0C-4B232034172E}"/>
              </a:ext>
            </a:extLst>
          </p:cNvPr>
          <p:cNvSpPr txBox="1"/>
          <p:nvPr/>
        </p:nvSpPr>
        <p:spPr>
          <a:xfrm>
            <a:off x="6285665" y="3065811"/>
            <a:ext cx="741283" cy="246221"/>
          </a:xfrm>
          <a:prstGeom prst="rect">
            <a:avLst/>
          </a:prstGeom>
          <a:noFill/>
        </p:spPr>
        <p:txBody>
          <a:bodyPr wrap="square" rtlCol="0">
            <a:spAutoFit/>
          </a:bodyPr>
          <a:lstStyle/>
          <a:p>
            <a:r>
              <a:rPr lang="en-US" sz="1000" dirty="0"/>
              <a:t>32.5%</a:t>
            </a:r>
          </a:p>
        </p:txBody>
      </p:sp>
      <p:sp>
        <p:nvSpPr>
          <p:cNvPr id="30" name="TextBox 29">
            <a:extLst>
              <a:ext uri="{FF2B5EF4-FFF2-40B4-BE49-F238E27FC236}">
                <a16:creationId xmlns:a16="http://schemas.microsoft.com/office/drawing/2014/main" id="{201C19C2-2AEA-4BB5-B611-1D2A186D816C}"/>
              </a:ext>
            </a:extLst>
          </p:cNvPr>
          <p:cNvSpPr txBox="1"/>
          <p:nvPr/>
        </p:nvSpPr>
        <p:spPr>
          <a:xfrm>
            <a:off x="4775789" y="2872915"/>
            <a:ext cx="741283" cy="246221"/>
          </a:xfrm>
          <a:prstGeom prst="rect">
            <a:avLst/>
          </a:prstGeom>
          <a:noFill/>
        </p:spPr>
        <p:txBody>
          <a:bodyPr wrap="square" rtlCol="0">
            <a:spAutoFit/>
          </a:bodyPr>
          <a:lstStyle/>
          <a:p>
            <a:r>
              <a:rPr lang="en-US" sz="1000" dirty="0"/>
              <a:t>25.3%</a:t>
            </a:r>
          </a:p>
        </p:txBody>
      </p:sp>
      <p:sp>
        <p:nvSpPr>
          <p:cNvPr id="31" name="TextBox 30">
            <a:extLst>
              <a:ext uri="{FF2B5EF4-FFF2-40B4-BE49-F238E27FC236}">
                <a16:creationId xmlns:a16="http://schemas.microsoft.com/office/drawing/2014/main" id="{0F33022E-9DAC-491F-A366-186CAA65B11F}"/>
              </a:ext>
            </a:extLst>
          </p:cNvPr>
          <p:cNvSpPr txBox="1"/>
          <p:nvPr/>
        </p:nvSpPr>
        <p:spPr>
          <a:xfrm>
            <a:off x="6026726" y="2188378"/>
            <a:ext cx="741283" cy="246221"/>
          </a:xfrm>
          <a:prstGeom prst="rect">
            <a:avLst/>
          </a:prstGeom>
          <a:noFill/>
        </p:spPr>
        <p:txBody>
          <a:bodyPr wrap="square" rtlCol="0">
            <a:spAutoFit/>
          </a:bodyPr>
          <a:lstStyle/>
          <a:p>
            <a:r>
              <a:rPr lang="en-US" sz="1000" dirty="0"/>
              <a:t>26.3%</a:t>
            </a:r>
          </a:p>
        </p:txBody>
      </p:sp>
      <p:sp>
        <p:nvSpPr>
          <p:cNvPr id="32" name="TextBox 31">
            <a:extLst>
              <a:ext uri="{FF2B5EF4-FFF2-40B4-BE49-F238E27FC236}">
                <a16:creationId xmlns:a16="http://schemas.microsoft.com/office/drawing/2014/main" id="{4B643A6D-21E8-4CFD-A74F-B8E5022AAE43}"/>
              </a:ext>
            </a:extLst>
          </p:cNvPr>
          <p:cNvSpPr txBox="1"/>
          <p:nvPr/>
        </p:nvSpPr>
        <p:spPr>
          <a:xfrm>
            <a:off x="5101751" y="3345211"/>
            <a:ext cx="741283" cy="246221"/>
          </a:xfrm>
          <a:prstGeom prst="rect">
            <a:avLst/>
          </a:prstGeom>
          <a:noFill/>
        </p:spPr>
        <p:txBody>
          <a:bodyPr wrap="square" rtlCol="0">
            <a:spAutoFit/>
          </a:bodyPr>
          <a:lstStyle/>
          <a:p>
            <a:r>
              <a:rPr lang="en-US" sz="1000" dirty="0"/>
              <a:t>22.2%</a:t>
            </a:r>
          </a:p>
        </p:txBody>
      </p:sp>
      <p:sp>
        <p:nvSpPr>
          <p:cNvPr id="33" name="TextBox 32">
            <a:extLst>
              <a:ext uri="{FF2B5EF4-FFF2-40B4-BE49-F238E27FC236}">
                <a16:creationId xmlns:a16="http://schemas.microsoft.com/office/drawing/2014/main" id="{2DAEC18B-BB23-4EC6-8ED8-D6BB188E9E3F}"/>
              </a:ext>
            </a:extLst>
          </p:cNvPr>
          <p:cNvSpPr txBox="1"/>
          <p:nvPr/>
        </p:nvSpPr>
        <p:spPr>
          <a:xfrm>
            <a:off x="5708212" y="3898156"/>
            <a:ext cx="741283" cy="246221"/>
          </a:xfrm>
          <a:prstGeom prst="rect">
            <a:avLst/>
          </a:prstGeom>
          <a:noFill/>
        </p:spPr>
        <p:txBody>
          <a:bodyPr wrap="square" rtlCol="0">
            <a:spAutoFit/>
          </a:bodyPr>
          <a:lstStyle/>
          <a:p>
            <a:r>
              <a:rPr lang="en-US" sz="1000" dirty="0"/>
              <a:t>27.7%</a:t>
            </a:r>
          </a:p>
        </p:txBody>
      </p:sp>
      <p:sp>
        <p:nvSpPr>
          <p:cNvPr id="34" name="TextBox 33">
            <a:extLst>
              <a:ext uri="{FF2B5EF4-FFF2-40B4-BE49-F238E27FC236}">
                <a16:creationId xmlns:a16="http://schemas.microsoft.com/office/drawing/2014/main" id="{CC1702E6-17B2-4140-8579-3C0713675627}"/>
              </a:ext>
            </a:extLst>
          </p:cNvPr>
          <p:cNvSpPr txBox="1"/>
          <p:nvPr/>
        </p:nvSpPr>
        <p:spPr>
          <a:xfrm>
            <a:off x="4956128" y="4393409"/>
            <a:ext cx="741283" cy="246221"/>
          </a:xfrm>
          <a:prstGeom prst="rect">
            <a:avLst/>
          </a:prstGeom>
          <a:noFill/>
        </p:spPr>
        <p:txBody>
          <a:bodyPr wrap="square" rtlCol="0">
            <a:spAutoFit/>
          </a:bodyPr>
          <a:lstStyle/>
          <a:p>
            <a:r>
              <a:rPr lang="en-US" sz="1000" dirty="0"/>
              <a:t>22.0%</a:t>
            </a:r>
          </a:p>
        </p:txBody>
      </p:sp>
      <p:sp>
        <p:nvSpPr>
          <p:cNvPr id="35" name="TextBox 34">
            <a:extLst>
              <a:ext uri="{FF2B5EF4-FFF2-40B4-BE49-F238E27FC236}">
                <a16:creationId xmlns:a16="http://schemas.microsoft.com/office/drawing/2014/main" id="{C1FBF1FF-4411-495D-A1DF-23840DEE9E51}"/>
              </a:ext>
            </a:extLst>
          </p:cNvPr>
          <p:cNvSpPr txBox="1"/>
          <p:nvPr/>
        </p:nvSpPr>
        <p:spPr>
          <a:xfrm>
            <a:off x="2672212" y="4567701"/>
            <a:ext cx="741283" cy="246221"/>
          </a:xfrm>
          <a:prstGeom prst="rect">
            <a:avLst/>
          </a:prstGeom>
          <a:noFill/>
        </p:spPr>
        <p:txBody>
          <a:bodyPr wrap="square" rtlCol="0">
            <a:spAutoFit/>
          </a:bodyPr>
          <a:lstStyle/>
          <a:p>
            <a:r>
              <a:rPr lang="en-US" sz="1000" dirty="0"/>
              <a:t>21.1%</a:t>
            </a:r>
          </a:p>
        </p:txBody>
      </p:sp>
      <p:sp>
        <p:nvSpPr>
          <p:cNvPr id="36" name="TextBox 35">
            <a:extLst>
              <a:ext uri="{FF2B5EF4-FFF2-40B4-BE49-F238E27FC236}">
                <a16:creationId xmlns:a16="http://schemas.microsoft.com/office/drawing/2014/main" id="{B23E5636-AE21-4BB4-BDBA-0823700C97B2}"/>
              </a:ext>
            </a:extLst>
          </p:cNvPr>
          <p:cNvSpPr txBox="1"/>
          <p:nvPr/>
        </p:nvSpPr>
        <p:spPr>
          <a:xfrm>
            <a:off x="6261495" y="4670029"/>
            <a:ext cx="741283" cy="246221"/>
          </a:xfrm>
          <a:prstGeom prst="rect">
            <a:avLst/>
          </a:prstGeom>
          <a:noFill/>
        </p:spPr>
        <p:txBody>
          <a:bodyPr wrap="square" rtlCol="0">
            <a:spAutoFit/>
          </a:bodyPr>
          <a:lstStyle/>
          <a:p>
            <a:r>
              <a:rPr lang="en-US" sz="1000" dirty="0"/>
              <a:t>23.1%</a:t>
            </a:r>
          </a:p>
        </p:txBody>
      </p:sp>
      <p:cxnSp>
        <p:nvCxnSpPr>
          <p:cNvPr id="37" name="Straight Connector 36">
            <a:extLst>
              <a:ext uri="{FF2B5EF4-FFF2-40B4-BE49-F238E27FC236}">
                <a16:creationId xmlns:a16="http://schemas.microsoft.com/office/drawing/2014/main" id="{2FF4D61A-D74C-48B6-99AF-1E48E8784749}"/>
              </a:ext>
            </a:extLst>
          </p:cNvPr>
          <p:cNvCxnSpPr>
            <a:cxnSpLocks/>
          </p:cNvCxnSpPr>
          <p:nvPr/>
        </p:nvCxnSpPr>
        <p:spPr>
          <a:xfrm>
            <a:off x="6805378" y="4435069"/>
            <a:ext cx="499430" cy="435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CE50F719-DCBF-46CF-82F2-E94CAE8B4326}"/>
              </a:ext>
            </a:extLst>
          </p:cNvPr>
          <p:cNvSpPr txBox="1"/>
          <p:nvPr/>
        </p:nvSpPr>
        <p:spPr>
          <a:xfrm>
            <a:off x="7230156" y="4546918"/>
            <a:ext cx="741283" cy="246221"/>
          </a:xfrm>
          <a:prstGeom prst="rect">
            <a:avLst/>
          </a:prstGeom>
          <a:noFill/>
        </p:spPr>
        <p:txBody>
          <a:bodyPr wrap="square" rtlCol="0">
            <a:spAutoFit/>
          </a:bodyPr>
          <a:lstStyle/>
          <a:p>
            <a:r>
              <a:rPr lang="en-US" sz="1000" dirty="0"/>
              <a:t>26.1%</a:t>
            </a:r>
          </a:p>
        </p:txBody>
      </p:sp>
      <p:sp>
        <p:nvSpPr>
          <p:cNvPr id="40" name="TextBox 39">
            <a:extLst>
              <a:ext uri="{FF2B5EF4-FFF2-40B4-BE49-F238E27FC236}">
                <a16:creationId xmlns:a16="http://schemas.microsoft.com/office/drawing/2014/main" id="{D1BD63A8-6171-45C0-9F3F-5DA8FAD336DB}"/>
              </a:ext>
            </a:extLst>
          </p:cNvPr>
          <p:cNvSpPr txBox="1"/>
          <p:nvPr/>
        </p:nvSpPr>
        <p:spPr>
          <a:xfrm>
            <a:off x="4106881" y="3598089"/>
            <a:ext cx="741283" cy="246221"/>
          </a:xfrm>
          <a:prstGeom prst="rect">
            <a:avLst/>
          </a:prstGeom>
          <a:noFill/>
        </p:spPr>
        <p:txBody>
          <a:bodyPr wrap="square" rtlCol="0">
            <a:spAutoFit/>
          </a:bodyPr>
          <a:lstStyle/>
          <a:p>
            <a:r>
              <a:rPr lang="en-US" sz="1000" dirty="0"/>
              <a:t>29.1%</a:t>
            </a:r>
          </a:p>
        </p:txBody>
      </p:sp>
      <p:sp>
        <p:nvSpPr>
          <p:cNvPr id="43" name="Text Box 24"/>
          <p:cNvSpPr txBox="1">
            <a:spLocks noChangeArrowheads="1"/>
          </p:cNvSpPr>
          <p:nvPr/>
        </p:nvSpPr>
        <p:spPr bwMode="auto">
          <a:xfrm>
            <a:off x="457200" y="5631556"/>
            <a:ext cx="82296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100" i="1" dirty="0">
                <a:cs typeface="Arial" charset="0"/>
              </a:rPr>
              <a:t>Note: This map does not reflect Virginia’s Medicaid expansion, which went into effect on January 1, 2019.</a:t>
            </a:r>
          </a:p>
          <a:p>
            <a:pPr>
              <a:spcBef>
                <a:spcPct val="50000"/>
              </a:spcBef>
            </a:pPr>
            <a:r>
              <a:rPr lang="en-US" sz="1100" i="1" dirty="0">
                <a:cs typeface="Arial" charset="0"/>
              </a:rPr>
              <a:t>Source: Urban Institute, February 2020. Based on the 2018 American Community Survey (ACS) data from the Integrated Public Use Microdata Series (IPUMS). For area definitions, see “Guide to Regions of Virginia”. The estimates reflect Urban Institute adjustments for potential misreporting of coverage.</a:t>
            </a:r>
          </a:p>
        </p:txBody>
      </p:sp>
    </p:spTree>
    <p:extLst>
      <p:ext uri="{BB962C8B-B14F-4D97-AF65-F5344CB8AC3E}">
        <p14:creationId xmlns:p14="http://schemas.microsoft.com/office/powerpoint/2010/main" val="413184634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a:srcRect l="2506" t="25256" r="33816" b="25306"/>
          <a:stretch/>
        </p:blipFill>
        <p:spPr>
          <a:xfrm>
            <a:off x="1284010" y="2078027"/>
            <a:ext cx="6442875" cy="2907435"/>
          </a:xfrm>
          <a:prstGeom prst="rect">
            <a:avLst/>
          </a:prstGeom>
        </p:spPr>
      </p:pic>
      <p:sp>
        <p:nvSpPr>
          <p:cNvPr id="34818" name="Rectangle 2"/>
          <p:cNvSpPr>
            <a:spLocks noChangeArrowheads="1"/>
          </p:cNvSpPr>
          <p:nvPr/>
        </p:nvSpPr>
        <p:spPr bwMode="auto">
          <a:xfrm>
            <a:off x="0" y="803275"/>
            <a:ext cx="9144000"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lnSpc>
                <a:spcPct val="115000"/>
              </a:lnSpc>
            </a:pPr>
            <a:endParaRPr lang="en-US" sz="2200" b="1" dirty="0">
              <a:solidFill>
                <a:schemeClr val="tx2"/>
              </a:solidFill>
            </a:endParaRPr>
          </a:p>
        </p:txBody>
      </p:sp>
      <p:sp>
        <p:nvSpPr>
          <p:cNvPr id="8" name="Line 16"/>
          <p:cNvSpPr>
            <a:spLocks noChangeShapeType="1"/>
          </p:cNvSpPr>
          <p:nvPr/>
        </p:nvSpPr>
        <p:spPr bwMode="auto">
          <a:xfrm>
            <a:off x="914400" y="2871788"/>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9" name="TextBox 8"/>
          <p:cNvSpPr txBox="1"/>
          <p:nvPr/>
        </p:nvSpPr>
        <p:spPr>
          <a:xfrm>
            <a:off x="457200" y="548640"/>
            <a:ext cx="8229600" cy="1200329"/>
          </a:xfrm>
          <a:prstGeom prst="rect">
            <a:avLst/>
          </a:prstGeom>
          <a:noFill/>
        </p:spPr>
        <p:txBody>
          <a:bodyPr wrap="square" rtlCol="0">
            <a:spAutoFit/>
          </a:bodyPr>
          <a:lstStyle/>
          <a:p>
            <a:pPr algn="ctr"/>
            <a:r>
              <a:rPr lang="en-US" sz="2400" b="1" dirty="0"/>
              <a:t>Map 7: Uninsured rate for nonelderly childless</a:t>
            </a:r>
          </a:p>
          <a:p>
            <a:pPr algn="ctr"/>
            <a:r>
              <a:rPr lang="en-US" sz="2400" b="1" dirty="0"/>
              <a:t>adults (19-64) in Virginia with family</a:t>
            </a:r>
          </a:p>
          <a:p>
            <a:pPr algn="ctr"/>
            <a:r>
              <a:rPr lang="en-US" sz="2400" b="1" dirty="0"/>
              <a:t>income ≤138% FPL in 2018, by region</a:t>
            </a:r>
          </a:p>
        </p:txBody>
      </p:sp>
      <p:sp>
        <p:nvSpPr>
          <p:cNvPr id="7"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
        <p:nvSpPr>
          <p:cNvPr id="10" name="TextBox 9">
            <a:extLst>
              <a:ext uri="{FF2B5EF4-FFF2-40B4-BE49-F238E27FC236}">
                <a16:creationId xmlns:a16="http://schemas.microsoft.com/office/drawing/2014/main" id="{48651A64-552F-4591-8D82-4CD35F5D6756}"/>
              </a:ext>
            </a:extLst>
          </p:cNvPr>
          <p:cNvSpPr txBox="1"/>
          <p:nvPr/>
        </p:nvSpPr>
        <p:spPr>
          <a:xfrm>
            <a:off x="6633928" y="2560305"/>
            <a:ext cx="363682" cy="307777"/>
          </a:xfrm>
          <a:prstGeom prst="rect">
            <a:avLst/>
          </a:prstGeom>
          <a:noFill/>
        </p:spPr>
        <p:txBody>
          <a:bodyPr wrap="square" rtlCol="0">
            <a:spAutoFit/>
          </a:bodyPr>
          <a:lstStyle/>
          <a:p>
            <a:r>
              <a:rPr lang="en-US" sz="1400" dirty="0"/>
              <a:t>1</a:t>
            </a:r>
          </a:p>
        </p:txBody>
      </p:sp>
      <p:sp>
        <p:nvSpPr>
          <p:cNvPr id="11" name="TextBox 10">
            <a:extLst>
              <a:ext uri="{FF2B5EF4-FFF2-40B4-BE49-F238E27FC236}">
                <a16:creationId xmlns:a16="http://schemas.microsoft.com/office/drawing/2014/main" id="{567DC629-889B-4F83-9FB9-5E2C4CB997EB}"/>
              </a:ext>
            </a:extLst>
          </p:cNvPr>
          <p:cNvSpPr txBox="1"/>
          <p:nvPr/>
        </p:nvSpPr>
        <p:spPr>
          <a:xfrm>
            <a:off x="6421081" y="2212245"/>
            <a:ext cx="363682" cy="307777"/>
          </a:xfrm>
          <a:prstGeom prst="rect">
            <a:avLst/>
          </a:prstGeom>
          <a:noFill/>
        </p:spPr>
        <p:txBody>
          <a:bodyPr wrap="square" rtlCol="0">
            <a:spAutoFit/>
          </a:bodyPr>
          <a:lstStyle/>
          <a:p>
            <a:r>
              <a:rPr lang="en-US" sz="1400" dirty="0"/>
              <a:t>2</a:t>
            </a:r>
          </a:p>
        </p:txBody>
      </p:sp>
      <p:sp>
        <p:nvSpPr>
          <p:cNvPr id="12" name="TextBox 11">
            <a:extLst>
              <a:ext uri="{FF2B5EF4-FFF2-40B4-BE49-F238E27FC236}">
                <a16:creationId xmlns:a16="http://schemas.microsoft.com/office/drawing/2014/main" id="{386DDEE5-5B1D-4302-AF5B-BD16D93CDC49}"/>
              </a:ext>
            </a:extLst>
          </p:cNvPr>
          <p:cNvSpPr txBox="1"/>
          <p:nvPr/>
        </p:nvSpPr>
        <p:spPr>
          <a:xfrm>
            <a:off x="6067790" y="2003554"/>
            <a:ext cx="363682" cy="307777"/>
          </a:xfrm>
          <a:prstGeom prst="rect">
            <a:avLst/>
          </a:prstGeom>
          <a:noFill/>
        </p:spPr>
        <p:txBody>
          <a:bodyPr wrap="square" rtlCol="0">
            <a:spAutoFit/>
          </a:bodyPr>
          <a:lstStyle/>
          <a:p>
            <a:r>
              <a:rPr lang="en-US" sz="1400" dirty="0"/>
              <a:t>6</a:t>
            </a:r>
          </a:p>
        </p:txBody>
      </p:sp>
      <p:sp>
        <p:nvSpPr>
          <p:cNvPr id="13" name="TextBox 12">
            <a:extLst>
              <a:ext uri="{FF2B5EF4-FFF2-40B4-BE49-F238E27FC236}">
                <a16:creationId xmlns:a16="http://schemas.microsoft.com/office/drawing/2014/main" id="{86DFC7D9-C81C-4B7D-B35C-69C96CA67781}"/>
              </a:ext>
            </a:extLst>
          </p:cNvPr>
          <p:cNvSpPr txBox="1"/>
          <p:nvPr/>
        </p:nvSpPr>
        <p:spPr>
          <a:xfrm>
            <a:off x="6348177" y="2884136"/>
            <a:ext cx="363682" cy="307777"/>
          </a:xfrm>
          <a:prstGeom prst="rect">
            <a:avLst/>
          </a:prstGeom>
          <a:noFill/>
        </p:spPr>
        <p:txBody>
          <a:bodyPr wrap="square" rtlCol="0">
            <a:spAutoFit/>
          </a:bodyPr>
          <a:lstStyle/>
          <a:p>
            <a:r>
              <a:rPr lang="en-US" sz="1400" dirty="0"/>
              <a:t>3</a:t>
            </a:r>
          </a:p>
        </p:txBody>
      </p:sp>
      <p:sp>
        <p:nvSpPr>
          <p:cNvPr id="14" name="TextBox 13">
            <a:extLst>
              <a:ext uri="{FF2B5EF4-FFF2-40B4-BE49-F238E27FC236}">
                <a16:creationId xmlns:a16="http://schemas.microsoft.com/office/drawing/2014/main" id="{4DF1D600-B85C-42B3-9224-4C0CB24A4737}"/>
              </a:ext>
            </a:extLst>
          </p:cNvPr>
          <p:cNvSpPr txBox="1"/>
          <p:nvPr/>
        </p:nvSpPr>
        <p:spPr>
          <a:xfrm>
            <a:off x="4904174" y="2678055"/>
            <a:ext cx="363682" cy="307777"/>
          </a:xfrm>
          <a:prstGeom prst="rect">
            <a:avLst/>
          </a:prstGeom>
          <a:noFill/>
        </p:spPr>
        <p:txBody>
          <a:bodyPr wrap="square" rtlCol="0">
            <a:spAutoFit/>
          </a:bodyPr>
          <a:lstStyle/>
          <a:p>
            <a:r>
              <a:rPr lang="en-US" sz="1400" dirty="0"/>
              <a:t>4</a:t>
            </a:r>
          </a:p>
        </p:txBody>
      </p:sp>
      <p:sp>
        <p:nvSpPr>
          <p:cNvPr id="15" name="TextBox 14">
            <a:extLst>
              <a:ext uri="{FF2B5EF4-FFF2-40B4-BE49-F238E27FC236}">
                <a16:creationId xmlns:a16="http://schemas.microsoft.com/office/drawing/2014/main" id="{2B31E304-D68A-464F-B113-3A16E2FD3DC3}"/>
              </a:ext>
            </a:extLst>
          </p:cNvPr>
          <p:cNvSpPr txBox="1"/>
          <p:nvPr/>
        </p:nvSpPr>
        <p:spPr>
          <a:xfrm>
            <a:off x="6929049" y="2960650"/>
            <a:ext cx="363682" cy="307777"/>
          </a:xfrm>
          <a:prstGeom prst="rect">
            <a:avLst/>
          </a:prstGeom>
          <a:noFill/>
        </p:spPr>
        <p:txBody>
          <a:bodyPr wrap="square" rtlCol="0">
            <a:spAutoFit/>
          </a:bodyPr>
          <a:lstStyle/>
          <a:p>
            <a:r>
              <a:rPr lang="en-US" sz="1400" dirty="0"/>
              <a:t>5</a:t>
            </a:r>
          </a:p>
        </p:txBody>
      </p:sp>
      <p:sp>
        <p:nvSpPr>
          <p:cNvPr id="16" name="TextBox 15">
            <a:extLst>
              <a:ext uri="{FF2B5EF4-FFF2-40B4-BE49-F238E27FC236}">
                <a16:creationId xmlns:a16="http://schemas.microsoft.com/office/drawing/2014/main" id="{4504B8EE-220B-401B-B4F7-9BC12E9A400A}"/>
              </a:ext>
            </a:extLst>
          </p:cNvPr>
          <p:cNvSpPr txBox="1"/>
          <p:nvPr/>
        </p:nvSpPr>
        <p:spPr>
          <a:xfrm>
            <a:off x="5770584" y="3706711"/>
            <a:ext cx="363682" cy="307777"/>
          </a:xfrm>
          <a:prstGeom prst="rect">
            <a:avLst/>
          </a:prstGeom>
          <a:noFill/>
        </p:spPr>
        <p:txBody>
          <a:bodyPr wrap="square" rtlCol="0">
            <a:spAutoFit/>
          </a:bodyPr>
          <a:lstStyle/>
          <a:p>
            <a:r>
              <a:rPr lang="en-US" sz="1400" dirty="0"/>
              <a:t>8</a:t>
            </a:r>
          </a:p>
        </p:txBody>
      </p:sp>
      <p:sp>
        <p:nvSpPr>
          <p:cNvPr id="17" name="TextBox 16">
            <a:extLst>
              <a:ext uri="{FF2B5EF4-FFF2-40B4-BE49-F238E27FC236}">
                <a16:creationId xmlns:a16="http://schemas.microsoft.com/office/drawing/2014/main" id="{A8C1788C-DDEC-4DF4-9E32-3DF98653057A}"/>
              </a:ext>
            </a:extLst>
          </p:cNvPr>
          <p:cNvSpPr txBox="1"/>
          <p:nvPr/>
        </p:nvSpPr>
        <p:spPr>
          <a:xfrm>
            <a:off x="5234875" y="3127431"/>
            <a:ext cx="363682" cy="307777"/>
          </a:xfrm>
          <a:prstGeom prst="rect">
            <a:avLst/>
          </a:prstGeom>
          <a:noFill/>
        </p:spPr>
        <p:txBody>
          <a:bodyPr wrap="square" rtlCol="0">
            <a:spAutoFit/>
          </a:bodyPr>
          <a:lstStyle/>
          <a:p>
            <a:r>
              <a:rPr lang="en-US" sz="1400" dirty="0"/>
              <a:t>7</a:t>
            </a:r>
          </a:p>
        </p:txBody>
      </p:sp>
      <p:sp>
        <p:nvSpPr>
          <p:cNvPr id="18" name="TextBox 17">
            <a:extLst>
              <a:ext uri="{FF2B5EF4-FFF2-40B4-BE49-F238E27FC236}">
                <a16:creationId xmlns:a16="http://schemas.microsoft.com/office/drawing/2014/main" id="{02CBA003-DB01-4445-9BC0-4FF8B9C0BE37}"/>
              </a:ext>
            </a:extLst>
          </p:cNvPr>
          <p:cNvSpPr txBox="1"/>
          <p:nvPr/>
        </p:nvSpPr>
        <p:spPr>
          <a:xfrm>
            <a:off x="4987301" y="4171759"/>
            <a:ext cx="467925" cy="307777"/>
          </a:xfrm>
          <a:prstGeom prst="rect">
            <a:avLst/>
          </a:prstGeom>
          <a:noFill/>
        </p:spPr>
        <p:txBody>
          <a:bodyPr wrap="square" rtlCol="0">
            <a:spAutoFit/>
          </a:bodyPr>
          <a:lstStyle/>
          <a:p>
            <a:r>
              <a:rPr lang="en-US" sz="1400" dirty="0"/>
              <a:t>10</a:t>
            </a:r>
          </a:p>
        </p:txBody>
      </p:sp>
      <p:sp>
        <p:nvSpPr>
          <p:cNvPr id="19" name="TextBox 18">
            <a:extLst>
              <a:ext uri="{FF2B5EF4-FFF2-40B4-BE49-F238E27FC236}">
                <a16:creationId xmlns:a16="http://schemas.microsoft.com/office/drawing/2014/main" id="{E54C1771-296A-4272-8758-1EA61B45E0AF}"/>
              </a:ext>
            </a:extLst>
          </p:cNvPr>
          <p:cNvSpPr txBox="1"/>
          <p:nvPr/>
        </p:nvSpPr>
        <p:spPr>
          <a:xfrm>
            <a:off x="4170878" y="3387288"/>
            <a:ext cx="363682" cy="307777"/>
          </a:xfrm>
          <a:prstGeom prst="rect">
            <a:avLst/>
          </a:prstGeom>
          <a:noFill/>
        </p:spPr>
        <p:txBody>
          <a:bodyPr wrap="square" rtlCol="0">
            <a:spAutoFit/>
          </a:bodyPr>
          <a:lstStyle/>
          <a:p>
            <a:r>
              <a:rPr lang="en-US" sz="1400" dirty="0"/>
              <a:t>9</a:t>
            </a:r>
          </a:p>
        </p:txBody>
      </p:sp>
      <p:sp>
        <p:nvSpPr>
          <p:cNvPr id="20" name="TextBox 19">
            <a:extLst>
              <a:ext uri="{FF2B5EF4-FFF2-40B4-BE49-F238E27FC236}">
                <a16:creationId xmlns:a16="http://schemas.microsoft.com/office/drawing/2014/main" id="{4DE6FBCC-0EE1-4590-B874-60E84F410F98}"/>
              </a:ext>
            </a:extLst>
          </p:cNvPr>
          <p:cNvSpPr txBox="1"/>
          <p:nvPr/>
        </p:nvSpPr>
        <p:spPr>
          <a:xfrm>
            <a:off x="2763648" y="4325647"/>
            <a:ext cx="467925" cy="307777"/>
          </a:xfrm>
          <a:prstGeom prst="rect">
            <a:avLst/>
          </a:prstGeom>
          <a:noFill/>
        </p:spPr>
        <p:txBody>
          <a:bodyPr wrap="square" rtlCol="0">
            <a:spAutoFit/>
          </a:bodyPr>
          <a:lstStyle/>
          <a:p>
            <a:r>
              <a:rPr lang="en-US" sz="1400" dirty="0"/>
              <a:t>11</a:t>
            </a:r>
          </a:p>
        </p:txBody>
      </p:sp>
      <p:sp>
        <p:nvSpPr>
          <p:cNvPr id="21" name="TextBox 20">
            <a:extLst>
              <a:ext uri="{FF2B5EF4-FFF2-40B4-BE49-F238E27FC236}">
                <a16:creationId xmlns:a16="http://schemas.microsoft.com/office/drawing/2014/main" id="{AD3303C1-705D-434C-91AE-3175C90D85F4}"/>
              </a:ext>
            </a:extLst>
          </p:cNvPr>
          <p:cNvSpPr txBox="1"/>
          <p:nvPr/>
        </p:nvSpPr>
        <p:spPr>
          <a:xfrm>
            <a:off x="6316838" y="4468222"/>
            <a:ext cx="467925" cy="307777"/>
          </a:xfrm>
          <a:prstGeom prst="rect">
            <a:avLst/>
          </a:prstGeom>
          <a:noFill/>
        </p:spPr>
        <p:txBody>
          <a:bodyPr wrap="square" rtlCol="0">
            <a:spAutoFit/>
          </a:bodyPr>
          <a:lstStyle/>
          <a:p>
            <a:r>
              <a:rPr lang="en-US" sz="1400" dirty="0"/>
              <a:t>12</a:t>
            </a:r>
          </a:p>
        </p:txBody>
      </p:sp>
      <p:sp>
        <p:nvSpPr>
          <p:cNvPr id="22" name="TextBox 21">
            <a:extLst>
              <a:ext uri="{FF2B5EF4-FFF2-40B4-BE49-F238E27FC236}">
                <a16:creationId xmlns:a16="http://schemas.microsoft.com/office/drawing/2014/main" id="{28082CE4-5BE0-4C55-8E0D-F006ABE8B399}"/>
              </a:ext>
            </a:extLst>
          </p:cNvPr>
          <p:cNvSpPr txBox="1"/>
          <p:nvPr/>
        </p:nvSpPr>
        <p:spPr>
          <a:xfrm>
            <a:off x="7258960" y="4324726"/>
            <a:ext cx="467925" cy="307777"/>
          </a:xfrm>
          <a:prstGeom prst="rect">
            <a:avLst/>
          </a:prstGeom>
          <a:noFill/>
        </p:spPr>
        <p:txBody>
          <a:bodyPr wrap="square" rtlCol="0">
            <a:spAutoFit/>
          </a:bodyPr>
          <a:lstStyle/>
          <a:p>
            <a:r>
              <a:rPr lang="en-US" sz="1400" dirty="0"/>
              <a:t>13</a:t>
            </a:r>
          </a:p>
        </p:txBody>
      </p:sp>
      <p:cxnSp>
        <p:nvCxnSpPr>
          <p:cNvPr id="23" name="Straight Connector 22">
            <a:extLst>
              <a:ext uri="{FF2B5EF4-FFF2-40B4-BE49-F238E27FC236}">
                <a16:creationId xmlns:a16="http://schemas.microsoft.com/office/drawing/2014/main" id="{5B964BA6-7788-4380-B29D-74C6D9A52C13}"/>
              </a:ext>
            </a:extLst>
          </p:cNvPr>
          <p:cNvCxnSpPr>
            <a:cxnSpLocks/>
          </p:cNvCxnSpPr>
          <p:nvPr/>
        </p:nvCxnSpPr>
        <p:spPr>
          <a:xfrm>
            <a:off x="6227785" y="2702624"/>
            <a:ext cx="458098" cy="172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4517CC40-8C02-4288-B2AB-5D5B6ED027C5}"/>
              </a:ext>
            </a:extLst>
          </p:cNvPr>
          <p:cNvCxnSpPr>
            <a:cxnSpLocks/>
          </p:cNvCxnSpPr>
          <p:nvPr/>
        </p:nvCxnSpPr>
        <p:spPr>
          <a:xfrm flipV="1">
            <a:off x="6088073" y="2467589"/>
            <a:ext cx="353622" cy="2276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3EF07B5-2F95-40B0-A284-C805E7EF88D8}"/>
              </a:ext>
            </a:extLst>
          </p:cNvPr>
          <p:cNvCxnSpPr>
            <a:cxnSpLocks/>
          </p:cNvCxnSpPr>
          <p:nvPr/>
        </p:nvCxnSpPr>
        <p:spPr>
          <a:xfrm>
            <a:off x="6036451" y="2985832"/>
            <a:ext cx="343881" cy="457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9E30B66-6626-47F4-AE75-24ABF50B85FA}"/>
              </a:ext>
            </a:extLst>
          </p:cNvPr>
          <p:cNvCxnSpPr>
            <a:cxnSpLocks/>
          </p:cNvCxnSpPr>
          <p:nvPr/>
        </p:nvCxnSpPr>
        <p:spPr>
          <a:xfrm flipV="1">
            <a:off x="5822539" y="2208604"/>
            <a:ext cx="280054" cy="2826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EE67BF0-737F-4226-B67A-5516A352908F}"/>
              </a:ext>
            </a:extLst>
          </p:cNvPr>
          <p:cNvCxnSpPr>
            <a:cxnSpLocks/>
          </p:cNvCxnSpPr>
          <p:nvPr/>
        </p:nvCxnSpPr>
        <p:spPr>
          <a:xfrm flipV="1">
            <a:off x="6561358" y="3325621"/>
            <a:ext cx="363683" cy="2349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329722A5-0EFC-4E15-9BCA-65F1B8F09506}"/>
              </a:ext>
            </a:extLst>
          </p:cNvPr>
          <p:cNvCxnSpPr>
            <a:cxnSpLocks/>
          </p:cNvCxnSpPr>
          <p:nvPr/>
        </p:nvCxnSpPr>
        <p:spPr>
          <a:xfrm flipH="1" flipV="1">
            <a:off x="7129074" y="3356918"/>
            <a:ext cx="181842" cy="40761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A8FB2448-09F2-42BA-94F6-25A7F8245A10}"/>
              </a:ext>
            </a:extLst>
          </p:cNvPr>
          <p:cNvSpPr txBox="1"/>
          <p:nvPr/>
        </p:nvSpPr>
        <p:spPr>
          <a:xfrm>
            <a:off x="6839096" y="3158265"/>
            <a:ext cx="741283" cy="246221"/>
          </a:xfrm>
          <a:prstGeom prst="rect">
            <a:avLst/>
          </a:prstGeom>
          <a:noFill/>
        </p:spPr>
        <p:txBody>
          <a:bodyPr wrap="square" rtlCol="0">
            <a:spAutoFit/>
          </a:bodyPr>
          <a:lstStyle/>
          <a:p>
            <a:r>
              <a:rPr lang="en-US" sz="1000" dirty="0"/>
              <a:t>26.7%</a:t>
            </a:r>
          </a:p>
        </p:txBody>
      </p:sp>
      <p:sp>
        <p:nvSpPr>
          <p:cNvPr id="30" name="TextBox 29">
            <a:extLst>
              <a:ext uri="{FF2B5EF4-FFF2-40B4-BE49-F238E27FC236}">
                <a16:creationId xmlns:a16="http://schemas.microsoft.com/office/drawing/2014/main" id="{2F312168-CE26-40B0-B888-67A5309CBBAB}"/>
              </a:ext>
            </a:extLst>
          </p:cNvPr>
          <p:cNvSpPr txBox="1"/>
          <p:nvPr/>
        </p:nvSpPr>
        <p:spPr>
          <a:xfrm>
            <a:off x="6612812" y="2758560"/>
            <a:ext cx="741283" cy="246221"/>
          </a:xfrm>
          <a:prstGeom prst="rect">
            <a:avLst/>
          </a:prstGeom>
          <a:noFill/>
        </p:spPr>
        <p:txBody>
          <a:bodyPr wrap="square" rtlCol="0">
            <a:spAutoFit/>
          </a:bodyPr>
          <a:lstStyle/>
          <a:p>
            <a:r>
              <a:rPr lang="en-US" sz="1000" dirty="0"/>
              <a:t>29.1%</a:t>
            </a:r>
          </a:p>
        </p:txBody>
      </p:sp>
      <p:sp>
        <p:nvSpPr>
          <p:cNvPr id="31" name="TextBox 30">
            <a:extLst>
              <a:ext uri="{FF2B5EF4-FFF2-40B4-BE49-F238E27FC236}">
                <a16:creationId xmlns:a16="http://schemas.microsoft.com/office/drawing/2014/main" id="{7B9C366A-E33C-4F1F-8FFC-A4A8FE6B7710}"/>
              </a:ext>
            </a:extLst>
          </p:cNvPr>
          <p:cNvSpPr txBox="1"/>
          <p:nvPr/>
        </p:nvSpPr>
        <p:spPr>
          <a:xfrm>
            <a:off x="6387791" y="2406662"/>
            <a:ext cx="741283" cy="246221"/>
          </a:xfrm>
          <a:prstGeom prst="rect">
            <a:avLst/>
          </a:prstGeom>
          <a:noFill/>
        </p:spPr>
        <p:txBody>
          <a:bodyPr wrap="square" rtlCol="0">
            <a:spAutoFit/>
          </a:bodyPr>
          <a:lstStyle/>
          <a:p>
            <a:r>
              <a:rPr lang="en-US" sz="1000" dirty="0"/>
              <a:t>29.2%</a:t>
            </a:r>
          </a:p>
        </p:txBody>
      </p:sp>
      <p:sp>
        <p:nvSpPr>
          <p:cNvPr id="32" name="TextBox 31">
            <a:extLst>
              <a:ext uri="{FF2B5EF4-FFF2-40B4-BE49-F238E27FC236}">
                <a16:creationId xmlns:a16="http://schemas.microsoft.com/office/drawing/2014/main" id="{0F6E63C8-7C0A-4796-B8F2-E9CABEE68262}"/>
              </a:ext>
            </a:extLst>
          </p:cNvPr>
          <p:cNvSpPr txBox="1"/>
          <p:nvPr/>
        </p:nvSpPr>
        <p:spPr>
          <a:xfrm>
            <a:off x="6285665" y="3065811"/>
            <a:ext cx="741283" cy="246221"/>
          </a:xfrm>
          <a:prstGeom prst="rect">
            <a:avLst/>
          </a:prstGeom>
          <a:noFill/>
        </p:spPr>
        <p:txBody>
          <a:bodyPr wrap="square" rtlCol="0">
            <a:spAutoFit/>
          </a:bodyPr>
          <a:lstStyle/>
          <a:p>
            <a:r>
              <a:rPr lang="en-US" sz="1000" dirty="0"/>
              <a:t>33.4%</a:t>
            </a:r>
          </a:p>
        </p:txBody>
      </p:sp>
      <p:sp>
        <p:nvSpPr>
          <p:cNvPr id="33" name="TextBox 32">
            <a:extLst>
              <a:ext uri="{FF2B5EF4-FFF2-40B4-BE49-F238E27FC236}">
                <a16:creationId xmlns:a16="http://schemas.microsoft.com/office/drawing/2014/main" id="{F0964C15-1E3B-42EA-8656-A44656AF998D}"/>
              </a:ext>
            </a:extLst>
          </p:cNvPr>
          <p:cNvSpPr txBox="1"/>
          <p:nvPr/>
        </p:nvSpPr>
        <p:spPr>
          <a:xfrm>
            <a:off x="4775789" y="2872915"/>
            <a:ext cx="741283" cy="246221"/>
          </a:xfrm>
          <a:prstGeom prst="rect">
            <a:avLst/>
          </a:prstGeom>
          <a:noFill/>
        </p:spPr>
        <p:txBody>
          <a:bodyPr wrap="square" rtlCol="0">
            <a:spAutoFit/>
          </a:bodyPr>
          <a:lstStyle/>
          <a:p>
            <a:r>
              <a:rPr lang="en-US" sz="1000" dirty="0"/>
              <a:t>25.3%</a:t>
            </a:r>
          </a:p>
        </p:txBody>
      </p:sp>
      <p:sp>
        <p:nvSpPr>
          <p:cNvPr id="34" name="TextBox 33">
            <a:extLst>
              <a:ext uri="{FF2B5EF4-FFF2-40B4-BE49-F238E27FC236}">
                <a16:creationId xmlns:a16="http://schemas.microsoft.com/office/drawing/2014/main" id="{68C2C54A-FF4B-4CA8-93D1-AE33CBCC9419}"/>
              </a:ext>
            </a:extLst>
          </p:cNvPr>
          <p:cNvSpPr txBox="1"/>
          <p:nvPr/>
        </p:nvSpPr>
        <p:spPr>
          <a:xfrm>
            <a:off x="6016335" y="2188378"/>
            <a:ext cx="741283" cy="246221"/>
          </a:xfrm>
          <a:prstGeom prst="rect">
            <a:avLst/>
          </a:prstGeom>
          <a:noFill/>
        </p:spPr>
        <p:txBody>
          <a:bodyPr wrap="square" rtlCol="0">
            <a:spAutoFit/>
          </a:bodyPr>
          <a:lstStyle/>
          <a:p>
            <a:r>
              <a:rPr lang="en-US" sz="1000" dirty="0"/>
              <a:t>31.6%</a:t>
            </a:r>
          </a:p>
        </p:txBody>
      </p:sp>
      <p:sp>
        <p:nvSpPr>
          <p:cNvPr id="35" name="TextBox 34">
            <a:extLst>
              <a:ext uri="{FF2B5EF4-FFF2-40B4-BE49-F238E27FC236}">
                <a16:creationId xmlns:a16="http://schemas.microsoft.com/office/drawing/2014/main" id="{1F7F7633-F211-42FA-9650-A04A05593C01}"/>
              </a:ext>
            </a:extLst>
          </p:cNvPr>
          <p:cNvSpPr txBox="1"/>
          <p:nvPr/>
        </p:nvSpPr>
        <p:spPr>
          <a:xfrm>
            <a:off x="5101751" y="3345211"/>
            <a:ext cx="741283" cy="246221"/>
          </a:xfrm>
          <a:prstGeom prst="rect">
            <a:avLst/>
          </a:prstGeom>
          <a:noFill/>
        </p:spPr>
        <p:txBody>
          <a:bodyPr wrap="square" rtlCol="0">
            <a:spAutoFit/>
          </a:bodyPr>
          <a:lstStyle/>
          <a:p>
            <a:r>
              <a:rPr lang="en-US" sz="1000" dirty="0"/>
              <a:t>18.0%</a:t>
            </a:r>
          </a:p>
        </p:txBody>
      </p:sp>
      <p:sp>
        <p:nvSpPr>
          <p:cNvPr id="36" name="TextBox 35">
            <a:extLst>
              <a:ext uri="{FF2B5EF4-FFF2-40B4-BE49-F238E27FC236}">
                <a16:creationId xmlns:a16="http://schemas.microsoft.com/office/drawing/2014/main" id="{0F1EDB14-D6A8-40A4-8A5A-71B906752AA9}"/>
              </a:ext>
            </a:extLst>
          </p:cNvPr>
          <p:cNvSpPr txBox="1"/>
          <p:nvPr/>
        </p:nvSpPr>
        <p:spPr>
          <a:xfrm>
            <a:off x="5708212" y="3898156"/>
            <a:ext cx="741283" cy="246221"/>
          </a:xfrm>
          <a:prstGeom prst="rect">
            <a:avLst/>
          </a:prstGeom>
          <a:noFill/>
        </p:spPr>
        <p:txBody>
          <a:bodyPr wrap="square" rtlCol="0">
            <a:spAutoFit/>
          </a:bodyPr>
          <a:lstStyle/>
          <a:p>
            <a:r>
              <a:rPr lang="en-US" sz="1000" dirty="0"/>
              <a:t>28.6%</a:t>
            </a:r>
          </a:p>
        </p:txBody>
      </p:sp>
      <p:sp>
        <p:nvSpPr>
          <p:cNvPr id="37" name="TextBox 36">
            <a:extLst>
              <a:ext uri="{FF2B5EF4-FFF2-40B4-BE49-F238E27FC236}">
                <a16:creationId xmlns:a16="http://schemas.microsoft.com/office/drawing/2014/main" id="{8CD0770A-8FB5-4700-8745-521017D30B84}"/>
              </a:ext>
            </a:extLst>
          </p:cNvPr>
          <p:cNvSpPr txBox="1"/>
          <p:nvPr/>
        </p:nvSpPr>
        <p:spPr>
          <a:xfrm>
            <a:off x="4956128" y="4393409"/>
            <a:ext cx="741283" cy="246221"/>
          </a:xfrm>
          <a:prstGeom prst="rect">
            <a:avLst/>
          </a:prstGeom>
          <a:noFill/>
        </p:spPr>
        <p:txBody>
          <a:bodyPr wrap="square" rtlCol="0">
            <a:spAutoFit/>
          </a:bodyPr>
          <a:lstStyle/>
          <a:p>
            <a:r>
              <a:rPr lang="en-US" sz="1000" dirty="0"/>
              <a:t>32.0%</a:t>
            </a:r>
          </a:p>
        </p:txBody>
      </p:sp>
      <p:sp>
        <p:nvSpPr>
          <p:cNvPr id="38" name="TextBox 37">
            <a:extLst>
              <a:ext uri="{FF2B5EF4-FFF2-40B4-BE49-F238E27FC236}">
                <a16:creationId xmlns:a16="http://schemas.microsoft.com/office/drawing/2014/main" id="{5B42CDE3-8252-443C-8064-2A9A904E820D}"/>
              </a:ext>
            </a:extLst>
          </p:cNvPr>
          <p:cNvSpPr txBox="1"/>
          <p:nvPr/>
        </p:nvSpPr>
        <p:spPr>
          <a:xfrm>
            <a:off x="2672212" y="4567701"/>
            <a:ext cx="741283" cy="246221"/>
          </a:xfrm>
          <a:prstGeom prst="rect">
            <a:avLst/>
          </a:prstGeom>
          <a:noFill/>
        </p:spPr>
        <p:txBody>
          <a:bodyPr wrap="square" rtlCol="0">
            <a:spAutoFit/>
          </a:bodyPr>
          <a:lstStyle/>
          <a:p>
            <a:r>
              <a:rPr lang="en-US" sz="1000" dirty="0"/>
              <a:t>24.0%</a:t>
            </a:r>
          </a:p>
        </p:txBody>
      </p:sp>
      <p:sp>
        <p:nvSpPr>
          <p:cNvPr id="39" name="TextBox 38">
            <a:extLst>
              <a:ext uri="{FF2B5EF4-FFF2-40B4-BE49-F238E27FC236}">
                <a16:creationId xmlns:a16="http://schemas.microsoft.com/office/drawing/2014/main" id="{226DF530-B2F4-4B52-890D-2C51ECC7FCBD}"/>
              </a:ext>
            </a:extLst>
          </p:cNvPr>
          <p:cNvSpPr txBox="1"/>
          <p:nvPr/>
        </p:nvSpPr>
        <p:spPr>
          <a:xfrm>
            <a:off x="6261495" y="4670029"/>
            <a:ext cx="741283" cy="246221"/>
          </a:xfrm>
          <a:prstGeom prst="rect">
            <a:avLst/>
          </a:prstGeom>
          <a:noFill/>
        </p:spPr>
        <p:txBody>
          <a:bodyPr wrap="square" rtlCol="0">
            <a:spAutoFit/>
          </a:bodyPr>
          <a:lstStyle/>
          <a:p>
            <a:r>
              <a:rPr lang="en-US" sz="1000" dirty="0"/>
              <a:t>27.2%</a:t>
            </a:r>
          </a:p>
        </p:txBody>
      </p:sp>
      <p:cxnSp>
        <p:nvCxnSpPr>
          <p:cNvPr id="40" name="Straight Connector 39">
            <a:extLst>
              <a:ext uri="{FF2B5EF4-FFF2-40B4-BE49-F238E27FC236}">
                <a16:creationId xmlns:a16="http://schemas.microsoft.com/office/drawing/2014/main" id="{61A23C52-7A69-450F-8FD0-9B4AF7DBB4C5}"/>
              </a:ext>
            </a:extLst>
          </p:cNvPr>
          <p:cNvCxnSpPr>
            <a:cxnSpLocks/>
          </p:cNvCxnSpPr>
          <p:nvPr/>
        </p:nvCxnSpPr>
        <p:spPr>
          <a:xfrm>
            <a:off x="6805378" y="4435069"/>
            <a:ext cx="499430" cy="435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843EF812-B0EB-4274-9714-F65B2632C052}"/>
              </a:ext>
            </a:extLst>
          </p:cNvPr>
          <p:cNvSpPr txBox="1"/>
          <p:nvPr/>
        </p:nvSpPr>
        <p:spPr>
          <a:xfrm>
            <a:off x="7198983" y="4546918"/>
            <a:ext cx="741283" cy="246221"/>
          </a:xfrm>
          <a:prstGeom prst="rect">
            <a:avLst/>
          </a:prstGeom>
          <a:noFill/>
        </p:spPr>
        <p:txBody>
          <a:bodyPr wrap="square" rtlCol="0">
            <a:spAutoFit/>
          </a:bodyPr>
          <a:lstStyle/>
          <a:p>
            <a:r>
              <a:rPr lang="en-US" sz="1000" dirty="0"/>
              <a:t>30.9%</a:t>
            </a:r>
          </a:p>
        </p:txBody>
      </p:sp>
      <p:sp>
        <p:nvSpPr>
          <p:cNvPr id="44" name="TextBox 43">
            <a:extLst>
              <a:ext uri="{FF2B5EF4-FFF2-40B4-BE49-F238E27FC236}">
                <a16:creationId xmlns:a16="http://schemas.microsoft.com/office/drawing/2014/main" id="{445D5D60-EBFB-4041-BFF0-3B07F5730309}"/>
              </a:ext>
            </a:extLst>
          </p:cNvPr>
          <p:cNvSpPr txBox="1"/>
          <p:nvPr/>
        </p:nvSpPr>
        <p:spPr>
          <a:xfrm>
            <a:off x="4102686" y="3614322"/>
            <a:ext cx="741283" cy="246221"/>
          </a:xfrm>
          <a:prstGeom prst="rect">
            <a:avLst/>
          </a:prstGeom>
          <a:noFill/>
        </p:spPr>
        <p:txBody>
          <a:bodyPr wrap="square" rtlCol="0">
            <a:spAutoFit/>
          </a:bodyPr>
          <a:lstStyle/>
          <a:p>
            <a:r>
              <a:rPr lang="en-US" sz="1000" dirty="0"/>
              <a:t>26.7%</a:t>
            </a:r>
          </a:p>
        </p:txBody>
      </p:sp>
      <p:pic>
        <p:nvPicPr>
          <p:cNvPr id="46" name="Picture 45"/>
          <p:cNvPicPr>
            <a:picLocks noChangeAspect="1"/>
          </p:cNvPicPr>
          <p:nvPr/>
        </p:nvPicPr>
        <p:blipFill rotWithShape="1">
          <a:blip r:embed="rId4"/>
          <a:srcRect l="69936" t="38575" r="3065" b="38201"/>
          <a:stretch/>
        </p:blipFill>
        <p:spPr>
          <a:xfrm>
            <a:off x="983840" y="2082222"/>
            <a:ext cx="2560320" cy="1280158"/>
          </a:xfrm>
          <a:prstGeom prst="rect">
            <a:avLst/>
          </a:prstGeom>
        </p:spPr>
      </p:pic>
      <p:sp>
        <p:nvSpPr>
          <p:cNvPr id="42" name="Text Box 24"/>
          <p:cNvSpPr txBox="1">
            <a:spLocks noChangeArrowheads="1"/>
          </p:cNvSpPr>
          <p:nvPr/>
        </p:nvSpPr>
        <p:spPr bwMode="auto">
          <a:xfrm>
            <a:off x="457200" y="5631556"/>
            <a:ext cx="82296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100" i="1" dirty="0">
                <a:cs typeface="Arial" charset="0"/>
              </a:rPr>
              <a:t>Note: This map does not reflect Virginia’s Medicaid expansion, which went into effect on January 1, 2019.</a:t>
            </a:r>
          </a:p>
          <a:p>
            <a:pPr>
              <a:spcBef>
                <a:spcPct val="50000"/>
              </a:spcBef>
            </a:pPr>
            <a:r>
              <a:rPr lang="en-US" sz="1100" i="1" dirty="0">
                <a:cs typeface="Arial" charset="0"/>
              </a:rPr>
              <a:t>Source: Urban Institute, February 2020. Based on the 2018 American Community Survey (ACS) data from the Integrated Public Use Microdata Series (IPUMS). For area definitions, see “Guide to Regions of Virginia”. The estimates reflect Urban Institute adjustments for potential misreporting of coverage.</a:t>
            </a:r>
          </a:p>
        </p:txBody>
      </p:sp>
    </p:spTree>
    <p:extLst>
      <p:ext uri="{BB962C8B-B14F-4D97-AF65-F5344CB8AC3E}">
        <p14:creationId xmlns:p14="http://schemas.microsoft.com/office/powerpoint/2010/main" val="236353263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Picture 40"/>
          <p:cNvPicPr>
            <a:picLocks noChangeAspect="1"/>
          </p:cNvPicPr>
          <p:nvPr/>
        </p:nvPicPr>
        <p:blipFill rotWithShape="1">
          <a:blip r:embed="rId3"/>
          <a:srcRect l="2805" t="24852" r="33977" b="25315"/>
          <a:stretch/>
        </p:blipFill>
        <p:spPr>
          <a:xfrm>
            <a:off x="1312622" y="2063472"/>
            <a:ext cx="6380950" cy="2923637"/>
          </a:xfrm>
          <a:prstGeom prst="rect">
            <a:avLst/>
          </a:prstGeom>
        </p:spPr>
      </p:pic>
      <p:sp>
        <p:nvSpPr>
          <p:cNvPr id="3" name="TextBox 2"/>
          <p:cNvSpPr txBox="1"/>
          <p:nvPr/>
        </p:nvSpPr>
        <p:spPr>
          <a:xfrm>
            <a:off x="457200" y="548640"/>
            <a:ext cx="8229600" cy="1200329"/>
          </a:xfrm>
          <a:prstGeom prst="rect">
            <a:avLst/>
          </a:prstGeom>
          <a:noFill/>
        </p:spPr>
        <p:txBody>
          <a:bodyPr wrap="square" rtlCol="0">
            <a:spAutoFit/>
          </a:bodyPr>
          <a:lstStyle/>
          <a:p>
            <a:pPr algn="ctr"/>
            <a:r>
              <a:rPr lang="en-US" sz="2400" b="1" dirty="0"/>
              <a:t>Map 8: Uninsured rate for nonelderly adult (19-64) Virginians with family income ≤200% FPL</a:t>
            </a:r>
          </a:p>
          <a:p>
            <a:pPr algn="ctr"/>
            <a:r>
              <a:rPr lang="en-US" sz="2400" b="1" dirty="0"/>
              <a:t>in 2018, by region</a:t>
            </a:r>
          </a:p>
        </p:txBody>
      </p:sp>
      <p:sp>
        <p:nvSpPr>
          <p:cNvPr id="5"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
        <p:nvSpPr>
          <p:cNvPr id="7" name="TextBox 6">
            <a:extLst>
              <a:ext uri="{FF2B5EF4-FFF2-40B4-BE49-F238E27FC236}">
                <a16:creationId xmlns:a16="http://schemas.microsoft.com/office/drawing/2014/main" id="{863D144B-E5F4-4C9E-A75B-E125BE6387BC}"/>
              </a:ext>
            </a:extLst>
          </p:cNvPr>
          <p:cNvSpPr txBox="1"/>
          <p:nvPr/>
        </p:nvSpPr>
        <p:spPr>
          <a:xfrm>
            <a:off x="6633928" y="2560305"/>
            <a:ext cx="363682" cy="307777"/>
          </a:xfrm>
          <a:prstGeom prst="rect">
            <a:avLst/>
          </a:prstGeom>
          <a:noFill/>
        </p:spPr>
        <p:txBody>
          <a:bodyPr wrap="square" rtlCol="0">
            <a:spAutoFit/>
          </a:bodyPr>
          <a:lstStyle/>
          <a:p>
            <a:r>
              <a:rPr lang="en-US" sz="1400" dirty="0"/>
              <a:t>1</a:t>
            </a:r>
          </a:p>
        </p:txBody>
      </p:sp>
      <p:sp>
        <p:nvSpPr>
          <p:cNvPr id="8" name="TextBox 7">
            <a:extLst>
              <a:ext uri="{FF2B5EF4-FFF2-40B4-BE49-F238E27FC236}">
                <a16:creationId xmlns:a16="http://schemas.microsoft.com/office/drawing/2014/main" id="{5EDADBF7-2290-4FC8-B12C-523E308D9634}"/>
              </a:ext>
            </a:extLst>
          </p:cNvPr>
          <p:cNvSpPr txBox="1"/>
          <p:nvPr/>
        </p:nvSpPr>
        <p:spPr>
          <a:xfrm>
            <a:off x="6421081" y="2212245"/>
            <a:ext cx="363682" cy="307777"/>
          </a:xfrm>
          <a:prstGeom prst="rect">
            <a:avLst/>
          </a:prstGeom>
          <a:noFill/>
        </p:spPr>
        <p:txBody>
          <a:bodyPr wrap="square" rtlCol="0">
            <a:spAutoFit/>
          </a:bodyPr>
          <a:lstStyle/>
          <a:p>
            <a:r>
              <a:rPr lang="en-US" sz="1400" dirty="0"/>
              <a:t>2</a:t>
            </a:r>
          </a:p>
        </p:txBody>
      </p:sp>
      <p:sp>
        <p:nvSpPr>
          <p:cNvPr id="9" name="TextBox 8">
            <a:extLst>
              <a:ext uri="{FF2B5EF4-FFF2-40B4-BE49-F238E27FC236}">
                <a16:creationId xmlns:a16="http://schemas.microsoft.com/office/drawing/2014/main" id="{65663B14-4212-4F9D-92AB-DF747CED861D}"/>
              </a:ext>
            </a:extLst>
          </p:cNvPr>
          <p:cNvSpPr txBox="1"/>
          <p:nvPr/>
        </p:nvSpPr>
        <p:spPr>
          <a:xfrm>
            <a:off x="6067790" y="2003554"/>
            <a:ext cx="363682" cy="307777"/>
          </a:xfrm>
          <a:prstGeom prst="rect">
            <a:avLst/>
          </a:prstGeom>
          <a:noFill/>
        </p:spPr>
        <p:txBody>
          <a:bodyPr wrap="square" rtlCol="0">
            <a:spAutoFit/>
          </a:bodyPr>
          <a:lstStyle/>
          <a:p>
            <a:r>
              <a:rPr lang="en-US" sz="1400" dirty="0"/>
              <a:t>6</a:t>
            </a:r>
          </a:p>
        </p:txBody>
      </p:sp>
      <p:sp>
        <p:nvSpPr>
          <p:cNvPr id="10" name="TextBox 9">
            <a:extLst>
              <a:ext uri="{FF2B5EF4-FFF2-40B4-BE49-F238E27FC236}">
                <a16:creationId xmlns:a16="http://schemas.microsoft.com/office/drawing/2014/main" id="{060140C5-97E7-4FC4-89A9-22528077E530}"/>
              </a:ext>
            </a:extLst>
          </p:cNvPr>
          <p:cNvSpPr txBox="1"/>
          <p:nvPr/>
        </p:nvSpPr>
        <p:spPr>
          <a:xfrm>
            <a:off x="6348177" y="2884136"/>
            <a:ext cx="363682" cy="307777"/>
          </a:xfrm>
          <a:prstGeom prst="rect">
            <a:avLst/>
          </a:prstGeom>
          <a:noFill/>
        </p:spPr>
        <p:txBody>
          <a:bodyPr wrap="square" rtlCol="0">
            <a:spAutoFit/>
          </a:bodyPr>
          <a:lstStyle/>
          <a:p>
            <a:r>
              <a:rPr lang="en-US" sz="1400" dirty="0"/>
              <a:t>3</a:t>
            </a:r>
          </a:p>
        </p:txBody>
      </p:sp>
      <p:sp>
        <p:nvSpPr>
          <p:cNvPr id="11" name="TextBox 10">
            <a:extLst>
              <a:ext uri="{FF2B5EF4-FFF2-40B4-BE49-F238E27FC236}">
                <a16:creationId xmlns:a16="http://schemas.microsoft.com/office/drawing/2014/main" id="{571E6FBA-8D53-4E13-99B0-96E5782B75D7}"/>
              </a:ext>
            </a:extLst>
          </p:cNvPr>
          <p:cNvSpPr txBox="1"/>
          <p:nvPr/>
        </p:nvSpPr>
        <p:spPr>
          <a:xfrm>
            <a:off x="4904174" y="2678055"/>
            <a:ext cx="363682" cy="307777"/>
          </a:xfrm>
          <a:prstGeom prst="rect">
            <a:avLst/>
          </a:prstGeom>
          <a:noFill/>
        </p:spPr>
        <p:txBody>
          <a:bodyPr wrap="square" rtlCol="0">
            <a:spAutoFit/>
          </a:bodyPr>
          <a:lstStyle/>
          <a:p>
            <a:r>
              <a:rPr lang="en-US" sz="1400" dirty="0"/>
              <a:t>4</a:t>
            </a:r>
          </a:p>
        </p:txBody>
      </p:sp>
      <p:sp>
        <p:nvSpPr>
          <p:cNvPr id="12" name="TextBox 11">
            <a:extLst>
              <a:ext uri="{FF2B5EF4-FFF2-40B4-BE49-F238E27FC236}">
                <a16:creationId xmlns:a16="http://schemas.microsoft.com/office/drawing/2014/main" id="{98C82B58-70C0-438C-84E8-5F384D428AE3}"/>
              </a:ext>
            </a:extLst>
          </p:cNvPr>
          <p:cNvSpPr txBox="1"/>
          <p:nvPr/>
        </p:nvSpPr>
        <p:spPr>
          <a:xfrm>
            <a:off x="6929049" y="2960650"/>
            <a:ext cx="363682" cy="307777"/>
          </a:xfrm>
          <a:prstGeom prst="rect">
            <a:avLst/>
          </a:prstGeom>
          <a:noFill/>
        </p:spPr>
        <p:txBody>
          <a:bodyPr wrap="square" rtlCol="0">
            <a:spAutoFit/>
          </a:bodyPr>
          <a:lstStyle/>
          <a:p>
            <a:r>
              <a:rPr lang="en-US" sz="1400" dirty="0"/>
              <a:t>5</a:t>
            </a:r>
          </a:p>
        </p:txBody>
      </p:sp>
      <p:sp>
        <p:nvSpPr>
          <p:cNvPr id="13" name="TextBox 12">
            <a:extLst>
              <a:ext uri="{FF2B5EF4-FFF2-40B4-BE49-F238E27FC236}">
                <a16:creationId xmlns:a16="http://schemas.microsoft.com/office/drawing/2014/main" id="{935F78B7-6417-45CF-931C-0A970D97442B}"/>
              </a:ext>
            </a:extLst>
          </p:cNvPr>
          <p:cNvSpPr txBox="1"/>
          <p:nvPr/>
        </p:nvSpPr>
        <p:spPr>
          <a:xfrm>
            <a:off x="5770584" y="3706711"/>
            <a:ext cx="363682" cy="307777"/>
          </a:xfrm>
          <a:prstGeom prst="rect">
            <a:avLst/>
          </a:prstGeom>
          <a:noFill/>
        </p:spPr>
        <p:txBody>
          <a:bodyPr wrap="square" rtlCol="0">
            <a:spAutoFit/>
          </a:bodyPr>
          <a:lstStyle/>
          <a:p>
            <a:r>
              <a:rPr lang="en-US" sz="1400" dirty="0"/>
              <a:t>8</a:t>
            </a:r>
          </a:p>
        </p:txBody>
      </p:sp>
      <p:sp>
        <p:nvSpPr>
          <p:cNvPr id="14" name="TextBox 13">
            <a:extLst>
              <a:ext uri="{FF2B5EF4-FFF2-40B4-BE49-F238E27FC236}">
                <a16:creationId xmlns:a16="http://schemas.microsoft.com/office/drawing/2014/main" id="{93677536-CCD2-4E82-9226-B976EE7A243B}"/>
              </a:ext>
            </a:extLst>
          </p:cNvPr>
          <p:cNvSpPr txBox="1"/>
          <p:nvPr/>
        </p:nvSpPr>
        <p:spPr>
          <a:xfrm>
            <a:off x="5234875" y="3127431"/>
            <a:ext cx="363682" cy="307777"/>
          </a:xfrm>
          <a:prstGeom prst="rect">
            <a:avLst/>
          </a:prstGeom>
          <a:noFill/>
        </p:spPr>
        <p:txBody>
          <a:bodyPr wrap="square" rtlCol="0">
            <a:spAutoFit/>
          </a:bodyPr>
          <a:lstStyle/>
          <a:p>
            <a:r>
              <a:rPr lang="en-US" sz="1400" dirty="0"/>
              <a:t>7</a:t>
            </a:r>
          </a:p>
        </p:txBody>
      </p:sp>
      <p:sp>
        <p:nvSpPr>
          <p:cNvPr id="15" name="TextBox 14">
            <a:extLst>
              <a:ext uri="{FF2B5EF4-FFF2-40B4-BE49-F238E27FC236}">
                <a16:creationId xmlns:a16="http://schemas.microsoft.com/office/drawing/2014/main" id="{1CA1C86E-FED8-4E39-83F4-51879667A498}"/>
              </a:ext>
            </a:extLst>
          </p:cNvPr>
          <p:cNvSpPr txBox="1"/>
          <p:nvPr/>
        </p:nvSpPr>
        <p:spPr>
          <a:xfrm>
            <a:off x="4987301" y="4171759"/>
            <a:ext cx="467925" cy="307777"/>
          </a:xfrm>
          <a:prstGeom prst="rect">
            <a:avLst/>
          </a:prstGeom>
          <a:noFill/>
        </p:spPr>
        <p:txBody>
          <a:bodyPr wrap="square" rtlCol="0">
            <a:spAutoFit/>
          </a:bodyPr>
          <a:lstStyle/>
          <a:p>
            <a:r>
              <a:rPr lang="en-US" sz="1400" dirty="0"/>
              <a:t>10</a:t>
            </a:r>
          </a:p>
        </p:txBody>
      </p:sp>
      <p:sp>
        <p:nvSpPr>
          <p:cNvPr id="16" name="TextBox 15">
            <a:extLst>
              <a:ext uri="{FF2B5EF4-FFF2-40B4-BE49-F238E27FC236}">
                <a16:creationId xmlns:a16="http://schemas.microsoft.com/office/drawing/2014/main" id="{E54C7884-97A1-4B8C-A72D-C9F10FB7E5F1}"/>
              </a:ext>
            </a:extLst>
          </p:cNvPr>
          <p:cNvSpPr txBox="1"/>
          <p:nvPr/>
        </p:nvSpPr>
        <p:spPr>
          <a:xfrm>
            <a:off x="4202051" y="3387288"/>
            <a:ext cx="363682" cy="307777"/>
          </a:xfrm>
          <a:prstGeom prst="rect">
            <a:avLst/>
          </a:prstGeom>
          <a:noFill/>
        </p:spPr>
        <p:txBody>
          <a:bodyPr wrap="square" rtlCol="0">
            <a:spAutoFit/>
          </a:bodyPr>
          <a:lstStyle/>
          <a:p>
            <a:r>
              <a:rPr lang="en-US" sz="1400" dirty="0"/>
              <a:t>9</a:t>
            </a:r>
          </a:p>
        </p:txBody>
      </p:sp>
      <p:sp>
        <p:nvSpPr>
          <p:cNvPr id="17" name="TextBox 16">
            <a:extLst>
              <a:ext uri="{FF2B5EF4-FFF2-40B4-BE49-F238E27FC236}">
                <a16:creationId xmlns:a16="http://schemas.microsoft.com/office/drawing/2014/main" id="{538AA883-D04D-4B4E-8394-45A8B3631731}"/>
              </a:ext>
            </a:extLst>
          </p:cNvPr>
          <p:cNvSpPr txBox="1"/>
          <p:nvPr/>
        </p:nvSpPr>
        <p:spPr>
          <a:xfrm>
            <a:off x="2763648" y="4325647"/>
            <a:ext cx="467925" cy="307777"/>
          </a:xfrm>
          <a:prstGeom prst="rect">
            <a:avLst/>
          </a:prstGeom>
          <a:noFill/>
        </p:spPr>
        <p:txBody>
          <a:bodyPr wrap="square" rtlCol="0">
            <a:spAutoFit/>
          </a:bodyPr>
          <a:lstStyle/>
          <a:p>
            <a:r>
              <a:rPr lang="en-US" sz="1400" dirty="0"/>
              <a:t>11</a:t>
            </a:r>
          </a:p>
        </p:txBody>
      </p:sp>
      <p:sp>
        <p:nvSpPr>
          <p:cNvPr id="18" name="TextBox 17">
            <a:extLst>
              <a:ext uri="{FF2B5EF4-FFF2-40B4-BE49-F238E27FC236}">
                <a16:creationId xmlns:a16="http://schemas.microsoft.com/office/drawing/2014/main" id="{91ADB4D5-778C-4DAE-BFC3-285B4C6531AF}"/>
              </a:ext>
            </a:extLst>
          </p:cNvPr>
          <p:cNvSpPr txBox="1"/>
          <p:nvPr/>
        </p:nvSpPr>
        <p:spPr>
          <a:xfrm>
            <a:off x="6316838" y="4468222"/>
            <a:ext cx="467925" cy="307777"/>
          </a:xfrm>
          <a:prstGeom prst="rect">
            <a:avLst/>
          </a:prstGeom>
          <a:noFill/>
        </p:spPr>
        <p:txBody>
          <a:bodyPr wrap="square" rtlCol="0">
            <a:spAutoFit/>
          </a:bodyPr>
          <a:lstStyle/>
          <a:p>
            <a:r>
              <a:rPr lang="en-US" sz="1400" dirty="0"/>
              <a:t>12</a:t>
            </a:r>
          </a:p>
        </p:txBody>
      </p:sp>
      <p:sp>
        <p:nvSpPr>
          <p:cNvPr id="19" name="TextBox 18">
            <a:extLst>
              <a:ext uri="{FF2B5EF4-FFF2-40B4-BE49-F238E27FC236}">
                <a16:creationId xmlns:a16="http://schemas.microsoft.com/office/drawing/2014/main" id="{303447E4-C32E-480C-8DA9-1B7672CCF20F}"/>
              </a:ext>
            </a:extLst>
          </p:cNvPr>
          <p:cNvSpPr txBox="1"/>
          <p:nvPr/>
        </p:nvSpPr>
        <p:spPr>
          <a:xfrm>
            <a:off x="7258960" y="4324726"/>
            <a:ext cx="467925" cy="307777"/>
          </a:xfrm>
          <a:prstGeom prst="rect">
            <a:avLst/>
          </a:prstGeom>
          <a:noFill/>
        </p:spPr>
        <p:txBody>
          <a:bodyPr wrap="square" rtlCol="0">
            <a:spAutoFit/>
          </a:bodyPr>
          <a:lstStyle/>
          <a:p>
            <a:r>
              <a:rPr lang="en-US" sz="1400" dirty="0"/>
              <a:t>13</a:t>
            </a:r>
          </a:p>
        </p:txBody>
      </p:sp>
      <p:cxnSp>
        <p:nvCxnSpPr>
          <p:cNvPr id="20" name="Straight Connector 19">
            <a:extLst>
              <a:ext uri="{FF2B5EF4-FFF2-40B4-BE49-F238E27FC236}">
                <a16:creationId xmlns:a16="http://schemas.microsoft.com/office/drawing/2014/main" id="{274CABD6-DDBF-46CF-89A3-2E066E9EEB3F}"/>
              </a:ext>
            </a:extLst>
          </p:cNvPr>
          <p:cNvCxnSpPr>
            <a:cxnSpLocks/>
          </p:cNvCxnSpPr>
          <p:nvPr/>
        </p:nvCxnSpPr>
        <p:spPr>
          <a:xfrm>
            <a:off x="6227785" y="2702624"/>
            <a:ext cx="458098" cy="172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5BB669B1-3219-4A5E-A281-40F44A01B46B}"/>
              </a:ext>
            </a:extLst>
          </p:cNvPr>
          <p:cNvCxnSpPr>
            <a:cxnSpLocks/>
          </p:cNvCxnSpPr>
          <p:nvPr/>
        </p:nvCxnSpPr>
        <p:spPr>
          <a:xfrm flipV="1">
            <a:off x="6088073" y="2467589"/>
            <a:ext cx="353622" cy="2276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1833639E-D148-4EA5-AF15-6B66B799A5C8}"/>
              </a:ext>
            </a:extLst>
          </p:cNvPr>
          <p:cNvCxnSpPr>
            <a:cxnSpLocks/>
          </p:cNvCxnSpPr>
          <p:nvPr/>
        </p:nvCxnSpPr>
        <p:spPr>
          <a:xfrm>
            <a:off x="6036451" y="2985832"/>
            <a:ext cx="343881" cy="457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EC72AD0-8B38-4A69-B51A-AC68BE77A186}"/>
              </a:ext>
            </a:extLst>
          </p:cNvPr>
          <p:cNvCxnSpPr>
            <a:cxnSpLocks/>
          </p:cNvCxnSpPr>
          <p:nvPr/>
        </p:nvCxnSpPr>
        <p:spPr>
          <a:xfrm flipV="1">
            <a:off x="5822539" y="2208604"/>
            <a:ext cx="280054" cy="2826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8E2F15C-A450-4739-B9AA-77C0E0742F1E}"/>
              </a:ext>
            </a:extLst>
          </p:cNvPr>
          <p:cNvCxnSpPr>
            <a:cxnSpLocks/>
          </p:cNvCxnSpPr>
          <p:nvPr/>
        </p:nvCxnSpPr>
        <p:spPr>
          <a:xfrm flipV="1">
            <a:off x="6561358" y="3325621"/>
            <a:ext cx="363683" cy="2349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AA530743-8ADB-422F-93A8-1C35334AFCDF}"/>
              </a:ext>
            </a:extLst>
          </p:cNvPr>
          <p:cNvCxnSpPr>
            <a:cxnSpLocks/>
          </p:cNvCxnSpPr>
          <p:nvPr/>
        </p:nvCxnSpPr>
        <p:spPr>
          <a:xfrm flipH="1" flipV="1">
            <a:off x="7129074" y="3356918"/>
            <a:ext cx="181842" cy="40761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DE0D78A2-7C4B-4E5C-86E4-1EA9FFB98C5E}"/>
              </a:ext>
            </a:extLst>
          </p:cNvPr>
          <p:cNvSpPr txBox="1"/>
          <p:nvPr/>
        </p:nvSpPr>
        <p:spPr>
          <a:xfrm>
            <a:off x="6839096" y="3158265"/>
            <a:ext cx="741283" cy="246221"/>
          </a:xfrm>
          <a:prstGeom prst="rect">
            <a:avLst/>
          </a:prstGeom>
          <a:noFill/>
        </p:spPr>
        <p:txBody>
          <a:bodyPr wrap="square" rtlCol="0">
            <a:spAutoFit/>
          </a:bodyPr>
          <a:lstStyle/>
          <a:p>
            <a:r>
              <a:rPr lang="en-US" sz="1000" dirty="0"/>
              <a:t>22.7%</a:t>
            </a:r>
          </a:p>
        </p:txBody>
      </p:sp>
      <p:sp>
        <p:nvSpPr>
          <p:cNvPr id="27" name="TextBox 26">
            <a:extLst>
              <a:ext uri="{FF2B5EF4-FFF2-40B4-BE49-F238E27FC236}">
                <a16:creationId xmlns:a16="http://schemas.microsoft.com/office/drawing/2014/main" id="{A8500783-5AE3-465A-83BB-E9B187B1D6F4}"/>
              </a:ext>
            </a:extLst>
          </p:cNvPr>
          <p:cNvSpPr txBox="1"/>
          <p:nvPr/>
        </p:nvSpPr>
        <p:spPr>
          <a:xfrm>
            <a:off x="6612812" y="2758560"/>
            <a:ext cx="741283" cy="246221"/>
          </a:xfrm>
          <a:prstGeom prst="rect">
            <a:avLst/>
          </a:prstGeom>
          <a:noFill/>
        </p:spPr>
        <p:txBody>
          <a:bodyPr wrap="square" rtlCol="0">
            <a:spAutoFit/>
          </a:bodyPr>
          <a:lstStyle/>
          <a:p>
            <a:r>
              <a:rPr lang="en-US" sz="1000" dirty="0"/>
              <a:t>32.6%</a:t>
            </a:r>
          </a:p>
        </p:txBody>
      </p:sp>
      <p:sp>
        <p:nvSpPr>
          <p:cNvPr id="28" name="TextBox 27">
            <a:extLst>
              <a:ext uri="{FF2B5EF4-FFF2-40B4-BE49-F238E27FC236}">
                <a16:creationId xmlns:a16="http://schemas.microsoft.com/office/drawing/2014/main" id="{393715F5-2713-411C-BD67-D7C6A391B03C}"/>
              </a:ext>
            </a:extLst>
          </p:cNvPr>
          <p:cNvSpPr txBox="1"/>
          <p:nvPr/>
        </p:nvSpPr>
        <p:spPr>
          <a:xfrm>
            <a:off x="6387791" y="2406662"/>
            <a:ext cx="741283" cy="246221"/>
          </a:xfrm>
          <a:prstGeom prst="rect">
            <a:avLst/>
          </a:prstGeom>
          <a:noFill/>
        </p:spPr>
        <p:txBody>
          <a:bodyPr wrap="square" rtlCol="0">
            <a:spAutoFit/>
          </a:bodyPr>
          <a:lstStyle/>
          <a:p>
            <a:r>
              <a:rPr lang="en-US" sz="1000" dirty="0"/>
              <a:t>29.7%</a:t>
            </a:r>
          </a:p>
        </p:txBody>
      </p:sp>
      <p:sp>
        <p:nvSpPr>
          <p:cNvPr id="29" name="TextBox 28">
            <a:extLst>
              <a:ext uri="{FF2B5EF4-FFF2-40B4-BE49-F238E27FC236}">
                <a16:creationId xmlns:a16="http://schemas.microsoft.com/office/drawing/2014/main" id="{0190764F-E489-42FA-9D0C-4B232034172E}"/>
              </a:ext>
            </a:extLst>
          </p:cNvPr>
          <p:cNvSpPr txBox="1"/>
          <p:nvPr/>
        </p:nvSpPr>
        <p:spPr>
          <a:xfrm>
            <a:off x="6285665" y="3065811"/>
            <a:ext cx="741283" cy="246221"/>
          </a:xfrm>
          <a:prstGeom prst="rect">
            <a:avLst/>
          </a:prstGeom>
          <a:noFill/>
        </p:spPr>
        <p:txBody>
          <a:bodyPr wrap="square" rtlCol="0">
            <a:spAutoFit/>
          </a:bodyPr>
          <a:lstStyle/>
          <a:p>
            <a:r>
              <a:rPr lang="en-US" sz="1000" dirty="0"/>
              <a:t>32.1%</a:t>
            </a:r>
          </a:p>
        </p:txBody>
      </p:sp>
      <p:sp>
        <p:nvSpPr>
          <p:cNvPr id="30" name="TextBox 29">
            <a:extLst>
              <a:ext uri="{FF2B5EF4-FFF2-40B4-BE49-F238E27FC236}">
                <a16:creationId xmlns:a16="http://schemas.microsoft.com/office/drawing/2014/main" id="{201C19C2-2AEA-4BB5-B611-1D2A186D816C}"/>
              </a:ext>
            </a:extLst>
          </p:cNvPr>
          <p:cNvSpPr txBox="1"/>
          <p:nvPr/>
        </p:nvSpPr>
        <p:spPr>
          <a:xfrm>
            <a:off x="4775789" y="2872915"/>
            <a:ext cx="741283" cy="246221"/>
          </a:xfrm>
          <a:prstGeom prst="rect">
            <a:avLst/>
          </a:prstGeom>
          <a:noFill/>
        </p:spPr>
        <p:txBody>
          <a:bodyPr wrap="square" rtlCol="0">
            <a:spAutoFit/>
          </a:bodyPr>
          <a:lstStyle/>
          <a:p>
            <a:r>
              <a:rPr lang="en-US" sz="1000" dirty="0"/>
              <a:t>24.1%</a:t>
            </a:r>
          </a:p>
        </p:txBody>
      </p:sp>
      <p:sp>
        <p:nvSpPr>
          <p:cNvPr id="31" name="TextBox 30">
            <a:extLst>
              <a:ext uri="{FF2B5EF4-FFF2-40B4-BE49-F238E27FC236}">
                <a16:creationId xmlns:a16="http://schemas.microsoft.com/office/drawing/2014/main" id="{0F33022E-9DAC-491F-A366-186CAA65B11F}"/>
              </a:ext>
            </a:extLst>
          </p:cNvPr>
          <p:cNvSpPr txBox="1"/>
          <p:nvPr/>
        </p:nvSpPr>
        <p:spPr>
          <a:xfrm>
            <a:off x="6026726" y="2188378"/>
            <a:ext cx="741283" cy="246221"/>
          </a:xfrm>
          <a:prstGeom prst="rect">
            <a:avLst/>
          </a:prstGeom>
          <a:noFill/>
        </p:spPr>
        <p:txBody>
          <a:bodyPr wrap="square" rtlCol="0">
            <a:spAutoFit/>
          </a:bodyPr>
          <a:lstStyle/>
          <a:p>
            <a:r>
              <a:rPr lang="en-US" sz="1000" dirty="0"/>
              <a:t>32.2%</a:t>
            </a:r>
          </a:p>
        </p:txBody>
      </p:sp>
      <p:sp>
        <p:nvSpPr>
          <p:cNvPr id="32" name="TextBox 31">
            <a:extLst>
              <a:ext uri="{FF2B5EF4-FFF2-40B4-BE49-F238E27FC236}">
                <a16:creationId xmlns:a16="http://schemas.microsoft.com/office/drawing/2014/main" id="{4B643A6D-21E8-4CFD-A74F-B8E5022AAE43}"/>
              </a:ext>
            </a:extLst>
          </p:cNvPr>
          <p:cNvSpPr txBox="1"/>
          <p:nvPr/>
        </p:nvSpPr>
        <p:spPr>
          <a:xfrm>
            <a:off x="5101751" y="3345211"/>
            <a:ext cx="741283" cy="246221"/>
          </a:xfrm>
          <a:prstGeom prst="rect">
            <a:avLst/>
          </a:prstGeom>
          <a:noFill/>
        </p:spPr>
        <p:txBody>
          <a:bodyPr wrap="square" rtlCol="0">
            <a:spAutoFit/>
          </a:bodyPr>
          <a:lstStyle/>
          <a:p>
            <a:r>
              <a:rPr lang="en-US" sz="1000" dirty="0"/>
              <a:t>19.8%</a:t>
            </a:r>
          </a:p>
        </p:txBody>
      </p:sp>
      <p:sp>
        <p:nvSpPr>
          <p:cNvPr id="33" name="TextBox 32">
            <a:extLst>
              <a:ext uri="{FF2B5EF4-FFF2-40B4-BE49-F238E27FC236}">
                <a16:creationId xmlns:a16="http://schemas.microsoft.com/office/drawing/2014/main" id="{2DAEC18B-BB23-4EC6-8ED8-D6BB188E9E3F}"/>
              </a:ext>
            </a:extLst>
          </p:cNvPr>
          <p:cNvSpPr txBox="1"/>
          <p:nvPr/>
        </p:nvSpPr>
        <p:spPr>
          <a:xfrm>
            <a:off x="5708212" y="3898156"/>
            <a:ext cx="741283" cy="246221"/>
          </a:xfrm>
          <a:prstGeom prst="rect">
            <a:avLst/>
          </a:prstGeom>
          <a:noFill/>
        </p:spPr>
        <p:txBody>
          <a:bodyPr wrap="square" rtlCol="0">
            <a:spAutoFit/>
          </a:bodyPr>
          <a:lstStyle/>
          <a:p>
            <a:r>
              <a:rPr lang="en-US" sz="1000" dirty="0"/>
              <a:t>26.1%</a:t>
            </a:r>
          </a:p>
        </p:txBody>
      </p:sp>
      <p:sp>
        <p:nvSpPr>
          <p:cNvPr id="34" name="TextBox 33">
            <a:extLst>
              <a:ext uri="{FF2B5EF4-FFF2-40B4-BE49-F238E27FC236}">
                <a16:creationId xmlns:a16="http://schemas.microsoft.com/office/drawing/2014/main" id="{CC1702E6-17B2-4140-8579-3C0713675627}"/>
              </a:ext>
            </a:extLst>
          </p:cNvPr>
          <p:cNvSpPr txBox="1"/>
          <p:nvPr/>
        </p:nvSpPr>
        <p:spPr>
          <a:xfrm>
            <a:off x="4956128" y="4393409"/>
            <a:ext cx="741283" cy="246221"/>
          </a:xfrm>
          <a:prstGeom prst="rect">
            <a:avLst/>
          </a:prstGeom>
          <a:noFill/>
        </p:spPr>
        <p:txBody>
          <a:bodyPr wrap="square" rtlCol="0">
            <a:spAutoFit/>
          </a:bodyPr>
          <a:lstStyle/>
          <a:p>
            <a:r>
              <a:rPr lang="en-US" sz="1000" dirty="0"/>
              <a:t>26.4%</a:t>
            </a:r>
          </a:p>
        </p:txBody>
      </p:sp>
      <p:sp>
        <p:nvSpPr>
          <p:cNvPr id="35" name="TextBox 34">
            <a:extLst>
              <a:ext uri="{FF2B5EF4-FFF2-40B4-BE49-F238E27FC236}">
                <a16:creationId xmlns:a16="http://schemas.microsoft.com/office/drawing/2014/main" id="{C1FBF1FF-4411-495D-A1DF-23840DEE9E51}"/>
              </a:ext>
            </a:extLst>
          </p:cNvPr>
          <p:cNvSpPr txBox="1"/>
          <p:nvPr/>
        </p:nvSpPr>
        <p:spPr>
          <a:xfrm>
            <a:off x="2672212" y="4567701"/>
            <a:ext cx="741283" cy="246221"/>
          </a:xfrm>
          <a:prstGeom prst="rect">
            <a:avLst/>
          </a:prstGeom>
          <a:noFill/>
        </p:spPr>
        <p:txBody>
          <a:bodyPr wrap="square" rtlCol="0">
            <a:spAutoFit/>
          </a:bodyPr>
          <a:lstStyle/>
          <a:p>
            <a:r>
              <a:rPr lang="en-US" sz="1000" dirty="0"/>
              <a:t>21.3%</a:t>
            </a:r>
          </a:p>
        </p:txBody>
      </p:sp>
      <p:sp>
        <p:nvSpPr>
          <p:cNvPr id="36" name="TextBox 35">
            <a:extLst>
              <a:ext uri="{FF2B5EF4-FFF2-40B4-BE49-F238E27FC236}">
                <a16:creationId xmlns:a16="http://schemas.microsoft.com/office/drawing/2014/main" id="{B23E5636-AE21-4BB4-BDBA-0823700C97B2}"/>
              </a:ext>
            </a:extLst>
          </p:cNvPr>
          <p:cNvSpPr txBox="1"/>
          <p:nvPr/>
        </p:nvSpPr>
        <p:spPr>
          <a:xfrm>
            <a:off x="6261495" y="4670029"/>
            <a:ext cx="741283" cy="246221"/>
          </a:xfrm>
          <a:prstGeom prst="rect">
            <a:avLst/>
          </a:prstGeom>
          <a:noFill/>
        </p:spPr>
        <p:txBody>
          <a:bodyPr wrap="square" rtlCol="0">
            <a:spAutoFit/>
          </a:bodyPr>
          <a:lstStyle/>
          <a:p>
            <a:r>
              <a:rPr lang="en-US" sz="1000" dirty="0"/>
              <a:t>23.2%</a:t>
            </a:r>
          </a:p>
        </p:txBody>
      </p:sp>
      <p:cxnSp>
        <p:nvCxnSpPr>
          <p:cNvPr id="37" name="Straight Connector 36">
            <a:extLst>
              <a:ext uri="{FF2B5EF4-FFF2-40B4-BE49-F238E27FC236}">
                <a16:creationId xmlns:a16="http://schemas.microsoft.com/office/drawing/2014/main" id="{2FF4D61A-D74C-48B6-99AF-1E48E8784749}"/>
              </a:ext>
            </a:extLst>
          </p:cNvPr>
          <p:cNvCxnSpPr>
            <a:cxnSpLocks/>
          </p:cNvCxnSpPr>
          <p:nvPr/>
        </p:nvCxnSpPr>
        <p:spPr>
          <a:xfrm>
            <a:off x="6805378" y="4435069"/>
            <a:ext cx="499430" cy="435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CE50F719-DCBF-46CF-82F2-E94CAE8B4326}"/>
              </a:ext>
            </a:extLst>
          </p:cNvPr>
          <p:cNvSpPr txBox="1"/>
          <p:nvPr/>
        </p:nvSpPr>
        <p:spPr>
          <a:xfrm>
            <a:off x="7230156" y="4546918"/>
            <a:ext cx="741283" cy="246221"/>
          </a:xfrm>
          <a:prstGeom prst="rect">
            <a:avLst/>
          </a:prstGeom>
          <a:noFill/>
        </p:spPr>
        <p:txBody>
          <a:bodyPr wrap="square" rtlCol="0">
            <a:spAutoFit/>
          </a:bodyPr>
          <a:lstStyle/>
          <a:p>
            <a:r>
              <a:rPr lang="en-US" sz="1000" dirty="0"/>
              <a:t>25.1%</a:t>
            </a:r>
          </a:p>
        </p:txBody>
      </p:sp>
      <p:sp>
        <p:nvSpPr>
          <p:cNvPr id="40" name="TextBox 39">
            <a:extLst>
              <a:ext uri="{FF2B5EF4-FFF2-40B4-BE49-F238E27FC236}">
                <a16:creationId xmlns:a16="http://schemas.microsoft.com/office/drawing/2014/main" id="{D1BD63A8-6171-45C0-9F3F-5DA8FAD336DB}"/>
              </a:ext>
            </a:extLst>
          </p:cNvPr>
          <p:cNvSpPr txBox="1"/>
          <p:nvPr/>
        </p:nvSpPr>
        <p:spPr>
          <a:xfrm>
            <a:off x="4106881" y="3598089"/>
            <a:ext cx="741283" cy="246221"/>
          </a:xfrm>
          <a:prstGeom prst="rect">
            <a:avLst/>
          </a:prstGeom>
          <a:noFill/>
        </p:spPr>
        <p:txBody>
          <a:bodyPr wrap="square" rtlCol="0">
            <a:spAutoFit/>
          </a:bodyPr>
          <a:lstStyle/>
          <a:p>
            <a:r>
              <a:rPr lang="en-US" sz="1000" dirty="0"/>
              <a:t>26.5%</a:t>
            </a:r>
          </a:p>
        </p:txBody>
      </p:sp>
      <p:pic>
        <p:nvPicPr>
          <p:cNvPr id="42" name="Picture 41"/>
          <p:cNvPicPr>
            <a:picLocks noChangeAspect="1"/>
          </p:cNvPicPr>
          <p:nvPr/>
        </p:nvPicPr>
        <p:blipFill rotWithShape="1">
          <a:blip r:embed="rId3"/>
          <a:srcRect l="68482" t="38368" b="37902"/>
          <a:stretch/>
        </p:blipFill>
        <p:spPr>
          <a:xfrm>
            <a:off x="987187" y="2080944"/>
            <a:ext cx="2936998" cy="1285323"/>
          </a:xfrm>
          <a:prstGeom prst="rect">
            <a:avLst/>
          </a:prstGeom>
        </p:spPr>
      </p:pic>
      <p:sp>
        <p:nvSpPr>
          <p:cNvPr id="43" name="Text Box 24"/>
          <p:cNvSpPr txBox="1">
            <a:spLocks noChangeArrowheads="1"/>
          </p:cNvSpPr>
          <p:nvPr/>
        </p:nvSpPr>
        <p:spPr bwMode="auto">
          <a:xfrm>
            <a:off x="457200" y="5631556"/>
            <a:ext cx="82296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100" i="1" dirty="0">
                <a:cs typeface="Arial" charset="0"/>
              </a:rPr>
              <a:t>Note: This map does not reflect Virginia’s Medicaid expansion, which went into effect on January 1, 2019.</a:t>
            </a:r>
          </a:p>
          <a:p>
            <a:pPr>
              <a:spcBef>
                <a:spcPct val="50000"/>
              </a:spcBef>
            </a:pPr>
            <a:r>
              <a:rPr lang="en-US" sz="1100" i="1" dirty="0">
                <a:cs typeface="Arial" charset="0"/>
              </a:rPr>
              <a:t>Source: Urban Institute, February 2020. Based on the 2018 American Community Survey (ACS) data from the Integrated Public Use Microdata Series (IPUMS). For area definitions, see “Guide to Regions of Virginia”. The estimates reflect Urban Institute adjustments for potential misreporting of coverage.</a:t>
            </a:r>
          </a:p>
        </p:txBody>
      </p:sp>
    </p:spTree>
    <p:extLst>
      <p:ext uri="{BB962C8B-B14F-4D97-AF65-F5344CB8AC3E}">
        <p14:creationId xmlns:p14="http://schemas.microsoft.com/office/powerpoint/2010/main" val="110024341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43"/>
          <p:cNvPicPr>
            <a:picLocks noChangeAspect="1"/>
          </p:cNvPicPr>
          <p:nvPr/>
        </p:nvPicPr>
        <p:blipFill rotWithShape="1">
          <a:blip r:embed="rId2"/>
          <a:srcRect l="2874" t="24622" r="31379" b="25150"/>
          <a:stretch/>
        </p:blipFill>
        <p:spPr>
          <a:xfrm>
            <a:off x="1323665" y="2090757"/>
            <a:ext cx="6437376" cy="2858556"/>
          </a:xfrm>
          <a:prstGeom prst="rect">
            <a:avLst/>
          </a:prstGeom>
        </p:spPr>
      </p:pic>
      <p:sp>
        <p:nvSpPr>
          <p:cNvPr id="2" name="Rectangle 1"/>
          <p:cNvSpPr/>
          <p:nvPr/>
        </p:nvSpPr>
        <p:spPr>
          <a:xfrm>
            <a:off x="457200" y="548640"/>
            <a:ext cx="8229600" cy="1200329"/>
          </a:xfrm>
          <a:prstGeom prst="rect">
            <a:avLst/>
          </a:prstGeom>
        </p:spPr>
        <p:txBody>
          <a:bodyPr wrap="square">
            <a:spAutoFit/>
          </a:bodyPr>
          <a:lstStyle/>
          <a:p>
            <a:pPr algn="ctr"/>
            <a:r>
              <a:rPr lang="en-US" sz="2400" b="1" dirty="0"/>
              <a:t>Map 9: Share of uninsured nonelderly adult (19-64) Virginians with family income ≤138% FPL</a:t>
            </a:r>
          </a:p>
          <a:p>
            <a:pPr algn="ctr"/>
            <a:r>
              <a:rPr lang="en-US" sz="2400" b="1" dirty="0"/>
              <a:t>in 2018, by region</a:t>
            </a:r>
          </a:p>
        </p:txBody>
      </p:sp>
      <p:sp>
        <p:nvSpPr>
          <p:cNvPr id="4"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
        <p:nvSpPr>
          <p:cNvPr id="6" name="TextBox 5">
            <a:extLst>
              <a:ext uri="{FF2B5EF4-FFF2-40B4-BE49-F238E27FC236}">
                <a16:creationId xmlns:a16="http://schemas.microsoft.com/office/drawing/2014/main" id="{1E997A55-CFE5-43C7-B7DB-8F4C80426BB4}"/>
              </a:ext>
            </a:extLst>
          </p:cNvPr>
          <p:cNvSpPr txBox="1"/>
          <p:nvPr/>
        </p:nvSpPr>
        <p:spPr>
          <a:xfrm>
            <a:off x="6633928" y="2560305"/>
            <a:ext cx="363682" cy="307777"/>
          </a:xfrm>
          <a:prstGeom prst="rect">
            <a:avLst/>
          </a:prstGeom>
          <a:noFill/>
        </p:spPr>
        <p:txBody>
          <a:bodyPr wrap="square" rtlCol="0">
            <a:spAutoFit/>
          </a:bodyPr>
          <a:lstStyle/>
          <a:p>
            <a:r>
              <a:rPr lang="en-US" sz="1400" dirty="0"/>
              <a:t>1</a:t>
            </a:r>
          </a:p>
        </p:txBody>
      </p:sp>
      <p:sp>
        <p:nvSpPr>
          <p:cNvPr id="8" name="TextBox 7">
            <a:extLst>
              <a:ext uri="{FF2B5EF4-FFF2-40B4-BE49-F238E27FC236}">
                <a16:creationId xmlns:a16="http://schemas.microsoft.com/office/drawing/2014/main" id="{9AFBDBE1-D08E-4E88-8B57-3EB7B5A27FF6}"/>
              </a:ext>
            </a:extLst>
          </p:cNvPr>
          <p:cNvSpPr txBox="1"/>
          <p:nvPr/>
        </p:nvSpPr>
        <p:spPr>
          <a:xfrm>
            <a:off x="6421081" y="2212245"/>
            <a:ext cx="363682" cy="307777"/>
          </a:xfrm>
          <a:prstGeom prst="rect">
            <a:avLst/>
          </a:prstGeom>
          <a:noFill/>
        </p:spPr>
        <p:txBody>
          <a:bodyPr wrap="square" rtlCol="0">
            <a:spAutoFit/>
          </a:bodyPr>
          <a:lstStyle/>
          <a:p>
            <a:r>
              <a:rPr lang="en-US" sz="1400" dirty="0"/>
              <a:t>2</a:t>
            </a:r>
          </a:p>
        </p:txBody>
      </p:sp>
      <p:sp>
        <p:nvSpPr>
          <p:cNvPr id="9" name="TextBox 8">
            <a:extLst>
              <a:ext uri="{FF2B5EF4-FFF2-40B4-BE49-F238E27FC236}">
                <a16:creationId xmlns:a16="http://schemas.microsoft.com/office/drawing/2014/main" id="{B60851A5-9A88-4C78-BD5B-05C620682B28}"/>
              </a:ext>
            </a:extLst>
          </p:cNvPr>
          <p:cNvSpPr txBox="1"/>
          <p:nvPr/>
        </p:nvSpPr>
        <p:spPr>
          <a:xfrm>
            <a:off x="6067790" y="2003554"/>
            <a:ext cx="363682" cy="307777"/>
          </a:xfrm>
          <a:prstGeom prst="rect">
            <a:avLst/>
          </a:prstGeom>
          <a:noFill/>
        </p:spPr>
        <p:txBody>
          <a:bodyPr wrap="square" rtlCol="0">
            <a:spAutoFit/>
          </a:bodyPr>
          <a:lstStyle/>
          <a:p>
            <a:r>
              <a:rPr lang="en-US" sz="1400" dirty="0"/>
              <a:t>6</a:t>
            </a:r>
          </a:p>
        </p:txBody>
      </p:sp>
      <p:sp>
        <p:nvSpPr>
          <p:cNvPr id="10" name="TextBox 9">
            <a:extLst>
              <a:ext uri="{FF2B5EF4-FFF2-40B4-BE49-F238E27FC236}">
                <a16:creationId xmlns:a16="http://schemas.microsoft.com/office/drawing/2014/main" id="{0566ED67-BBFC-4B97-A3E4-801911542DF9}"/>
              </a:ext>
            </a:extLst>
          </p:cNvPr>
          <p:cNvSpPr txBox="1"/>
          <p:nvPr/>
        </p:nvSpPr>
        <p:spPr>
          <a:xfrm>
            <a:off x="6348177" y="2884136"/>
            <a:ext cx="363682" cy="307777"/>
          </a:xfrm>
          <a:prstGeom prst="rect">
            <a:avLst/>
          </a:prstGeom>
          <a:noFill/>
        </p:spPr>
        <p:txBody>
          <a:bodyPr wrap="square" rtlCol="0">
            <a:spAutoFit/>
          </a:bodyPr>
          <a:lstStyle/>
          <a:p>
            <a:r>
              <a:rPr lang="en-US" sz="1400" dirty="0"/>
              <a:t>3</a:t>
            </a:r>
          </a:p>
        </p:txBody>
      </p:sp>
      <p:sp>
        <p:nvSpPr>
          <p:cNvPr id="11" name="TextBox 10">
            <a:extLst>
              <a:ext uri="{FF2B5EF4-FFF2-40B4-BE49-F238E27FC236}">
                <a16:creationId xmlns:a16="http://schemas.microsoft.com/office/drawing/2014/main" id="{8D13D50D-2EC7-48D6-BCBF-4F2A7DA0A300}"/>
              </a:ext>
            </a:extLst>
          </p:cNvPr>
          <p:cNvSpPr txBox="1"/>
          <p:nvPr/>
        </p:nvSpPr>
        <p:spPr>
          <a:xfrm>
            <a:off x="4904174" y="2678055"/>
            <a:ext cx="363682" cy="307777"/>
          </a:xfrm>
          <a:prstGeom prst="rect">
            <a:avLst/>
          </a:prstGeom>
          <a:noFill/>
        </p:spPr>
        <p:txBody>
          <a:bodyPr wrap="square" rtlCol="0">
            <a:spAutoFit/>
          </a:bodyPr>
          <a:lstStyle/>
          <a:p>
            <a:r>
              <a:rPr lang="en-US" sz="1400" dirty="0"/>
              <a:t>4</a:t>
            </a:r>
          </a:p>
        </p:txBody>
      </p:sp>
      <p:sp>
        <p:nvSpPr>
          <p:cNvPr id="12" name="TextBox 11">
            <a:extLst>
              <a:ext uri="{FF2B5EF4-FFF2-40B4-BE49-F238E27FC236}">
                <a16:creationId xmlns:a16="http://schemas.microsoft.com/office/drawing/2014/main" id="{8FA62209-1EC5-411D-8FC8-7C00F81948BF}"/>
              </a:ext>
            </a:extLst>
          </p:cNvPr>
          <p:cNvSpPr txBox="1"/>
          <p:nvPr/>
        </p:nvSpPr>
        <p:spPr>
          <a:xfrm>
            <a:off x="6929049" y="2960650"/>
            <a:ext cx="363682" cy="307777"/>
          </a:xfrm>
          <a:prstGeom prst="rect">
            <a:avLst/>
          </a:prstGeom>
          <a:noFill/>
        </p:spPr>
        <p:txBody>
          <a:bodyPr wrap="square" rtlCol="0">
            <a:spAutoFit/>
          </a:bodyPr>
          <a:lstStyle/>
          <a:p>
            <a:r>
              <a:rPr lang="en-US" sz="1400" dirty="0"/>
              <a:t>5</a:t>
            </a:r>
          </a:p>
        </p:txBody>
      </p:sp>
      <p:sp>
        <p:nvSpPr>
          <p:cNvPr id="13" name="TextBox 12">
            <a:extLst>
              <a:ext uri="{FF2B5EF4-FFF2-40B4-BE49-F238E27FC236}">
                <a16:creationId xmlns:a16="http://schemas.microsoft.com/office/drawing/2014/main" id="{520720A4-EC0C-44D4-9EF5-7B28E9EB50E5}"/>
              </a:ext>
            </a:extLst>
          </p:cNvPr>
          <p:cNvSpPr txBox="1"/>
          <p:nvPr/>
        </p:nvSpPr>
        <p:spPr>
          <a:xfrm>
            <a:off x="5770584" y="3706711"/>
            <a:ext cx="363682" cy="307777"/>
          </a:xfrm>
          <a:prstGeom prst="rect">
            <a:avLst/>
          </a:prstGeom>
          <a:noFill/>
        </p:spPr>
        <p:txBody>
          <a:bodyPr wrap="square" rtlCol="0">
            <a:spAutoFit/>
          </a:bodyPr>
          <a:lstStyle/>
          <a:p>
            <a:r>
              <a:rPr lang="en-US" sz="1400" dirty="0"/>
              <a:t>8</a:t>
            </a:r>
          </a:p>
        </p:txBody>
      </p:sp>
      <p:sp>
        <p:nvSpPr>
          <p:cNvPr id="14" name="TextBox 13">
            <a:extLst>
              <a:ext uri="{FF2B5EF4-FFF2-40B4-BE49-F238E27FC236}">
                <a16:creationId xmlns:a16="http://schemas.microsoft.com/office/drawing/2014/main" id="{F81F6720-66CE-437D-9BE1-AC5DEF6FDE46}"/>
              </a:ext>
            </a:extLst>
          </p:cNvPr>
          <p:cNvSpPr txBox="1"/>
          <p:nvPr/>
        </p:nvSpPr>
        <p:spPr>
          <a:xfrm>
            <a:off x="5234875" y="3127431"/>
            <a:ext cx="363682" cy="307777"/>
          </a:xfrm>
          <a:prstGeom prst="rect">
            <a:avLst/>
          </a:prstGeom>
          <a:noFill/>
        </p:spPr>
        <p:txBody>
          <a:bodyPr wrap="square" rtlCol="0">
            <a:spAutoFit/>
          </a:bodyPr>
          <a:lstStyle/>
          <a:p>
            <a:r>
              <a:rPr lang="en-US" sz="1400" dirty="0"/>
              <a:t>7</a:t>
            </a:r>
          </a:p>
        </p:txBody>
      </p:sp>
      <p:sp>
        <p:nvSpPr>
          <p:cNvPr id="15" name="TextBox 14">
            <a:extLst>
              <a:ext uri="{FF2B5EF4-FFF2-40B4-BE49-F238E27FC236}">
                <a16:creationId xmlns:a16="http://schemas.microsoft.com/office/drawing/2014/main" id="{9B29ECEE-969D-4681-A892-B51EE6D9DEBA}"/>
              </a:ext>
            </a:extLst>
          </p:cNvPr>
          <p:cNvSpPr txBox="1"/>
          <p:nvPr/>
        </p:nvSpPr>
        <p:spPr>
          <a:xfrm>
            <a:off x="4987301" y="4171759"/>
            <a:ext cx="467925" cy="307777"/>
          </a:xfrm>
          <a:prstGeom prst="rect">
            <a:avLst/>
          </a:prstGeom>
          <a:noFill/>
        </p:spPr>
        <p:txBody>
          <a:bodyPr wrap="square" rtlCol="0">
            <a:spAutoFit/>
          </a:bodyPr>
          <a:lstStyle/>
          <a:p>
            <a:r>
              <a:rPr lang="en-US" sz="1400" dirty="0"/>
              <a:t>10</a:t>
            </a:r>
          </a:p>
        </p:txBody>
      </p:sp>
      <p:sp>
        <p:nvSpPr>
          <p:cNvPr id="16" name="TextBox 15">
            <a:extLst>
              <a:ext uri="{FF2B5EF4-FFF2-40B4-BE49-F238E27FC236}">
                <a16:creationId xmlns:a16="http://schemas.microsoft.com/office/drawing/2014/main" id="{7F285EE6-0AC5-4A11-99B6-CD7636191922}"/>
              </a:ext>
            </a:extLst>
          </p:cNvPr>
          <p:cNvSpPr txBox="1"/>
          <p:nvPr/>
        </p:nvSpPr>
        <p:spPr>
          <a:xfrm>
            <a:off x="4202051" y="3387288"/>
            <a:ext cx="363682" cy="307777"/>
          </a:xfrm>
          <a:prstGeom prst="rect">
            <a:avLst/>
          </a:prstGeom>
          <a:noFill/>
        </p:spPr>
        <p:txBody>
          <a:bodyPr wrap="square" rtlCol="0">
            <a:spAutoFit/>
          </a:bodyPr>
          <a:lstStyle/>
          <a:p>
            <a:r>
              <a:rPr lang="en-US" sz="1400" dirty="0"/>
              <a:t>9</a:t>
            </a:r>
          </a:p>
        </p:txBody>
      </p:sp>
      <p:sp>
        <p:nvSpPr>
          <p:cNvPr id="17" name="TextBox 16">
            <a:extLst>
              <a:ext uri="{FF2B5EF4-FFF2-40B4-BE49-F238E27FC236}">
                <a16:creationId xmlns:a16="http://schemas.microsoft.com/office/drawing/2014/main" id="{7B13CD59-CBF6-4F9F-B83E-639B718CB3F4}"/>
              </a:ext>
            </a:extLst>
          </p:cNvPr>
          <p:cNvSpPr txBox="1"/>
          <p:nvPr/>
        </p:nvSpPr>
        <p:spPr>
          <a:xfrm>
            <a:off x="2763648" y="4325647"/>
            <a:ext cx="467925" cy="307777"/>
          </a:xfrm>
          <a:prstGeom prst="rect">
            <a:avLst/>
          </a:prstGeom>
          <a:noFill/>
        </p:spPr>
        <p:txBody>
          <a:bodyPr wrap="square" rtlCol="0">
            <a:spAutoFit/>
          </a:bodyPr>
          <a:lstStyle/>
          <a:p>
            <a:r>
              <a:rPr lang="en-US" sz="1400" dirty="0"/>
              <a:t>11</a:t>
            </a:r>
          </a:p>
        </p:txBody>
      </p:sp>
      <p:sp>
        <p:nvSpPr>
          <p:cNvPr id="18" name="TextBox 17">
            <a:extLst>
              <a:ext uri="{FF2B5EF4-FFF2-40B4-BE49-F238E27FC236}">
                <a16:creationId xmlns:a16="http://schemas.microsoft.com/office/drawing/2014/main" id="{371D8074-CE0A-46F0-AE7F-A443AE41C119}"/>
              </a:ext>
            </a:extLst>
          </p:cNvPr>
          <p:cNvSpPr txBox="1"/>
          <p:nvPr/>
        </p:nvSpPr>
        <p:spPr>
          <a:xfrm>
            <a:off x="6316838" y="4468222"/>
            <a:ext cx="467925" cy="307777"/>
          </a:xfrm>
          <a:prstGeom prst="rect">
            <a:avLst/>
          </a:prstGeom>
          <a:noFill/>
        </p:spPr>
        <p:txBody>
          <a:bodyPr wrap="square" rtlCol="0">
            <a:spAutoFit/>
          </a:bodyPr>
          <a:lstStyle/>
          <a:p>
            <a:r>
              <a:rPr lang="en-US" sz="1400" dirty="0"/>
              <a:t>12</a:t>
            </a:r>
          </a:p>
        </p:txBody>
      </p:sp>
      <p:sp>
        <p:nvSpPr>
          <p:cNvPr id="19" name="TextBox 18">
            <a:extLst>
              <a:ext uri="{FF2B5EF4-FFF2-40B4-BE49-F238E27FC236}">
                <a16:creationId xmlns:a16="http://schemas.microsoft.com/office/drawing/2014/main" id="{555BC41A-D800-45B4-8960-256B3A399DBA}"/>
              </a:ext>
            </a:extLst>
          </p:cNvPr>
          <p:cNvSpPr txBox="1"/>
          <p:nvPr/>
        </p:nvSpPr>
        <p:spPr>
          <a:xfrm>
            <a:off x="7258960" y="4324726"/>
            <a:ext cx="467925" cy="307777"/>
          </a:xfrm>
          <a:prstGeom prst="rect">
            <a:avLst/>
          </a:prstGeom>
          <a:noFill/>
        </p:spPr>
        <p:txBody>
          <a:bodyPr wrap="square" rtlCol="0">
            <a:spAutoFit/>
          </a:bodyPr>
          <a:lstStyle/>
          <a:p>
            <a:r>
              <a:rPr lang="en-US" sz="1400" dirty="0"/>
              <a:t>13</a:t>
            </a:r>
          </a:p>
        </p:txBody>
      </p:sp>
      <p:cxnSp>
        <p:nvCxnSpPr>
          <p:cNvPr id="20" name="Straight Connector 19">
            <a:extLst>
              <a:ext uri="{FF2B5EF4-FFF2-40B4-BE49-F238E27FC236}">
                <a16:creationId xmlns:a16="http://schemas.microsoft.com/office/drawing/2014/main" id="{D0BE5CE8-42C1-468F-8287-F69F8B43E921}"/>
              </a:ext>
            </a:extLst>
          </p:cNvPr>
          <p:cNvCxnSpPr>
            <a:cxnSpLocks/>
          </p:cNvCxnSpPr>
          <p:nvPr/>
        </p:nvCxnSpPr>
        <p:spPr>
          <a:xfrm>
            <a:off x="6227785" y="2702624"/>
            <a:ext cx="458098" cy="172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52736D0-EB7A-4940-8171-B16001A29ED9}"/>
              </a:ext>
            </a:extLst>
          </p:cNvPr>
          <p:cNvCxnSpPr>
            <a:cxnSpLocks/>
          </p:cNvCxnSpPr>
          <p:nvPr/>
        </p:nvCxnSpPr>
        <p:spPr>
          <a:xfrm flipV="1">
            <a:off x="6088073" y="2467589"/>
            <a:ext cx="353622" cy="2276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D04FC46-EE00-4FE9-A52D-B05321501CE2}"/>
              </a:ext>
            </a:extLst>
          </p:cNvPr>
          <p:cNvCxnSpPr>
            <a:cxnSpLocks/>
          </p:cNvCxnSpPr>
          <p:nvPr/>
        </p:nvCxnSpPr>
        <p:spPr>
          <a:xfrm>
            <a:off x="6036451" y="2985832"/>
            <a:ext cx="343881" cy="457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DAD8722-4A05-448E-B5A3-B35A9B609B9C}"/>
              </a:ext>
            </a:extLst>
          </p:cNvPr>
          <p:cNvCxnSpPr>
            <a:cxnSpLocks/>
          </p:cNvCxnSpPr>
          <p:nvPr/>
        </p:nvCxnSpPr>
        <p:spPr>
          <a:xfrm flipV="1">
            <a:off x="5822539" y="2208604"/>
            <a:ext cx="280054" cy="2826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9200674-5CEE-4D7D-A623-347D51CC901F}"/>
              </a:ext>
            </a:extLst>
          </p:cNvPr>
          <p:cNvCxnSpPr>
            <a:cxnSpLocks/>
          </p:cNvCxnSpPr>
          <p:nvPr/>
        </p:nvCxnSpPr>
        <p:spPr>
          <a:xfrm flipV="1">
            <a:off x="6561358" y="3325621"/>
            <a:ext cx="363683" cy="2349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C12F6822-1FF5-495F-9C8C-0816B032EF00}"/>
              </a:ext>
            </a:extLst>
          </p:cNvPr>
          <p:cNvCxnSpPr>
            <a:cxnSpLocks/>
          </p:cNvCxnSpPr>
          <p:nvPr/>
        </p:nvCxnSpPr>
        <p:spPr>
          <a:xfrm flipH="1" flipV="1">
            <a:off x="7129074" y="3356918"/>
            <a:ext cx="181842" cy="40761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6CF4FBEE-6D44-441B-9EEC-B56D9E28AEED}"/>
              </a:ext>
            </a:extLst>
          </p:cNvPr>
          <p:cNvSpPr txBox="1"/>
          <p:nvPr/>
        </p:nvSpPr>
        <p:spPr>
          <a:xfrm>
            <a:off x="6839096" y="3158265"/>
            <a:ext cx="741283" cy="246221"/>
          </a:xfrm>
          <a:prstGeom prst="rect">
            <a:avLst/>
          </a:prstGeom>
          <a:noFill/>
        </p:spPr>
        <p:txBody>
          <a:bodyPr wrap="square" rtlCol="0">
            <a:spAutoFit/>
          </a:bodyPr>
          <a:lstStyle/>
          <a:p>
            <a:r>
              <a:rPr lang="en-US" sz="1000" dirty="0"/>
              <a:t>46.1%</a:t>
            </a:r>
          </a:p>
        </p:txBody>
      </p:sp>
      <p:sp>
        <p:nvSpPr>
          <p:cNvPr id="27" name="TextBox 26">
            <a:extLst>
              <a:ext uri="{FF2B5EF4-FFF2-40B4-BE49-F238E27FC236}">
                <a16:creationId xmlns:a16="http://schemas.microsoft.com/office/drawing/2014/main" id="{CC9AA774-24D1-4421-ADBB-4D3F88C858CF}"/>
              </a:ext>
            </a:extLst>
          </p:cNvPr>
          <p:cNvSpPr txBox="1"/>
          <p:nvPr/>
        </p:nvSpPr>
        <p:spPr>
          <a:xfrm>
            <a:off x="6571248" y="2758560"/>
            <a:ext cx="741283" cy="246221"/>
          </a:xfrm>
          <a:prstGeom prst="rect">
            <a:avLst/>
          </a:prstGeom>
          <a:noFill/>
        </p:spPr>
        <p:txBody>
          <a:bodyPr wrap="square" rtlCol="0">
            <a:spAutoFit/>
          </a:bodyPr>
          <a:lstStyle/>
          <a:p>
            <a:r>
              <a:rPr lang="en-US" sz="1000" dirty="0"/>
              <a:t>46.2%</a:t>
            </a:r>
          </a:p>
        </p:txBody>
      </p:sp>
      <p:sp>
        <p:nvSpPr>
          <p:cNvPr id="28" name="TextBox 27">
            <a:extLst>
              <a:ext uri="{FF2B5EF4-FFF2-40B4-BE49-F238E27FC236}">
                <a16:creationId xmlns:a16="http://schemas.microsoft.com/office/drawing/2014/main" id="{EFB9E0F8-F4AD-43D2-A312-6B27C97126C5}"/>
              </a:ext>
            </a:extLst>
          </p:cNvPr>
          <p:cNvSpPr txBox="1"/>
          <p:nvPr/>
        </p:nvSpPr>
        <p:spPr>
          <a:xfrm>
            <a:off x="6387791" y="2406662"/>
            <a:ext cx="741283" cy="246221"/>
          </a:xfrm>
          <a:prstGeom prst="rect">
            <a:avLst/>
          </a:prstGeom>
          <a:noFill/>
        </p:spPr>
        <p:txBody>
          <a:bodyPr wrap="square" rtlCol="0">
            <a:spAutoFit/>
          </a:bodyPr>
          <a:lstStyle/>
          <a:p>
            <a:r>
              <a:rPr lang="en-US" sz="1000" dirty="0"/>
              <a:t>45.9%</a:t>
            </a:r>
          </a:p>
        </p:txBody>
      </p:sp>
      <p:sp>
        <p:nvSpPr>
          <p:cNvPr id="29" name="TextBox 28">
            <a:extLst>
              <a:ext uri="{FF2B5EF4-FFF2-40B4-BE49-F238E27FC236}">
                <a16:creationId xmlns:a16="http://schemas.microsoft.com/office/drawing/2014/main" id="{A6C9742C-5ECC-44A3-A0DC-8381B6961308}"/>
              </a:ext>
            </a:extLst>
          </p:cNvPr>
          <p:cNvSpPr txBox="1"/>
          <p:nvPr/>
        </p:nvSpPr>
        <p:spPr>
          <a:xfrm>
            <a:off x="6285665" y="3065811"/>
            <a:ext cx="741283" cy="246221"/>
          </a:xfrm>
          <a:prstGeom prst="rect">
            <a:avLst/>
          </a:prstGeom>
          <a:noFill/>
        </p:spPr>
        <p:txBody>
          <a:bodyPr wrap="square" rtlCol="0">
            <a:spAutoFit/>
          </a:bodyPr>
          <a:lstStyle/>
          <a:p>
            <a:r>
              <a:rPr lang="en-US" sz="1000" dirty="0"/>
              <a:t>41.7%</a:t>
            </a:r>
          </a:p>
        </p:txBody>
      </p:sp>
      <p:sp>
        <p:nvSpPr>
          <p:cNvPr id="30" name="TextBox 29">
            <a:extLst>
              <a:ext uri="{FF2B5EF4-FFF2-40B4-BE49-F238E27FC236}">
                <a16:creationId xmlns:a16="http://schemas.microsoft.com/office/drawing/2014/main" id="{58CD7350-5A94-43A0-AE05-C72B78BDA242}"/>
              </a:ext>
            </a:extLst>
          </p:cNvPr>
          <p:cNvSpPr txBox="1"/>
          <p:nvPr/>
        </p:nvSpPr>
        <p:spPr>
          <a:xfrm>
            <a:off x="4775789" y="2872915"/>
            <a:ext cx="741283" cy="246221"/>
          </a:xfrm>
          <a:prstGeom prst="rect">
            <a:avLst/>
          </a:prstGeom>
          <a:noFill/>
        </p:spPr>
        <p:txBody>
          <a:bodyPr wrap="square" rtlCol="0">
            <a:spAutoFit/>
          </a:bodyPr>
          <a:lstStyle/>
          <a:p>
            <a:r>
              <a:rPr lang="en-US" sz="1000" dirty="0"/>
              <a:t>47.3%</a:t>
            </a:r>
          </a:p>
        </p:txBody>
      </p:sp>
      <p:sp>
        <p:nvSpPr>
          <p:cNvPr id="31" name="TextBox 30">
            <a:extLst>
              <a:ext uri="{FF2B5EF4-FFF2-40B4-BE49-F238E27FC236}">
                <a16:creationId xmlns:a16="http://schemas.microsoft.com/office/drawing/2014/main" id="{A5866EA8-53FE-48AE-9F22-DB43D9570F2E}"/>
              </a:ext>
            </a:extLst>
          </p:cNvPr>
          <p:cNvSpPr txBox="1"/>
          <p:nvPr/>
        </p:nvSpPr>
        <p:spPr>
          <a:xfrm>
            <a:off x="6005944" y="2188378"/>
            <a:ext cx="741283" cy="246221"/>
          </a:xfrm>
          <a:prstGeom prst="rect">
            <a:avLst/>
          </a:prstGeom>
          <a:noFill/>
        </p:spPr>
        <p:txBody>
          <a:bodyPr wrap="square" rtlCol="0">
            <a:spAutoFit/>
          </a:bodyPr>
          <a:lstStyle/>
          <a:p>
            <a:r>
              <a:rPr lang="en-US" sz="1000" dirty="0"/>
              <a:t>43.4%</a:t>
            </a:r>
          </a:p>
        </p:txBody>
      </p:sp>
      <p:sp>
        <p:nvSpPr>
          <p:cNvPr id="32" name="TextBox 31">
            <a:extLst>
              <a:ext uri="{FF2B5EF4-FFF2-40B4-BE49-F238E27FC236}">
                <a16:creationId xmlns:a16="http://schemas.microsoft.com/office/drawing/2014/main" id="{7FE7A5B0-4A7A-4C51-9C37-DDF5E55B2052}"/>
              </a:ext>
            </a:extLst>
          </p:cNvPr>
          <p:cNvSpPr txBox="1"/>
          <p:nvPr/>
        </p:nvSpPr>
        <p:spPr>
          <a:xfrm>
            <a:off x="5101751" y="3345211"/>
            <a:ext cx="741283" cy="246221"/>
          </a:xfrm>
          <a:prstGeom prst="rect">
            <a:avLst/>
          </a:prstGeom>
          <a:noFill/>
        </p:spPr>
        <p:txBody>
          <a:bodyPr wrap="square" rtlCol="0">
            <a:spAutoFit/>
          </a:bodyPr>
          <a:lstStyle/>
          <a:p>
            <a:r>
              <a:rPr lang="en-US" sz="1000" dirty="0"/>
              <a:t>43.7%</a:t>
            </a:r>
          </a:p>
        </p:txBody>
      </p:sp>
      <p:sp>
        <p:nvSpPr>
          <p:cNvPr id="33" name="TextBox 32">
            <a:extLst>
              <a:ext uri="{FF2B5EF4-FFF2-40B4-BE49-F238E27FC236}">
                <a16:creationId xmlns:a16="http://schemas.microsoft.com/office/drawing/2014/main" id="{66FA120D-568C-402B-8799-084A53200176}"/>
              </a:ext>
            </a:extLst>
          </p:cNvPr>
          <p:cNvSpPr txBox="1"/>
          <p:nvPr/>
        </p:nvSpPr>
        <p:spPr>
          <a:xfrm>
            <a:off x="5708212" y="3898156"/>
            <a:ext cx="741283" cy="246221"/>
          </a:xfrm>
          <a:prstGeom prst="rect">
            <a:avLst/>
          </a:prstGeom>
          <a:noFill/>
        </p:spPr>
        <p:txBody>
          <a:bodyPr wrap="square" rtlCol="0">
            <a:spAutoFit/>
          </a:bodyPr>
          <a:lstStyle/>
          <a:p>
            <a:r>
              <a:rPr lang="en-US" sz="1000" dirty="0"/>
              <a:t>50.3%</a:t>
            </a:r>
          </a:p>
        </p:txBody>
      </p:sp>
      <p:sp>
        <p:nvSpPr>
          <p:cNvPr id="34" name="TextBox 33">
            <a:extLst>
              <a:ext uri="{FF2B5EF4-FFF2-40B4-BE49-F238E27FC236}">
                <a16:creationId xmlns:a16="http://schemas.microsoft.com/office/drawing/2014/main" id="{9006735C-1B10-4FA7-BC76-B49B003822C0}"/>
              </a:ext>
            </a:extLst>
          </p:cNvPr>
          <p:cNvSpPr txBox="1"/>
          <p:nvPr/>
        </p:nvSpPr>
        <p:spPr>
          <a:xfrm>
            <a:off x="4956128" y="4393409"/>
            <a:ext cx="741283" cy="246221"/>
          </a:xfrm>
          <a:prstGeom prst="rect">
            <a:avLst/>
          </a:prstGeom>
          <a:noFill/>
        </p:spPr>
        <p:txBody>
          <a:bodyPr wrap="square" rtlCol="0">
            <a:spAutoFit/>
          </a:bodyPr>
          <a:lstStyle/>
          <a:p>
            <a:r>
              <a:rPr lang="en-US" sz="1000" dirty="0"/>
              <a:t>62.0%</a:t>
            </a:r>
          </a:p>
        </p:txBody>
      </p:sp>
      <p:sp>
        <p:nvSpPr>
          <p:cNvPr id="35" name="TextBox 34">
            <a:extLst>
              <a:ext uri="{FF2B5EF4-FFF2-40B4-BE49-F238E27FC236}">
                <a16:creationId xmlns:a16="http://schemas.microsoft.com/office/drawing/2014/main" id="{E6A5D0FE-B54F-4AE6-BE42-FEAB96AB72D5}"/>
              </a:ext>
            </a:extLst>
          </p:cNvPr>
          <p:cNvSpPr txBox="1"/>
          <p:nvPr/>
        </p:nvSpPr>
        <p:spPr>
          <a:xfrm>
            <a:off x="2672212" y="4567701"/>
            <a:ext cx="741283" cy="246221"/>
          </a:xfrm>
          <a:prstGeom prst="rect">
            <a:avLst/>
          </a:prstGeom>
          <a:noFill/>
        </p:spPr>
        <p:txBody>
          <a:bodyPr wrap="square" rtlCol="0">
            <a:spAutoFit/>
          </a:bodyPr>
          <a:lstStyle/>
          <a:p>
            <a:r>
              <a:rPr lang="en-US" sz="1000" dirty="0"/>
              <a:t>64.1%</a:t>
            </a:r>
          </a:p>
        </p:txBody>
      </p:sp>
      <p:sp>
        <p:nvSpPr>
          <p:cNvPr id="36" name="TextBox 35">
            <a:extLst>
              <a:ext uri="{FF2B5EF4-FFF2-40B4-BE49-F238E27FC236}">
                <a16:creationId xmlns:a16="http://schemas.microsoft.com/office/drawing/2014/main" id="{7123FA3B-DFE9-43EE-87F4-B3F4C9B5DD4D}"/>
              </a:ext>
            </a:extLst>
          </p:cNvPr>
          <p:cNvSpPr txBox="1"/>
          <p:nvPr/>
        </p:nvSpPr>
        <p:spPr>
          <a:xfrm>
            <a:off x="6261495" y="4670029"/>
            <a:ext cx="741283" cy="246221"/>
          </a:xfrm>
          <a:prstGeom prst="rect">
            <a:avLst/>
          </a:prstGeom>
          <a:noFill/>
        </p:spPr>
        <p:txBody>
          <a:bodyPr wrap="square" rtlCol="0">
            <a:spAutoFit/>
          </a:bodyPr>
          <a:lstStyle/>
          <a:p>
            <a:r>
              <a:rPr lang="en-US" sz="1000" dirty="0"/>
              <a:t>52.6%</a:t>
            </a:r>
          </a:p>
        </p:txBody>
      </p:sp>
      <p:cxnSp>
        <p:nvCxnSpPr>
          <p:cNvPr id="37" name="Straight Connector 36">
            <a:extLst>
              <a:ext uri="{FF2B5EF4-FFF2-40B4-BE49-F238E27FC236}">
                <a16:creationId xmlns:a16="http://schemas.microsoft.com/office/drawing/2014/main" id="{D6AA3176-780E-4FDA-8D1D-7EC874DD3071}"/>
              </a:ext>
            </a:extLst>
          </p:cNvPr>
          <p:cNvCxnSpPr>
            <a:cxnSpLocks/>
          </p:cNvCxnSpPr>
          <p:nvPr/>
        </p:nvCxnSpPr>
        <p:spPr>
          <a:xfrm>
            <a:off x="6805378" y="4435069"/>
            <a:ext cx="499430" cy="435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21891983-589D-47BD-88C0-9720135AC685}"/>
              </a:ext>
            </a:extLst>
          </p:cNvPr>
          <p:cNvSpPr txBox="1"/>
          <p:nvPr/>
        </p:nvSpPr>
        <p:spPr>
          <a:xfrm>
            <a:off x="7198983" y="4546918"/>
            <a:ext cx="741283" cy="246221"/>
          </a:xfrm>
          <a:prstGeom prst="rect">
            <a:avLst/>
          </a:prstGeom>
          <a:noFill/>
        </p:spPr>
        <p:txBody>
          <a:bodyPr wrap="square" rtlCol="0">
            <a:spAutoFit/>
          </a:bodyPr>
          <a:lstStyle/>
          <a:p>
            <a:r>
              <a:rPr lang="en-US" sz="1000" dirty="0"/>
              <a:t>55.2%</a:t>
            </a:r>
          </a:p>
        </p:txBody>
      </p:sp>
      <p:sp>
        <p:nvSpPr>
          <p:cNvPr id="41" name="TextBox 40">
            <a:extLst>
              <a:ext uri="{FF2B5EF4-FFF2-40B4-BE49-F238E27FC236}">
                <a16:creationId xmlns:a16="http://schemas.microsoft.com/office/drawing/2014/main" id="{D3898B10-E606-43DC-B000-2B48F2330C2A}"/>
              </a:ext>
            </a:extLst>
          </p:cNvPr>
          <p:cNvSpPr txBox="1"/>
          <p:nvPr/>
        </p:nvSpPr>
        <p:spPr>
          <a:xfrm>
            <a:off x="4109301" y="3603987"/>
            <a:ext cx="741283" cy="246221"/>
          </a:xfrm>
          <a:prstGeom prst="rect">
            <a:avLst/>
          </a:prstGeom>
          <a:noFill/>
        </p:spPr>
        <p:txBody>
          <a:bodyPr wrap="square" rtlCol="0">
            <a:spAutoFit/>
          </a:bodyPr>
          <a:lstStyle/>
          <a:p>
            <a:r>
              <a:rPr lang="en-US" sz="1000" dirty="0"/>
              <a:t>53.8%</a:t>
            </a:r>
          </a:p>
        </p:txBody>
      </p:sp>
      <p:pic>
        <p:nvPicPr>
          <p:cNvPr id="45" name="Picture 44"/>
          <p:cNvPicPr>
            <a:picLocks noChangeAspect="1"/>
          </p:cNvPicPr>
          <p:nvPr/>
        </p:nvPicPr>
        <p:blipFill rotWithShape="1">
          <a:blip r:embed="rId2"/>
          <a:srcRect l="70918" t="37866" b="38009"/>
          <a:stretch/>
        </p:blipFill>
        <p:spPr>
          <a:xfrm>
            <a:off x="1009205" y="2049089"/>
            <a:ext cx="2745556" cy="1323883"/>
          </a:xfrm>
          <a:prstGeom prst="rect">
            <a:avLst/>
          </a:prstGeom>
        </p:spPr>
      </p:pic>
      <p:sp>
        <p:nvSpPr>
          <p:cNvPr id="40" name="Text Box 24"/>
          <p:cNvSpPr txBox="1">
            <a:spLocks noChangeArrowheads="1"/>
          </p:cNvSpPr>
          <p:nvPr/>
        </p:nvSpPr>
        <p:spPr bwMode="auto">
          <a:xfrm>
            <a:off x="457200" y="5631556"/>
            <a:ext cx="82296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100" i="1" dirty="0">
                <a:cs typeface="Arial" charset="0"/>
              </a:rPr>
              <a:t>Note: This map does not reflect Virginia’s Medicaid expansion, which went into effect on January 1, 2019.</a:t>
            </a:r>
          </a:p>
          <a:p>
            <a:pPr>
              <a:spcBef>
                <a:spcPct val="50000"/>
              </a:spcBef>
            </a:pPr>
            <a:r>
              <a:rPr lang="en-US" sz="1100" i="1" dirty="0">
                <a:cs typeface="Arial" charset="0"/>
              </a:rPr>
              <a:t>Source: Urban Institute, February 2020. Based on the 2018 American Community Survey (ACS) data from the Integrated Public Use Microdata Series (IPUMS). For area definitions, see “Guide to Regions of Virginia”. The estimates reflect Urban Institute adjustments for potential misreporting of coverage.</a:t>
            </a:r>
          </a:p>
        </p:txBody>
      </p:sp>
    </p:spTree>
    <p:extLst>
      <p:ext uri="{BB962C8B-B14F-4D97-AF65-F5344CB8AC3E}">
        <p14:creationId xmlns:p14="http://schemas.microsoft.com/office/powerpoint/2010/main" val="142881641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Picture 41"/>
          <p:cNvPicPr>
            <a:picLocks noChangeAspect="1"/>
          </p:cNvPicPr>
          <p:nvPr/>
        </p:nvPicPr>
        <p:blipFill rotWithShape="1">
          <a:blip r:embed="rId2"/>
          <a:srcRect l="2790" t="23926" r="31234" b="23868"/>
          <a:stretch/>
        </p:blipFill>
        <p:spPr>
          <a:xfrm>
            <a:off x="1315017" y="2046097"/>
            <a:ext cx="6455664" cy="2969156"/>
          </a:xfrm>
          <a:prstGeom prst="rect">
            <a:avLst/>
          </a:prstGeom>
        </p:spPr>
      </p:pic>
      <p:sp>
        <p:nvSpPr>
          <p:cNvPr id="2" name="Rectangle 1"/>
          <p:cNvSpPr/>
          <p:nvPr/>
        </p:nvSpPr>
        <p:spPr>
          <a:xfrm>
            <a:off x="457200" y="548640"/>
            <a:ext cx="8229600" cy="1200329"/>
          </a:xfrm>
          <a:prstGeom prst="rect">
            <a:avLst/>
          </a:prstGeom>
        </p:spPr>
        <p:txBody>
          <a:bodyPr wrap="square">
            <a:spAutoFit/>
          </a:bodyPr>
          <a:lstStyle/>
          <a:p>
            <a:pPr algn="ctr"/>
            <a:r>
              <a:rPr lang="en-US" sz="2400" b="1" dirty="0"/>
              <a:t>Map 10: Share of uninsured nonelderly adult (19-64)</a:t>
            </a:r>
          </a:p>
          <a:p>
            <a:pPr algn="ctr"/>
            <a:r>
              <a:rPr lang="en-US" sz="2400" b="1" dirty="0"/>
              <a:t>Virginians with family income from 139-250% FPL</a:t>
            </a:r>
          </a:p>
          <a:p>
            <a:pPr algn="ctr"/>
            <a:r>
              <a:rPr lang="en-US" sz="2400" b="1" dirty="0"/>
              <a:t>in 2018, by region</a:t>
            </a:r>
          </a:p>
        </p:txBody>
      </p:sp>
      <p:sp>
        <p:nvSpPr>
          <p:cNvPr id="4"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
        <p:nvSpPr>
          <p:cNvPr id="6" name="TextBox 5">
            <a:extLst>
              <a:ext uri="{FF2B5EF4-FFF2-40B4-BE49-F238E27FC236}">
                <a16:creationId xmlns:a16="http://schemas.microsoft.com/office/drawing/2014/main" id="{1E997A55-CFE5-43C7-B7DB-8F4C80426BB4}"/>
              </a:ext>
            </a:extLst>
          </p:cNvPr>
          <p:cNvSpPr txBox="1"/>
          <p:nvPr/>
        </p:nvSpPr>
        <p:spPr>
          <a:xfrm>
            <a:off x="6633928" y="2560305"/>
            <a:ext cx="363682" cy="307777"/>
          </a:xfrm>
          <a:prstGeom prst="rect">
            <a:avLst/>
          </a:prstGeom>
          <a:noFill/>
        </p:spPr>
        <p:txBody>
          <a:bodyPr wrap="square" rtlCol="0">
            <a:spAutoFit/>
          </a:bodyPr>
          <a:lstStyle/>
          <a:p>
            <a:r>
              <a:rPr lang="en-US" sz="1400" dirty="0"/>
              <a:t>1</a:t>
            </a:r>
          </a:p>
        </p:txBody>
      </p:sp>
      <p:sp>
        <p:nvSpPr>
          <p:cNvPr id="8" name="TextBox 7">
            <a:extLst>
              <a:ext uri="{FF2B5EF4-FFF2-40B4-BE49-F238E27FC236}">
                <a16:creationId xmlns:a16="http://schemas.microsoft.com/office/drawing/2014/main" id="{9AFBDBE1-D08E-4E88-8B57-3EB7B5A27FF6}"/>
              </a:ext>
            </a:extLst>
          </p:cNvPr>
          <p:cNvSpPr txBox="1"/>
          <p:nvPr/>
        </p:nvSpPr>
        <p:spPr>
          <a:xfrm>
            <a:off x="6421081" y="2212245"/>
            <a:ext cx="363682" cy="307777"/>
          </a:xfrm>
          <a:prstGeom prst="rect">
            <a:avLst/>
          </a:prstGeom>
          <a:noFill/>
        </p:spPr>
        <p:txBody>
          <a:bodyPr wrap="square" rtlCol="0">
            <a:spAutoFit/>
          </a:bodyPr>
          <a:lstStyle/>
          <a:p>
            <a:r>
              <a:rPr lang="en-US" sz="1400" dirty="0"/>
              <a:t>2</a:t>
            </a:r>
          </a:p>
        </p:txBody>
      </p:sp>
      <p:sp>
        <p:nvSpPr>
          <p:cNvPr id="9" name="TextBox 8">
            <a:extLst>
              <a:ext uri="{FF2B5EF4-FFF2-40B4-BE49-F238E27FC236}">
                <a16:creationId xmlns:a16="http://schemas.microsoft.com/office/drawing/2014/main" id="{B60851A5-9A88-4C78-BD5B-05C620682B28}"/>
              </a:ext>
            </a:extLst>
          </p:cNvPr>
          <p:cNvSpPr txBox="1"/>
          <p:nvPr/>
        </p:nvSpPr>
        <p:spPr>
          <a:xfrm>
            <a:off x="6067790" y="2003554"/>
            <a:ext cx="363682" cy="307777"/>
          </a:xfrm>
          <a:prstGeom prst="rect">
            <a:avLst/>
          </a:prstGeom>
          <a:noFill/>
        </p:spPr>
        <p:txBody>
          <a:bodyPr wrap="square" rtlCol="0">
            <a:spAutoFit/>
          </a:bodyPr>
          <a:lstStyle/>
          <a:p>
            <a:r>
              <a:rPr lang="en-US" sz="1400" dirty="0"/>
              <a:t>6</a:t>
            </a:r>
          </a:p>
        </p:txBody>
      </p:sp>
      <p:sp>
        <p:nvSpPr>
          <p:cNvPr id="10" name="TextBox 9">
            <a:extLst>
              <a:ext uri="{FF2B5EF4-FFF2-40B4-BE49-F238E27FC236}">
                <a16:creationId xmlns:a16="http://schemas.microsoft.com/office/drawing/2014/main" id="{0566ED67-BBFC-4B97-A3E4-801911542DF9}"/>
              </a:ext>
            </a:extLst>
          </p:cNvPr>
          <p:cNvSpPr txBox="1"/>
          <p:nvPr/>
        </p:nvSpPr>
        <p:spPr>
          <a:xfrm>
            <a:off x="6348177" y="2884136"/>
            <a:ext cx="363682" cy="307777"/>
          </a:xfrm>
          <a:prstGeom prst="rect">
            <a:avLst/>
          </a:prstGeom>
          <a:noFill/>
        </p:spPr>
        <p:txBody>
          <a:bodyPr wrap="square" rtlCol="0">
            <a:spAutoFit/>
          </a:bodyPr>
          <a:lstStyle/>
          <a:p>
            <a:r>
              <a:rPr lang="en-US" sz="1400" dirty="0"/>
              <a:t>3</a:t>
            </a:r>
          </a:p>
        </p:txBody>
      </p:sp>
      <p:sp>
        <p:nvSpPr>
          <p:cNvPr id="11" name="TextBox 10">
            <a:extLst>
              <a:ext uri="{FF2B5EF4-FFF2-40B4-BE49-F238E27FC236}">
                <a16:creationId xmlns:a16="http://schemas.microsoft.com/office/drawing/2014/main" id="{8D13D50D-2EC7-48D6-BCBF-4F2A7DA0A300}"/>
              </a:ext>
            </a:extLst>
          </p:cNvPr>
          <p:cNvSpPr txBox="1"/>
          <p:nvPr/>
        </p:nvSpPr>
        <p:spPr>
          <a:xfrm>
            <a:off x="4904174" y="2678055"/>
            <a:ext cx="363682" cy="307777"/>
          </a:xfrm>
          <a:prstGeom prst="rect">
            <a:avLst/>
          </a:prstGeom>
          <a:noFill/>
        </p:spPr>
        <p:txBody>
          <a:bodyPr wrap="square" rtlCol="0">
            <a:spAutoFit/>
          </a:bodyPr>
          <a:lstStyle/>
          <a:p>
            <a:r>
              <a:rPr lang="en-US" sz="1400" dirty="0"/>
              <a:t>4</a:t>
            </a:r>
          </a:p>
        </p:txBody>
      </p:sp>
      <p:sp>
        <p:nvSpPr>
          <p:cNvPr id="12" name="TextBox 11">
            <a:extLst>
              <a:ext uri="{FF2B5EF4-FFF2-40B4-BE49-F238E27FC236}">
                <a16:creationId xmlns:a16="http://schemas.microsoft.com/office/drawing/2014/main" id="{8FA62209-1EC5-411D-8FC8-7C00F81948BF}"/>
              </a:ext>
            </a:extLst>
          </p:cNvPr>
          <p:cNvSpPr txBox="1"/>
          <p:nvPr/>
        </p:nvSpPr>
        <p:spPr>
          <a:xfrm>
            <a:off x="6929049" y="2960650"/>
            <a:ext cx="363682" cy="307777"/>
          </a:xfrm>
          <a:prstGeom prst="rect">
            <a:avLst/>
          </a:prstGeom>
          <a:noFill/>
        </p:spPr>
        <p:txBody>
          <a:bodyPr wrap="square" rtlCol="0">
            <a:spAutoFit/>
          </a:bodyPr>
          <a:lstStyle/>
          <a:p>
            <a:r>
              <a:rPr lang="en-US" sz="1400" dirty="0"/>
              <a:t>5</a:t>
            </a:r>
          </a:p>
        </p:txBody>
      </p:sp>
      <p:sp>
        <p:nvSpPr>
          <p:cNvPr id="13" name="TextBox 12">
            <a:extLst>
              <a:ext uri="{FF2B5EF4-FFF2-40B4-BE49-F238E27FC236}">
                <a16:creationId xmlns:a16="http://schemas.microsoft.com/office/drawing/2014/main" id="{520720A4-EC0C-44D4-9EF5-7B28E9EB50E5}"/>
              </a:ext>
            </a:extLst>
          </p:cNvPr>
          <p:cNvSpPr txBox="1"/>
          <p:nvPr/>
        </p:nvSpPr>
        <p:spPr>
          <a:xfrm>
            <a:off x="5770584" y="3706711"/>
            <a:ext cx="363682" cy="307777"/>
          </a:xfrm>
          <a:prstGeom prst="rect">
            <a:avLst/>
          </a:prstGeom>
          <a:noFill/>
        </p:spPr>
        <p:txBody>
          <a:bodyPr wrap="square" rtlCol="0">
            <a:spAutoFit/>
          </a:bodyPr>
          <a:lstStyle/>
          <a:p>
            <a:r>
              <a:rPr lang="en-US" sz="1400" dirty="0"/>
              <a:t>8</a:t>
            </a:r>
          </a:p>
        </p:txBody>
      </p:sp>
      <p:sp>
        <p:nvSpPr>
          <p:cNvPr id="14" name="TextBox 13">
            <a:extLst>
              <a:ext uri="{FF2B5EF4-FFF2-40B4-BE49-F238E27FC236}">
                <a16:creationId xmlns:a16="http://schemas.microsoft.com/office/drawing/2014/main" id="{F81F6720-66CE-437D-9BE1-AC5DEF6FDE46}"/>
              </a:ext>
            </a:extLst>
          </p:cNvPr>
          <p:cNvSpPr txBox="1"/>
          <p:nvPr/>
        </p:nvSpPr>
        <p:spPr>
          <a:xfrm>
            <a:off x="5234875" y="3127431"/>
            <a:ext cx="363682" cy="307777"/>
          </a:xfrm>
          <a:prstGeom prst="rect">
            <a:avLst/>
          </a:prstGeom>
          <a:noFill/>
        </p:spPr>
        <p:txBody>
          <a:bodyPr wrap="square" rtlCol="0">
            <a:spAutoFit/>
          </a:bodyPr>
          <a:lstStyle/>
          <a:p>
            <a:r>
              <a:rPr lang="en-US" sz="1400" dirty="0"/>
              <a:t>7</a:t>
            </a:r>
          </a:p>
        </p:txBody>
      </p:sp>
      <p:sp>
        <p:nvSpPr>
          <p:cNvPr id="15" name="TextBox 14">
            <a:extLst>
              <a:ext uri="{FF2B5EF4-FFF2-40B4-BE49-F238E27FC236}">
                <a16:creationId xmlns:a16="http://schemas.microsoft.com/office/drawing/2014/main" id="{9B29ECEE-969D-4681-A892-B51EE6D9DEBA}"/>
              </a:ext>
            </a:extLst>
          </p:cNvPr>
          <p:cNvSpPr txBox="1"/>
          <p:nvPr/>
        </p:nvSpPr>
        <p:spPr>
          <a:xfrm>
            <a:off x="4987301" y="4171759"/>
            <a:ext cx="467925" cy="307777"/>
          </a:xfrm>
          <a:prstGeom prst="rect">
            <a:avLst/>
          </a:prstGeom>
          <a:noFill/>
        </p:spPr>
        <p:txBody>
          <a:bodyPr wrap="square" rtlCol="0">
            <a:spAutoFit/>
          </a:bodyPr>
          <a:lstStyle/>
          <a:p>
            <a:r>
              <a:rPr lang="en-US" sz="1400" dirty="0"/>
              <a:t>10</a:t>
            </a:r>
          </a:p>
        </p:txBody>
      </p:sp>
      <p:sp>
        <p:nvSpPr>
          <p:cNvPr id="16" name="TextBox 15">
            <a:extLst>
              <a:ext uri="{FF2B5EF4-FFF2-40B4-BE49-F238E27FC236}">
                <a16:creationId xmlns:a16="http://schemas.microsoft.com/office/drawing/2014/main" id="{7F285EE6-0AC5-4A11-99B6-CD7636191922}"/>
              </a:ext>
            </a:extLst>
          </p:cNvPr>
          <p:cNvSpPr txBox="1"/>
          <p:nvPr/>
        </p:nvSpPr>
        <p:spPr>
          <a:xfrm>
            <a:off x="4202051" y="3387288"/>
            <a:ext cx="363682" cy="307777"/>
          </a:xfrm>
          <a:prstGeom prst="rect">
            <a:avLst/>
          </a:prstGeom>
          <a:noFill/>
        </p:spPr>
        <p:txBody>
          <a:bodyPr wrap="square" rtlCol="0">
            <a:spAutoFit/>
          </a:bodyPr>
          <a:lstStyle/>
          <a:p>
            <a:r>
              <a:rPr lang="en-US" sz="1400" dirty="0"/>
              <a:t>9</a:t>
            </a:r>
          </a:p>
        </p:txBody>
      </p:sp>
      <p:sp>
        <p:nvSpPr>
          <p:cNvPr id="17" name="TextBox 16">
            <a:extLst>
              <a:ext uri="{FF2B5EF4-FFF2-40B4-BE49-F238E27FC236}">
                <a16:creationId xmlns:a16="http://schemas.microsoft.com/office/drawing/2014/main" id="{7B13CD59-CBF6-4F9F-B83E-639B718CB3F4}"/>
              </a:ext>
            </a:extLst>
          </p:cNvPr>
          <p:cNvSpPr txBox="1"/>
          <p:nvPr/>
        </p:nvSpPr>
        <p:spPr>
          <a:xfrm>
            <a:off x="2763648" y="4325647"/>
            <a:ext cx="467925" cy="307777"/>
          </a:xfrm>
          <a:prstGeom prst="rect">
            <a:avLst/>
          </a:prstGeom>
          <a:noFill/>
        </p:spPr>
        <p:txBody>
          <a:bodyPr wrap="square" rtlCol="0">
            <a:spAutoFit/>
          </a:bodyPr>
          <a:lstStyle/>
          <a:p>
            <a:r>
              <a:rPr lang="en-US" sz="1400" dirty="0"/>
              <a:t>11</a:t>
            </a:r>
          </a:p>
        </p:txBody>
      </p:sp>
      <p:sp>
        <p:nvSpPr>
          <p:cNvPr id="18" name="TextBox 17">
            <a:extLst>
              <a:ext uri="{FF2B5EF4-FFF2-40B4-BE49-F238E27FC236}">
                <a16:creationId xmlns:a16="http://schemas.microsoft.com/office/drawing/2014/main" id="{371D8074-CE0A-46F0-AE7F-A443AE41C119}"/>
              </a:ext>
            </a:extLst>
          </p:cNvPr>
          <p:cNvSpPr txBox="1"/>
          <p:nvPr/>
        </p:nvSpPr>
        <p:spPr>
          <a:xfrm>
            <a:off x="6316838" y="4468222"/>
            <a:ext cx="467925" cy="307777"/>
          </a:xfrm>
          <a:prstGeom prst="rect">
            <a:avLst/>
          </a:prstGeom>
          <a:noFill/>
        </p:spPr>
        <p:txBody>
          <a:bodyPr wrap="square" rtlCol="0">
            <a:spAutoFit/>
          </a:bodyPr>
          <a:lstStyle/>
          <a:p>
            <a:r>
              <a:rPr lang="en-US" sz="1400" dirty="0"/>
              <a:t>12</a:t>
            </a:r>
          </a:p>
        </p:txBody>
      </p:sp>
      <p:sp>
        <p:nvSpPr>
          <p:cNvPr id="19" name="TextBox 18">
            <a:extLst>
              <a:ext uri="{FF2B5EF4-FFF2-40B4-BE49-F238E27FC236}">
                <a16:creationId xmlns:a16="http://schemas.microsoft.com/office/drawing/2014/main" id="{555BC41A-D800-45B4-8960-256B3A399DBA}"/>
              </a:ext>
            </a:extLst>
          </p:cNvPr>
          <p:cNvSpPr txBox="1"/>
          <p:nvPr/>
        </p:nvSpPr>
        <p:spPr>
          <a:xfrm>
            <a:off x="7258960" y="4324726"/>
            <a:ext cx="467925" cy="307777"/>
          </a:xfrm>
          <a:prstGeom prst="rect">
            <a:avLst/>
          </a:prstGeom>
          <a:noFill/>
        </p:spPr>
        <p:txBody>
          <a:bodyPr wrap="square" rtlCol="0">
            <a:spAutoFit/>
          </a:bodyPr>
          <a:lstStyle/>
          <a:p>
            <a:r>
              <a:rPr lang="en-US" sz="1400" dirty="0"/>
              <a:t>13</a:t>
            </a:r>
          </a:p>
        </p:txBody>
      </p:sp>
      <p:cxnSp>
        <p:nvCxnSpPr>
          <p:cNvPr id="20" name="Straight Connector 19">
            <a:extLst>
              <a:ext uri="{FF2B5EF4-FFF2-40B4-BE49-F238E27FC236}">
                <a16:creationId xmlns:a16="http://schemas.microsoft.com/office/drawing/2014/main" id="{D0BE5CE8-42C1-468F-8287-F69F8B43E921}"/>
              </a:ext>
            </a:extLst>
          </p:cNvPr>
          <p:cNvCxnSpPr>
            <a:cxnSpLocks/>
          </p:cNvCxnSpPr>
          <p:nvPr/>
        </p:nvCxnSpPr>
        <p:spPr>
          <a:xfrm>
            <a:off x="6227785" y="2702624"/>
            <a:ext cx="458098" cy="172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52736D0-EB7A-4940-8171-B16001A29ED9}"/>
              </a:ext>
            </a:extLst>
          </p:cNvPr>
          <p:cNvCxnSpPr>
            <a:cxnSpLocks/>
          </p:cNvCxnSpPr>
          <p:nvPr/>
        </p:nvCxnSpPr>
        <p:spPr>
          <a:xfrm flipV="1">
            <a:off x="6088073" y="2467589"/>
            <a:ext cx="353622" cy="2276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D04FC46-EE00-4FE9-A52D-B05321501CE2}"/>
              </a:ext>
            </a:extLst>
          </p:cNvPr>
          <p:cNvCxnSpPr>
            <a:cxnSpLocks/>
          </p:cNvCxnSpPr>
          <p:nvPr/>
        </p:nvCxnSpPr>
        <p:spPr>
          <a:xfrm>
            <a:off x="6036451" y="2985832"/>
            <a:ext cx="343881" cy="457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DAD8722-4A05-448E-B5A3-B35A9B609B9C}"/>
              </a:ext>
            </a:extLst>
          </p:cNvPr>
          <p:cNvCxnSpPr>
            <a:cxnSpLocks/>
          </p:cNvCxnSpPr>
          <p:nvPr/>
        </p:nvCxnSpPr>
        <p:spPr>
          <a:xfrm flipV="1">
            <a:off x="5822539" y="2208604"/>
            <a:ext cx="280054" cy="2826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9200674-5CEE-4D7D-A623-347D51CC901F}"/>
              </a:ext>
            </a:extLst>
          </p:cNvPr>
          <p:cNvCxnSpPr>
            <a:cxnSpLocks/>
          </p:cNvCxnSpPr>
          <p:nvPr/>
        </p:nvCxnSpPr>
        <p:spPr>
          <a:xfrm flipV="1">
            <a:off x="6561358" y="3325621"/>
            <a:ext cx="363683" cy="2349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C12F6822-1FF5-495F-9C8C-0816B032EF00}"/>
              </a:ext>
            </a:extLst>
          </p:cNvPr>
          <p:cNvCxnSpPr>
            <a:cxnSpLocks/>
          </p:cNvCxnSpPr>
          <p:nvPr/>
        </p:nvCxnSpPr>
        <p:spPr>
          <a:xfrm flipH="1" flipV="1">
            <a:off x="7129074" y="3356918"/>
            <a:ext cx="181842" cy="40761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6CF4FBEE-6D44-441B-9EEC-B56D9E28AEED}"/>
              </a:ext>
            </a:extLst>
          </p:cNvPr>
          <p:cNvSpPr txBox="1"/>
          <p:nvPr/>
        </p:nvSpPr>
        <p:spPr>
          <a:xfrm>
            <a:off x="6839096" y="3158265"/>
            <a:ext cx="741283" cy="246221"/>
          </a:xfrm>
          <a:prstGeom prst="rect">
            <a:avLst/>
          </a:prstGeom>
          <a:noFill/>
        </p:spPr>
        <p:txBody>
          <a:bodyPr wrap="square" rtlCol="0">
            <a:spAutoFit/>
          </a:bodyPr>
          <a:lstStyle/>
          <a:p>
            <a:r>
              <a:rPr lang="en-US" sz="1000" dirty="0"/>
              <a:t>25.4%</a:t>
            </a:r>
          </a:p>
        </p:txBody>
      </p:sp>
      <p:sp>
        <p:nvSpPr>
          <p:cNvPr id="27" name="TextBox 26">
            <a:extLst>
              <a:ext uri="{FF2B5EF4-FFF2-40B4-BE49-F238E27FC236}">
                <a16:creationId xmlns:a16="http://schemas.microsoft.com/office/drawing/2014/main" id="{CC9AA774-24D1-4421-ADBB-4D3F88C858CF}"/>
              </a:ext>
            </a:extLst>
          </p:cNvPr>
          <p:cNvSpPr txBox="1"/>
          <p:nvPr/>
        </p:nvSpPr>
        <p:spPr>
          <a:xfrm>
            <a:off x="6571248" y="2758560"/>
            <a:ext cx="741283" cy="246221"/>
          </a:xfrm>
          <a:prstGeom prst="rect">
            <a:avLst/>
          </a:prstGeom>
          <a:noFill/>
        </p:spPr>
        <p:txBody>
          <a:bodyPr wrap="square" rtlCol="0">
            <a:spAutoFit/>
          </a:bodyPr>
          <a:lstStyle/>
          <a:p>
            <a:r>
              <a:rPr lang="en-US" sz="1000" dirty="0"/>
              <a:t>20.4%</a:t>
            </a:r>
          </a:p>
        </p:txBody>
      </p:sp>
      <p:sp>
        <p:nvSpPr>
          <p:cNvPr id="28" name="TextBox 27">
            <a:extLst>
              <a:ext uri="{FF2B5EF4-FFF2-40B4-BE49-F238E27FC236}">
                <a16:creationId xmlns:a16="http://schemas.microsoft.com/office/drawing/2014/main" id="{EFB9E0F8-F4AD-43D2-A312-6B27C97126C5}"/>
              </a:ext>
            </a:extLst>
          </p:cNvPr>
          <p:cNvSpPr txBox="1"/>
          <p:nvPr/>
        </p:nvSpPr>
        <p:spPr>
          <a:xfrm>
            <a:off x="6387791" y="2406662"/>
            <a:ext cx="741283" cy="246221"/>
          </a:xfrm>
          <a:prstGeom prst="rect">
            <a:avLst/>
          </a:prstGeom>
          <a:noFill/>
        </p:spPr>
        <p:txBody>
          <a:bodyPr wrap="square" rtlCol="0">
            <a:spAutoFit/>
          </a:bodyPr>
          <a:lstStyle/>
          <a:p>
            <a:r>
              <a:rPr lang="en-US" sz="1000" dirty="0"/>
              <a:t>28.1%</a:t>
            </a:r>
          </a:p>
        </p:txBody>
      </p:sp>
      <p:sp>
        <p:nvSpPr>
          <p:cNvPr id="29" name="TextBox 28">
            <a:extLst>
              <a:ext uri="{FF2B5EF4-FFF2-40B4-BE49-F238E27FC236}">
                <a16:creationId xmlns:a16="http://schemas.microsoft.com/office/drawing/2014/main" id="{A6C9742C-5ECC-44A3-A0DC-8381B6961308}"/>
              </a:ext>
            </a:extLst>
          </p:cNvPr>
          <p:cNvSpPr txBox="1"/>
          <p:nvPr/>
        </p:nvSpPr>
        <p:spPr>
          <a:xfrm>
            <a:off x="6285665" y="3065811"/>
            <a:ext cx="741283" cy="246221"/>
          </a:xfrm>
          <a:prstGeom prst="rect">
            <a:avLst/>
          </a:prstGeom>
          <a:noFill/>
        </p:spPr>
        <p:txBody>
          <a:bodyPr wrap="square" rtlCol="0">
            <a:spAutoFit/>
          </a:bodyPr>
          <a:lstStyle/>
          <a:p>
            <a:r>
              <a:rPr lang="en-US" sz="1000" dirty="0"/>
              <a:t>31.6%</a:t>
            </a:r>
          </a:p>
        </p:txBody>
      </p:sp>
      <p:sp>
        <p:nvSpPr>
          <p:cNvPr id="30" name="TextBox 29">
            <a:extLst>
              <a:ext uri="{FF2B5EF4-FFF2-40B4-BE49-F238E27FC236}">
                <a16:creationId xmlns:a16="http://schemas.microsoft.com/office/drawing/2014/main" id="{58CD7350-5A94-43A0-AE05-C72B78BDA242}"/>
              </a:ext>
            </a:extLst>
          </p:cNvPr>
          <p:cNvSpPr txBox="1"/>
          <p:nvPr/>
        </p:nvSpPr>
        <p:spPr>
          <a:xfrm>
            <a:off x="4775789" y="2872915"/>
            <a:ext cx="741283" cy="246221"/>
          </a:xfrm>
          <a:prstGeom prst="rect">
            <a:avLst/>
          </a:prstGeom>
          <a:noFill/>
        </p:spPr>
        <p:txBody>
          <a:bodyPr wrap="square" rtlCol="0">
            <a:spAutoFit/>
          </a:bodyPr>
          <a:lstStyle/>
          <a:p>
            <a:r>
              <a:rPr lang="en-US" sz="1000" dirty="0"/>
              <a:t>30.1%</a:t>
            </a:r>
          </a:p>
        </p:txBody>
      </p:sp>
      <p:sp>
        <p:nvSpPr>
          <p:cNvPr id="31" name="TextBox 30">
            <a:extLst>
              <a:ext uri="{FF2B5EF4-FFF2-40B4-BE49-F238E27FC236}">
                <a16:creationId xmlns:a16="http://schemas.microsoft.com/office/drawing/2014/main" id="{A5866EA8-53FE-48AE-9F22-DB43D9570F2E}"/>
              </a:ext>
            </a:extLst>
          </p:cNvPr>
          <p:cNvSpPr txBox="1"/>
          <p:nvPr/>
        </p:nvSpPr>
        <p:spPr>
          <a:xfrm>
            <a:off x="6005944" y="2188378"/>
            <a:ext cx="741283" cy="246221"/>
          </a:xfrm>
          <a:prstGeom prst="rect">
            <a:avLst/>
          </a:prstGeom>
          <a:noFill/>
        </p:spPr>
        <p:txBody>
          <a:bodyPr wrap="square" rtlCol="0">
            <a:spAutoFit/>
          </a:bodyPr>
          <a:lstStyle/>
          <a:p>
            <a:r>
              <a:rPr lang="en-US" sz="1000" dirty="0"/>
              <a:t>31.7%</a:t>
            </a:r>
          </a:p>
        </p:txBody>
      </p:sp>
      <p:sp>
        <p:nvSpPr>
          <p:cNvPr id="32" name="TextBox 31">
            <a:extLst>
              <a:ext uri="{FF2B5EF4-FFF2-40B4-BE49-F238E27FC236}">
                <a16:creationId xmlns:a16="http://schemas.microsoft.com/office/drawing/2014/main" id="{7FE7A5B0-4A7A-4C51-9C37-DDF5E55B2052}"/>
              </a:ext>
            </a:extLst>
          </p:cNvPr>
          <p:cNvSpPr txBox="1"/>
          <p:nvPr/>
        </p:nvSpPr>
        <p:spPr>
          <a:xfrm>
            <a:off x="5101751" y="3345211"/>
            <a:ext cx="741283" cy="246221"/>
          </a:xfrm>
          <a:prstGeom prst="rect">
            <a:avLst/>
          </a:prstGeom>
          <a:noFill/>
        </p:spPr>
        <p:txBody>
          <a:bodyPr wrap="square" rtlCol="0">
            <a:spAutoFit/>
          </a:bodyPr>
          <a:lstStyle/>
          <a:p>
            <a:r>
              <a:rPr lang="en-US" sz="1000" dirty="0"/>
              <a:t>22.3%</a:t>
            </a:r>
          </a:p>
        </p:txBody>
      </p:sp>
      <p:sp>
        <p:nvSpPr>
          <p:cNvPr id="33" name="TextBox 32">
            <a:extLst>
              <a:ext uri="{FF2B5EF4-FFF2-40B4-BE49-F238E27FC236}">
                <a16:creationId xmlns:a16="http://schemas.microsoft.com/office/drawing/2014/main" id="{66FA120D-568C-402B-8799-084A53200176}"/>
              </a:ext>
            </a:extLst>
          </p:cNvPr>
          <p:cNvSpPr txBox="1"/>
          <p:nvPr/>
        </p:nvSpPr>
        <p:spPr>
          <a:xfrm>
            <a:off x="5708212" y="3898156"/>
            <a:ext cx="741283" cy="246221"/>
          </a:xfrm>
          <a:prstGeom prst="rect">
            <a:avLst/>
          </a:prstGeom>
          <a:noFill/>
        </p:spPr>
        <p:txBody>
          <a:bodyPr wrap="square" rtlCol="0">
            <a:spAutoFit/>
          </a:bodyPr>
          <a:lstStyle/>
          <a:p>
            <a:r>
              <a:rPr lang="en-US" sz="1000" dirty="0"/>
              <a:t>24.8%</a:t>
            </a:r>
          </a:p>
        </p:txBody>
      </p:sp>
      <p:sp>
        <p:nvSpPr>
          <p:cNvPr id="34" name="TextBox 33">
            <a:extLst>
              <a:ext uri="{FF2B5EF4-FFF2-40B4-BE49-F238E27FC236}">
                <a16:creationId xmlns:a16="http://schemas.microsoft.com/office/drawing/2014/main" id="{9006735C-1B10-4FA7-BC76-B49B003822C0}"/>
              </a:ext>
            </a:extLst>
          </p:cNvPr>
          <p:cNvSpPr txBox="1"/>
          <p:nvPr/>
        </p:nvSpPr>
        <p:spPr>
          <a:xfrm>
            <a:off x="4956128" y="4393409"/>
            <a:ext cx="741283" cy="246221"/>
          </a:xfrm>
          <a:prstGeom prst="rect">
            <a:avLst/>
          </a:prstGeom>
          <a:noFill/>
        </p:spPr>
        <p:txBody>
          <a:bodyPr wrap="square" rtlCol="0">
            <a:spAutoFit/>
          </a:bodyPr>
          <a:lstStyle/>
          <a:p>
            <a:r>
              <a:rPr lang="en-US" sz="1000" dirty="0"/>
              <a:t>20.6%</a:t>
            </a:r>
          </a:p>
        </p:txBody>
      </p:sp>
      <p:sp>
        <p:nvSpPr>
          <p:cNvPr id="35" name="TextBox 34">
            <a:extLst>
              <a:ext uri="{FF2B5EF4-FFF2-40B4-BE49-F238E27FC236}">
                <a16:creationId xmlns:a16="http://schemas.microsoft.com/office/drawing/2014/main" id="{E6A5D0FE-B54F-4AE6-BE42-FEAB96AB72D5}"/>
              </a:ext>
            </a:extLst>
          </p:cNvPr>
          <p:cNvSpPr txBox="1"/>
          <p:nvPr/>
        </p:nvSpPr>
        <p:spPr>
          <a:xfrm>
            <a:off x="2672212" y="4567701"/>
            <a:ext cx="741283" cy="246221"/>
          </a:xfrm>
          <a:prstGeom prst="rect">
            <a:avLst/>
          </a:prstGeom>
          <a:noFill/>
        </p:spPr>
        <p:txBody>
          <a:bodyPr wrap="square" rtlCol="0">
            <a:spAutoFit/>
          </a:bodyPr>
          <a:lstStyle/>
          <a:p>
            <a:r>
              <a:rPr lang="en-US" sz="1000" dirty="0"/>
              <a:t>20.0%</a:t>
            </a:r>
          </a:p>
        </p:txBody>
      </p:sp>
      <p:sp>
        <p:nvSpPr>
          <p:cNvPr id="36" name="TextBox 35">
            <a:extLst>
              <a:ext uri="{FF2B5EF4-FFF2-40B4-BE49-F238E27FC236}">
                <a16:creationId xmlns:a16="http://schemas.microsoft.com/office/drawing/2014/main" id="{7123FA3B-DFE9-43EE-87F4-B3F4C9B5DD4D}"/>
              </a:ext>
            </a:extLst>
          </p:cNvPr>
          <p:cNvSpPr txBox="1"/>
          <p:nvPr/>
        </p:nvSpPr>
        <p:spPr>
          <a:xfrm>
            <a:off x="6261495" y="4670029"/>
            <a:ext cx="741283" cy="246221"/>
          </a:xfrm>
          <a:prstGeom prst="rect">
            <a:avLst/>
          </a:prstGeom>
          <a:noFill/>
        </p:spPr>
        <p:txBody>
          <a:bodyPr wrap="square" rtlCol="0">
            <a:spAutoFit/>
          </a:bodyPr>
          <a:lstStyle/>
          <a:p>
            <a:r>
              <a:rPr lang="en-US" sz="1000" dirty="0"/>
              <a:t>23.7%</a:t>
            </a:r>
          </a:p>
        </p:txBody>
      </p:sp>
      <p:cxnSp>
        <p:nvCxnSpPr>
          <p:cNvPr id="37" name="Straight Connector 36">
            <a:extLst>
              <a:ext uri="{FF2B5EF4-FFF2-40B4-BE49-F238E27FC236}">
                <a16:creationId xmlns:a16="http://schemas.microsoft.com/office/drawing/2014/main" id="{D6AA3176-780E-4FDA-8D1D-7EC874DD3071}"/>
              </a:ext>
            </a:extLst>
          </p:cNvPr>
          <p:cNvCxnSpPr>
            <a:cxnSpLocks/>
          </p:cNvCxnSpPr>
          <p:nvPr/>
        </p:nvCxnSpPr>
        <p:spPr>
          <a:xfrm>
            <a:off x="6805378" y="4435069"/>
            <a:ext cx="499430" cy="435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21891983-589D-47BD-88C0-9720135AC685}"/>
              </a:ext>
            </a:extLst>
          </p:cNvPr>
          <p:cNvSpPr txBox="1"/>
          <p:nvPr/>
        </p:nvSpPr>
        <p:spPr>
          <a:xfrm>
            <a:off x="7198983" y="4546918"/>
            <a:ext cx="741283" cy="246221"/>
          </a:xfrm>
          <a:prstGeom prst="rect">
            <a:avLst/>
          </a:prstGeom>
          <a:noFill/>
        </p:spPr>
        <p:txBody>
          <a:bodyPr wrap="square" rtlCol="0">
            <a:spAutoFit/>
          </a:bodyPr>
          <a:lstStyle/>
          <a:p>
            <a:r>
              <a:rPr lang="en-US" sz="1000" dirty="0"/>
              <a:t>23.5%</a:t>
            </a:r>
          </a:p>
        </p:txBody>
      </p:sp>
      <p:sp>
        <p:nvSpPr>
          <p:cNvPr id="41" name="TextBox 40">
            <a:extLst>
              <a:ext uri="{FF2B5EF4-FFF2-40B4-BE49-F238E27FC236}">
                <a16:creationId xmlns:a16="http://schemas.microsoft.com/office/drawing/2014/main" id="{D3898B10-E606-43DC-B000-2B48F2330C2A}"/>
              </a:ext>
            </a:extLst>
          </p:cNvPr>
          <p:cNvSpPr txBox="1"/>
          <p:nvPr/>
        </p:nvSpPr>
        <p:spPr>
          <a:xfrm>
            <a:off x="4109301" y="3603987"/>
            <a:ext cx="741283" cy="246221"/>
          </a:xfrm>
          <a:prstGeom prst="rect">
            <a:avLst/>
          </a:prstGeom>
          <a:noFill/>
        </p:spPr>
        <p:txBody>
          <a:bodyPr wrap="square" rtlCol="0">
            <a:spAutoFit/>
          </a:bodyPr>
          <a:lstStyle/>
          <a:p>
            <a:r>
              <a:rPr lang="en-US" sz="1000" dirty="0"/>
              <a:t>26.5%</a:t>
            </a:r>
          </a:p>
        </p:txBody>
      </p:sp>
      <p:pic>
        <p:nvPicPr>
          <p:cNvPr id="45" name="Picture 44"/>
          <p:cNvPicPr>
            <a:picLocks noChangeAspect="1"/>
          </p:cNvPicPr>
          <p:nvPr/>
        </p:nvPicPr>
        <p:blipFill rotWithShape="1">
          <a:blip r:embed="rId2"/>
          <a:srcRect l="70928" t="38334" b="38332"/>
          <a:stretch/>
        </p:blipFill>
        <p:spPr>
          <a:xfrm>
            <a:off x="1004323" y="2068967"/>
            <a:ext cx="2743200" cy="1279835"/>
          </a:xfrm>
          <a:prstGeom prst="rect">
            <a:avLst/>
          </a:prstGeom>
        </p:spPr>
      </p:pic>
      <p:sp>
        <p:nvSpPr>
          <p:cNvPr id="44" name="Text Box 24"/>
          <p:cNvSpPr txBox="1">
            <a:spLocks noChangeArrowheads="1"/>
          </p:cNvSpPr>
          <p:nvPr/>
        </p:nvSpPr>
        <p:spPr bwMode="auto">
          <a:xfrm>
            <a:off x="457200" y="5631556"/>
            <a:ext cx="82296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100" i="1" dirty="0">
                <a:cs typeface="Arial" charset="0"/>
              </a:rPr>
              <a:t>Note: This map does not reflect Virginia’s Medicaid expansion, which went into effect on January 1, 2019.</a:t>
            </a:r>
          </a:p>
          <a:p>
            <a:pPr>
              <a:spcBef>
                <a:spcPct val="50000"/>
              </a:spcBef>
            </a:pPr>
            <a:r>
              <a:rPr lang="en-US" sz="1100" i="1" dirty="0">
                <a:cs typeface="Arial" charset="0"/>
              </a:rPr>
              <a:t>Source: Urban Institute, February 2020. Based on the 2018 American Community Survey (ACS) data from the Integrated Public Use Microdata Series (IPUMS). For area definitions, see “Guide to Regions of Virginia”. The estimates reflect Urban Institute adjustments for potential misreporting of coverage.</a:t>
            </a:r>
          </a:p>
        </p:txBody>
      </p:sp>
    </p:spTree>
    <p:extLst>
      <p:ext uri="{BB962C8B-B14F-4D97-AF65-F5344CB8AC3E}">
        <p14:creationId xmlns:p14="http://schemas.microsoft.com/office/powerpoint/2010/main" val="1924777907"/>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Picture 41"/>
          <p:cNvPicPr>
            <a:picLocks noChangeAspect="1"/>
          </p:cNvPicPr>
          <p:nvPr/>
        </p:nvPicPr>
        <p:blipFill rotWithShape="1">
          <a:blip r:embed="rId2"/>
          <a:srcRect l="2798" t="24555" r="30764" b="24030"/>
          <a:stretch/>
        </p:blipFill>
        <p:spPr>
          <a:xfrm>
            <a:off x="1314366" y="2085376"/>
            <a:ext cx="6496599" cy="2922346"/>
          </a:xfrm>
          <a:prstGeom prst="rect">
            <a:avLst/>
          </a:prstGeom>
        </p:spPr>
      </p:pic>
      <p:sp>
        <p:nvSpPr>
          <p:cNvPr id="2" name="Rectangle 1"/>
          <p:cNvSpPr/>
          <p:nvPr/>
        </p:nvSpPr>
        <p:spPr>
          <a:xfrm>
            <a:off x="457200" y="548640"/>
            <a:ext cx="8229600" cy="1200329"/>
          </a:xfrm>
          <a:prstGeom prst="rect">
            <a:avLst/>
          </a:prstGeom>
        </p:spPr>
        <p:txBody>
          <a:bodyPr wrap="square">
            <a:spAutoFit/>
          </a:bodyPr>
          <a:lstStyle/>
          <a:p>
            <a:pPr algn="ctr"/>
            <a:r>
              <a:rPr lang="en-US" sz="2400" b="1" dirty="0"/>
              <a:t>Map 11: Share of uninsured nonelderly adult (19-64)</a:t>
            </a:r>
          </a:p>
          <a:p>
            <a:pPr algn="ctr"/>
            <a:r>
              <a:rPr lang="en-US" sz="2400" b="1" dirty="0"/>
              <a:t>Virginians with family income from 139-300% FPL</a:t>
            </a:r>
          </a:p>
          <a:p>
            <a:pPr algn="ctr"/>
            <a:r>
              <a:rPr lang="en-US" sz="2400" b="1" dirty="0"/>
              <a:t>in 2018, by region</a:t>
            </a:r>
          </a:p>
        </p:txBody>
      </p:sp>
      <p:sp>
        <p:nvSpPr>
          <p:cNvPr id="4"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
        <p:nvSpPr>
          <p:cNvPr id="6" name="TextBox 5">
            <a:extLst>
              <a:ext uri="{FF2B5EF4-FFF2-40B4-BE49-F238E27FC236}">
                <a16:creationId xmlns:a16="http://schemas.microsoft.com/office/drawing/2014/main" id="{1E997A55-CFE5-43C7-B7DB-8F4C80426BB4}"/>
              </a:ext>
            </a:extLst>
          </p:cNvPr>
          <p:cNvSpPr txBox="1"/>
          <p:nvPr/>
        </p:nvSpPr>
        <p:spPr>
          <a:xfrm>
            <a:off x="6633928" y="2560305"/>
            <a:ext cx="363682" cy="307777"/>
          </a:xfrm>
          <a:prstGeom prst="rect">
            <a:avLst/>
          </a:prstGeom>
          <a:noFill/>
        </p:spPr>
        <p:txBody>
          <a:bodyPr wrap="square" rtlCol="0">
            <a:spAutoFit/>
          </a:bodyPr>
          <a:lstStyle/>
          <a:p>
            <a:r>
              <a:rPr lang="en-US" sz="1400" dirty="0"/>
              <a:t>1</a:t>
            </a:r>
          </a:p>
        </p:txBody>
      </p:sp>
      <p:sp>
        <p:nvSpPr>
          <p:cNvPr id="8" name="TextBox 7">
            <a:extLst>
              <a:ext uri="{FF2B5EF4-FFF2-40B4-BE49-F238E27FC236}">
                <a16:creationId xmlns:a16="http://schemas.microsoft.com/office/drawing/2014/main" id="{9AFBDBE1-D08E-4E88-8B57-3EB7B5A27FF6}"/>
              </a:ext>
            </a:extLst>
          </p:cNvPr>
          <p:cNvSpPr txBox="1"/>
          <p:nvPr/>
        </p:nvSpPr>
        <p:spPr>
          <a:xfrm>
            <a:off x="6421081" y="2212245"/>
            <a:ext cx="363682" cy="307777"/>
          </a:xfrm>
          <a:prstGeom prst="rect">
            <a:avLst/>
          </a:prstGeom>
          <a:noFill/>
        </p:spPr>
        <p:txBody>
          <a:bodyPr wrap="square" rtlCol="0">
            <a:spAutoFit/>
          </a:bodyPr>
          <a:lstStyle/>
          <a:p>
            <a:r>
              <a:rPr lang="en-US" sz="1400" dirty="0"/>
              <a:t>2</a:t>
            </a:r>
          </a:p>
        </p:txBody>
      </p:sp>
      <p:sp>
        <p:nvSpPr>
          <p:cNvPr id="9" name="TextBox 8">
            <a:extLst>
              <a:ext uri="{FF2B5EF4-FFF2-40B4-BE49-F238E27FC236}">
                <a16:creationId xmlns:a16="http://schemas.microsoft.com/office/drawing/2014/main" id="{B60851A5-9A88-4C78-BD5B-05C620682B28}"/>
              </a:ext>
            </a:extLst>
          </p:cNvPr>
          <p:cNvSpPr txBox="1"/>
          <p:nvPr/>
        </p:nvSpPr>
        <p:spPr>
          <a:xfrm>
            <a:off x="6067790" y="2003554"/>
            <a:ext cx="363682" cy="307777"/>
          </a:xfrm>
          <a:prstGeom prst="rect">
            <a:avLst/>
          </a:prstGeom>
          <a:noFill/>
        </p:spPr>
        <p:txBody>
          <a:bodyPr wrap="square" rtlCol="0">
            <a:spAutoFit/>
          </a:bodyPr>
          <a:lstStyle/>
          <a:p>
            <a:r>
              <a:rPr lang="en-US" sz="1400" dirty="0"/>
              <a:t>6</a:t>
            </a:r>
          </a:p>
        </p:txBody>
      </p:sp>
      <p:sp>
        <p:nvSpPr>
          <p:cNvPr id="10" name="TextBox 9">
            <a:extLst>
              <a:ext uri="{FF2B5EF4-FFF2-40B4-BE49-F238E27FC236}">
                <a16:creationId xmlns:a16="http://schemas.microsoft.com/office/drawing/2014/main" id="{0566ED67-BBFC-4B97-A3E4-801911542DF9}"/>
              </a:ext>
            </a:extLst>
          </p:cNvPr>
          <p:cNvSpPr txBox="1"/>
          <p:nvPr/>
        </p:nvSpPr>
        <p:spPr>
          <a:xfrm>
            <a:off x="6348177" y="2884136"/>
            <a:ext cx="363682" cy="307777"/>
          </a:xfrm>
          <a:prstGeom prst="rect">
            <a:avLst/>
          </a:prstGeom>
          <a:noFill/>
        </p:spPr>
        <p:txBody>
          <a:bodyPr wrap="square" rtlCol="0">
            <a:spAutoFit/>
          </a:bodyPr>
          <a:lstStyle/>
          <a:p>
            <a:r>
              <a:rPr lang="en-US" sz="1400" dirty="0"/>
              <a:t>3</a:t>
            </a:r>
          </a:p>
        </p:txBody>
      </p:sp>
      <p:sp>
        <p:nvSpPr>
          <p:cNvPr id="11" name="TextBox 10">
            <a:extLst>
              <a:ext uri="{FF2B5EF4-FFF2-40B4-BE49-F238E27FC236}">
                <a16:creationId xmlns:a16="http://schemas.microsoft.com/office/drawing/2014/main" id="{8D13D50D-2EC7-48D6-BCBF-4F2A7DA0A300}"/>
              </a:ext>
            </a:extLst>
          </p:cNvPr>
          <p:cNvSpPr txBox="1"/>
          <p:nvPr/>
        </p:nvSpPr>
        <p:spPr>
          <a:xfrm>
            <a:off x="4904174" y="2678055"/>
            <a:ext cx="363682" cy="307777"/>
          </a:xfrm>
          <a:prstGeom prst="rect">
            <a:avLst/>
          </a:prstGeom>
          <a:noFill/>
        </p:spPr>
        <p:txBody>
          <a:bodyPr wrap="square" rtlCol="0">
            <a:spAutoFit/>
          </a:bodyPr>
          <a:lstStyle/>
          <a:p>
            <a:r>
              <a:rPr lang="en-US" sz="1400" dirty="0"/>
              <a:t>4</a:t>
            </a:r>
          </a:p>
        </p:txBody>
      </p:sp>
      <p:sp>
        <p:nvSpPr>
          <p:cNvPr id="12" name="TextBox 11">
            <a:extLst>
              <a:ext uri="{FF2B5EF4-FFF2-40B4-BE49-F238E27FC236}">
                <a16:creationId xmlns:a16="http://schemas.microsoft.com/office/drawing/2014/main" id="{8FA62209-1EC5-411D-8FC8-7C00F81948BF}"/>
              </a:ext>
            </a:extLst>
          </p:cNvPr>
          <p:cNvSpPr txBox="1"/>
          <p:nvPr/>
        </p:nvSpPr>
        <p:spPr>
          <a:xfrm>
            <a:off x="6929049" y="2960650"/>
            <a:ext cx="363682" cy="307777"/>
          </a:xfrm>
          <a:prstGeom prst="rect">
            <a:avLst/>
          </a:prstGeom>
          <a:noFill/>
        </p:spPr>
        <p:txBody>
          <a:bodyPr wrap="square" rtlCol="0">
            <a:spAutoFit/>
          </a:bodyPr>
          <a:lstStyle/>
          <a:p>
            <a:r>
              <a:rPr lang="en-US" sz="1400" dirty="0"/>
              <a:t>5</a:t>
            </a:r>
          </a:p>
        </p:txBody>
      </p:sp>
      <p:sp>
        <p:nvSpPr>
          <p:cNvPr id="13" name="TextBox 12">
            <a:extLst>
              <a:ext uri="{FF2B5EF4-FFF2-40B4-BE49-F238E27FC236}">
                <a16:creationId xmlns:a16="http://schemas.microsoft.com/office/drawing/2014/main" id="{520720A4-EC0C-44D4-9EF5-7B28E9EB50E5}"/>
              </a:ext>
            </a:extLst>
          </p:cNvPr>
          <p:cNvSpPr txBox="1"/>
          <p:nvPr/>
        </p:nvSpPr>
        <p:spPr>
          <a:xfrm>
            <a:off x="5770584" y="3706711"/>
            <a:ext cx="363682" cy="307777"/>
          </a:xfrm>
          <a:prstGeom prst="rect">
            <a:avLst/>
          </a:prstGeom>
          <a:noFill/>
        </p:spPr>
        <p:txBody>
          <a:bodyPr wrap="square" rtlCol="0">
            <a:spAutoFit/>
          </a:bodyPr>
          <a:lstStyle/>
          <a:p>
            <a:r>
              <a:rPr lang="en-US" sz="1400" dirty="0"/>
              <a:t>8</a:t>
            </a:r>
          </a:p>
        </p:txBody>
      </p:sp>
      <p:sp>
        <p:nvSpPr>
          <p:cNvPr id="14" name="TextBox 13">
            <a:extLst>
              <a:ext uri="{FF2B5EF4-FFF2-40B4-BE49-F238E27FC236}">
                <a16:creationId xmlns:a16="http://schemas.microsoft.com/office/drawing/2014/main" id="{F81F6720-66CE-437D-9BE1-AC5DEF6FDE46}"/>
              </a:ext>
            </a:extLst>
          </p:cNvPr>
          <p:cNvSpPr txBox="1"/>
          <p:nvPr/>
        </p:nvSpPr>
        <p:spPr>
          <a:xfrm>
            <a:off x="5234875" y="3127431"/>
            <a:ext cx="363682" cy="307777"/>
          </a:xfrm>
          <a:prstGeom prst="rect">
            <a:avLst/>
          </a:prstGeom>
          <a:noFill/>
        </p:spPr>
        <p:txBody>
          <a:bodyPr wrap="square" rtlCol="0">
            <a:spAutoFit/>
          </a:bodyPr>
          <a:lstStyle/>
          <a:p>
            <a:r>
              <a:rPr lang="en-US" sz="1400" dirty="0"/>
              <a:t>7</a:t>
            </a:r>
          </a:p>
        </p:txBody>
      </p:sp>
      <p:sp>
        <p:nvSpPr>
          <p:cNvPr id="15" name="TextBox 14">
            <a:extLst>
              <a:ext uri="{FF2B5EF4-FFF2-40B4-BE49-F238E27FC236}">
                <a16:creationId xmlns:a16="http://schemas.microsoft.com/office/drawing/2014/main" id="{9B29ECEE-969D-4681-A892-B51EE6D9DEBA}"/>
              </a:ext>
            </a:extLst>
          </p:cNvPr>
          <p:cNvSpPr txBox="1"/>
          <p:nvPr/>
        </p:nvSpPr>
        <p:spPr>
          <a:xfrm>
            <a:off x="4987301" y="4171759"/>
            <a:ext cx="467925" cy="307777"/>
          </a:xfrm>
          <a:prstGeom prst="rect">
            <a:avLst/>
          </a:prstGeom>
          <a:noFill/>
        </p:spPr>
        <p:txBody>
          <a:bodyPr wrap="square" rtlCol="0">
            <a:spAutoFit/>
          </a:bodyPr>
          <a:lstStyle/>
          <a:p>
            <a:r>
              <a:rPr lang="en-US" sz="1400" dirty="0"/>
              <a:t>10</a:t>
            </a:r>
          </a:p>
        </p:txBody>
      </p:sp>
      <p:sp>
        <p:nvSpPr>
          <p:cNvPr id="16" name="TextBox 15">
            <a:extLst>
              <a:ext uri="{FF2B5EF4-FFF2-40B4-BE49-F238E27FC236}">
                <a16:creationId xmlns:a16="http://schemas.microsoft.com/office/drawing/2014/main" id="{7F285EE6-0AC5-4A11-99B6-CD7636191922}"/>
              </a:ext>
            </a:extLst>
          </p:cNvPr>
          <p:cNvSpPr txBox="1"/>
          <p:nvPr/>
        </p:nvSpPr>
        <p:spPr>
          <a:xfrm>
            <a:off x="4202051" y="3387288"/>
            <a:ext cx="363682" cy="307777"/>
          </a:xfrm>
          <a:prstGeom prst="rect">
            <a:avLst/>
          </a:prstGeom>
          <a:noFill/>
        </p:spPr>
        <p:txBody>
          <a:bodyPr wrap="square" rtlCol="0">
            <a:spAutoFit/>
          </a:bodyPr>
          <a:lstStyle/>
          <a:p>
            <a:r>
              <a:rPr lang="en-US" sz="1400" dirty="0"/>
              <a:t>9</a:t>
            </a:r>
          </a:p>
        </p:txBody>
      </p:sp>
      <p:sp>
        <p:nvSpPr>
          <p:cNvPr id="17" name="TextBox 16">
            <a:extLst>
              <a:ext uri="{FF2B5EF4-FFF2-40B4-BE49-F238E27FC236}">
                <a16:creationId xmlns:a16="http://schemas.microsoft.com/office/drawing/2014/main" id="{7B13CD59-CBF6-4F9F-B83E-639B718CB3F4}"/>
              </a:ext>
            </a:extLst>
          </p:cNvPr>
          <p:cNvSpPr txBox="1"/>
          <p:nvPr/>
        </p:nvSpPr>
        <p:spPr>
          <a:xfrm>
            <a:off x="2763648" y="4325647"/>
            <a:ext cx="467925" cy="307777"/>
          </a:xfrm>
          <a:prstGeom prst="rect">
            <a:avLst/>
          </a:prstGeom>
          <a:noFill/>
        </p:spPr>
        <p:txBody>
          <a:bodyPr wrap="square" rtlCol="0">
            <a:spAutoFit/>
          </a:bodyPr>
          <a:lstStyle/>
          <a:p>
            <a:r>
              <a:rPr lang="en-US" sz="1400" dirty="0"/>
              <a:t>11</a:t>
            </a:r>
          </a:p>
        </p:txBody>
      </p:sp>
      <p:sp>
        <p:nvSpPr>
          <p:cNvPr id="18" name="TextBox 17">
            <a:extLst>
              <a:ext uri="{FF2B5EF4-FFF2-40B4-BE49-F238E27FC236}">
                <a16:creationId xmlns:a16="http://schemas.microsoft.com/office/drawing/2014/main" id="{371D8074-CE0A-46F0-AE7F-A443AE41C119}"/>
              </a:ext>
            </a:extLst>
          </p:cNvPr>
          <p:cNvSpPr txBox="1"/>
          <p:nvPr/>
        </p:nvSpPr>
        <p:spPr>
          <a:xfrm>
            <a:off x="6316838" y="4468222"/>
            <a:ext cx="467925" cy="307777"/>
          </a:xfrm>
          <a:prstGeom prst="rect">
            <a:avLst/>
          </a:prstGeom>
          <a:noFill/>
        </p:spPr>
        <p:txBody>
          <a:bodyPr wrap="square" rtlCol="0">
            <a:spAutoFit/>
          </a:bodyPr>
          <a:lstStyle/>
          <a:p>
            <a:r>
              <a:rPr lang="en-US" sz="1400" dirty="0"/>
              <a:t>12</a:t>
            </a:r>
          </a:p>
        </p:txBody>
      </p:sp>
      <p:sp>
        <p:nvSpPr>
          <p:cNvPr id="19" name="TextBox 18">
            <a:extLst>
              <a:ext uri="{FF2B5EF4-FFF2-40B4-BE49-F238E27FC236}">
                <a16:creationId xmlns:a16="http://schemas.microsoft.com/office/drawing/2014/main" id="{555BC41A-D800-45B4-8960-256B3A399DBA}"/>
              </a:ext>
            </a:extLst>
          </p:cNvPr>
          <p:cNvSpPr txBox="1"/>
          <p:nvPr/>
        </p:nvSpPr>
        <p:spPr>
          <a:xfrm>
            <a:off x="7258960" y="4324726"/>
            <a:ext cx="467925" cy="307777"/>
          </a:xfrm>
          <a:prstGeom prst="rect">
            <a:avLst/>
          </a:prstGeom>
          <a:noFill/>
        </p:spPr>
        <p:txBody>
          <a:bodyPr wrap="square" rtlCol="0">
            <a:spAutoFit/>
          </a:bodyPr>
          <a:lstStyle/>
          <a:p>
            <a:r>
              <a:rPr lang="en-US" sz="1400" dirty="0"/>
              <a:t>13</a:t>
            </a:r>
          </a:p>
        </p:txBody>
      </p:sp>
      <p:cxnSp>
        <p:nvCxnSpPr>
          <p:cNvPr id="20" name="Straight Connector 19">
            <a:extLst>
              <a:ext uri="{FF2B5EF4-FFF2-40B4-BE49-F238E27FC236}">
                <a16:creationId xmlns:a16="http://schemas.microsoft.com/office/drawing/2014/main" id="{D0BE5CE8-42C1-468F-8287-F69F8B43E921}"/>
              </a:ext>
            </a:extLst>
          </p:cNvPr>
          <p:cNvCxnSpPr>
            <a:cxnSpLocks/>
          </p:cNvCxnSpPr>
          <p:nvPr/>
        </p:nvCxnSpPr>
        <p:spPr>
          <a:xfrm>
            <a:off x="6227785" y="2702624"/>
            <a:ext cx="458098" cy="172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52736D0-EB7A-4940-8171-B16001A29ED9}"/>
              </a:ext>
            </a:extLst>
          </p:cNvPr>
          <p:cNvCxnSpPr>
            <a:cxnSpLocks/>
          </p:cNvCxnSpPr>
          <p:nvPr/>
        </p:nvCxnSpPr>
        <p:spPr>
          <a:xfrm flipV="1">
            <a:off x="6088073" y="2467589"/>
            <a:ext cx="353622" cy="2276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D04FC46-EE00-4FE9-A52D-B05321501CE2}"/>
              </a:ext>
            </a:extLst>
          </p:cNvPr>
          <p:cNvCxnSpPr>
            <a:cxnSpLocks/>
          </p:cNvCxnSpPr>
          <p:nvPr/>
        </p:nvCxnSpPr>
        <p:spPr>
          <a:xfrm>
            <a:off x="6036451" y="2985832"/>
            <a:ext cx="343881" cy="457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DAD8722-4A05-448E-B5A3-B35A9B609B9C}"/>
              </a:ext>
            </a:extLst>
          </p:cNvPr>
          <p:cNvCxnSpPr>
            <a:cxnSpLocks/>
          </p:cNvCxnSpPr>
          <p:nvPr/>
        </p:nvCxnSpPr>
        <p:spPr>
          <a:xfrm flipV="1">
            <a:off x="5822539" y="2208604"/>
            <a:ext cx="280054" cy="2826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9200674-5CEE-4D7D-A623-347D51CC901F}"/>
              </a:ext>
            </a:extLst>
          </p:cNvPr>
          <p:cNvCxnSpPr>
            <a:cxnSpLocks/>
          </p:cNvCxnSpPr>
          <p:nvPr/>
        </p:nvCxnSpPr>
        <p:spPr>
          <a:xfrm flipV="1">
            <a:off x="6561358" y="3325621"/>
            <a:ext cx="363683" cy="2349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C12F6822-1FF5-495F-9C8C-0816B032EF00}"/>
              </a:ext>
            </a:extLst>
          </p:cNvPr>
          <p:cNvCxnSpPr>
            <a:cxnSpLocks/>
          </p:cNvCxnSpPr>
          <p:nvPr/>
        </p:nvCxnSpPr>
        <p:spPr>
          <a:xfrm flipH="1" flipV="1">
            <a:off x="7129074" y="3356918"/>
            <a:ext cx="181842" cy="40761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6CF4FBEE-6D44-441B-9EEC-B56D9E28AEED}"/>
              </a:ext>
            </a:extLst>
          </p:cNvPr>
          <p:cNvSpPr txBox="1"/>
          <p:nvPr/>
        </p:nvSpPr>
        <p:spPr>
          <a:xfrm>
            <a:off x="6839096" y="3158265"/>
            <a:ext cx="741283" cy="246221"/>
          </a:xfrm>
          <a:prstGeom prst="rect">
            <a:avLst/>
          </a:prstGeom>
          <a:noFill/>
        </p:spPr>
        <p:txBody>
          <a:bodyPr wrap="square" rtlCol="0">
            <a:spAutoFit/>
          </a:bodyPr>
          <a:lstStyle/>
          <a:p>
            <a:r>
              <a:rPr lang="en-US" sz="1000" dirty="0"/>
              <a:t>30.4%</a:t>
            </a:r>
          </a:p>
        </p:txBody>
      </p:sp>
      <p:sp>
        <p:nvSpPr>
          <p:cNvPr id="27" name="TextBox 26">
            <a:extLst>
              <a:ext uri="{FF2B5EF4-FFF2-40B4-BE49-F238E27FC236}">
                <a16:creationId xmlns:a16="http://schemas.microsoft.com/office/drawing/2014/main" id="{CC9AA774-24D1-4421-ADBB-4D3F88C858CF}"/>
              </a:ext>
            </a:extLst>
          </p:cNvPr>
          <p:cNvSpPr txBox="1"/>
          <p:nvPr/>
        </p:nvSpPr>
        <p:spPr>
          <a:xfrm>
            <a:off x="6571248" y="2758560"/>
            <a:ext cx="741283" cy="246221"/>
          </a:xfrm>
          <a:prstGeom prst="rect">
            <a:avLst/>
          </a:prstGeom>
          <a:noFill/>
        </p:spPr>
        <p:txBody>
          <a:bodyPr wrap="square" rtlCol="0">
            <a:spAutoFit/>
          </a:bodyPr>
          <a:lstStyle/>
          <a:p>
            <a:r>
              <a:rPr lang="en-US" sz="1000" dirty="0"/>
              <a:t>29.1%</a:t>
            </a:r>
          </a:p>
        </p:txBody>
      </p:sp>
      <p:sp>
        <p:nvSpPr>
          <p:cNvPr id="28" name="TextBox 27">
            <a:extLst>
              <a:ext uri="{FF2B5EF4-FFF2-40B4-BE49-F238E27FC236}">
                <a16:creationId xmlns:a16="http://schemas.microsoft.com/office/drawing/2014/main" id="{EFB9E0F8-F4AD-43D2-A312-6B27C97126C5}"/>
              </a:ext>
            </a:extLst>
          </p:cNvPr>
          <p:cNvSpPr txBox="1"/>
          <p:nvPr/>
        </p:nvSpPr>
        <p:spPr>
          <a:xfrm>
            <a:off x="6387791" y="2406662"/>
            <a:ext cx="741283" cy="246221"/>
          </a:xfrm>
          <a:prstGeom prst="rect">
            <a:avLst/>
          </a:prstGeom>
          <a:noFill/>
        </p:spPr>
        <p:txBody>
          <a:bodyPr wrap="square" rtlCol="0">
            <a:spAutoFit/>
          </a:bodyPr>
          <a:lstStyle/>
          <a:p>
            <a:r>
              <a:rPr lang="en-US" sz="1000" dirty="0"/>
              <a:t>33.3%</a:t>
            </a:r>
          </a:p>
        </p:txBody>
      </p:sp>
      <p:sp>
        <p:nvSpPr>
          <p:cNvPr id="29" name="TextBox 28">
            <a:extLst>
              <a:ext uri="{FF2B5EF4-FFF2-40B4-BE49-F238E27FC236}">
                <a16:creationId xmlns:a16="http://schemas.microsoft.com/office/drawing/2014/main" id="{A6C9742C-5ECC-44A3-A0DC-8381B6961308}"/>
              </a:ext>
            </a:extLst>
          </p:cNvPr>
          <p:cNvSpPr txBox="1"/>
          <p:nvPr/>
        </p:nvSpPr>
        <p:spPr>
          <a:xfrm>
            <a:off x="6285665" y="3065811"/>
            <a:ext cx="741283" cy="246221"/>
          </a:xfrm>
          <a:prstGeom prst="rect">
            <a:avLst/>
          </a:prstGeom>
          <a:noFill/>
        </p:spPr>
        <p:txBody>
          <a:bodyPr wrap="square" rtlCol="0">
            <a:spAutoFit/>
          </a:bodyPr>
          <a:lstStyle/>
          <a:p>
            <a:r>
              <a:rPr lang="en-US" sz="1000" dirty="0"/>
              <a:t>38.3%</a:t>
            </a:r>
          </a:p>
        </p:txBody>
      </p:sp>
      <p:sp>
        <p:nvSpPr>
          <p:cNvPr id="30" name="TextBox 29">
            <a:extLst>
              <a:ext uri="{FF2B5EF4-FFF2-40B4-BE49-F238E27FC236}">
                <a16:creationId xmlns:a16="http://schemas.microsoft.com/office/drawing/2014/main" id="{58CD7350-5A94-43A0-AE05-C72B78BDA242}"/>
              </a:ext>
            </a:extLst>
          </p:cNvPr>
          <p:cNvSpPr txBox="1"/>
          <p:nvPr/>
        </p:nvSpPr>
        <p:spPr>
          <a:xfrm>
            <a:off x="4775789" y="2872915"/>
            <a:ext cx="741283" cy="246221"/>
          </a:xfrm>
          <a:prstGeom prst="rect">
            <a:avLst/>
          </a:prstGeom>
          <a:noFill/>
        </p:spPr>
        <p:txBody>
          <a:bodyPr wrap="square" rtlCol="0">
            <a:spAutoFit/>
          </a:bodyPr>
          <a:lstStyle/>
          <a:p>
            <a:r>
              <a:rPr lang="en-US" sz="1000" dirty="0"/>
              <a:t>36.1%</a:t>
            </a:r>
          </a:p>
        </p:txBody>
      </p:sp>
      <p:sp>
        <p:nvSpPr>
          <p:cNvPr id="31" name="TextBox 30">
            <a:extLst>
              <a:ext uri="{FF2B5EF4-FFF2-40B4-BE49-F238E27FC236}">
                <a16:creationId xmlns:a16="http://schemas.microsoft.com/office/drawing/2014/main" id="{A5866EA8-53FE-48AE-9F22-DB43D9570F2E}"/>
              </a:ext>
            </a:extLst>
          </p:cNvPr>
          <p:cNvSpPr txBox="1"/>
          <p:nvPr/>
        </p:nvSpPr>
        <p:spPr>
          <a:xfrm>
            <a:off x="6005944" y="2188378"/>
            <a:ext cx="741283" cy="246221"/>
          </a:xfrm>
          <a:prstGeom prst="rect">
            <a:avLst/>
          </a:prstGeom>
          <a:noFill/>
        </p:spPr>
        <p:txBody>
          <a:bodyPr wrap="square" rtlCol="0">
            <a:spAutoFit/>
          </a:bodyPr>
          <a:lstStyle/>
          <a:p>
            <a:r>
              <a:rPr lang="en-US" sz="1000" dirty="0"/>
              <a:t>38.0%</a:t>
            </a:r>
          </a:p>
        </p:txBody>
      </p:sp>
      <p:sp>
        <p:nvSpPr>
          <p:cNvPr id="32" name="TextBox 31">
            <a:extLst>
              <a:ext uri="{FF2B5EF4-FFF2-40B4-BE49-F238E27FC236}">
                <a16:creationId xmlns:a16="http://schemas.microsoft.com/office/drawing/2014/main" id="{7FE7A5B0-4A7A-4C51-9C37-DDF5E55B2052}"/>
              </a:ext>
            </a:extLst>
          </p:cNvPr>
          <p:cNvSpPr txBox="1"/>
          <p:nvPr/>
        </p:nvSpPr>
        <p:spPr>
          <a:xfrm>
            <a:off x="5101751" y="3345211"/>
            <a:ext cx="741283" cy="246221"/>
          </a:xfrm>
          <a:prstGeom prst="rect">
            <a:avLst/>
          </a:prstGeom>
          <a:noFill/>
        </p:spPr>
        <p:txBody>
          <a:bodyPr wrap="square" rtlCol="0">
            <a:spAutoFit/>
          </a:bodyPr>
          <a:lstStyle/>
          <a:p>
            <a:r>
              <a:rPr lang="en-US" sz="1000" dirty="0"/>
              <a:t>30.6%</a:t>
            </a:r>
          </a:p>
        </p:txBody>
      </p:sp>
      <p:sp>
        <p:nvSpPr>
          <p:cNvPr id="33" name="TextBox 32">
            <a:extLst>
              <a:ext uri="{FF2B5EF4-FFF2-40B4-BE49-F238E27FC236}">
                <a16:creationId xmlns:a16="http://schemas.microsoft.com/office/drawing/2014/main" id="{66FA120D-568C-402B-8799-084A53200176}"/>
              </a:ext>
            </a:extLst>
          </p:cNvPr>
          <p:cNvSpPr txBox="1"/>
          <p:nvPr/>
        </p:nvSpPr>
        <p:spPr>
          <a:xfrm>
            <a:off x="5708212" y="3898156"/>
            <a:ext cx="741283" cy="246221"/>
          </a:xfrm>
          <a:prstGeom prst="rect">
            <a:avLst/>
          </a:prstGeom>
          <a:noFill/>
        </p:spPr>
        <p:txBody>
          <a:bodyPr wrap="square" rtlCol="0">
            <a:spAutoFit/>
          </a:bodyPr>
          <a:lstStyle/>
          <a:p>
            <a:r>
              <a:rPr lang="en-US" sz="1000" dirty="0"/>
              <a:t>31.0%</a:t>
            </a:r>
          </a:p>
        </p:txBody>
      </p:sp>
      <p:sp>
        <p:nvSpPr>
          <p:cNvPr id="34" name="TextBox 33">
            <a:extLst>
              <a:ext uri="{FF2B5EF4-FFF2-40B4-BE49-F238E27FC236}">
                <a16:creationId xmlns:a16="http://schemas.microsoft.com/office/drawing/2014/main" id="{9006735C-1B10-4FA7-BC76-B49B003822C0}"/>
              </a:ext>
            </a:extLst>
          </p:cNvPr>
          <p:cNvSpPr txBox="1"/>
          <p:nvPr/>
        </p:nvSpPr>
        <p:spPr>
          <a:xfrm>
            <a:off x="4956128" y="4393409"/>
            <a:ext cx="741283" cy="246221"/>
          </a:xfrm>
          <a:prstGeom prst="rect">
            <a:avLst/>
          </a:prstGeom>
          <a:noFill/>
        </p:spPr>
        <p:txBody>
          <a:bodyPr wrap="square" rtlCol="0">
            <a:spAutoFit/>
          </a:bodyPr>
          <a:lstStyle/>
          <a:p>
            <a:r>
              <a:rPr lang="en-US" sz="1000" dirty="0"/>
              <a:t>25.1%</a:t>
            </a:r>
          </a:p>
        </p:txBody>
      </p:sp>
      <p:sp>
        <p:nvSpPr>
          <p:cNvPr id="35" name="TextBox 34">
            <a:extLst>
              <a:ext uri="{FF2B5EF4-FFF2-40B4-BE49-F238E27FC236}">
                <a16:creationId xmlns:a16="http://schemas.microsoft.com/office/drawing/2014/main" id="{E6A5D0FE-B54F-4AE6-BE42-FEAB96AB72D5}"/>
              </a:ext>
            </a:extLst>
          </p:cNvPr>
          <p:cNvSpPr txBox="1"/>
          <p:nvPr/>
        </p:nvSpPr>
        <p:spPr>
          <a:xfrm>
            <a:off x="2672212" y="4567701"/>
            <a:ext cx="741283" cy="246221"/>
          </a:xfrm>
          <a:prstGeom prst="rect">
            <a:avLst/>
          </a:prstGeom>
          <a:noFill/>
        </p:spPr>
        <p:txBody>
          <a:bodyPr wrap="square" rtlCol="0">
            <a:spAutoFit/>
          </a:bodyPr>
          <a:lstStyle/>
          <a:p>
            <a:r>
              <a:rPr lang="en-US" sz="1000" dirty="0"/>
              <a:t>26.1%</a:t>
            </a:r>
          </a:p>
        </p:txBody>
      </p:sp>
      <p:sp>
        <p:nvSpPr>
          <p:cNvPr id="36" name="TextBox 35">
            <a:extLst>
              <a:ext uri="{FF2B5EF4-FFF2-40B4-BE49-F238E27FC236}">
                <a16:creationId xmlns:a16="http://schemas.microsoft.com/office/drawing/2014/main" id="{7123FA3B-DFE9-43EE-87F4-B3F4C9B5DD4D}"/>
              </a:ext>
            </a:extLst>
          </p:cNvPr>
          <p:cNvSpPr txBox="1"/>
          <p:nvPr/>
        </p:nvSpPr>
        <p:spPr>
          <a:xfrm>
            <a:off x="6261495" y="4670029"/>
            <a:ext cx="741283" cy="246221"/>
          </a:xfrm>
          <a:prstGeom prst="rect">
            <a:avLst/>
          </a:prstGeom>
          <a:noFill/>
        </p:spPr>
        <p:txBody>
          <a:bodyPr wrap="square" rtlCol="0">
            <a:spAutoFit/>
          </a:bodyPr>
          <a:lstStyle/>
          <a:p>
            <a:r>
              <a:rPr lang="en-US" sz="1000" dirty="0"/>
              <a:t>29.9%</a:t>
            </a:r>
          </a:p>
        </p:txBody>
      </p:sp>
      <p:cxnSp>
        <p:nvCxnSpPr>
          <p:cNvPr id="37" name="Straight Connector 36">
            <a:extLst>
              <a:ext uri="{FF2B5EF4-FFF2-40B4-BE49-F238E27FC236}">
                <a16:creationId xmlns:a16="http://schemas.microsoft.com/office/drawing/2014/main" id="{D6AA3176-780E-4FDA-8D1D-7EC874DD3071}"/>
              </a:ext>
            </a:extLst>
          </p:cNvPr>
          <p:cNvCxnSpPr>
            <a:cxnSpLocks/>
          </p:cNvCxnSpPr>
          <p:nvPr/>
        </p:nvCxnSpPr>
        <p:spPr>
          <a:xfrm>
            <a:off x="6805378" y="4435069"/>
            <a:ext cx="499430" cy="435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21891983-589D-47BD-88C0-9720135AC685}"/>
              </a:ext>
            </a:extLst>
          </p:cNvPr>
          <p:cNvSpPr txBox="1"/>
          <p:nvPr/>
        </p:nvSpPr>
        <p:spPr>
          <a:xfrm>
            <a:off x="7198983" y="4546918"/>
            <a:ext cx="741283" cy="246221"/>
          </a:xfrm>
          <a:prstGeom prst="rect">
            <a:avLst/>
          </a:prstGeom>
          <a:noFill/>
        </p:spPr>
        <p:txBody>
          <a:bodyPr wrap="square" rtlCol="0">
            <a:spAutoFit/>
          </a:bodyPr>
          <a:lstStyle/>
          <a:p>
            <a:r>
              <a:rPr lang="en-US" sz="1000" dirty="0"/>
              <a:t>29.7%</a:t>
            </a:r>
          </a:p>
        </p:txBody>
      </p:sp>
      <p:sp>
        <p:nvSpPr>
          <p:cNvPr id="41" name="TextBox 40">
            <a:extLst>
              <a:ext uri="{FF2B5EF4-FFF2-40B4-BE49-F238E27FC236}">
                <a16:creationId xmlns:a16="http://schemas.microsoft.com/office/drawing/2014/main" id="{D3898B10-E606-43DC-B000-2B48F2330C2A}"/>
              </a:ext>
            </a:extLst>
          </p:cNvPr>
          <p:cNvSpPr txBox="1"/>
          <p:nvPr/>
        </p:nvSpPr>
        <p:spPr>
          <a:xfrm>
            <a:off x="4109301" y="3603987"/>
            <a:ext cx="741283" cy="246221"/>
          </a:xfrm>
          <a:prstGeom prst="rect">
            <a:avLst/>
          </a:prstGeom>
          <a:noFill/>
        </p:spPr>
        <p:txBody>
          <a:bodyPr wrap="square" rtlCol="0">
            <a:spAutoFit/>
          </a:bodyPr>
          <a:lstStyle/>
          <a:p>
            <a:r>
              <a:rPr lang="en-US" sz="1000" dirty="0"/>
              <a:t>30.2%</a:t>
            </a:r>
          </a:p>
        </p:txBody>
      </p:sp>
      <p:pic>
        <p:nvPicPr>
          <p:cNvPr id="45" name="Picture 44"/>
          <p:cNvPicPr>
            <a:picLocks noChangeAspect="1"/>
          </p:cNvPicPr>
          <p:nvPr/>
        </p:nvPicPr>
        <p:blipFill rotWithShape="1">
          <a:blip r:embed="rId3"/>
          <a:srcRect l="71132" t="37974" b="37901"/>
          <a:stretch/>
        </p:blipFill>
        <p:spPr>
          <a:xfrm>
            <a:off x="1031349" y="2052651"/>
            <a:ext cx="2724912" cy="1323668"/>
          </a:xfrm>
          <a:prstGeom prst="rect">
            <a:avLst/>
          </a:prstGeom>
        </p:spPr>
      </p:pic>
      <p:sp>
        <p:nvSpPr>
          <p:cNvPr id="40" name="Text Box 24"/>
          <p:cNvSpPr txBox="1">
            <a:spLocks noChangeArrowheads="1"/>
          </p:cNvSpPr>
          <p:nvPr/>
        </p:nvSpPr>
        <p:spPr bwMode="auto">
          <a:xfrm>
            <a:off x="457200" y="5631556"/>
            <a:ext cx="82296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100" i="1" dirty="0">
                <a:cs typeface="Arial" charset="0"/>
              </a:rPr>
              <a:t>Note: This map does not reflect Virginia’s Medicaid expansion, which went into effect on January 1, 2019</a:t>
            </a:r>
          </a:p>
          <a:p>
            <a:pPr>
              <a:spcBef>
                <a:spcPct val="50000"/>
              </a:spcBef>
            </a:pPr>
            <a:r>
              <a:rPr lang="en-US" sz="1100" i="1" dirty="0">
                <a:cs typeface="Arial" charset="0"/>
              </a:rPr>
              <a:t>Source: Urban Institute, February 2020. Based on the 2018 American Community Survey (ACS) data from the Integrated Public Use Microdata Series (IPUMS). For area definitions, see “Guide to Regions of Virginia”. The estimates reflect Urban Institute adjustments for potential misreporting of coverage.</a:t>
            </a:r>
          </a:p>
        </p:txBody>
      </p:sp>
    </p:spTree>
    <p:extLst>
      <p:ext uri="{BB962C8B-B14F-4D97-AF65-F5344CB8AC3E}">
        <p14:creationId xmlns:p14="http://schemas.microsoft.com/office/powerpoint/2010/main" val="289811883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srcRect l="2994" t="24294" r="32639" b="24686"/>
          <a:stretch/>
        </p:blipFill>
        <p:spPr>
          <a:xfrm>
            <a:off x="1326953" y="2042851"/>
            <a:ext cx="6420952" cy="2958223"/>
          </a:xfrm>
          <a:prstGeom prst="rect">
            <a:avLst/>
          </a:prstGeom>
        </p:spPr>
      </p:pic>
      <p:sp>
        <p:nvSpPr>
          <p:cNvPr id="34818" name="Rectangle 2"/>
          <p:cNvSpPr>
            <a:spLocks noChangeArrowheads="1"/>
          </p:cNvSpPr>
          <p:nvPr/>
        </p:nvSpPr>
        <p:spPr bwMode="auto">
          <a:xfrm>
            <a:off x="0" y="803275"/>
            <a:ext cx="9144000"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lnSpc>
                <a:spcPct val="115000"/>
              </a:lnSpc>
            </a:pPr>
            <a:endParaRPr lang="en-US" sz="2200" b="1" dirty="0">
              <a:solidFill>
                <a:schemeClr val="tx2"/>
              </a:solidFill>
            </a:endParaRPr>
          </a:p>
        </p:txBody>
      </p:sp>
      <p:sp>
        <p:nvSpPr>
          <p:cNvPr id="8" name="Line 16"/>
          <p:cNvSpPr>
            <a:spLocks noChangeShapeType="1"/>
          </p:cNvSpPr>
          <p:nvPr/>
        </p:nvSpPr>
        <p:spPr bwMode="auto">
          <a:xfrm>
            <a:off x="914400" y="2871788"/>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 name="Text Box 24"/>
          <p:cNvSpPr txBox="1">
            <a:spLocks noChangeArrowheads="1"/>
          </p:cNvSpPr>
          <p:nvPr/>
        </p:nvSpPr>
        <p:spPr bwMode="auto">
          <a:xfrm>
            <a:off x="457200" y="5884862"/>
            <a:ext cx="822960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100" i="1" dirty="0">
                <a:cs typeface="Arial" charset="0"/>
              </a:rPr>
              <a:t>Source: Urban Institute, February 2020. Based on the 2018 American Community Survey (ACS) data from the Integrated Public Use Microdata Series (IPUMS). For area definitions, see “Guide to Regions of Virginia”. The estimates reflect Urban Institute adjustments for potential misreporting of coverage.</a:t>
            </a:r>
          </a:p>
        </p:txBody>
      </p:sp>
      <p:sp>
        <p:nvSpPr>
          <p:cNvPr id="9" name="TextBox 8"/>
          <p:cNvSpPr txBox="1"/>
          <p:nvPr/>
        </p:nvSpPr>
        <p:spPr>
          <a:xfrm>
            <a:off x="1056989" y="633759"/>
            <a:ext cx="7017488" cy="830997"/>
          </a:xfrm>
          <a:prstGeom prst="rect">
            <a:avLst/>
          </a:prstGeom>
          <a:noFill/>
        </p:spPr>
        <p:txBody>
          <a:bodyPr wrap="square" rtlCol="0">
            <a:spAutoFit/>
          </a:bodyPr>
          <a:lstStyle/>
          <a:p>
            <a:pPr algn="ctr"/>
            <a:r>
              <a:rPr lang="en-US" sz="2400" b="1" dirty="0"/>
              <a:t>Map 12: Uninsured rate for all Virginia children (0-18) in 2018, by region</a:t>
            </a:r>
          </a:p>
        </p:txBody>
      </p:sp>
      <p:sp>
        <p:nvSpPr>
          <p:cNvPr id="7"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
        <p:nvSpPr>
          <p:cNvPr id="10" name="TextBox 9">
            <a:extLst>
              <a:ext uri="{FF2B5EF4-FFF2-40B4-BE49-F238E27FC236}">
                <a16:creationId xmlns:a16="http://schemas.microsoft.com/office/drawing/2014/main" id="{8094967A-A528-48CA-8AA9-DF14D1195CF6}"/>
              </a:ext>
            </a:extLst>
          </p:cNvPr>
          <p:cNvSpPr txBox="1"/>
          <p:nvPr/>
        </p:nvSpPr>
        <p:spPr>
          <a:xfrm>
            <a:off x="6633928" y="2560305"/>
            <a:ext cx="363682" cy="307777"/>
          </a:xfrm>
          <a:prstGeom prst="rect">
            <a:avLst/>
          </a:prstGeom>
          <a:noFill/>
        </p:spPr>
        <p:txBody>
          <a:bodyPr wrap="square" rtlCol="0">
            <a:spAutoFit/>
          </a:bodyPr>
          <a:lstStyle/>
          <a:p>
            <a:r>
              <a:rPr lang="en-US" sz="1400" dirty="0"/>
              <a:t>1</a:t>
            </a:r>
          </a:p>
        </p:txBody>
      </p:sp>
      <p:sp>
        <p:nvSpPr>
          <p:cNvPr id="11" name="TextBox 10">
            <a:extLst>
              <a:ext uri="{FF2B5EF4-FFF2-40B4-BE49-F238E27FC236}">
                <a16:creationId xmlns:a16="http://schemas.microsoft.com/office/drawing/2014/main" id="{A308EBB9-2AE6-48EF-A846-69A3A661F4C0}"/>
              </a:ext>
            </a:extLst>
          </p:cNvPr>
          <p:cNvSpPr txBox="1"/>
          <p:nvPr/>
        </p:nvSpPr>
        <p:spPr>
          <a:xfrm>
            <a:off x="6421081" y="2212245"/>
            <a:ext cx="363682" cy="307777"/>
          </a:xfrm>
          <a:prstGeom prst="rect">
            <a:avLst/>
          </a:prstGeom>
          <a:noFill/>
        </p:spPr>
        <p:txBody>
          <a:bodyPr wrap="square" rtlCol="0">
            <a:spAutoFit/>
          </a:bodyPr>
          <a:lstStyle/>
          <a:p>
            <a:r>
              <a:rPr lang="en-US" sz="1400" dirty="0"/>
              <a:t>2</a:t>
            </a:r>
          </a:p>
        </p:txBody>
      </p:sp>
      <p:sp>
        <p:nvSpPr>
          <p:cNvPr id="12" name="TextBox 11">
            <a:extLst>
              <a:ext uri="{FF2B5EF4-FFF2-40B4-BE49-F238E27FC236}">
                <a16:creationId xmlns:a16="http://schemas.microsoft.com/office/drawing/2014/main" id="{5600BF53-DFDC-4DBF-B518-F83D11EA038C}"/>
              </a:ext>
            </a:extLst>
          </p:cNvPr>
          <p:cNvSpPr txBox="1"/>
          <p:nvPr/>
        </p:nvSpPr>
        <p:spPr>
          <a:xfrm>
            <a:off x="6067790" y="2003554"/>
            <a:ext cx="363682" cy="307777"/>
          </a:xfrm>
          <a:prstGeom prst="rect">
            <a:avLst/>
          </a:prstGeom>
          <a:noFill/>
        </p:spPr>
        <p:txBody>
          <a:bodyPr wrap="square" rtlCol="0">
            <a:spAutoFit/>
          </a:bodyPr>
          <a:lstStyle/>
          <a:p>
            <a:r>
              <a:rPr lang="en-US" sz="1400" dirty="0"/>
              <a:t>6</a:t>
            </a:r>
          </a:p>
        </p:txBody>
      </p:sp>
      <p:sp>
        <p:nvSpPr>
          <p:cNvPr id="13" name="TextBox 12">
            <a:extLst>
              <a:ext uri="{FF2B5EF4-FFF2-40B4-BE49-F238E27FC236}">
                <a16:creationId xmlns:a16="http://schemas.microsoft.com/office/drawing/2014/main" id="{7C1248CA-1945-46F8-B19E-E76160087A22}"/>
              </a:ext>
            </a:extLst>
          </p:cNvPr>
          <p:cNvSpPr txBox="1"/>
          <p:nvPr/>
        </p:nvSpPr>
        <p:spPr>
          <a:xfrm>
            <a:off x="6348177" y="2884136"/>
            <a:ext cx="363682" cy="307777"/>
          </a:xfrm>
          <a:prstGeom prst="rect">
            <a:avLst/>
          </a:prstGeom>
          <a:noFill/>
        </p:spPr>
        <p:txBody>
          <a:bodyPr wrap="square" rtlCol="0">
            <a:spAutoFit/>
          </a:bodyPr>
          <a:lstStyle/>
          <a:p>
            <a:r>
              <a:rPr lang="en-US" sz="1400" dirty="0"/>
              <a:t>3</a:t>
            </a:r>
          </a:p>
        </p:txBody>
      </p:sp>
      <p:sp>
        <p:nvSpPr>
          <p:cNvPr id="14" name="TextBox 13">
            <a:extLst>
              <a:ext uri="{FF2B5EF4-FFF2-40B4-BE49-F238E27FC236}">
                <a16:creationId xmlns:a16="http://schemas.microsoft.com/office/drawing/2014/main" id="{C93E14AD-BB17-42FF-B732-0CB4F26BCA39}"/>
              </a:ext>
            </a:extLst>
          </p:cNvPr>
          <p:cNvSpPr txBox="1"/>
          <p:nvPr/>
        </p:nvSpPr>
        <p:spPr>
          <a:xfrm>
            <a:off x="4904174" y="2678055"/>
            <a:ext cx="363682" cy="307777"/>
          </a:xfrm>
          <a:prstGeom prst="rect">
            <a:avLst/>
          </a:prstGeom>
          <a:noFill/>
        </p:spPr>
        <p:txBody>
          <a:bodyPr wrap="square" rtlCol="0">
            <a:spAutoFit/>
          </a:bodyPr>
          <a:lstStyle/>
          <a:p>
            <a:r>
              <a:rPr lang="en-US" sz="1400" dirty="0"/>
              <a:t>4</a:t>
            </a:r>
          </a:p>
        </p:txBody>
      </p:sp>
      <p:sp>
        <p:nvSpPr>
          <p:cNvPr id="15" name="TextBox 14">
            <a:extLst>
              <a:ext uri="{FF2B5EF4-FFF2-40B4-BE49-F238E27FC236}">
                <a16:creationId xmlns:a16="http://schemas.microsoft.com/office/drawing/2014/main" id="{36ED4901-F1E6-49F1-803A-C7280A18BDA1}"/>
              </a:ext>
            </a:extLst>
          </p:cNvPr>
          <p:cNvSpPr txBox="1"/>
          <p:nvPr/>
        </p:nvSpPr>
        <p:spPr>
          <a:xfrm>
            <a:off x="6929049" y="2960650"/>
            <a:ext cx="363682" cy="307777"/>
          </a:xfrm>
          <a:prstGeom prst="rect">
            <a:avLst/>
          </a:prstGeom>
          <a:noFill/>
        </p:spPr>
        <p:txBody>
          <a:bodyPr wrap="square" rtlCol="0">
            <a:spAutoFit/>
          </a:bodyPr>
          <a:lstStyle/>
          <a:p>
            <a:r>
              <a:rPr lang="en-US" sz="1400" dirty="0"/>
              <a:t>5</a:t>
            </a:r>
          </a:p>
        </p:txBody>
      </p:sp>
      <p:sp>
        <p:nvSpPr>
          <p:cNvPr id="16" name="TextBox 15">
            <a:extLst>
              <a:ext uri="{FF2B5EF4-FFF2-40B4-BE49-F238E27FC236}">
                <a16:creationId xmlns:a16="http://schemas.microsoft.com/office/drawing/2014/main" id="{87A2C7DA-6F35-4005-92C0-8FADABA1451F}"/>
              </a:ext>
            </a:extLst>
          </p:cNvPr>
          <p:cNvSpPr txBox="1"/>
          <p:nvPr/>
        </p:nvSpPr>
        <p:spPr>
          <a:xfrm>
            <a:off x="5770584" y="3706711"/>
            <a:ext cx="363682" cy="307777"/>
          </a:xfrm>
          <a:prstGeom prst="rect">
            <a:avLst/>
          </a:prstGeom>
          <a:noFill/>
        </p:spPr>
        <p:txBody>
          <a:bodyPr wrap="square" rtlCol="0">
            <a:spAutoFit/>
          </a:bodyPr>
          <a:lstStyle/>
          <a:p>
            <a:r>
              <a:rPr lang="en-US" sz="1400" dirty="0"/>
              <a:t>8</a:t>
            </a:r>
          </a:p>
        </p:txBody>
      </p:sp>
      <p:sp>
        <p:nvSpPr>
          <p:cNvPr id="17" name="TextBox 16">
            <a:extLst>
              <a:ext uri="{FF2B5EF4-FFF2-40B4-BE49-F238E27FC236}">
                <a16:creationId xmlns:a16="http://schemas.microsoft.com/office/drawing/2014/main" id="{16FB1837-F500-485C-89B8-62BE27B891B1}"/>
              </a:ext>
            </a:extLst>
          </p:cNvPr>
          <p:cNvSpPr txBox="1"/>
          <p:nvPr/>
        </p:nvSpPr>
        <p:spPr>
          <a:xfrm>
            <a:off x="5234875" y="3127431"/>
            <a:ext cx="363682" cy="307777"/>
          </a:xfrm>
          <a:prstGeom prst="rect">
            <a:avLst/>
          </a:prstGeom>
          <a:noFill/>
        </p:spPr>
        <p:txBody>
          <a:bodyPr wrap="square" rtlCol="0">
            <a:spAutoFit/>
          </a:bodyPr>
          <a:lstStyle/>
          <a:p>
            <a:r>
              <a:rPr lang="en-US" sz="1400" dirty="0"/>
              <a:t>7</a:t>
            </a:r>
          </a:p>
        </p:txBody>
      </p:sp>
      <p:sp>
        <p:nvSpPr>
          <p:cNvPr id="18" name="TextBox 17">
            <a:extLst>
              <a:ext uri="{FF2B5EF4-FFF2-40B4-BE49-F238E27FC236}">
                <a16:creationId xmlns:a16="http://schemas.microsoft.com/office/drawing/2014/main" id="{A8E62C33-3E72-416B-80C2-8AF66EF10D5B}"/>
              </a:ext>
            </a:extLst>
          </p:cNvPr>
          <p:cNvSpPr txBox="1"/>
          <p:nvPr/>
        </p:nvSpPr>
        <p:spPr>
          <a:xfrm>
            <a:off x="4987301" y="4171759"/>
            <a:ext cx="467925" cy="307777"/>
          </a:xfrm>
          <a:prstGeom prst="rect">
            <a:avLst/>
          </a:prstGeom>
          <a:noFill/>
        </p:spPr>
        <p:txBody>
          <a:bodyPr wrap="square" rtlCol="0">
            <a:spAutoFit/>
          </a:bodyPr>
          <a:lstStyle/>
          <a:p>
            <a:r>
              <a:rPr lang="en-US" sz="1400" dirty="0"/>
              <a:t>10</a:t>
            </a:r>
          </a:p>
        </p:txBody>
      </p:sp>
      <p:sp>
        <p:nvSpPr>
          <p:cNvPr id="19" name="TextBox 18">
            <a:extLst>
              <a:ext uri="{FF2B5EF4-FFF2-40B4-BE49-F238E27FC236}">
                <a16:creationId xmlns:a16="http://schemas.microsoft.com/office/drawing/2014/main" id="{82B8D388-F1CE-459D-9E5F-F02D42958CD2}"/>
              </a:ext>
            </a:extLst>
          </p:cNvPr>
          <p:cNvSpPr txBox="1"/>
          <p:nvPr/>
        </p:nvSpPr>
        <p:spPr>
          <a:xfrm>
            <a:off x="4202051" y="3387288"/>
            <a:ext cx="363682" cy="307777"/>
          </a:xfrm>
          <a:prstGeom prst="rect">
            <a:avLst/>
          </a:prstGeom>
          <a:noFill/>
        </p:spPr>
        <p:txBody>
          <a:bodyPr wrap="square" rtlCol="0">
            <a:spAutoFit/>
          </a:bodyPr>
          <a:lstStyle/>
          <a:p>
            <a:r>
              <a:rPr lang="en-US" sz="1400" dirty="0"/>
              <a:t>9</a:t>
            </a:r>
          </a:p>
        </p:txBody>
      </p:sp>
      <p:sp>
        <p:nvSpPr>
          <p:cNvPr id="20" name="TextBox 19">
            <a:extLst>
              <a:ext uri="{FF2B5EF4-FFF2-40B4-BE49-F238E27FC236}">
                <a16:creationId xmlns:a16="http://schemas.microsoft.com/office/drawing/2014/main" id="{EDD2E503-66DF-42FB-AEA2-12CA0D488365}"/>
              </a:ext>
            </a:extLst>
          </p:cNvPr>
          <p:cNvSpPr txBox="1"/>
          <p:nvPr/>
        </p:nvSpPr>
        <p:spPr>
          <a:xfrm>
            <a:off x="2763648" y="4325647"/>
            <a:ext cx="467925" cy="307777"/>
          </a:xfrm>
          <a:prstGeom prst="rect">
            <a:avLst/>
          </a:prstGeom>
          <a:noFill/>
        </p:spPr>
        <p:txBody>
          <a:bodyPr wrap="square" rtlCol="0">
            <a:spAutoFit/>
          </a:bodyPr>
          <a:lstStyle/>
          <a:p>
            <a:r>
              <a:rPr lang="en-US" sz="1400" dirty="0"/>
              <a:t>11</a:t>
            </a:r>
          </a:p>
        </p:txBody>
      </p:sp>
      <p:sp>
        <p:nvSpPr>
          <p:cNvPr id="21" name="TextBox 20">
            <a:extLst>
              <a:ext uri="{FF2B5EF4-FFF2-40B4-BE49-F238E27FC236}">
                <a16:creationId xmlns:a16="http://schemas.microsoft.com/office/drawing/2014/main" id="{BAD7E2EF-BD1B-4BCA-909C-9B68CD127687}"/>
              </a:ext>
            </a:extLst>
          </p:cNvPr>
          <p:cNvSpPr txBox="1"/>
          <p:nvPr/>
        </p:nvSpPr>
        <p:spPr>
          <a:xfrm>
            <a:off x="6316838" y="4468222"/>
            <a:ext cx="467925" cy="307777"/>
          </a:xfrm>
          <a:prstGeom prst="rect">
            <a:avLst/>
          </a:prstGeom>
          <a:noFill/>
        </p:spPr>
        <p:txBody>
          <a:bodyPr wrap="square" rtlCol="0">
            <a:spAutoFit/>
          </a:bodyPr>
          <a:lstStyle/>
          <a:p>
            <a:r>
              <a:rPr lang="en-US" sz="1400" dirty="0"/>
              <a:t>12</a:t>
            </a:r>
          </a:p>
        </p:txBody>
      </p:sp>
      <p:sp>
        <p:nvSpPr>
          <p:cNvPr id="22" name="TextBox 21">
            <a:extLst>
              <a:ext uri="{FF2B5EF4-FFF2-40B4-BE49-F238E27FC236}">
                <a16:creationId xmlns:a16="http://schemas.microsoft.com/office/drawing/2014/main" id="{EF323007-617C-4906-8A05-3C330A89B2EB}"/>
              </a:ext>
            </a:extLst>
          </p:cNvPr>
          <p:cNvSpPr txBox="1"/>
          <p:nvPr/>
        </p:nvSpPr>
        <p:spPr>
          <a:xfrm>
            <a:off x="7258960" y="4324726"/>
            <a:ext cx="467925" cy="307777"/>
          </a:xfrm>
          <a:prstGeom prst="rect">
            <a:avLst/>
          </a:prstGeom>
          <a:noFill/>
        </p:spPr>
        <p:txBody>
          <a:bodyPr wrap="square" rtlCol="0">
            <a:spAutoFit/>
          </a:bodyPr>
          <a:lstStyle/>
          <a:p>
            <a:r>
              <a:rPr lang="en-US" sz="1400" dirty="0"/>
              <a:t>13</a:t>
            </a:r>
          </a:p>
        </p:txBody>
      </p:sp>
      <p:cxnSp>
        <p:nvCxnSpPr>
          <p:cNvPr id="23" name="Straight Connector 22">
            <a:extLst>
              <a:ext uri="{FF2B5EF4-FFF2-40B4-BE49-F238E27FC236}">
                <a16:creationId xmlns:a16="http://schemas.microsoft.com/office/drawing/2014/main" id="{38214936-8942-4F87-9465-431DD98E1133}"/>
              </a:ext>
            </a:extLst>
          </p:cNvPr>
          <p:cNvCxnSpPr>
            <a:cxnSpLocks/>
          </p:cNvCxnSpPr>
          <p:nvPr/>
        </p:nvCxnSpPr>
        <p:spPr>
          <a:xfrm>
            <a:off x="6227785" y="2702624"/>
            <a:ext cx="458098" cy="172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C3190AC-0813-4F01-AA0F-6378AF9FD805}"/>
              </a:ext>
            </a:extLst>
          </p:cNvPr>
          <p:cNvCxnSpPr>
            <a:cxnSpLocks/>
          </p:cNvCxnSpPr>
          <p:nvPr/>
        </p:nvCxnSpPr>
        <p:spPr>
          <a:xfrm flipV="1">
            <a:off x="6088073" y="2467589"/>
            <a:ext cx="353622" cy="2276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94B09AB-90F1-4C07-B354-1EF30717432D}"/>
              </a:ext>
            </a:extLst>
          </p:cNvPr>
          <p:cNvCxnSpPr>
            <a:cxnSpLocks/>
          </p:cNvCxnSpPr>
          <p:nvPr/>
        </p:nvCxnSpPr>
        <p:spPr>
          <a:xfrm>
            <a:off x="6036451" y="2985832"/>
            <a:ext cx="343881" cy="457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247FE55-17C8-440B-9BEC-029AD1DF6058}"/>
              </a:ext>
            </a:extLst>
          </p:cNvPr>
          <p:cNvCxnSpPr>
            <a:cxnSpLocks/>
          </p:cNvCxnSpPr>
          <p:nvPr/>
        </p:nvCxnSpPr>
        <p:spPr>
          <a:xfrm flipV="1">
            <a:off x="5822539" y="2208604"/>
            <a:ext cx="280054" cy="2826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8433D15-98A9-4905-A599-750ED8756DD3}"/>
              </a:ext>
            </a:extLst>
          </p:cNvPr>
          <p:cNvCxnSpPr>
            <a:cxnSpLocks/>
          </p:cNvCxnSpPr>
          <p:nvPr/>
        </p:nvCxnSpPr>
        <p:spPr>
          <a:xfrm flipV="1">
            <a:off x="6561358" y="3325621"/>
            <a:ext cx="363683" cy="2349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AC78299-DA77-42EC-A4E5-7B5DB2D0916F}"/>
              </a:ext>
            </a:extLst>
          </p:cNvPr>
          <p:cNvCxnSpPr>
            <a:cxnSpLocks/>
          </p:cNvCxnSpPr>
          <p:nvPr/>
        </p:nvCxnSpPr>
        <p:spPr>
          <a:xfrm flipH="1" flipV="1">
            <a:off x="7129074" y="3356918"/>
            <a:ext cx="181842" cy="40761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80EEBD11-0AD1-47BF-9911-233AF687FBAA}"/>
              </a:ext>
            </a:extLst>
          </p:cNvPr>
          <p:cNvSpPr txBox="1"/>
          <p:nvPr/>
        </p:nvSpPr>
        <p:spPr>
          <a:xfrm>
            <a:off x="6839096" y="3158265"/>
            <a:ext cx="741283" cy="246221"/>
          </a:xfrm>
          <a:prstGeom prst="rect">
            <a:avLst/>
          </a:prstGeom>
          <a:noFill/>
        </p:spPr>
        <p:txBody>
          <a:bodyPr wrap="square" rtlCol="0">
            <a:spAutoFit/>
          </a:bodyPr>
          <a:lstStyle/>
          <a:p>
            <a:r>
              <a:rPr lang="en-US" sz="1000" dirty="0"/>
              <a:t>3.4%</a:t>
            </a:r>
          </a:p>
        </p:txBody>
      </p:sp>
      <p:sp>
        <p:nvSpPr>
          <p:cNvPr id="30" name="TextBox 29">
            <a:extLst>
              <a:ext uri="{FF2B5EF4-FFF2-40B4-BE49-F238E27FC236}">
                <a16:creationId xmlns:a16="http://schemas.microsoft.com/office/drawing/2014/main" id="{1C65CC4D-2B42-4E21-8E07-1938144D5A5E}"/>
              </a:ext>
            </a:extLst>
          </p:cNvPr>
          <p:cNvSpPr txBox="1"/>
          <p:nvPr/>
        </p:nvSpPr>
        <p:spPr>
          <a:xfrm>
            <a:off x="6612812" y="2758560"/>
            <a:ext cx="741283" cy="246221"/>
          </a:xfrm>
          <a:prstGeom prst="rect">
            <a:avLst/>
          </a:prstGeom>
          <a:noFill/>
        </p:spPr>
        <p:txBody>
          <a:bodyPr wrap="square" rtlCol="0">
            <a:spAutoFit/>
          </a:bodyPr>
          <a:lstStyle/>
          <a:p>
            <a:r>
              <a:rPr lang="en-US" sz="1000" dirty="0"/>
              <a:t>4.7%</a:t>
            </a:r>
          </a:p>
        </p:txBody>
      </p:sp>
      <p:sp>
        <p:nvSpPr>
          <p:cNvPr id="31" name="TextBox 30">
            <a:extLst>
              <a:ext uri="{FF2B5EF4-FFF2-40B4-BE49-F238E27FC236}">
                <a16:creationId xmlns:a16="http://schemas.microsoft.com/office/drawing/2014/main" id="{64BAC278-9C1A-40CE-9856-F8EBDB4F7BFF}"/>
              </a:ext>
            </a:extLst>
          </p:cNvPr>
          <p:cNvSpPr txBox="1"/>
          <p:nvPr/>
        </p:nvSpPr>
        <p:spPr>
          <a:xfrm>
            <a:off x="6387791" y="2406662"/>
            <a:ext cx="741283" cy="246221"/>
          </a:xfrm>
          <a:prstGeom prst="rect">
            <a:avLst/>
          </a:prstGeom>
          <a:noFill/>
        </p:spPr>
        <p:txBody>
          <a:bodyPr wrap="square" rtlCol="0">
            <a:spAutoFit/>
          </a:bodyPr>
          <a:lstStyle/>
          <a:p>
            <a:r>
              <a:rPr lang="en-US" sz="1000" dirty="0"/>
              <a:t>4.2%</a:t>
            </a:r>
          </a:p>
        </p:txBody>
      </p:sp>
      <p:sp>
        <p:nvSpPr>
          <p:cNvPr id="32" name="TextBox 31">
            <a:extLst>
              <a:ext uri="{FF2B5EF4-FFF2-40B4-BE49-F238E27FC236}">
                <a16:creationId xmlns:a16="http://schemas.microsoft.com/office/drawing/2014/main" id="{2EB5D841-70C1-415A-80F0-7DF0E9099601}"/>
              </a:ext>
            </a:extLst>
          </p:cNvPr>
          <p:cNvSpPr txBox="1"/>
          <p:nvPr/>
        </p:nvSpPr>
        <p:spPr>
          <a:xfrm>
            <a:off x="6285665" y="3065811"/>
            <a:ext cx="741283" cy="246221"/>
          </a:xfrm>
          <a:prstGeom prst="rect">
            <a:avLst/>
          </a:prstGeom>
          <a:noFill/>
        </p:spPr>
        <p:txBody>
          <a:bodyPr wrap="square" rtlCol="0">
            <a:spAutoFit/>
          </a:bodyPr>
          <a:lstStyle/>
          <a:p>
            <a:r>
              <a:rPr lang="en-US" sz="1000" dirty="0"/>
              <a:t>5.3%</a:t>
            </a:r>
          </a:p>
        </p:txBody>
      </p:sp>
      <p:sp>
        <p:nvSpPr>
          <p:cNvPr id="33" name="TextBox 32">
            <a:extLst>
              <a:ext uri="{FF2B5EF4-FFF2-40B4-BE49-F238E27FC236}">
                <a16:creationId xmlns:a16="http://schemas.microsoft.com/office/drawing/2014/main" id="{D7DCBE41-E566-4DDB-AECC-2270513C0E28}"/>
              </a:ext>
            </a:extLst>
          </p:cNvPr>
          <p:cNvSpPr txBox="1"/>
          <p:nvPr/>
        </p:nvSpPr>
        <p:spPr>
          <a:xfrm>
            <a:off x="4775789" y="2872915"/>
            <a:ext cx="741283" cy="246221"/>
          </a:xfrm>
          <a:prstGeom prst="rect">
            <a:avLst/>
          </a:prstGeom>
          <a:noFill/>
        </p:spPr>
        <p:txBody>
          <a:bodyPr wrap="square" rtlCol="0">
            <a:spAutoFit/>
          </a:bodyPr>
          <a:lstStyle/>
          <a:p>
            <a:r>
              <a:rPr lang="en-US" sz="1000" dirty="0"/>
              <a:t>7.4%</a:t>
            </a:r>
          </a:p>
        </p:txBody>
      </p:sp>
      <p:sp>
        <p:nvSpPr>
          <p:cNvPr id="34" name="TextBox 33">
            <a:extLst>
              <a:ext uri="{FF2B5EF4-FFF2-40B4-BE49-F238E27FC236}">
                <a16:creationId xmlns:a16="http://schemas.microsoft.com/office/drawing/2014/main" id="{9297D0C4-79DA-4A0C-8770-1BBB366DC9EE}"/>
              </a:ext>
            </a:extLst>
          </p:cNvPr>
          <p:cNvSpPr txBox="1"/>
          <p:nvPr/>
        </p:nvSpPr>
        <p:spPr>
          <a:xfrm>
            <a:off x="6026726" y="2188378"/>
            <a:ext cx="741283" cy="246221"/>
          </a:xfrm>
          <a:prstGeom prst="rect">
            <a:avLst/>
          </a:prstGeom>
          <a:noFill/>
        </p:spPr>
        <p:txBody>
          <a:bodyPr wrap="square" rtlCol="0">
            <a:spAutoFit/>
          </a:bodyPr>
          <a:lstStyle/>
          <a:p>
            <a:r>
              <a:rPr lang="en-US" sz="1000" dirty="0"/>
              <a:t>1.7%</a:t>
            </a:r>
          </a:p>
        </p:txBody>
      </p:sp>
      <p:sp>
        <p:nvSpPr>
          <p:cNvPr id="35" name="TextBox 34">
            <a:extLst>
              <a:ext uri="{FF2B5EF4-FFF2-40B4-BE49-F238E27FC236}">
                <a16:creationId xmlns:a16="http://schemas.microsoft.com/office/drawing/2014/main" id="{E6769772-B074-4DD8-9723-E405B986709A}"/>
              </a:ext>
            </a:extLst>
          </p:cNvPr>
          <p:cNvSpPr txBox="1"/>
          <p:nvPr/>
        </p:nvSpPr>
        <p:spPr>
          <a:xfrm>
            <a:off x="5101751" y="3345211"/>
            <a:ext cx="741283" cy="246221"/>
          </a:xfrm>
          <a:prstGeom prst="rect">
            <a:avLst/>
          </a:prstGeom>
          <a:noFill/>
        </p:spPr>
        <p:txBody>
          <a:bodyPr wrap="square" rtlCol="0">
            <a:spAutoFit/>
          </a:bodyPr>
          <a:lstStyle/>
          <a:p>
            <a:r>
              <a:rPr lang="en-US" sz="1000" dirty="0"/>
              <a:t>4.0%</a:t>
            </a:r>
          </a:p>
        </p:txBody>
      </p:sp>
      <p:sp>
        <p:nvSpPr>
          <p:cNvPr id="36" name="TextBox 35">
            <a:extLst>
              <a:ext uri="{FF2B5EF4-FFF2-40B4-BE49-F238E27FC236}">
                <a16:creationId xmlns:a16="http://schemas.microsoft.com/office/drawing/2014/main" id="{A33379EE-C859-4C99-BF8B-5B31F3D67A2F}"/>
              </a:ext>
            </a:extLst>
          </p:cNvPr>
          <p:cNvSpPr txBox="1"/>
          <p:nvPr/>
        </p:nvSpPr>
        <p:spPr>
          <a:xfrm>
            <a:off x="5708212" y="3898156"/>
            <a:ext cx="741283" cy="246221"/>
          </a:xfrm>
          <a:prstGeom prst="rect">
            <a:avLst/>
          </a:prstGeom>
          <a:noFill/>
        </p:spPr>
        <p:txBody>
          <a:bodyPr wrap="square" rtlCol="0">
            <a:spAutoFit/>
          </a:bodyPr>
          <a:lstStyle/>
          <a:p>
            <a:r>
              <a:rPr lang="en-US" sz="1000" dirty="0"/>
              <a:t>4.0%</a:t>
            </a:r>
          </a:p>
        </p:txBody>
      </p:sp>
      <p:sp>
        <p:nvSpPr>
          <p:cNvPr id="37" name="TextBox 36">
            <a:extLst>
              <a:ext uri="{FF2B5EF4-FFF2-40B4-BE49-F238E27FC236}">
                <a16:creationId xmlns:a16="http://schemas.microsoft.com/office/drawing/2014/main" id="{69FE2BBE-C2C8-488F-A075-E320BCEC3736}"/>
              </a:ext>
            </a:extLst>
          </p:cNvPr>
          <p:cNvSpPr txBox="1"/>
          <p:nvPr/>
        </p:nvSpPr>
        <p:spPr>
          <a:xfrm>
            <a:off x="4956128" y="4393409"/>
            <a:ext cx="741283" cy="246221"/>
          </a:xfrm>
          <a:prstGeom prst="rect">
            <a:avLst/>
          </a:prstGeom>
          <a:noFill/>
        </p:spPr>
        <p:txBody>
          <a:bodyPr wrap="square" rtlCol="0">
            <a:spAutoFit/>
          </a:bodyPr>
          <a:lstStyle/>
          <a:p>
            <a:r>
              <a:rPr lang="en-US" sz="1000" dirty="0"/>
              <a:t>5.4%</a:t>
            </a:r>
          </a:p>
        </p:txBody>
      </p:sp>
      <p:sp>
        <p:nvSpPr>
          <p:cNvPr id="38" name="TextBox 37">
            <a:extLst>
              <a:ext uri="{FF2B5EF4-FFF2-40B4-BE49-F238E27FC236}">
                <a16:creationId xmlns:a16="http://schemas.microsoft.com/office/drawing/2014/main" id="{0AC361CD-73F7-47BC-A5C9-A09DEE2BF431}"/>
              </a:ext>
            </a:extLst>
          </p:cNvPr>
          <p:cNvSpPr txBox="1"/>
          <p:nvPr/>
        </p:nvSpPr>
        <p:spPr>
          <a:xfrm>
            <a:off x="2672212" y="4567701"/>
            <a:ext cx="741283" cy="246221"/>
          </a:xfrm>
          <a:prstGeom prst="rect">
            <a:avLst/>
          </a:prstGeom>
          <a:noFill/>
        </p:spPr>
        <p:txBody>
          <a:bodyPr wrap="square" rtlCol="0">
            <a:spAutoFit/>
          </a:bodyPr>
          <a:lstStyle/>
          <a:p>
            <a:r>
              <a:rPr lang="en-US" sz="1000" dirty="0"/>
              <a:t>5.4%</a:t>
            </a:r>
          </a:p>
        </p:txBody>
      </p:sp>
      <p:sp>
        <p:nvSpPr>
          <p:cNvPr id="39" name="TextBox 38">
            <a:extLst>
              <a:ext uri="{FF2B5EF4-FFF2-40B4-BE49-F238E27FC236}">
                <a16:creationId xmlns:a16="http://schemas.microsoft.com/office/drawing/2014/main" id="{0A02CA70-1963-4EF9-889E-5B92DE5A2E34}"/>
              </a:ext>
            </a:extLst>
          </p:cNvPr>
          <p:cNvSpPr txBox="1"/>
          <p:nvPr/>
        </p:nvSpPr>
        <p:spPr>
          <a:xfrm>
            <a:off x="6261495" y="4670029"/>
            <a:ext cx="741283" cy="246221"/>
          </a:xfrm>
          <a:prstGeom prst="rect">
            <a:avLst/>
          </a:prstGeom>
          <a:noFill/>
        </p:spPr>
        <p:txBody>
          <a:bodyPr wrap="square" rtlCol="0">
            <a:spAutoFit/>
          </a:bodyPr>
          <a:lstStyle/>
          <a:p>
            <a:r>
              <a:rPr lang="en-US" sz="1000" dirty="0"/>
              <a:t>4.5%</a:t>
            </a:r>
          </a:p>
        </p:txBody>
      </p:sp>
      <p:cxnSp>
        <p:nvCxnSpPr>
          <p:cNvPr id="40" name="Straight Connector 39">
            <a:extLst>
              <a:ext uri="{FF2B5EF4-FFF2-40B4-BE49-F238E27FC236}">
                <a16:creationId xmlns:a16="http://schemas.microsoft.com/office/drawing/2014/main" id="{14F89733-6611-438B-8014-55CF7C187A7E}"/>
              </a:ext>
            </a:extLst>
          </p:cNvPr>
          <p:cNvCxnSpPr>
            <a:cxnSpLocks/>
          </p:cNvCxnSpPr>
          <p:nvPr/>
        </p:nvCxnSpPr>
        <p:spPr>
          <a:xfrm>
            <a:off x="6805378" y="4435069"/>
            <a:ext cx="499430" cy="435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3A8E5AC6-F904-4BD2-AC1B-4B7B5BE210AD}"/>
              </a:ext>
            </a:extLst>
          </p:cNvPr>
          <p:cNvSpPr txBox="1"/>
          <p:nvPr/>
        </p:nvSpPr>
        <p:spPr>
          <a:xfrm>
            <a:off x="7198983" y="4546918"/>
            <a:ext cx="741283" cy="246221"/>
          </a:xfrm>
          <a:prstGeom prst="rect">
            <a:avLst/>
          </a:prstGeom>
          <a:noFill/>
        </p:spPr>
        <p:txBody>
          <a:bodyPr wrap="square" rtlCol="0">
            <a:spAutoFit/>
          </a:bodyPr>
          <a:lstStyle/>
          <a:p>
            <a:r>
              <a:rPr lang="en-US" sz="1000" dirty="0"/>
              <a:t>5.4%</a:t>
            </a:r>
          </a:p>
        </p:txBody>
      </p:sp>
      <p:sp>
        <p:nvSpPr>
          <p:cNvPr id="42" name="TextBox 41">
            <a:extLst>
              <a:ext uri="{FF2B5EF4-FFF2-40B4-BE49-F238E27FC236}">
                <a16:creationId xmlns:a16="http://schemas.microsoft.com/office/drawing/2014/main" id="{AFE80144-6656-4E9D-9199-55C02F20D3AD}"/>
              </a:ext>
            </a:extLst>
          </p:cNvPr>
          <p:cNvSpPr txBox="1"/>
          <p:nvPr/>
        </p:nvSpPr>
        <p:spPr>
          <a:xfrm>
            <a:off x="4128162" y="3605755"/>
            <a:ext cx="741283" cy="246221"/>
          </a:xfrm>
          <a:prstGeom prst="rect">
            <a:avLst/>
          </a:prstGeom>
          <a:noFill/>
        </p:spPr>
        <p:txBody>
          <a:bodyPr wrap="square" rtlCol="0">
            <a:spAutoFit/>
          </a:bodyPr>
          <a:lstStyle/>
          <a:p>
            <a:r>
              <a:rPr lang="en-US" sz="1000" dirty="0"/>
              <a:t>3.3%</a:t>
            </a:r>
          </a:p>
        </p:txBody>
      </p:sp>
      <p:pic>
        <p:nvPicPr>
          <p:cNvPr id="6" name="Picture 5"/>
          <p:cNvPicPr>
            <a:picLocks noChangeAspect="1"/>
          </p:cNvPicPr>
          <p:nvPr/>
        </p:nvPicPr>
        <p:blipFill rotWithShape="1">
          <a:blip r:embed="rId3"/>
          <a:srcRect l="69551" t="38560" b="37314"/>
          <a:stretch/>
        </p:blipFill>
        <p:spPr>
          <a:xfrm>
            <a:off x="995895" y="1997353"/>
            <a:ext cx="2799997" cy="1289507"/>
          </a:xfrm>
          <a:prstGeom prst="rect">
            <a:avLst/>
          </a:prstGeom>
        </p:spPr>
      </p:pic>
    </p:spTree>
    <p:extLst>
      <p:ext uri="{BB962C8B-B14F-4D97-AF65-F5344CB8AC3E}">
        <p14:creationId xmlns:p14="http://schemas.microsoft.com/office/powerpoint/2010/main" val="133023522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Picture 39"/>
          <p:cNvPicPr>
            <a:picLocks noChangeAspect="1"/>
          </p:cNvPicPr>
          <p:nvPr/>
        </p:nvPicPr>
        <p:blipFill rotWithShape="1">
          <a:blip r:embed="rId3"/>
          <a:srcRect l="3466" t="22666" r="25270" b="21568"/>
          <a:stretch/>
        </p:blipFill>
        <p:spPr>
          <a:xfrm>
            <a:off x="1329260" y="2098469"/>
            <a:ext cx="6431895" cy="2925475"/>
          </a:xfrm>
          <a:prstGeom prst="rect">
            <a:avLst/>
          </a:prstGeom>
        </p:spPr>
      </p:pic>
      <p:sp>
        <p:nvSpPr>
          <p:cNvPr id="3" name="TextBox 2"/>
          <p:cNvSpPr txBox="1"/>
          <p:nvPr/>
        </p:nvSpPr>
        <p:spPr>
          <a:xfrm>
            <a:off x="457200" y="548640"/>
            <a:ext cx="8229600" cy="830997"/>
          </a:xfrm>
          <a:prstGeom prst="rect">
            <a:avLst/>
          </a:prstGeom>
          <a:noFill/>
        </p:spPr>
        <p:txBody>
          <a:bodyPr wrap="square" rtlCol="0">
            <a:spAutoFit/>
          </a:bodyPr>
          <a:lstStyle/>
          <a:p>
            <a:pPr algn="ctr"/>
            <a:r>
              <a:rPr lang="en-US" sz="2400" b="1" dirty="0"/>
              <a:t>Map 13: Uninsured rate for Virginia children (0-18)</a:t>
            </a:r>
          </a:p>
          <a:p>
            <a:pPr algn="ctr"/>
            <a:r>
              <a:rPr lang="en-US" sz="2400" b="1" dirty="0"/>
              <a:t>with family income ≤205% FPL in 2018, by region</a:t>
            </a:r>
          </a:p>
        </p:txBody>
      </p:sp>
      <p:sp>
        <p:nvSpPr>
          <p:cNvPr id="5"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
        <p:nvSpPr>
          <p:cNvPr id="6" name="TextBox 5">
            <a:extLst>
              <a:ext uri="{FF2B5EF4-FFF2-40B4-BE49-F238E27FC236}">
                <a16:creationId xmlns:a16="http://schemas.microsoft.com/office/drawing/2014/main" id="{53831687-82DD-4059-81E4-AE3D574B02E8}"/>
              </a:ext>
            </a:extLst>
          </p:cNvPr>
          <p:cNvSpPr txBox="1"/>
          <p:nvPr/>
        </p:nvSpPr>
        <p:spPr>
          <a:xfrm>
            <a:off x="6633928" y="2560305"/>
            <a:ext cx="363682" cy="307777"/>
          </a:xfrm>
          <a:prstGeom prst="rect">
            <a:avLst/>
          </a:prstGeom>
          <a:noFill/>
        </p:spPr>
        <p:txBody>
          <a:bodyPr wrap="square" rtlCol="0">
            <a:spAutoFit/>
          </a:bodyPr>
          <a:lstStyle/>
          <a:p>
            <a:r>
              <a:rPr lang="en-US" sz="1400" dirty="0"/>
              <a:t>1</a:t>
            </a:r>
          </a:p>
        </p:txBody>
      </p:sp>
      <p:sp>
        <p:nvSpPr>
          <p:cNvPr id="8" name="TextBox 7">
            <a:extLst>
              <a:ext uri="{FF2B5EF4-FFF2-40B4-BE49-F238E27FC236}">
                <a16:creationId xmlns:a16="http://schemas.microsoft.com/office/drawing/2014/main" id="{B8FE9CD2-C8BF-452D-8876-B5C9F90D9E96}"/>
              </a:ext>
            </a:extLst>
          </p:cNvPr>
          <p:cNvSpPr txBox="1"/>
          <p:nvPr/>
        </p:nvSpPr>
        <p:spPr>
          <a:xfrm>
            <a:off x="6421081" y="2212245"/>
            <a:ext cx="363682" cy="307777"/>
          </a:xfrm>
          <a:prstGeom prst="rect">
            <a:avLst/>
          </a:prstGeom>
          <a:noFill/>
        </p:spPr>
        <p:txBody>
          <a:bodyPr wrap="square" rtlCol="0">
            <a:spAutoFit/>
          </a:bodyPr>
          <a:lstStyle/>
          <a:p>
            <a:r>
              <a:rPr lang="en-US" sz="1400" dirty="0"/>
              <a:t>2</a:t>
            </a:r>
          </a:p>
        </p:txBody>
      </p:sp>
      <p:sp>
        <p:nvSpPr>
          <p:cNvPr id="9" name="TextBox 8">
            <a:extLst>
              <a:ext uri="{FF2B5EF4-FFF2-40B4-BE49-F238E27FC236}">
                <a16:creationId xmlns:a16="http://schemas.microsoft.com/office/drawing/2014/main" id="{C1899219-C9C1-44DE-81B3-5BA6CBC52843}"/>
              </a:ext>
            </a:extLst>
          </p:cNvPr>
          <p:cNvSpPr txBox="1"/>
          <p:nvPr/>
        </p:nvSpPr>
        <p:spPr>
          <a:xfrm>
            <a:off x="6067790" y="2003554"/>
            <a:ext cx="363682" cy="307777"/>
          </a:xfrm>
          <a:prstGeom prst="rect">
            <a:avLst/>
          </a:prstGeom>
          <a:noFill/>
        </p:spPr>
        <p:txBody>
          <a:bodyPr wrap="square" rtlCol="0">
            <a:spAutoFit/>
          </a:bodyPr>
          <a:lstStyle/>
          <a:p>
            <a:r>
              <a:rPr lang="en-US" sz="1400" dirty="0"/>
              <a:t>6</a:t>
            </a:r>
          </a:p>
        </p:txBody>
      </p:sp>
      <p:sp>
        <p:nvSpPr>
          <p:cNvPr id="10" name="TextBox 9">
            <a:extLst>
              <a:ext uri="{FF2B5EF4-FFF2-40B4-BE49-F238E27FC236}">
                <a16:creationId xmlns:a16="http://schemas.microsoft.com/office/drawing/2014/main" id="{887733EB-630F-49A2-88DA-83597E3DF2C7}"/>
              </a:ext>
            </a:extLst>
          </p:cNvPr>
          <p:cNvSpPr txBox="1"/>
          <p:nvPr/>
        </p:nvSpPr>
        <p:spPr>
          <a:xfrm>
            <a:off x="6348177" y="2884136"/>
            <a:ext cx="363682" cy="307777"/>
          </a:xfrm>
          <a:prstGeom prst="rect">
            <a:avLst/>
          </a:prstGeom>
          <a:noFill/>
        </p:spPr>
        <p:txBody>
          <a:bodyPr wrap="square" rtlCol="0">
            <a:spAutoFit/>
          </a:bodyPr>
          <a:lstStyle/>
          <a:p>
            <a:r>
              <a:rPr lang="en-US" sz="1400" dirty="0"/>
              <a:t>3</a:t>
            </a:r>
          </a:p>
        </p:txBody>
      </p:sp>
      <p:sp>
        <p:nvSpPr>
          <p:cNvPr id="11" name="TextBox 10">
            <a:extLst>
              <a:ext uri="{FF2B5EF4-FFF2-40B4-BE49-F238E27FC236}">
                <a16:creationId xmlns:a16="http://schemas.microsoft.com/office/drawing/2014/main" id="{DAB5ACBA-90D9-43C6-BC16-B8F33886D8C3}"/>
              </a:ext>
            </a:extLst>
          </p:cNvPr>
          <p:cNvSpPr txBox="1"/>
          <p:nvPr/>
        </p:nvSpPr>
        <p:spPr>
          <a:xfrm>
            <a:off x="4904174" y="2678055"/>
            <a:ext cx="363682" cy="307777"/>
          </a:xfrm>
          <a:prstGeom prst="rect">
            <a:avLst/>
          </a:prstGeom>
          <a:noFill/>
        </p:spPr>
        <p:txBody>
          <a:bodyPr wrap="square" rtlCol="0">
            <a:spAutoFit/>
          </a:bodyPr>
          <a:lstStyle/>
          <a:p>
            <a:r>
              <a:rPr lang="en-US" sz="1400" dirty="0"/>
              <a:t>4</a:t>
            </a:r>
          </a:p>
        </p:txBody>
      </p:sp>
      <p:sp>
        <p:nvSpPr>
          <p:cNvPr id="12" name="TextBox 11">
            <a:extLst>
              <a:ext uri="{FF2B5EF4-FFF2-40B4-BE49-F238E27FC236}">
                <a16:creationId xmlns:a16="http://schemas.microsoft.com/office/drawing/2014/main" id="{7471501F-3F9D-4A83-95BB-485070F99DBF}"/>
              </a:ext>
            </a:extLst>
          </p:cNvPr>
          <p:cNvSpPr txBox="1"/>
          <p:nvPr/>
        </p:nvSpPr>
        <p:spPr>
          <a:xfrm>
            <a:off x="6929049" y="2960650"/>
            <a:ext cx="363682" cy="307777"/>
          </a:xfrm>
          <a:prstGeom prst="rect">
            <a:avLst/>
          </a:prstGeom>
          <a:noFill/>
        </p:spPr>
        <p:txBody>
          <a:bodyPr wrap="square" rtlCol="0">
            <a:spAutoFit/>
          </a:bodyPr>
          <a:lstStyle/>
          <a:p>
            <a:r>
              <a:rPr lang="en-US" sz="1400" dirty="0"/>
              <a:t>5</a:t>
            </a:r>
          </a:p>
        </p:txBody>
      </p:sp>
      <p:sp>
        <p:nvSpPr>
          <p:cNvPr id="13" name="TextBox 12">
            <a:extLst>
              <a:ext uri="{FF2B5EF4-FFF2-40B4-BE49-F238E27FC236}">
                <a16:creationId xmlns:a16="http://schemas.microsoft.com/office/drawing/2014/main" id="{54A9BA63-0079-4FF9-BA79-1CAF5D92F3B3}"/>
              </a:ext>
            </a:extLst>
          </p:cNvPr>
          <p:cNvSpPr txBox="1"/>
          <p:nvPr/>
        </p:nvSpPr>
        <p:spPr>
          <a:xfrm>
            <a:off x="5770584" y="3706711"/>
            <a:ext cx="363682" cy="307777"/>
          </a:xfrm>
          <a:prstGeom prst="rect">
            <a:avLst/>
          </a:prstGeom>
          <a:noFill/>
        </p:spPr>
        <p:txBody>
          <a:bodyPr wrap="square" rtlCol="0">
            <a:spAutoFit/>
          </a:bodyPr>
          <a:lstStyle/>
          <a:p>
            <a:r>
              <a:rPr lang="en-US" sz="1400" dirty="0"/>
              <a:t>8</a:t>
            </a:r>
          </a:p>
        </p:txBody>
      </p:sp>
      <p:sp>
        <p:nvSpPr>
          <p:cNvPr id="14" name="TextBox 13">
            <a:extLst>
              <a:ext uri="{FF2B5EF4-FFF2-40B4-BE49-F238E27FC236}">
                <a16:creationId xmlns:a16="http://schemas.microsoft.com/office/drawing/2014/main" id="{64821B67-D4E9-4152-878A-1BA7B2316961}"/>
              </a:ext>
            </a:extLst>
          </p:cNvPr>
          <p:cNvSpPr txBox="1"/>
          <p:nvPr/>
        </p:nvSpPr>
        <p:spPr>
          <a:xfrm>
            <a:off x="5234875" y="3127431"/>
            <a:ext cx="363682" cy="307777"/>
          </a:xfrm>
          <a:prstGeom prst="rect">
            <a:avLst/>
          </a:prstGeom>
          <a:noFill/>
        </p:spPr>
        <p:txBody>
          <a:bodyPr wrap="square" rtlCol="0">
            <a:spAutoFit/>
          </a:bodyPr>
          <a:lstStyle/>
          <a:p>
            <a:r>
              <a:rPr lang="en-US" sz="1400" dirty="0"/>
              <a:t>7</a:t>
            </a:r>
          </a:p>
        </p:txBody>
      </p:sp>
      <p:sp>
        <p:nvSpPr>
          <p:cNvPr id="15" name="TextBox 14">
            <a:extLst>
              <a:ext uri="{FF2B5EF4-FFF2-40B4-BE49-F238E27FC236}">
                <a16:creationId xmlns:a16="http://schemas.microsoft.com/office/drawing/2014/main" id="{70DD5BA2-F8ED-4C8E-ADDB-B277EF025A01}"/>
              </a:ext>
            </a:extLst>
          </p:cNvPr>
          <p:cNvSpPr txBox="1"/>
          <p:nvPr/>
        </p:nvSpPr>
        <p:spPr>
          <a:xfrm>
            <a:off x="4987301" y="4171759"/>
            <a:ext cx="467925" cy="307777"/>
          </a:xfrm>
          <a:prstGeom prst="rect">
            <a:avLst/>
          </a:prstGeom>
          <a:noFill/>
        </p:spPr>
        <p:txBody>
          <a:bodyPr wrap="square" rtlCol="0">
            <a:spAutoFit/>
          </a:bodyPr>
          <a:lstStyle/>
          <a:p>
            <a:r>
              <a:rPr lang="en-US" sz="1400" dirty="0"/>
              <a:t>10</a:t>
            </a:r>
          </a:p>
        </p:txBody>
      </p:sp>
      <p:sp>
        <p:nvSpPr>
          <p:cNvPr id="16" name="TextBox 15">
            <a:extLst>
              <a:ext uri="{FF2B5EF4-FFF2-40B4-BE49-F238E27FC236}">
                <a16:creationId xmlns:a16="http://schemas.microsoft.com/office/drawing/2014/main" id="{7E2A8434-4DC7-4BC9-AFEF-205AF7574772}"/>
              </a:ext>
            </a:extLst>
          </p:cNvPr>
          <p:cNvSpPr txBox="1"/>
          <p:nvPr/>
        </p:nvSpPr>
        <p:spPr>
          <a:xfrm>
            <a:off x="4202051" y="3387288"/>
            <a:ext cx="363682" cy="307777"/>
          </a:xfrm>
          <a:prstGeom prst="rect">
            <a:avLst/>
          </a:prstGeom>
          <a:noFill/>
        </p:spPr>
        <p:txBody>
          <a:bodyPr wrap="square" rtlCol="0">
            <a:spAutoFit/>
          </a:bodyPr>
          <a:lstStyle/>
          <a:p>
            <a:r>
              <a:rPr lang="en-US" sz="1400" dirty="0"/>
              <a:t>9</a:t>
            </a:r>
          </a:p>
        </p:txBody>
      </p:sp>
      <p:sp>
        <p:nvSpPr>
          <p:cNvPr id="17" name="TextBox 16">
            <a:extLst>
              <a:ext uri="{FF2B5EF4-FFF2-40B4-BE49-F238E27FC236}">
                <a16:creationId xmlns:a16="http://schemas.microsoft.com/office/drawing/2014/main" id="{0D332998-5886-42EB-B76D-EFE480077B01}"/>
              </a:ext>
            </a:extLst>
          </p:cNvPr>
          <p:cNvSpPr txBox="1"/>
          <p:nvPr/>
        </p:nvSpPr>
        <p:spPr>
          <a:xfrm>
            <a:off x="2763648" y="4325647"/>
            <a:ext cx="467925" cy="307777"/>
          </a:xfrm>
          <a:prstGeom prst="rect">
            <a:avLst/>
          </a:prstGeom>
          <a:noFill/>
        </p:spPr>
        <p:txBody>
          <a:bodyPr wrap="square" rtlCol="0">
            <a:spAutoFit/>
          </a:bodyPr>
          <a:lstStyle/>
          <a:p>
            <a:r>
              <a:rPr lang="en-US" sz="1400" dirty="0"/>
              <a:t>11</a:t>
            </a:r>
          </a:p>
        </p:txBody>
      </p:sp>
      <p:sp>
        <p:nvSpPr>
          <p:cNvPr id="18" name="TextBox 17">
            <a:extLst>
              <a:ext uri="{FF2B5EF4-FFF2-40B4-BE49-F238E27FC236}">
                <a16:creationId xmlns:a16="http://schemas.microsoft.com/office/drawing/2014/main" id="{850369E1-A43A-4633-A691-8F1752484AAA}"/>
              </a:ext>
            </a:extLst>
          </p:cNvPr>
          <p:cNvSpPr txBox="1"/>
          <p:nvPr/>
        </p:nvSpPr>
        <p:spPr>
          <a:xfrm>
            <a:off x="6316838" y="4468222"/>
            <a:ext cx="467925" cy="307777"/>
          </a:xfrm>
          <a:prstGeom prst="rect">
            <a:avLst/>
          </a:prstGeom>
          <a:noFill/>
        </p:spPr>
        <p:txBody>
          <a:bodyPr wrap="square" rtlCol="0">
            <a:spAutoFit/>
          </a:bodyPr>
          <a:lstStyle/>
          <a:p>
            <a:r>
              <a:rPr lang="en-US" sz="1400" dirty="0"/>
              <a:t>12</a:t>
            </a:r>
          </a:p>
        </p:txBody>
      </p:sp>
      <p:sp>
        <p:nvSpPr>
          <p:cNvPr id="19" name="TextBox 18">
            <a:extLst>
              <a:ext uri="{FF2B5EF4-FFF2-40B4-BE49-F238E27FC236}">
                <a16:creationId xmlns:a16="http://schemas.microsoft.com/office/drawing/2014/main" id="{8A40FCF0-2008-46BF-9BBC-8FFBD3DF2068}"/>
              </a:ext>
            </a:extLst>
          </p:cNvPr>
          <p:cNvSpPr txBox="1"/>
          <p:nvPr/>
        </p:nvSpPr>
        <p:spPr>
          <a:xfrm>
            <a:off x="7258960" y="4324726"/>
            <a:ext cx="467925" cy="307777"/>
          </a:xfrm>
          <a:prstGeom prst="rect">
            <a:avLst/>
          </a:prstGeom>
          <a:noFill/>
        </p:spPr>
        <p:txBody>
          <a:bodyPr wrap="square" rtlCol="0">
            <a:spAutoFit/>
          </a:bodyPr>
          <a:lstStyle/>
          <a:p>
            <a:r>
              <a:rPr lang="en-US" sz="1400" dirty="0"/>
              <a:t>13</a:t>
            </a:r>
          </a:p>
        </p:txBody>
      </p:sp>
      <p:cxnSp>
        <p:nvCxnSpPr>
          <p:cNvPr id="20" name="Straight Connector 19">
            <a:extLst>
              <a:ext uri="{FF2B5EF4-FFF2-40B4-BE49-F238E27FC236}">
                <a16:creationId xmlns:a16="http://schemas.microsoft.com/office/drawing/2014/main" id="{DB38B152-0802-4471-A3F9-BD552D038085}"/>
              </a:ext>
            </a:extLst>
          </p:cNvPr>
          <p:cNvCxnSpPr>
            <a:cxnSpLocks/>
          </p:cNvCxnSpPr>
          <p:nvPr/>
        </p:nvCxnSpPr>
        <p:spPr>
          <a:xfrm>
            <a:off x="6227785" y="2702624"/>
            <a:ext cx="458098" cy="172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92AF265-0D67-4192-8915-F901A86A504C}"/>
              </a:ext>
            </a:extLst>
          </p:cNvPr>
          <p:cNvCxnSpPr>
            <a:cxnSpLocks/>
          </p:cNvCxnSpPr>
          <p:nvPr/>
        </p:nvCxnSpPr>
        <p:spPr>
          <a:xfrm flipV="1">
            <a:off x="6088073" y="2467589"/>
            <a:ext cx="353622" cy="2276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0AE22A4-3B19-46B2-B781-5C92375A10EB}"/>
              </a:ext>
            </a:extLst>
          </p:cNvPr>
          <p:cNvCxnSpPr>
            <a:cxnSpLocks/>
          </p:cNvCxnSpPr>
          <p:nvPr/>
        </p:nvCxnSpPr>
        <p:spPr>
          <a:xfrm>
            <a:off x="6036451" y="2985832"/>
            <a:ext cx="343881" cy="457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D944FFE-DC33-4983-AF42-6D44FD3BFD1F}"/>
              </a:ext>
            </a:extLst>
          </p:cNvPr>
          <p:cNvCxnSpPr>
            <a:cxnSpLocks/>
          </p:cNvCxnSpPr>
          <p:nvPr/>
        </p:nvCxnSpPr>
        <p:spPr>
          <a:xfrm flipV="1">
            <a:off x="5822539" y="2208604"/>
            <a:ext cx="280054" cy="2826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DA438AE-FDD7-44E2-AADF-9F204E42FB4A}"/>
              </a:ext>
            </a:extLst>
          </p:cNvPr>
          <p:cNvCxnSpPr>
            <a:cxnSpLocks/>
          </p:cNvCxnSpPr>
          <p:nvPr/>
        </p:nvCxnSpPr>
        <p:spPr>
          <a:xfrm flipV="1">
            <a:off x="6561358" y="3325621"/>
            <a:ext cx="363683" cy="2349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141810C-3B83-46E9-B7B6-B2D67797E10B}"/>
              </a:ext>
            </a:extLst>
          </p:cNvPr>
          <p:cNvCxnSpPr>
            <a:cxnSpLocks/>
          </p:cNvCxnSpPr>
          <p:nvPr/>
        </p:nvCxnSpPr>
        <p:spPr>
          <a:xfrm flipH="1" flipV="1">
            <a:off x="7129074" y="3356918"/>
            <a:ext cx="181842" cy="40761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AB98DF2F-9514-48F0-B26B-3810E4EC71B6}"/>
              </a:ext>
            </a:extLst>
          </p:cNvPr>
          <p:cNvSpPr txBox="1"/>
          <p:nvPr/>
        </p:nvSpPr>
        <p:spPr>
          <a:xfrm>
            <a:off x="6839096" y="3158265"/>
            <a:ext cx="741283" cy="246221"/>
          </a:xfrm>
          <a:prstGeom prst="rect">
            <a:avLst/>
          </a:prstGeom>
          <a:noFill/>
        </p:spPr>
        <p:txBody>
          <a:bodyPr wrap="square" rtlCol="0">
            <a:spAutoFit/>
          </a:bodyPr>
          <a:lstStyle/>
          <a:p>
            <a:r>
              <a:rPr lang="en-US" sz="1000" dirty="0"/>
              <a:t>4.9%</a:t>
            </a:r>
          </a:p>
        </p:txBody>
      </p:sp>
      <p:sp>
        <p:nvSpPr>
          <p:cNvPr id="27" name="TextBox 26">
            <a:extLst>
              <a:ext uri="{FF2B5EF4-FFF2-40B4-BE49-F238E27FC236}">
                <a16:creationId xmlns:a16="http://schemas.microsoft.com/office/drawing/2014/main" id="{400CE35D-3ACE-42F0-B2F8-09D39D3E3858}"/>
              </a:ext>
            </a:extLst>
          </p:cNvPr>
          <p:cNvSpPr txBox="1"/>
          <p:nvPr/>
        </p:nvSpPr>
        <p:spPr>
          <a:xfrm>
            <a:off x="6612812" y="2758560"/>
            <a:ext cx="741283" cy="246221"/>
          </a:xfrm>
          <a:prstGeom prst="rect">
            <a:avLst/>
          </a:prstGeom>
          <a:noFill/>
        </p:spPr>
        <p:txBody>
          <a:bodyPr wrap="square" rtlCol="0">
            <a:spAutoFit/>
          </a:bodyPr>
          <a:lstStyle/>
          <a:p>
            <a:r>
              <a:rPr lang="en-US" sz="1000" dirty="0"/>
              <a:t>7.8%</a:t>
            </a:r>
          </a:p>
        </p:txBody>
      </p:sp>
      <p:sp>
        <p:nvSpPr>
          <p:cNvPr id="28" name="TextBox 27">
            <a:extLst>
              <a:ext uri="{FF2B5EF4-FFF2-40B4-BE49-F238E27FC236}">
                <a16:creationId xmlns:a16="http://schemas.microsoft.com/office/drawing/2014/main" id="{77A68EE0-85BE-4209-8B9D-EEEB4E96531D}"/>
              </a:ext>
            </a:extLst>
          </p:cNvPr>
          <p:cNvSpPr txBox="1"/>
          <p:nvPr/>
        </p:nvSpPr>
        <p:spPr>
          <a:xfrm>
            <a:off x="6387791" y="2406662"/>
            <a:ext cx="741283" cy="246221"/>
          </a:xfrm>
          <a:prstGeom prst="rect">
            <a:avLst/>
          </a:prstGeom>
          <a:noFill/>
        </p:spPr>
        <p:txBody>
          <a:bodyPr wrap="square" rtlCol="0">
            <a:spAutoFit/>
          </a:bodyPr>
          <a:lstStyle/>
          <a:p>
            <a:r>
              <a:rPr lang="en-US" sz="1000" dirty="0"/>
              <a:t>10.2%</a:t>
            </a:r>
          </a:p>
        </p:txBody>
      </p:sp>
      <p:sp>
        <p:nvSpPr>
          <p:cNvPr id="29" name="TextBox 28">
            <a:extLst>
              <a:ext uri="{FF2B5EF4-FFF2-40B4-BE49-F238E27FC236}">
                <a16:creationId xmlns:a16="http://schemas.microsoft.com/office/drawing/2014/main" id="{270F344F-26F7-4221-BE93-DDBEC638E50E}"/>
              </a:ext>
            </a:extLst>
          </p:cNvPr>
          <p:cNvSpPr txBox="1"/>
          <p:nvPr/>
        </p:nvSpPr>
        <p:spPr>
          <a:xfrm>
            <a:off x="6285665" y="3065811"/>
            <a:ext cx="741283" cy="246221"/>
          </a:xfrm>
          <a:prstGeom prst="rect">
            <a:avLst/>
          </a:prstGeom>
          <a:noFill/>
        </p:spPr>
        <p:txBody>
          <a:bodyPr wrap="square" rtlCol="0">
            <a:spAutoFit/>
          </a:bodyPr>
          <a:lstStyle/>
          <a:p>
            <a:r>
              <a:rPr lang="en-US" sz="1000" dirty="0"/>
              <a:t>10.9%</a:t>
            </a:r>
          </a:p>
        </p:txBody>
      </p:sp>
      <p:sp>
        <p:nvSpPr>
          <p:cNvPr id="30" name="TextBox 29">
            <a:extLst>
              <a:ext uri="{FF2B5EF4-FFF2-40B4-BE49-F238E27FC236}">
                <a16:creationId xmlns:a16="http://schemas.microsoft.com/office/drawing/2014/main" id="{7FB476B8-4238-45BA-A2FB-7BD0EC2F0C43}"/>
              </a:ext>
            </a:extLst>
          </p:cNvPr>
          <p:cNvSpPr txBox="1"/>
          <p:nvPr/>
        </p:nvSpPr>
        <p:spPr>
          <a:xfrm>
            <a:off x="4775789" y="2872915"/>
            <a:ext cx="741283" cy="246221"/>
          </a:xfrm>
          <a:prstGeom prst="rect">
            <a:avLst/>
          </a:prstGeom>
          <a:noFill/>
        </p:spPr>
        <p:txBody>
          <a:bodyPr wrap="square" rtlCol="0">
            <a:spAutoFit/>
          </a:bodyPr>
          <a:lstStyle/>
          <a:p>
            <a:r>
              <a:rPr lang="en-US" sz="1000" dirty="0"/>
              <a:t>11.8%</a:t>
            </a:r>
          </a:p>
        </p:txBody>
      </p:sp>
      <p:sp>
        <p:nvSpPr>
          <p:cNvPr id="31" name="TextBox 30">
            <a:extLst>
              <a:ext uri="{FF2B5EF4-FFF2-40B4-BE49-F238E27FC236}">
                <a16:creationId xmlns:a16="http://schemas.microsoft.com/office/drawing/2014/main" id="{E5D39A0F-8CAA-4566-9C3F-4900B6904043}"/>
              </a:ext>
            </a:extLst>
          </p:cNvPr>
          <p:cNvSpPr txBox="1"/>
          <p:nvPr/>
        </p:nvSpPr>
        <p:spPr>
          <a:xfrm>
            <a:off x="6026726" y="2188378"/>
            <a:ext cx="741283" cy="246221"/>
          </a:xfrm>
          <a:prstGeom prst="rect">
            <a:avLst/>
          </a:prstGeom>
          <a:noFill/>
        </p:spPr>
        <p:txBody>
          <a:bodyPr wrap="square" rtlCol="0">
            <a:spAutoFit/>
          </a:bodyPr>
          <a:lstStyle/>
          <a:p>
            <a:r>
              <a:rPr lang="en-US" sz="1000" dirty="0"/>
              <a:t>5.0%</a:t>
            </a:r>
          </a:p>
        </p:txBody>
      </p:sp>
      <p:sp>
        <p:nvSpPr>
          <p:cNvPr id="32" name="TextBox 31">
            <a:extLst>
              <a:ext uri="{FF2B5EF4-FFF2-40B4-BE49-F238E27FC236}">
                <a16:creationId xmlns:a16="http://schemas.microsoft.com/office/drawing/2014/main" id="{63957558-E6BA-4DF4-BDD0-5B3E6321734F}"/>
              </a:ext>
            </a:extLst>
          </p:cNvPr>
          <p:cNvSpPr txBox="1"/>
          <p:nvPr/>
        </p:nvSpPr>
        <p:spPr>
          <a:xfrm>
            <a:off x="5101751" y="3345211"/>
            <a:ext cx="741283" cy="246221"/>
          </a:xfrm>
          <a:prstGeom prst="rect">
            <a:avLst/>
          </a:prstGeom>
          <a:noFill/>
        </p:spPr>
        <p:txBody>
          <a:bodyPr wrap="square" rtlCol="0">
            <a:spAutoFit/>
          </a:bodyPr>
          <a:lstStyle/>
          <a:p>
            <a:r>
              <a:rPr lang="en-US" sz="1000" dirty="0"/>
              <a:t>4.8%</a:t>
            </a:r>
          </a:p>
        </p:txBody>
      </p:sp>
      <p:sp>
        <p:nvSpPr>
          <p:cNvPr id="33" name="TextBox 32">
            <a:extLst>
              <a:ext uri="{FF2B5EF4-FFF2-40B4-BE49-F238E27FC236}">
                <a16:creationId xmlns:a16="http://schemas.microsoft.com/office/drawing/2014/main" id="{CBA08CFA-2088-40A4-9CC1-2D1B909A3FFA}"/>
              </a:ext>
            </a:extLst>
          </p:cNvPr>
          <p:cNvSpPr txBox="1"/>
          <p:nvPr/>
        </p:nvSpPr>
        <p:spPr>
          <a:xfrm>
            <a:off x="5708212" y="3898156"/>
            <a:ext cx="741283" cy="246221"/>
          </a:xfrm>
          <a:prstGeom prst="rect">
            <a:avLst/>
          </a:prstGeom>
          <a:noFill/>
        </p:spPr>
        <p:txBody>
          <a:bodyPr wrap="square" rtlCol="0">
            <a:spAutoFit/>
          </a:bodyPr>
          <a:lstStyle/>
          <a:p>
            <a:r>
              <a:rPr lang="en-US" sz="1000" dirty="0"/>
              <a:t>7.1%</a:t>
            </a:r>
          </a:p>
        </p:txBody>
      </p:sp>
      <p:sp>
        <p:nvSpPr>
          <p:cNvPr id="34" name="TextBox 33">
            <a:extLst>
              <a:ext uri="{FF2B5EF4-FFF2-40B4-BE49-F238E27FC236}">
                <a16:creationId xmlns:a16="http://schemas.microsoft.com/office/drawing/2014/main" id="{055D6003-8F0C-4876-9F3A-D854A3688FA0}"/>
              </a:ext>
            </a:extLst>
          </p:cNvPr>
          <p:cNvSpPr txBox="1"/>
          <p:nvPr/>
        </p:nvSpPr>
        <p:spPr>
          <a:xfrm>
            <a:off x="4956128" y="4393409"/>
            <a:ext cx="741283" cy="246221"/>
          </a:xfrm>
          <a:prstGeom prst="rect">
            <a:avLst/>
          </a:prstGeom>
          <a:noFill/>
        </p:spPr>
        <p:txBody>
          <a:bodyPr wrap="square" rtlCol="0">
            <a:spAutoFit/>
          </a:bodyPr>
          <a:lstStyle/>
          <a:p>
            <a:r>
              <a:rPr lang="en-US" sz="1000" dirty="0"/>
              <a:t>5.3%</a:t>
            </a:r>
          </a:p>
        </p:txBody>
      </p:sp>
      <p:sp>
        <p:nvSpPr>
          <p:cNvPr id="35" name="TextBox 34">
            <a:extLst>
              <a:ext uri="{FF2B5EF4-FFF2-40B4-BE49-F238E27FC236}">
                <a16:creationId xmlns:a16="http://schemas.microsoft.com/office/drawing/2014/main" id="{DF1A262F-9906-4291-83DB-66EC9B832403}"/>
              </a:ext>
            </a:extLst>
          </p:cNvPr>
          <p:cNvSpPr txBox="1"/>
          <p:nvPr/>
        </p:nvSpPr>
        <p:spPr>
          <a:xfrm>
            <a:off x="2672212" y="4567701"/>
            <a:ext cx="741283" cy="246221"/>
          </a:xfrm>
          <a:prstGeom prst="rect">
            <a:avLst/>
          </a:prstGeom>
          <a:noFill/>
        </p:spPr>
        <p:txBody>
          <a:bodyPr wrap="square" rtlCol="0">
            <a:spAutoFit/>
          </a:bodyPr>
          <a:lstStyle/>
          <a:p>
            <a:r>
              <a:rPr lang="en-US" sz="1000" dirty="0"/>
              <a:t>5.0%</a:t>
            </a:r>
          </a:p>
        </p:txBody>
      </p:sp>
      <p:sp>
        <p:nvSpPr>
          <p:cNvPr id="36" name="TextBox 35">
            <a:extLst>
              <a:ext uri="{FF2B5EF4-FFF2-40B4-BE49-F238E27FC236}">
                <a16:creationId xmlns:a16="http://schemas.microsoft.com/office/drawing/2014/main" id="{134FB0D9-05BC-4882-B3F2-964D710E6BE8}"/>
              </a:ext>
            </a:extLst>
          </p:cNvPr>
          <p:cNvSpPr txBox="1"/>
          <p:nvPr/>
        </p:nvSpPr>
        <p:spPr>
          <a:xfrm>
            <a:off x="6261495" y="4670029"/>
            <a:ext cx="741283" cy="246221"/>
          </a:xfrm>
          <a:prstGeom prst="rect">
            <a:avLst/>
          </a:prstGeom>
          <a:noFill/>
        </p:spPr>
        <p:txBody>
          <a:bodyPr wrap="square" rtlCol="0">
            <a:spAutoFit/>
          </a:bodyPr>
          <a:lstStyle/>
          <a:p>
            <a:r>
              <a:rPr lang="en-US" sz="1000" dirty="0"/>
              <a:t>6.7%</a:t>
            </a:r>
          </a:p>
        </p:txBody>
      </p:sp>
      <p:cxnSp>
        <p:nvCxnSpPr>
          <p:cNvPr id="37" name="Straight Connector 36">
            <a:extLst>
              <a:ext uri="{FF2B5EF4-FFF2-40B4-BE49-F238E27FC236}">
                <a16:creationId xmlns:a16="http://schemas.microsoft.com/office/drawing/2014/main" id="{2178602D-4556-4613-8ACD-BE05C22C8A7A}"/>
              </a:ext>
            </a:extLst>
          </p:cNvPr>
          <p:cNvCxnSpPr>
            <a:cxnSpLocks/>
          </p:cNvCxnSpPr>
          <p:nvPr/>
        </p:nvCxnSpPr>
        <p:spPr>
          <a:xfrm>
            <a:off x="6805378" y="4435069"/>
            <a:ext cx="499430" cy="435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15D8633D-3B1A-4DFD-B6C7-F54A9DE763D4}"/>
              </a:ext>
            </a:extLst>
          </p:cNvPr>
          <p:cNvSpPr txBox="1"/>
          <p:nvPr/>
        </p:nvSpPr>
        <p:spPr>
          <a:xfrm>
            <a:off x="7198983" y="4546918"/>
            <a:ext cx="741283" cy="246221"/>
          </a:xfrm>
          <a:prstGeom prst="rect">
            <a:avLst/>
          </a:prstGeom>
          <a:noFill/>
        </p:spPr>
        <p:txBody>
          <a:bodyPr wrap="square" rtlCol="0">
            <a:spAutoFit/>
          </a:bodyPr>
          <a:lstStyle/>
          <a:p>
            <a:r>
              <a:rPr lang="en-US" sz="1000" dirty="0"/>
              <a:t>7.2%</a:t>
            </a:r>
          </a:p>
        </p:txBody>
      </p:sp>
      <p:sp>
        <p:nvSpPr>
          <p:cNvPr id="41" name="TextBox 40">
            <a:extLst>
              <a:ext uri="{FF2B5EF4-FFF2-40B4-BE49-F238E27FC236}">
                <a16:creationId xmlns:a16="http://schemas.microsoft.com/office/drawing/2014/main" id="{CA09EF78-4740-472A-A2A1-F16182095B27}"/>
              </a:ext>
            </a:extLst>
          </p:cNvPr>
          <p:cNvSpPr txBox="1"/>
          <p:nvPr/>
        </p:nvSpPr>
        <p:spPr>
          <a:xfrm>
            <a:off x="4106251" y="3591432"/>
            <a:ext cx="741283" cy="246221"/>
          </a:xfrm>
          <a:prstGeom prst="rect">
            <a:avLst/>
          </a:prstGeom>
          <a:noFill/>
        </p:spPr>
        <p:txBody>
          <a:bodyPr wrap="square" rtlCol="0">
            <a:spAutoFit/>
          </a:bodyPr>
          <a:lstStyle/>
          <a:p>
            <a:r>
              <a:rPr lang="en-US" sz="1000" dirty="0"/>
              <a:t>4.3%</a:t>
            </a:r>
          </a:p>
        </p:txBody>
      </p:sp>
      <p:pic>
        <p:nvPicPr>
          <p:cNvPr id="42" name="Picture 41"/>
          <p:cNvPicPr>
            <a:picLocks noChangeAspect="1"/>
          </p:cNvPicPr>
          <p:nvPr/>
        </p:nvPicPr>
        <p:blipFill rotWithShape="1">
          <a:blip r:embed="rId3"/>
          <a:srcRect l="77205" t="37773" b="38102"/>
          <a:stretch/>
        </p:blipFill>
        <p:spPr>
          <a:xfrm>
            <a:off x="1006036" y="2043533"/>
            <a:ext cx="2134993" cy="1313385"/>
          </a:xfrm>
          <a:prstGeom prst="rect">
            <a:avLst/>
          </a:prstGeom>
        </p:spPr>
      </p:pic>
      <p:sp>
        <p:nvSpPr>
          <p:cNvPr id="43" name="Text Box 24"/>
          <p:cNvSpPr txBox="1">
            <a:spLocks noChangeArrowheads="1"/>
          </p:cNvSpPr>
          <p:nvPr/>
        </p:nvSpPr>
        <p:spPr bwMode="auto">
          <a:xfrm>
            <a:off x="457200" y="5884862"/>
            <a:ext cx="822960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100" i="1" dirty="0">
                <a:cs typeface="Arial" charset="0"/>
              </a:rPr>
              <a:t>Source: Urban Institute, February 2020. Based on the 2018 American Community Survey (ACS) data from the Integrated Public Use Microdata Series (IPUMS). For area definitions, see “Guide to Regions of Virginia”. The estimates reflect Urban Institute adjustments for potential misreporting of coverage.</a:t>
            </a:r>
          </a:p>
        </p:txBody>
      </p:sp>
    </p:spTree>
    <p:extLst>
      <p:ext uri="{BB962C8B-B14F-4D97-AF65-F5344CB8AC3E}">
        <p14:creationId xmlns:p14="http://schemas.microsoft.com/office/powerpoint/2010/main" val="322612954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6425" cy="568325"/>
          </a:xfrm>
        </p:spPr>
        <p:txBody>
          <a:bodyPr/>
          <a:lstStyle/>
          <a:p>
            <a:r>
              <a:rPr lang="en-US" dirty="0"/>
              <a:t>Methods</a:t>
            </a:r>
          </a:p>
        </p:txBody>
      </p:sp>
      <p:sp>
        <p:nvSpPr>
          <p:cNvPr id="3" name="Content Placeholder 2"/>
          <p:cNvSpPr>
            <a:spLocks noGrp="1"/>
          </p:cNvSpPr>
          <p:nvPr>
            <p:ph idx="1"/>
          </p:nvPr>
        </p:nvSpPr>
        <p:spPr>
          <a:xfrm>
            <a:off x="455613" y="1019908"/>
            <a:ext cx="8228012" cy="4472842"/>
          </a:xfrm>
        </p:spPr>
        <p:txBody>
          <a:bodyPr/>
          <a:lstStyle/>
          <a:p>
            <a:pPr marL="365760" lvl="0" indent="-365760">
              <a:spcBef>
                <a:spcPts val="300"/>
              </a:spcBef>
              <a:spcAft>
                <a:spcPts val="500"/>
              </a:spcAft>
              <a:buFont typeface="Arial" panose="020B0604020202020204" pitchFamily="34" charset="0"/>
              <a:buChar char="•"/>
            </a:pPr>
            <a:r>
              <a:rPr lang="en-US" sz="1200" dirty="0"/>
              <a:t>All data are from the American Community Survey (ACS) which is conducted by the US Census Bureau.</a:t>
            </a:r>
          </a:p>
          <a:p>
            <a:pPr marL="365760" lvl="0" indent="-365760">
              <a:spcBef>
                <a:spcPts val="300"/>
              </a:spcBef>
              <a:spcAft>
                <a:spcPts val="500"/>
              </a:spcAft>
              <a:buFont typeface="Arial" panose="020B0604020202020204" pitchFamily="34" charset="0"/>
              <a:buChar char="•"/>
            </a:pPr>
            <a:r>
              <a:rPr lang="en-US" sz="1200" dirty="0"/>
              <a:t>The family structures and corresponding income and employment estimates presented in the ACS analyses are based on tax units, or groups of individuals whose income would likely be counted together for the purposes of eligibility for Medicaid or the Marketplace. Tax units are generally smaller than Census-reported families, and their income is generally lower than the Census estimates of family-based income. </a:t>
            </a:r>
            <a:r>
              <a:rPr lang="en-US" sz="1200" i="1" dirty="0"/>
              <a:t>As a result, the ACS estimates of the number of uninsured by income may not match those from other sources that are based on alternative family and income units. </a:t>
            </a:r>
          </a:p>
          <a:p>
            <a:pPr marL="365760" lvl="0" indent="-365760">
              <a:spcBef>
                <a:spcPts val="300"/>
              </a:spcBef>
              <a:spcAft>
                <a:spcPts val="500"/>
              </a:spcAft>
              <a:buFont typeface="Arial" panose="020B0604020202020204" pitchFamily="34" charset="0"/>
              <a:buChar char="•"/>
            </a:pPr>
            <a:r>
              <a:rPr lang="en-US" sz="1200" dirty="0"/>
              <a:t>ACS estimates reflect additional Urban Institute adjustments for potential misreporting of Medicaid/CHIP coverage on the ACS developed by Victoria Lynch under a grant from the Robert Wood Johnson Foundation, which has been updated with funding from the David and Lucile Packard Foundation.</a:t>
            </a:r>
          </a:p>
          <a:p>
            <a:pPr marL="365760" indent="-365760">
              <a:spcBef>
                <a:spcPts val="300"/>
              </a:spcBef>
              <a:spcAft>
                <a:spcPts val="500"/>
              </a:spcAft>
              <a:buFont typeface="Arial" panose="020B0604020202020204" pitchFamily="34" charset="0"/>
              <a:buChar char="•"/>
            </a:pPr>
            <a:r>
              <a:rPr lang="en-US" sz="1200" dirty="0"/>
              <a:t>The estimates presented here differ from those released in prior years because of a programming change to correct how tax unit income was being defined for the purposes of potential Medicaid eligibility. </a:t>
            </a:r>
          </a:p>
          <a:p>
            <a:pPr marL="365760" lvl="0" indent="-365760">
              <a:spcBef>
                <a:spcPts val="300"/>
              </a:spcBef>
              <a:spcAft>
                <a:spcPts val="500"/>
              </a:spcAft>
              <a:buFont typeface="Arial" panose="020B0604020202020204" pitchFamily="34" charset="0"/>
              <a:buChar char="•"/>
            </a:pPr>
            <a:r>
              <a:rPr lang="en-US" sz="1200" dirty="0"/>
              <a:t>This report provides more in-depth information than the tables produced by the US Census Bureau.</a:t>
            </a:r>
          </a:p>
        </p:txBody>
      </p:sp>
      <p:sp>
        <p:nvSpPr>
          <p:cNvPr id="5"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Tree>
    <p:extLst>
      <p:ext uri="{BB962C8B-B14F-4D97-AF65-F5344CB8AC3E}">
        <p14:creationId xmlns:p14="http://schemas.microsoft.com/office/powerpoint/2010/main" val="398008097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6425" cy="568325"/>
          </a:xfrm>
        </p:spPr>
        <p:txBody>
          <a:bodyPr/>
          <a:lstStyle/>
          <a:p>
            <a:r>
              <a:rPr lang="en-US" dirty="0"/>
              <a:t>Table of Contents</a:t>
            </a:r>
          </a:p>
        </p:txBody>
      </p:sp>
      <p:sp>
        <p:nvSpPr>
          <p:cNvPr id="3" name="Content Placeholder 2"/>
          <p:cNvSpPr>
            <a:spLocks noGrp="1"/>
          </p:cNvSpPr>
          <p:nvPr>
            <p:ph idx="1"/>
          </p:nvPr>
        </p:nvSpPr>
        <p:spPr>
          <a:xfrm>
            <a:off x="455613" y="1208690"/>
            <a:ext cx="8228012" cy="4284060"/>
          </a:xfrm>
        </p:spPr>
        <p:txBody>
          <a:bodyPr/>
          <a:lstStyle/>
          <a:p>
            <a:pPr marL="0" lvl="0" indent="0">
              <a:lnSpc>
                <a:spcPct val="100000"/>
              </a:lnSpc>
              <a:spcBef>
                <a:spcPts val="800"/>
              </a:spcBef>
              <a:spcAft>
                <a:spcPts val="0"/>
              </a:spcAft>
            </a:pPr>
            <a:r>
              <a:rPr lang="en-US" sz="1200" dirty="0"/>
              <a:t>Guide to Regions of Virginia</a:t>
            </a:r>
          </a:p>
          <a:p>
            <a:pPr marL="0" lvl="0" indent="0">
              <a:lnSpc>
                <a:spcPct val="100000"/>
              </a:lnSpc>
              <a:spcBef>
                <a:spcPts val="800"/>
              </a:spcBef>
              <a:spcAft>
                <a:spcPts val="0"/>
              </a:spcAft>
            </a:pPr>
            <a:r>
              <a:rPr lang="en-US" sz="1200" dirty="0"/>
              <a:t>Map 1: Uninsured rate for all nonelderly (0-64) Virginians in 2018, by region</a:t>
            </a:r>
          </a:p>
          <a:p>
            <a:pPr marL="0" lvl="0" indent="0">
              <a:lnSpc>
                <a:spcPct val="100000"/>
              </a:lnSpc>
              <a:spcBef>
                <a:spcPts val="800"/>
              </a:spcBef>
              <a:spcAft>
                <a:spcPts val="0"/>
              </a:spcAft>
            </a:pPr>
            <a:r>
              <a:rPr lang="en-US" sz="1200" dirty="0"/>
              <a:t>Map 2: Map 2: Uninsured rate for all nonelderly (0-64) Virginians with family income ≤200% FPL in 2018, by region</a:t>
            </a:r>
          </a:p>
          <a:p>
            <a:pPr marL="0" lvl="0" indent="0">
              <a:lnSpc>
                <a:spcPct val="100000"/>
              </a:lnSpc>
              <a:spcBef>
                <a:spcPts val="800"/>
              </a:spcBef>
              <a:spcAft>
                <a:spcPts val="0"/>
              </a:spcAft>
            </a:pPr>
            <a:r>
              <a:rPr lang="en-US" sz="1200" dirty="0"/>
              <a:t>Map 3: Uninsured rate for nonelderly (0-64) Virginians with family income ≤100% FPL in 2018, by region</a:t>
            </a:r>
          </a:p>
          <a:p>
            <a:pPr marL="0" lvl="0" indent="0">
              <a:lnSpc>
                <a:spcPct val="100000"/>
              </a:lnSpc>
              <a:spcBef>
                <a:spcPts val="800"/>
              </a:spcBef>
              <a:spcAft>
                <a:spcPts val="0"/>
              </a:spcAft>
            </a:pPr>
            <a:r>
              <a:rPr lang="en-US" sz="1200" dirty="0"/>
              <a:t>Map 4: Percentage point decreases in the uninsured rate among nonelderly (0-64) Virginians from 2013 to 2018, by region</a:t>
            </a:r>
          </a:p>
          <a:p>
            <a:pPr marL="0" lvl="0" indent="0">
              <a:lnSpc>
                <a:spcPct val="100000"/>
              </a:lnSpc>
              <a:spcBef>
                <a:spcPts val="800"/>
              </a:spcBef>
              <a:spcAft>
                <a:spcPts val="0"/>
              </a:spcAft>
            </a:pPr>
            <a:r>
              <a:rPr lang="en-US" sz="1200" dirty="0"/>
              <a:t>Map 5: Uninsured rate for all nonelderly adult (19-64) Virginians in 2018, by region</a:t>
            </a:r>
          </a:p>
          <a:p>
            <a:pPr marL="0" lvl="0" indent="0">
              <a:lnSpc>
                <a:spcPct val="100000"/>
              </a:lnSpc>
              <a:spcBef>
                <a:spcPts val="800"/>
              </a:spcBef>
              <a:spcAft>
                <a:spcPts val="0"/>
              </a:spcAft>
            </a:pPr>
            <a:r>
              <a:rPr lang="en-US" sz="1200" dirty="0"/>
              <a:t>Map 6: Uninsured rate for nonelderly adult parents (19-64) in Virginia with family income ≤138% FPL in 2018, by region</a:t>
            </a:r>
          </a:p>
          <a:p>
            <a:pPr marL="0" lvl="0" indent="0">
              <a:lnSpc>
                <a:spcPct val="100000"/>
              </a:lnSpc>
              <a:spcBef>
                <a:spcPts val="800"/>
              </a:spcBef>
              <a:spcAft>
                <a:spcPts val="0"/>
              </a:spcAft>
            </a:pPr>
            <a:r>
              <a:rPr lang="en-US" sz="1200" dirty="0"/>
              <a:t>Map 7: Uninsured rate for nonelderly childless adults (19-64) in Virginia with family income ≤138% FPL in 2018, by region</a:t>
            </a:r>
          </a:p>
          <a:p>
            <a:pPr marL="0" lvl="0" indent="0">
              <a:lnSpc>
                <a:spcPct val="100000"/>
              </a:lnSpc>
              <a:spcBef>
                <a:spcPts val="800"/>
              </a:spcBef>
              <a:spcAft>
                <a:spcPts val="0"/>
              </a:spcAft>
            </a:pPr>
            <a:r>
              <a:rPr lang="en-US" sz="1200" dirty="0"/>
              <a:t>Map 8: Uninsured rate for nonelderly adult (19-64) Virginians with family income ≤200% FPL in 2018, by region</a:t>
            </a:r>
          </a:p>
          <a:p>
            <a:pPr marL="0" lvl="0" indent="0">
              <a:lnSpc>
                <a:spcPct val="100000"/>
              </a:lnSpc>
              <a:spcBef>
                <a:spcPts val="800"/>
              </a:spcBef>
              <a:spcAft>
                <a:spcPts val="0"/>
              </a:spcAft>
            </a:pPr>
            <a:r>
              <a:rPr lang="en-US" sz="1200" dirty="0"/>
              <a:t>Map 9: Share of uninsured nonelderly adult (19-64) Virginians with family income ≤138% FPL in 2018, by region</a:t>
            </a:r>
          </a:p>
          <a:p>
            <a:pPr marL="0" lvl="0" indent="0">
              <a:lnSpc>
                <a:spcPct val="100000"/>
              </a:lnSpc>
              <a:spcBef>
                <a:spcPts val="800"/>
              </a:spcBef>
              <a:spcAft>
                <a:spcPts val="0"/>
              </a:spcAft>
            </a:pPr>
            <a:r>
              <a:rPr lang="en-US" sz="1200" dirty="0"/>
              <a:t>Map 10: Share of uninsured nonelderly adult (19-64) Virginians with family income 139-250% FPL in 2018, by region</a:t>
            </a:r>
          </a:p>
          <a:p>
            <a:pPr marL="0" lvl="0" indent="0">
              <a:lnSpc>
                <a:spcPct val="100000"/>
              </a:lnSpc>
              <a:spcBef>
                <a:spcPts val="800"/>
              </a:spcBef>
              <a:spcAft>
                <a:spcPts val="0"/>
              </a:spcAft>
            </a:pPr>
            <a:r>
              <a:rPr lang="en-US" sz="1200" dirty="0"/>
              <a:t>Map 11: Share of uninsured nonelderly adult (19-64) Virginians with family income 139-300% FPL in 2018, by region</a:t>
            </a:r>
          </a:p>
          <a:p>
            <a:pPr marL="0" lvl="0" indent="0">
              <a:lnSpc>
                <a:spcPct val="100000"/>
              </a:lnSpc>
              <a:spcBef>
                <a:spcPts val="800"/>
              </a:spcBef>
              <a:spcAft>
                <a:spcPts val="0"/>
              </a:spcAft>
            </a:pPr>
            <a:r>
              <a:rPr lang="en-US" sz="1200" dirty="0"/>
              <a:t>Map 12: Uninsured rate for all Virginia children (0-18) in 2018, by region</a:t>
            </a:r>
          </a:p>
          <a:p>
            <a:pPr marL="0" lvl="0" indent="0">
              <a:lnSpc>
                <a:spcPct val="100000"/>
              </a:lnSpc>
              <a:spcBef>
                <a:spcPts val="800"/>
              </a:spcBef>
              <a:spcAft>
                <a:spcPts val="0"/>
              </a:spcAft>
            </a:pPr>
            <a:r>
              <a:rPr lang="en-US" sz="1200"/>
              <a:t>Map 13: </a:t>
            </a:r>
            <a:r>
              <a:rPr lang="en-US" sz="1200" dirty="0"/>
              <a:t>Uninsured rate for Virginia children (0-18) with family income ≤205% FPL in 2018, by region</a:t>
            </a:r>
          </a:p>
          <a:p>
            <a:pPr marL="0" lvl="0" indent="0">
              <a:lnSpc>
                <a:spcPct val="100000"/>
              </a:lnSpc>
              <a:spcBef>
                <a:spcPts val="800"/>
              </a:spcBef>
              <a:spcAft>
                <a:spcPts val="0"/>
              </a:spcAft>
            </a:pPr>
            <a:endParaRPr lang="en-US" sz="1200" dirty="0"/>
          </a:p>
        </p:txBody>
      </p:sp>
      <p:sp>
        <p:nvSpPr>
          <p:cNvPr id="5"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Tree>
    <p:extLst>
      <p:ext uri="{BB962C8B-B14F-4D97-AF65-F5344CB8AC3E}">
        <p14:creationId xmlns:p14="http://schemas.microsoft.com/office/powerpoint/2010/main" val="18856000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p:cNvPicPr>
            <a:picLocks noChangeAspect="1"/>
          </p:cNvPicPr>
          <p:nvPr/>
        </p:nvPicPr>
        <p:blipFill>
          <a:blip r:embed="rId2"/>
          <a:stretch>
            <a:fillRect/>
          </a:stretch>
        </p:blipFill>
        <p:spPr>
          <a:xfrm>
            <a:off x="409949" y="3062892"/>
            <a:ext cx="8166487" cy="3590152"/>
          </a:xfrm>
          <a:prstGeom prst="rect">
            <a:avLst/>
          </a:prstGeom>
        </p:spPr>
      </p:pic>
      <p:sp>
        <p:nvSpPr>
          <p:cNvPr id="2" name="object 2"/>
          <p:cNvSpPr txBox="1"/>
          <p:nvPr/>
        </p:nvSpPr>
        <p:spPr>
          <a:xfrm>
            <a:off x="4238045" y="4810933"/>
            <a:ext cx="158563" cy="298637"/>
          </a:xfrm>
          <a:prstGeom prst="rect">
            <a:avLst/>
          </a:prstGeom>
        </p:spPr>
        <p:txBody>
          <a:bodyPr vert="horz" wrap="square" lIns="0" tIns="0" rIns="0" bIns="0" rtlCol="0">
            <a:noAutofit/>
          </a:bodyPr>
          <a:lstStyle/>
          <a:p>
            <a:pPr marL="11206"/>
            <a:r>
              <a:rPr sz="1897" b="1" spc="9" dirty="0">
                <a:latin typeface="Arial"/>
                <a:cs typeface="Arial"/>
              </a:rPr>
              <a:t>9</a:t>
            </a:r>
            <a:endParaRPr sz="1897">
              <a:latin typeface="Arial"/>
              <a:cs typeface="Arial"/>
            </a:endParaRPr>
          </a:p>
        </p:txBody>
      </p:sp>
      <p:sp>
        <p:nvSpPr>
          <p:cNvPr id="3" name="object 3"/>
          <p:cNvSpPr txBox="1"/>
          <p:nvPr/>
        </p:nvSpPr>
        <p:spPr>
          <a:xfrm>
            <a:off x="5406589" y="5830271"/>
            <a:ext cx="293034" cy="298637"/>
          </a:xfrm>
          <a:prstGeom prst="rect">
            <a:avLst/>
          </a:prstGeom>
        </p:spPr>
        <p:txBody>
          <a:bodyPr vert="horz" wrap="square" lIns="0" tIns="0" rIns="0" bIns="0" rtlCol="0">
            <a:noAutofit/>
          </a:bodyPr>
          <a:lstStyle/>
          <a:p>
            <a:pPr marL="11206"/>
            <a:r>
              <a:rPr sz="1897" b="1" spc="-4" dirty="0">
                <a:latin typeface="Arial"/>
                <a:cs typeface="Arial"/>
              </a:rPr>
              <a:t>1</a:t>
            </a:r>
            <a:r>
              <a:rPr sz="1897" b="1" spc="9" dirty="0">
                <a:latin typeface="Arial"/>
                <a:cs typeface="Arial"/>
              </a:rPr>
              <a:t>0</a:t>
            </a:r>
            <a:endParaRPr sz="1897">
              <a:latin typeface="Arial"/>
              <a:cs typeface="Arial"/>
            </a:endParaRPr>
          </a:p>
        </p:txBody>
      </p:sp>
      <p:sp>
        <p:nvSpPr>
          <p:cNvPr id="4" name="object 4"/>
          <p:cNvSpPr txBox="1"/>
          <p:nvPr/>
        </p:nvSpPr>
        <p:spPr>
          <a:xfrm>
            <a:off x="5612328" y="4423639"/>
            <a:ext cx="158563" cy="298637"/>
          </a:xfrm>
          <a:prstGeom prst="rect">
            <a:avLst/>
          </a:prstGeom>
        </p:spPr>
        <p:txBody>
          <a:bodyPr vert="horz" wrap="square" lIns="0" tIns="0" rIns="0" bIns="0" rtlCol="0">
            <a:noAutofit/>
          </a:bodyPr>
          <a:lstStyle/>
          <a:p>
            <a:pPr marL="11206"/>
            <a:r>
              <a:rPr sz="1897" b="1" spc="9" dirty="0">
                <a:latin typeface="Arial"/>
                <a:cs typeface="Arial"/>
              </a:rPr>
              <a:t>7</a:t>
            </a:r>
            <a:endParaRPr sz="1897">
              <a:latin typeface="Arial"/>
              <a:cs typeface="Arial"/>
            </a:endParaRPr>
          </a:p>
        </p:txBody>
      </p:sp>
      <p:sp>
        <p:nvSpPr>
          <p:cNvPr id="5" name="object 5"/>
          <p:cNvSpPr txBox="1"/>
          <p:nvPr/>
        </p:nvSpPr>
        <p:spPr>
          <a:xfrm>
            <a:off x="7481461" y="4523152"/>
            <a:ext cx="158563" cy="298637"/>
          </a:xfrm>
          <a:prstGeom prst="rect">
            <a:avLst/>
          </a:prstGeom>
        </p:spPr>
        <p:txBody>
          <a:bodyPr vert="horz" wrap="square" lIns="0" tIns="0" rIns="0" bIns="0" rtlCol="0">
            <a:noAutofit/>
          </a:bodyPr>
          <a:lstStyle/>
          <a:p>
            <a:pPr marL="11206"/>
            <a:r>
              <a:rPr sz="1897" b="1" spc="9" dirty="0">
                <a:latin typeface="Arial"/>
                <a:cs typeface="Arial"/>
              </a:rPr>
              <a:t>5</a:t>
            </a:r>
            <a:endParaRPr sz="1897">
              <a:latin typeface="Arial"/>
              <a:cs typeface="Arial"/>
            </a:endParaRPr>
          </a:p>
        </p:txBody>
      </p:sp>
      <p:sp>
        <p:nvSpPr>
          <p:cNvPr id="6" name="object 6"/>
          <p:cNvSpPr txBox="1"/>
          <p:nvPr/>
        </p:nvSpPr>
        <p:spPr>
          <a:xfrm>
            <a:off x="6351913" y="5252018"/>
            <a:ext cx="158563" cy="298637"/>
          </a:xfrm>
          <a:prstGeom prst="rect">
            <a:avLst/>
          </a:prstGeom>
        </p:spPr>
        <p:txBody>
          <a:bodyPr vert="horz" wrap="square" lIns="0" tIns="0" rIns="0" bIns="0" rtlCol="0">
            <a:noAutofit/>
          </a:bodyPr>
          <a:lstStyle/>
          <a:p>
            <a:pPr marL="11206"/>
            <a:r>
              <a:rPr sz="1897" b="1" spc="9" dirty="0">
                <a:latin typeface="Arial"/>
                <a:cs typeface="Arial"/>
              </a:rPr>
              <a:t>8</a:t>
            </a:r>
            <a:endParaRPr sz="1897">
              <a:latin typeface="Arial"/>
              <a:cs typeface="Arial"/>
            </a:endParaRPr>
          </a:p>
        </p:txBody>
      </p:sp>
      <p:sp>
        <p:nvSpPr>
          <p:cNvPr id="7" name="object 7"/>
          <p:cNvSpPr txBox="1"/>
          <p:nvPr/>
        </p:nvSpPr>
        <p:spPr>
          <a:xfrm>
            <a:off x="2382359" y="5894819"/>
            <a:ext cx="279587" cy="298637"/>
          </a:xfrm>
          <a:prstGeom prst="rect">
            <a:avLst/>
          </a:prstGeom>
        </p:spPr>
        <p:txBody>
          <a:bodyPr vert="horz" wrap="square" lIns="0" tIns="0" rIns="0" bIns="0" rtlCol="0">
            <a:noAutofit/>
          </a:bodyPr>
          <a:lstStyle/>
          <a:p>
            <a:pPr marL="11206"/>
            <a:r>
              <a:rPr sz="1897" b="1" spc="-110" dirty="0">
                <a:latin typeface="Arial"/>
                <a:cs typeface="Arial"/>
              </a:rPr>
              <a:t>1</a:t>
            </a:r>
            <a:r>
              <a:rPr sz="1897" b="1" spc="9" dirty="0">
                <a:latin typeface="Arial"/>
                <a:cs typeface="Arial"/>
              </a:rPr>
              <a:t>1</a:t>
            </a:r>
            <a:endParaRPr sz="1897">
              <a:latin typeface="Arial"/>
              <a:cs typeface="Arial"/>
            </a:endParaRPr>
          </a:p>
        </p:txBody>
      </p:sp>
      <p:sp>
        <p:nvSpPr>
          <p:cNvPr id="8" name="object 8"/>
          <p:cNvSpPr txBox="1"/>
          <p:nvPr/>
        </p:nvSpPr>
        <p:spPr>
          <a:xfrm>
            <a:off x="4520283" y="2129759"/>
            <a:ext cx="1059516" cy="1949824"/>
          </a:xfrm>
          <a:prstGeom prst="rect">
            <a:avLst/>
          </a:prstGeom>
        </p:spPr>
        <p:txBody>
          <a:bodyPr vert="horz" wrap="square" lIns="0" tIns="0" rIns="0" bIns="0" rtlCol="0">
            <a:noAutofit/>
          </a:bodyPr>
          <a:lstStyle/>
          <a:p>
            <a:pPr marL="11206" marR="322186">
              <a:lnSpc>
                <a:spcPct val="100600"/>
              </a:lnSpc>
            </a:pPr>
            <a:r>
              <a:rPr sz="838" spc="4" dirty="0">
                <a:latin typeface="Arial"/>
                <a:cs typeface="Arial"/>
              </a:rPr>
              <a:t>A</a:t>
            </a:r>
            <a:r>
              <a:rPr sz="838" spc="35" dirty="0">
                <a:latin typeface="Arial"/>
                <a:cs typeface="Arial"/>
              </a:rPr>
              <a:t>m</a:t>
            </a:r>
            <a:r>
              <a:rPr sz="838" spc="13" dirty="0">
                <a:latin typeface="Arial"/>
                <a:cs typeface="Arial"/>
              </a:rPr>
              <a:t>he</a:t>
            </a:r>
            <a:r>
              <a:rPr sz="838" spc="9" dirty="0">
                <a:latin typeface="Arial"/>
                <a:cs typeface="Arial"/>
              </a:rPr>
              <a:t>r</a:t>
            </a:r>
            <a:r>
              <a:rPr sz="838" spc="18" dirty="0">
                <a:latin typeface="Arial"/>
                <a:cs typeface="Arial"/>
              </a:rPr>
              <a:t>s</a:t>
            </a:r>
            <a:r>
              <a:rPr sz="838" spc="4" dirty="0">
                <a:latin typeface="Arial"/>
                <a:cs typeface="Arial"/>
              </a:rPr>
              <a:t>t </a:t>
            </a:r>
            <a:r>
              <a:rPr sz="838" spc="22" dirty="0">
                <a:latin typeface="Arial"/>
                <a:cs typeface="Arial"/>
              </a:rPr>
              <a:t>D</a:t>
            </a:r>
            <a:r>
              <a:rPr sz="838" dirty="0">
                <a:latin typeface="Arial"/>
                <a:cs typeface="Arial"/>
              </a:rPr>
              <a:t>i</a:t>
            </a:r>
            <a:r>
              <a:rPr sz="838" spc="13" dirty="0">
                <a:latin typeface="Arial"/>
                <a:cs typeface="Arial"/>
              </a:rPr>
              <a:t>n</a:t>
            </a:r>
            <a:r>
              <a:rPr sz="838" spc="22" dirty="0">
                <a:latin typeface="Arial"/>
                <a:cs typeface="Arial"/>
              </a:rPr>
              <a:t>w</a:t>
            </a:r>
            <a:r>
              <a:rPr sz="838" dirty="0">
                <a:latin typeface="Arial"/>
                <a:cs typeface="Arial"/>
              </a:rPr>
              <a:t>i</a:t>
            </a:r>
            <a:r>
              <a:rPr sz="838" spc="35" dirty="0">
                <a:latin typeface="Arial"/>
                <a:cs typeface="Arial"/>
              </a:rPr>
              <a:t>d</a:t>
            </a:r>
            <a:r>
              <a:rPr sz="838" spc="13" dirty="0">
                <a:latin typeface="Arial"/>
                <a:cs typeface="Arial"/>
              </a:rPr>
              <a:t>d</a:t>
            </a:r>
            <a:r>
              <a:rPr sz="838" dirty="0">
                <a:latin typeface="Arial"/>
                <a:cs typeface="Arial"/>
              </a:rPr>
              <a:t>i</a:t>
            </a:r>
            <a:r>
              <a:rPr sz="838" spc="13" dirty="0">
                <a:latin typeface="Arial"/>
                <a:cs typeface="Arial"/>
              </a:rPr>
              <a:t>e</a:t>
            </a:r>
            <a:r>
              <a:rPr sz="838" spc="4" dirty="0">
                <a:latin typeface="Arial"/>
                <a:cs typeface="Arial"/>
              </a:rPr>
              <a:t> P</a:t>
            </a:r>
            <a:r>
              <a:rPr sz="838" spc="9" dirty="0">
                <a:latin typeface="Arial"/>
                <a:cs typeface="Arial"/>
              </a:rPr>
              <a:t>r</a:t>
            </a:r>
            <a:r>
              <a:rPr sz="838" dirty="0">
                <a:latin typeface="Arial"/>
                <a:cs typeface="Arial"/>
              </a:rPr>
              <a:t>i</a:t>
            </a:r>
            <a:r>
              <a:rPr sz="838" spc="35" dirty="0">
                <a:latin typeface="Arial"/>
                <a:cs typeface="Arial"/>
              </a:rPr>
              <a:t>n</a:t>
            </a:r>
            <a:r>
              <a:rPr sz="838" spc="-4" dirty="0">
                <a:latin typeface="Arial"/>
                <a:cs typeface="Arial"/>
              </a:rPr>
              <a:t>c</a:t>
            </a:r>
            <a:r>
              <a:rPr sz="838" spc="13" dirty="0">
                <a:latin typeface="Arial"/>
                <a:cs typeface="Arial"/>
              </a:rPr>
              <a:t>e</a:t>
            </a:r>
            <a:r>
              <a:rPr sz="838" spc="22" dirty="0">
                <a:latin typeface="Arial"/>
                <a:cs typeface="Arial"/>
              </a:rPr>
              <a:t> </a:t>
            </a:r>
            <a:r>
              <a:rPr sz="838" spc="26" dirty="0">
                <a:latin typeface="Arial"/>
                <a:cs typeface="Arial"/>
              </a:rPr>
              <a:t>E</a:t>
            </a:r>
            <a:r>
              <a:rPr sz="838" spc="13" dirty="0">
                <a:latin typeface="Arial"/>
                <a:cs typeface="Arial"/>
              </a:rPr>
              <a:t>d</a:t>
            </a:r>
            <a:r>
              <a:rPr sz="838" spc="22" dirty="0">
                <a:latin typeface="Arial"/>
                <a:cs typeface="Arial"/>
              </a:rPr>
              <a:t>w</a:t>
            </a:r>
            <a:r>
              <a:rPr sz="838" spc="13" dirty="0">
                <a:latin typeface="Arial"/>
                <a:cs typeface="Arial"/>
              </a:rPr>
              <a:t>a</a:t>
            </a:r>
            <a:r>
              <a:rPr sz="838" spc="9" dirty="0">
                <a:latin typeface="Arial"/>
                <a:cs typeface="Arial"/>
              </a:rPr>
              <a:t>r</a:t>
            </a:r>
            <a:r>
              <a:rPr sz="838" spc="13" dirty="0">
                <a:latin typeface="Arial"/>
                <a:cs typeface="Arial"/>
              </a:rPr>
              <a:t>d</a:t>
            </a:r>
            <a:r>
              <a:rPr sz="838" spc="4" dirty="0">
                <a:latin typeface="Arial"/>
                <a:cs typeface="Arial"/>
              </a:rPr>
              <a:t> </a:t>
            </a:r>
            <a:r>
              <a:rPr sz="838" spc="22" dirty="0">
                <a:latin typeface="Arial"/>
                <a:cs typeface="Arial"/>
              </a:rPr>
              <a:t>H</a:t>
            </a:r>
            <a:r>
              <a:rPr sz="838" spc="13" dirty="0">
                <a:latin typeface="Arial"/>
                <a:cs typeface="Arial"/>
              </a:rPr>
              <a:t>ope</a:t>
            </a:r>
            <a:r>
              <a:rPr sz="838" spc="22" dirty="0">
                <a:latin typeface="Arial"/>
                <a:cs typeface="Arial"/>
              </a:rPr>
              <a:t>w</a:t>
            </a:r>
            <a:r>
              <a:rPr sz="838" spc="13" dirty="0">
                <a:latin typeface="Arial"/>
                <a:cs typeface="Arial"/>
              </a:rPr>
              <a:t>e</a:t>
            </a:r>
            <a:r>
              <a:rPr sz="838" spc="22" dirty="0">
                <a:latin typeface="Arial"/>
                <a:cs typeface="Arial"/>
              </a:rPr>
              <a:t>l</a:t>
            </a:r>
            <a:r>
              <a:rPr sz="838" spc="4" dirty="0">
                <a:latin typeface="Arial"/>
                <a:cs typeface="Arial"/>
              </a:rPr>
              <a:t>l</a:t>
            </a:r>
            <a:r>
              <a:rPr sz="838" spc="-4" dirty="0">
                <a:latin typeface="Arial"/>
                <a:cs typeface="Arial"/>
              </a:rPr>
              <a:t> </a:t>
            </a:r>
            <a:r>
              <a:rPr sz="838" spc="44" dirty="0">
                <a:latin typeface="Arial"/>
                <a:cs typeface="Arial"/>
              </a:rPr>
              <a:t>C</a:t>
            </a:r>
            <a:r>
              <a:rPr sz="838" dirty="0">
                <a:latin typeface="Arial"/>
                <a:cs typeface="Arial"/>
              </a:rPr>
              <a:t>i</a:t>
            </a:r>
            <a:r>
              <a:rPr sz="838" spc="-4" dirty="0">
                <a:latin typeface="Arial"/>
                <a:cs typeface="Arial"/>
              </a:rPr>
              <a:t>t</a:t>
            </a:r>
            <a:r>
              <a:rPr sz="838" spc="9" dirty="0">
                <a:latin typeface="Arial"/>
                <a:cs typeface="Arial"/>
              </a:rPr>
              <a:t>y</a:t>
            </a:r>
            <a:r>
              <a:rPr sz="838" spc="4" dirty="0">
                <a:latin typeface="Arial"/>
                <a:cs typeface="Arial"/>
              </a:rPr>
              <a:t> P</a:t>
            </a:r>
            <a:r>
              <a:rPr sz="838" spc="13" dirty="0">
                <a:latin typeface="Arial"/>
                <a:cs typeface="Arial"/>
              </a:rPr>
              <a:t>at</a:t>
            </a:r>
            <a:r>
              <a:rPr sz="838" spc="9" dirty="0">
                <a:latin typeface="Arial"/>
                <a:cs typeface="Arial"/>
              </a:rPr>
              <a:t>r</a:t>
            </a:r>
            <a:r>
              <a:rPr sz="838" dirty="0">
                <a:latin typeface="Arial"/>
                <a:cs typeface="Arial"/>
              </a:rPr>
              <a:t>i</a:t>
            </a:r>
            <a:r>
              <a:rPr sz="838" spc="18" dirty="0">
                <a:latin typeface="Arial"/>
                <a:cs typeface="Arial"/>
              </a:rPr>
              <a:t>c</a:t>
            </a:r>
            <a:r>
              <a:rPr sz="838" spc="9" dirty="0">
                <a:latin typeface="Arial"/>
                <a:cs typeface="Arial"/>
              </a:rPr>
              <a:t>k</a:t>
            </a:r>
            <a:r>
              <a:rPr sz="838" spc="4" dirty="0">
                <a:latin typeface="Arial"/>
                <a:cs typeface="Arial"/>
              </a:rPr>
              <a:t> B</a:t>
            </a:r>
            <a:r>
              <a:rPr sz="838" spc="9" dirty="0">
                <a:latin typeface="Arial"/>
                <a:cs typeface="Arial"/>
              </a:rPr>
              <a:t>r</a:t>
            </a:r>
            <a:r>
              <a:rPr sz="838" spc="13" dirty="0">
                <a:latin typeface="Arial"/>
                <a:cs typeface="Arial"/>
              </a:rPr>
              <a:t>u</a:t>
            </a:r>
            <a:r>
              <a:rPr sz="838" spc="35" dirty="0">
                <a:latin typeface="Arial"/>
                <a:cs typeface="Arial"/>
              </a:rPr>
              <a:t>n</a:t>
            </a:r>
            <a:r>
              <a:rPr sz="838" spc="-4" dirty="0">
                <a:latin typeface="Arial"/>
                <a:cs typeface="Arial"/>
              </a:rPr>
              <a:t>s</a:t>
            </a:r>
            <a:r>
              <a:rPr sz="838" spc="22" dirty="0">
                <a:latin typeface="Arial"/>
                <a:cs typeface="Arial"/>
              </a:rPr>
              <a:t>wi</a:t>
            </a:r>
            <a:r>
              <a:rPr sz="838" spc="18" dirty="0">
                <a:latin typeface="Arial"/>
                <a:cs typeface="Arial"/>
              </a:rPr>
              <a:t>c</a:t>
            </a:r>
            <a:r>
              <a:rPr sz="838" spc="9" dirty="0">
                <a:latin typeface="Arial"/>
                <a:cs typeface="Arial"/>
              </a:rPr>
              <a:t>k</a:t>
            </a:r>
            <a:endParaRPr sz="838" dirty="0">
              <a:latin typeface="Arial"/>
              <a:cs typeface="Arial"/>
            </a:endParaRPr>
          </a:p>
          <a:p>
            <a:pPr marL="11206" marR="11206">
              <a:lnSpc>
                <a:spcPct val="101099"/>
              </a:lnSpc>
            </a:pPr>
            <a:r>
              <a:rPr sz="838" spc="22" dirty="0">
                <a:latin typeface="Arial"/>
                <a:cs typeface="Arial"/>
              </a:rPr>
              <a:t>C</a:t>
            </a:r>
            <a:r>
              <a:rPr sz="838" spc="13" dirty="0">
                <a:latin typeface="Arial"/>
                <a:cs typeface="Arial"/>
              </a:rPr>
              <a:t>o</a:t>
            </a:r>
            <a:r>
              <a:rPr sz="838" dirty="0">
                <a:latin typeface="Arial"/>
                <a:cs typeface="Arial"/>
              </a:rPr>
              <a:t>l</a:t>
            </a:r>
            <a:r>
              <a:rPr sz="838" spc="13" dirty="0">
                <a:latin typeface="Arial"/>
                <a:cs typeface="Arial"/>
              </a:rPr>
              <a:t>on</a:t>
            </a:r>
            <a:r>
              <a:rPr sz="838" spc="22" dirty="0">
                <a:latin typeface="Arial"/>
                <a:cs typeface="Arial"/>
              </a:rPr>
              <a:t>i</a:t>
            </a:r>
            <a:r>
              <a:rPr sz="838" spc="9" dirty="0">
                <a:latin typeface="Arial"/>
                <a:cs typeface="Arial"/>
              </a:rPr>
              <a:t>al</a:t>
            </a:r>
            <a:r>
              <a:rPr sz="838" spc="18" dirty="0">
                <a:latin typeface="Arial"/>
                <a:cs typeface="Arial"/>
              </a:rPr>
              <a:t> </a:t>
            </a:r>
            <a:r>
              <a:rPr sz="838" spc="22" dirty="0">
                <a:latin typeface="Arial"/>
                <a:cs typeface="Arial"/>
              </a:rPr>
              <a:t>H</a:t>
            </a:r>
            <a:r>
              <a:rPr sz="838" spc="13" dirty="0">
                <a:latin typeface="Arial"/>
                <a:cs typeface="Arial"/>
              </a:rPr>
              <a:t>e</a:t>
            </a:r>
            <a:r>
              <a:rPr sz="838" dirty="0">
                <a:latin typeface="Arial"/>
                <a:cs typeface="Arial"/>
              </a:rPr>
              <a:t>i</a:t>
            </a:r>
            <a:r>
              <a:rPr sz="838" spc="13" dirty="0">
                <a:latin typeface="Arial"/>
                <a:cs typeface="Arial"/>
              </a:rPr>
              <a:t>ght</a:t>
            </a:r>
            <a:r>
              <a:rPr sz="838" spc="9" dirty="0">
                <a:latin typeface="Arial"/>
                <a:cs typeface="Arial"/>
              </a:rPr>
              <a:t>s</a:t>
            </a:r>
            <a:r>
              <a:rPr sz="838" spc="31" dirty="0">
                <a:latin typeface="Arial"/>
                <a:cs typeface="Arial"/>
              </a:rPr>
              <a:t> </a:t>
            </a:r>
            <a:r>
              <a:rPr sz="838" spc="22" dirty="0">
                <a:latin typeface="Arial"/>
                <a:cs typeface="Arial"/>
              </a:rPr>
              <a:t>C</a:t>
            </a:r>
            <a:r>
              <a:rPr sz="838" dirty="0">
                <a:latin typeface="Arial"/>
                <a:cs typeface="Arial"/>
              </a:rPr>
              <a:t>i</a:t>
            </a:r>
            <a:r>
              <a:rPr sz="838" spc="-4" dirty="0">
                <a:latin typeface="Arial"/>
                <a:cs typeface="Arial"/>
              </a:rPr>
              <a:t>t</a:t>
            </a:r>
            <a:r>
              <a:rPr sz="838" spc="9" dirty="0">
                <a:latin typeface="Arial"/>
                <a:cs typeface="Arial"/>
              </a:rPr>
              <a:t>y</a:t>
            </a:r>
            <a:r>
              <a:rPr sz="838" spc="4" dirty="0">
                <a:latin typeface="Arial"/>
                <a:cs typeface="Arial"/>
              </a:rPr>
              <a:t> B</a:t>
            </a:r>
            <a:r>
              <a:rPr sz="838" spc="13" dirty="0">
                <a:latin typeface="Arial"/>
                <a:cs typeface="Arial"/>
              </a:rPr>
              <a:t>u</a:t>
            </a:r>
            <a:r>
              <a:rPr sz="838" spc="18" dirty="0">
                <a:latin typeface="Arial"/>
                <a:cs typeface="Arial"/>
              </a:rPr>
              <a:t>ck</a:t>
            </a:r>
            <a:r>
              <a:rPr sz="838" dirty="0">
                <a:latin typeface="Arial"/>
                <a:cs typeface="Arial"/>
              </a:rPr>
              <a:t>i</a:t>
            </a:r>
            <a:r>
              <a:rPr sz="838" spc="35" dirty="0">
                <a:latin typeface="Arial"/>
                <a:cs typeface="Arial"/>
              </a:rPr>
              <a:t>n</a:t>
            </a:r>
            <a:r>
              <a:rPr sz="838" spc="13" dirty="0">
                <a:latin typeface="Arial"/>
                <a:cs typeface="Arial"/>
              </a:rPr>
              <a:t>gham</a:t>
            </a:r>
            <a:r>
              <a:rPr sz="838" spc="4" dirty="0">
                <a:latin typeface="Arial"/>
                <a:cs typeface="Arial"/>
              </a:rPr>
              <a:t> </a:t>
            </a:r>
            <a:r>
              <a:rPr sz="838" spc="22" dirty="0">
                <a:latin typeface="Arial"/>
                <a:cs typeface="Arial"/>
              </a:rPr>
              <a:t>N</a:t>
            </a:r>
            <a:r>
              <a:rPr sz="838" spc="13" dirty="0">
                <a:latin typeface="Arial"/>
                <a:cs typeface="Arial"/>
              </a:rPr>
              <a:t>o</a:t>
            </a:r>
            <a:r>
              <a:rPr sz="838" spc="-4" dirty="0">
                <a:latin typeface="Arial"/>
                <a:cs typeface="Arial"/>
              </a:rPr>
              <a:t>t</a:t>
            </a:r>
            <a:r>
              <a:rPr sz="838" spc="13" dirty="0">
                <a:latin typeface="Arial"/>
                <a:cs typeface="Arial"/>
              </a:rPr>
              <a:t>to</a:t>
            </a:r>
            <a:r>
              <a:rPr sz="838" spc="22" dirty="0">
                <a:latin typeface="Arial"/>
                <a:cs typeface="Arial"/>
              </a:rPr>
              <a:t>w</a:t>
            </a:r>
            <a:r>
              <a:rPr sz="838" spc="13" dirty="0">
                <a:latin typeface="Arial"/>
                <a:cs typeface="Arial"/>
              </a:rPr>
              <a:t>ay</a:t>
            </a:r>
            <a:r>
              <a:rPr sz="838" spc="4" dirty="0">
                <a:latin typeface="Arial"/>
                <a:cs typeface="Arial"/>
              </a:rPr>
              <a:t> A</a:t>
            </a:r>
            <a:r>
              <a:rPr sz="838" spc="13" dirty="0">
                <a:latin typeface="Arial"/>
                <a:cs typeface="Arial"/>
              </a:rPr>
              <a:t>p</a:t>
            </a:r>
            <a:r>
              <a:rPr sz="838" spc="35" dirty="0">
                <a:latin typeface="Arial"/>
                <a:cs typeface="Arial"/>
              </a:rPr>
              <a:t>p</a:t>
            </a:r>
            <a:r>
              <a:rPr sz="838" spc="13" dirty="0">
                <a:latin typeface="Arial"/>
                <a:cs typeface="Arial"/>
              </a:rPr>
              <a:t>o</a:t>
            </a:r>
            <a:r>
              <a:rPr sz="838" spc="35" dirty="0">
                <a:latin typeface="Arial"/>
                <a:cs typeface="Arial"/>
              </a:rPr>
              <a:t>m</a:t>
            </a:r>
            <a:r>
              <a:rPr sz="838" spc="13" dirty="0">
                <a:latin typeface="Arial"/>
                <a:cs typeface="Arial"/>
              </a:rPr>
              <a:t>a</a:t>
            </a:r>
            <a:r>
              <a:rPr sz="838" spc="-4" dirty="0">
                <a:latin typeface="Arial"/>
                <a:cs typeface="Arial"/>
              </a:rPr>
              <a:t>t</a:t>
            </a:r>
            <a:r>
              <a:rPr sz="838" spc="13" dirty="0">
                <a:latin typeface="Arial"/>
                <a:cs typeface="Arial"/>
              </a:rPr>
              <a:t>tox</a:t>
            </a:r>
            <a:r>
              <a:rPr sz="838" spc="4" dirty="0">
                <a:latin typeface="Arial"/>
                <a:cs typeface="Arial"/>
              </a:rPr>
              <a:t> </a:t>
            </a:r>
            <a:r>
              <a:rPr sz="838" spc="13" dirty="0">
                <a:latin typeface="Arial"/>
                <a:cs typeface="Arial"/>
              </a:rPr>
              <a:t>Ma</a:t>
            </a:r>
            <a:r>
              <a:rPr sz="838" spc="9" dirty="0">
                <a:latin typeface="Arial"/>
                <a:cs typeface="Arial"/>
              </a:rPr>
              <a:t>r</a:t>
            </a:r>
            <a:r>
              <a:rPr sz="838" spc="13" dirty="0">
                <a:latin typeface="Arial"/>
                <a:cs typeface="Arial"/>
              </a:rPr>
              <a:t>t</a:t>
            </a:r>
            <a:r>
              <a:rPr sz="838" dirty="0">
                <a:latin typeface="Arial"/>
                <a:cs typeface="Arial"/>
              </a:rPr>
              <a:t>i</a:t>
            </a:r>
            <a:r>
              <a:rPr sz="838" spc="13" dirty="0">
                <a:latin typeface="Arial"/>
                <a:cs typeface="Arial"/>
              </a:rPr>
              <a:t>n</a:t>
            </a:r>
            <a:r>
              <a:rPr sz="838" spc="18" dirty="0">
                <a:latin typeface="Arial"/>
                <a:cs typeface="Arial"/>
              </a:rPr>
              <a:t>sv</a:t>
            </a:r>
            <a:r>
              <a:rPr sz="838" dirty="0">
                <a:latin typeface="Arial"/>
                <a:cs typeface="Arial"/>
              </a:rPr>
              <a:t>i</a:t>
            </a:r>
            <a:r>
              <a:rPr sz="838" spc="22" dirty="0">
                <a:latin typeface="Arial"/>
                <a:cs typeface="Arial"/>
              </a:rPr>
              <a:t>l</a:t>
            </a:r>
            <a:r>
              <a:rPr sz="838" dirty="0">
                <a:latin typeface="Arial"/>
                <a:cs typeface="Arial"/>
              </a:rPr>
              <a:t>l</a:t>
            </a:r>
            <a:r>
              <a:rPr sz="838" spc="13" dirty="0">
                <a:latin typeface="Arial"/>
                <a:cs typeface="Arial"/>
              </a:rPr>
              <a:t>e</a:t>
            </a:r>
            <a:r>
              <a:rPr sz="838" spc="22" dirty="0">
                <a:latin typeface="Arial"/>
                <a:cs typeface="Arial"/>
              </a:rPr>
              <a:t> C</a:t>
            </a:r>
            <a:r>
              <a:rPr sz="838" dirty="0">
                <a:latin typeface="Arial"/>
                <a:cs typeface="Arial"/>
              </a:rPr>
              <a:t>i</a:t>
            </a:r>
            <a:r>
              <a:rPr sz="838" spc="-4" dirty="0">
                <a:latin typeface="Arial"/>
                <a:cs typeface="Arial"/>
              </a:rPr>
              <a:t>t</a:t>
            </a:r>
            <a:r>
              <a:rPr sz="838" spc="9" dirty="0">
                <a:latin typeface="Arial"/>
                <a:cs typeface="Arial"/>
              </a:rPr>
              <a:t>y Lunen</a:t>
            </a:r>
            <a:r>
              <a:rPr sz="838" spc="35" dirty="0">
                <a:latin typeface="Arial"/>
                <a:cs typeface="Arial"/>
              </a:rPr>
              <a:t>b</a:t>
            </a:r>
            <a:r>
              <a:rPr sz="838" spc="13" dirty="0">
                <a:latin typeface="Arial"/>
                <a:cs typeface="Arial"/>
              </a:rPr>
              <a:t>u</a:t>
            </a:r>
            <a:r>
              <a:rPr sz="838" spc="9" dirty="0">
                <a:latin typeface="Arial"/>
                <a:cs typeface="Arial"/>
              </a:rPr>
              <a:t>r</a:t>
            </a:r>
            <a:r>
              <a:rPr sz="838" spc="13" dirty="0">
                <a:latin typeface="Arial"/>
                <a:cs typeface="Arial"/>
              </a:rPr>
              <a:t>g</a:t>
            </a:r>
            <a:endParaRPr sz="838" dirty="0">
              <a:latin typeface="Arial"/>
              <a:cs typeface="Arial"/>
            </a:endParaRPr>
          </a:p>
          <a:p>
            <a:pPr marL="11206">
              <a:spcBef>
                <a:spcPts val="9"/>
              </a:spcBef>
            </a:pPr>
            <a:r>
              <a:rPr sz="838" spc="4" dirty="0">
                <a:latin typeface="Arial"/>
                <a:cs typeface="Arial"/>
              </a:rPr>
              <a:t>A</a:t>
            </a:r>
            <a:r>
              <a:rPr sz="838" spc="35" dirty="0">
                <a:latin typeface="Arial"/>
                <a:cs typeface="Arial"/>
              </a:rPr>
              <a:t>m</a:t>
            </a:r>
            <a:r>
              <a:rPr sz="838" spc="13" dirty="0">
                <a:latin typeface="Arial"/>
                <a:cs typeface="Arial"/>
              </a:rPr>
              <a:t>e</a:t>
            </a:r>
            <a:r>
              <a:rPr sz="838" dirty="0">
                <a:latin typeface="Arial"/>
                <a:cs typeface="Arial"/>
              </a:rPr>
              <a:t>l</a:t>
            </a:r>
            <a:r>
              <a:rPr sz="838" spc="22" dirty="0">
                <a:latin typeface="Arial"/>
                <a:cs typeface="Arial"/>
              </a:rPr>
              <a:t>i</a:t>
            </a:r>
            <a:r>
              <a:rPr sz="838" spc="13" dirty="0">
                <a:latin typeface="Arial"/>
                <a:cs typeface="Arial"/>
              </a:rPr>
              <a:t>a</a:t>
            </a:r>
            <a:endParaRPr sz="838" dirty="0">
              <a:latin typeface="Arial"/>
              <a:cs typeface="Arial"/>
            </a:endParaRPr>
          </a:p>
          <a:p>
            <a:pPr marR="48188" algn="r">
              <a:lnSpc>
                <a:spcPts val="2087"/>
              </a:lnSpc>
            </a:pPr>
            <a:r>
              <a:rPr sz="1897" b="1" spc="9" dirty="0">
                <a:latin typeface="Arial"/>
                <a:cs typeface="Arial"/>
              </a:rPr>
              <a:t>4</a:t>
            </a:r>
            <a:endParaRPr sz="1897" dirty="0">
              <a:latin typeface="Arial"/>
              <a:cs typeface="Arial"/>
            </a:endParaRPr>
          </a:p>
        </p:txBody>
      </p:sp>
      <p:sp>
        <p:nvSpPr>
          <p:cNvPr id="9" name="object 9"/>
          <p:cNvSpPr txBox="1"/>
          <p:nvPr/>
        </p:nvSpPr>
        <p:spPr>
          <a:xfrm>
            <a:off x="7119736" y="6155706"/>
            <a:ext cx="293034" cy="298637"/>
          </a:xfrm>
          <a:prstGeom prst="rect">
            <a:avLst/>
          </a:prstGeom>
        </p:spPr>
        <p:txBody>
          <a:bodyPr vert="horz" wrap="square" lIns="0" tIns="0" rIns="0" bIns="0" rtlCol="0">
            <a:noAutofit/>
          </a:bodyPr>
          <a:lstStyle/>
          <a:p>
            <a:pPr marL="11206"/>
            <a:r>
              <a:rPr sz="1897" b="1" spc="-4" dirty="0">
                <a:latin typeface="Arial"/>
                <a:cs typeface="Arial"/>
              </a:rPr>
              <a:t>1</a:t>
            </a:r>
            <a:r>
              <a:rPr sz="1897" b="1" spc="9" dirty="0">
                <a:latin typeface="Arial"/>
                <a:cs typeface="Arial"/>
              </a:rPr>
              <a:t>2</a:t>
            </a:r>
            <a:endParaRPr sz="1897">
              <a:latin typeface="Arial"/>
              <a:cs typeface="Arial"/>
            </a:endParaRPr>
          </a:p>
        </p:txBody>
      </p:sp>
      <p:sp>
        <p:nvSpPr>
          <p:cNvPr id="10" name="object 10"/>
          <p:cNvSpPr txBox="1"/>
          <p:nvPr/>
        </p:nvSpPr>
        <p:spPr>
          <a:xfrm>
            <a:off x="6120624" y="3433885"/>
            <a:ext cx="158563" cy="298637"/>
          </a:xfrm>
          <a:prstGeom prst="rect">
            <a:avLst/>
          </a:prstGeom>
        </p:spPr>
        <p:txBody>
          <a:bodyPr vert="horz" wrap="square" lIns="0" tIns="0" rIns="0" bIns="0" rtlCol="0">
            <a:noAutofit/>
          </a:bodyPr>
          <a:lstStyle/>
          <a:p>
            <a:pPr marL="11206"/>
            <a:r>
              <a:rPr sz="1897" b="1" spc="9" dirty="0">
                <a:latin typeface="Arial"/>
                <a:cs typeface="Arial"/>
              </a:rPr>
              <a:t>6</a:t>
            </a:r>
            <a:endParaRPr sz="1897">
              <a:latin typeface="Arial"/>
              <a:cs typeface="Arial"/>
            </a:endParaRPr>
          </a:p>
        </p:txBody>
      </p:sp>
      <p:sp>
        <p:nvSpPr>
          <p:cNvPr id="11" name="object 11"/>
          <p:cNvSpPr txBox="1"/>
          <p:nvPr/>
        </p:nvSpPr>
        <p:spPr>
          <a:xfrm>
            <a:off x="6354602" y="3721666"/>
            <a:ext cx="252693" cy="613522"/>
          </a:xfrm>
          <a:prstGeom prst="rect">
            <a:avLst/>
          </a:prstGeom>
        </p:spPr>
        <p:txBody>
          <a:bodyPr vert="horz" wrap="square" lIns="0" tIns="0" rIns="0" bIns="0" rtlCol="0">
            <a:noAutofit/>
          </a:bodyPr>
          <a:lstStyle/>
          <a:p>
            <a:pPr marL="105341"/>
            <a:r>
              <a:rPr sz="1897" b="1" spc="9" dirty="0">
                <a:latin typeface="Arial"/>
                <a:cs typeface="Arial"/>
              </a:rPr>
              <a:t>2</a:t>
            </a:r>
            <a:endParaRPr sz="1897">
              <a:latin typeface="Arial"/>
              <a:cs typeface="Arial"/>
            </a:endParaRPr>
          </a:p>
          <a:p>
            <a:pPr marL="11206">
              <a:spcBef>
                <a:spcPts val="199"/>
              </a:spcBef>
            </a:pPr>
            <a:r>
              <a:rPr sz="1897" b="1" spc="9" dirty="0">
                <a:latin typeface="Arial"/>
                <a:cs typeface="Arial"/>
              </a:rPr>
              <a:t>3</a:t>
            </a:r>
            <a:endParaRPr sz="1897">
              <a:latin typeface="Arial"/>
              <a:cs typeface="Arial"/>
            </a:endParaRPr>
          </a:p>
        </p:txBody>
      </p:sp>
      <p:sp>
        <p:nvSpPr>
          <p:cNvPr id="12" name="object 12"/>
          <p:cNvSpPr txBox="1"/>
          <p:nvPr/>
        </p:nvSpPr>
        <p:spPr>
          <a:xfrm>
            <a:off x="7517767" y="5773791"/>
            <a:ext cx="293034" cy="298637"/>
          </a:xfrm>
          <a:prstGeom prst="rect">
            <a:avLst/>
          </a:prstGeom>
        </p:spPr>
        <p:txBody>
          <a:bodyPr vert="horz" wrap="square" lIns="0" tIns="0" rIns="0" bIns="0" rtlCol="0">
            <a:noAutofit/>
          </a:bodyPr>
          <a:lstStyle/>
          <a:p>
            <a:pPr marL="11206"/>
            <a:r>
              <a:rPr sz="1897" b="1" spc="-4" dirty="0">
                <a:latin typeface="Arial"/>
                <a:cs typeface="Arial"/>
              </a:rPr>
              <a:t>1</a:t>
            </a:r>
            <a:r>
              <a:rPr sz="1897" b="1" spc="9" dirty="0">
                <a:latin typeface="Arial"/>
                <a:cs typeface="Arial"/>
              </a:rPr>
              <a:t>3</a:t>
            </a:r>
            <a:endParaRPr sz="1897">
              <a:latin typeface="Arial"/>
              <a:cs typeface="Arial"/>
            </a:endParaRPr>
          </a:p>
        </p:txBody>
      </p:sp>
      <p:sp>
        <p:nvSpPr>
          <p:cNvPr id="13" name="object 13"/>
          <p:cNvSpPr txBox="1"/>
          <p:nvPr/>
        </p:nvSpPr>
        <p:spPr>
          <a:xfrm>
            <a:off x="6768770" y="3692082"/>
            <a:ext cx="158563" cy="298637"/>
          </a:xfrm>
          <a:prstGeom prst="rect">
            <a:avLst/>
          </a:prstGeom>
        </p:spPr>
        <p:txBody>
          <a:bodyPr vert="horz" wrap="square" lIns="0" tIns="0" rIns="0" bIns="0" rtlCol="0">
            <a:noAutofit/>
          </a:bodyPr>
          <a:lstStyle/>
          <a:p>
            <a:pPr marL="11206"/>
            <a:r>
              <a:rPr sz="1897" b="1" spc="9" dirty="0">
                <a:latin typeface="Arial"/>
                <a:cs typeface="Arial"/>
              </a:rPr>
              <a:t>1</a:t>
            </a:r>
            <a:endParaRPr sz="1897">
              <a:latin typeface="Arial"/>
              <a:cs typeface="Arial"/>
            </a:endParaRPr>
          </a:p>
        </p:txBody>
      </p:sp>
      <p:sp>
        <p:nvSpPr>
          <p:cNvPr id="14" name="object 14"/>
          <p:cNvSpPr txBox="1"/>
          <p:nvPr/>
        </p:nvSpPr>
        <p:spPr>
          <a:xfrm>
            <a:off x="2828278" y="330516"/>
            <a:ext cx="3329827" cy="298637"/>
          </a:xfrm>
          <a:prstGeom prst="rect">
            <a:avLst/>
          </a:prstGeom>
        </p:spPr>
        <p:txBody>
          <a:bodyPr vert="horz" wrap="square" lIns="0" tIns="0" rIns="0" bIns="0" rtlCol="0">
            <a:noAutofit/>
          </a:bodyPr>
          <a:lstStyle/>
          <a:p>
            <a:pPr marL="11206"/>
            <a:r>
              <a:rPr sz="1897" b="1" spc="18" dirty="0">
                <a:latin typeface="Arial"/>
                <a:cs typeface="Arial"/>
              </a:rPr>
              <a:t>Gu</a:t>
            </a:r>
            <a:r>
              <a:rPr sz="1897" b="1" spc="-4" dirty="0">
                <a:latin typeface="Arial"/>
                <a:cs typeface="Arial"/>
              </a:rPr>
              <a:t>i</a:t>
            </a:r>
            <a:r>
              <a:rPr sz="1897" b="1" spc="18" dirty="0">
                <a:latin typeface="Arial"/>
                <a:cs typeface="Arial"/>
              </a:rPr>
              <a:t>d</a:t>
            </a:r>
            <a:r>
              <a:rPr sz="1897" b="1" spc="9" dirty="0">
                <a:latin typeface="Arial"/>
                <a:cs typeface="Arial"/>
              </a:rPr>
              <a:t>e</a:t>
            </a:r>
            <a:r>
              <a:rPr sz="1897" b="1" spc="31" dirty="0">
                <a:latin typeface="Arial"/>
                <a:cs typeface="Arial"/>
              </a:rPr>
              <a:t> </a:t>
            </a:r>
            <a:r>
              <a:rPr sz="1897" b="1" spc="-4" dirty="0">
                <a:latin typeface="Arial"/>
                <a:cs typeface="Arial"/>
              </a:rPr>
              <a:t>t</a:t>
            </a:r>
            <a:r>
              <a:rPr sz="1897" b="1" spc="9" dirty="0">
                <a:latin typeface="Arial"/>
                <a:cs typeface="Arial"/>
              </a:rPr>
              <a:t>o</a:t>
            </a:r>
            <a:r>
              <a:rPr sz="1897" b="1" spc="31" dirty="0">
                <a:latin typeface="Arial"/>
                <a:cs typeface="Arial"/>
              </a:rPr>
              <a:t> </a:t>
            </a:r>
            <a:r>
              <a:rPr sz="1897" b="1" spc="18" dirty="0">
                <a:latin typeface="Arial"/>
                <a:cs typeface="Arial"/>
              </a:rPr>
              <a:t>R</a:t>
            </a:r>
            <a:r>
              <a:rPr sz="1897" b="1" spc="13" dirty="0">
                <a:latin typeface="Arial"/>
                <a:cs typeface="Arial"/>
              </a:rPr>
              <a:t>e</a:t>
            </a:r>
            <a:r>
              <a:rPr sz="1897" b="1" spc="18" dirty="0">
                <a:latin typeface="Arial"/>
                <a:cs typeface="Arial"/>
              </a:rPr>
              <a:t>g</a:t>
            </a:r>
            <a:r>
              <a:rPr sz="1897" b="1" spc="-4" dirty="0">
                <a:latin typeface="Arial"/>
                <a:cs typeface="Arial"/>
              </a:rPr>
              <a:t>i</a:t>
            </a:r>
            <a:r>
              <a:rPr sz="1897" b="1" spc="18" dirty="0">
                <a:latin typeface="Arial"/>
                <a:cs typeface="Arial"/>
              </a:rPr>
              <a:t>on</a:t>
            </a:r>
            <a:r>
              <a:rPr sz="1897" b="1" spc="9" dirty="0">
                <a:latin typeface="Arial"/>
                <a:cs typeface="Arial"/>
              </a:rPr>
              <a:t>s</a:t>
            </a:r>
            <a:r>
              <a:rPr sz="1897" b="1" spc="31" dirty="0">
                <a:latin typeface="Arial"/>
                <a:cs typeface="Arial"/>
              </a:rPr>
              <a:t> </a:t>
            </a:r>
            <a:r>
              <a:rPr sz="1897" b="1" spc="18" dirty="0">
                <a:latin typeface="Arial"/>
                <a:cs typeface="Arial"/>
              </a:rPr>
              <a:t>o</a:t>
            </a:r>
            <a:r>
              <a:rPr sz="1897" b="1" spc="4" dirty="0">
                <a:latin typeface="Arial"/>
                <a:cs typeface="Arial"/>
              </a:rPr>
              <a:t>f</a:t>
            </a:r>
            <a:r>
              <a:rPr sz="1897" b="1" spc="13" dirty="0">
                <a:latin typeface="Arial"/>
                <a:cs typeface="Arial"/>
              </a:rPr>
              <a:t> </a:t>
            </a:r>
            <a:r>
              <a:rPr sz="1897" b="1" spc="-31" dirty="0">
                <a:latin typeface="Arial"/>
                <a:cs typeface="Arial"/>
              </a:rPr>
              <a:t>V</a:t>
            </a:r>
            <a:r>
              <a:rPr sz="1897" b="1" spc="18" dirty="0">
                <a:latin typeface="Arial"/>
                <a:cs typeface="Arial"/>
              </a:rPr>
              <a:t>i</a:t>
            </a:r>
            <a:r>
              <a:rPr sz="1897" b="1" spc="-4" dirty="0">
                <a:latin typeface="Arial"/>
                <a:cs typeface="Arial"/>
              </a:rPr>
              <a:t>r</a:t>
            </a:r>
            <a:r>
              <a:rPr sz="1897" b="1" spc="18" dirty="0">
                <a:latin typeface="Arial"/>
                <a:cs typeface="Arial"/>
              </a:rPr>
              <a:t>gin</a:t>
            </a:r>
            <a:r>
              <a:rPr sz="1897" b="1" spc="-4" dirty="0">
                <a:latin typeface="Arial"/>
                <a:cs typeface="Arial"/>
              </a:rPr>
              <a:t>i</a:t>
            </a:r>
            <a:r>
              <a:rPr sz="1897" b="1" spc="9" dirty="0">
                <a:latin typeface="Arial"/>
                <a:cs typeface="Arial"/>
              </a:rPr>
              <a:t>a</a:t>
            </a:r>
            <a:endParaRPr sz="1897" dirty="0">
              <a:latin typeface="Arial"/>
              <a:cs typeface="Arial"/>
            </a:endParaRPr>
          </a:p>
        </p:txBody>
      </p:sp>
      <p:sp>
        <p:nvSpPr>
          <p:cNvPr id="15" name="object 15"/>
          <p:cNvSpPr txBox="1"/>
          <p:nvPr/>
        </p:nvSpPr>
        <p:spPr>
          <a:xfrm>
            <a:off x="445992" y="720979"/>
            <a:ext cx="874059" cy="1088651"/>
          </a:xfrm>
          <a:prstGeom prst="rect">
            <a:avLst/>
          </a:prstGeom>
        </p:spPr>
        <p:txBody>
          <a:bodyPr vert="horz" wrap="square" lIns="0" tIns="0" rIns="0" bIns="0" rtlCol="0">
            <a:noAutofit/>
          </a:bodyPr>
          <a:lstStyle/>
          <a:p>
            <a:pPr marL="11206" marR="110384">
              <a:lnSpc>
                <a:spcPts val="997"/>
              </a:lnSpc>
            </a:pPr>
            <a:r>
              <a:rPr sz="838" b="1" spc="22" dirty="0">
                <a:latin typeface="Arial"/>
                <a:cs typeface="Arial"/>
              </a:rPr>
              <a:t>R</a:t>
            </a:r>
            <a:r>
              <a:rPr sz="838" b="1" spc="13" dirty="0">
                <a:latin typeface="Arial"/>
                <a:cs typeface="Arial"/>
              </a:rPr>
              <a:t>e</a:t>
            </a:r>
            <a:r>
              <a:rPr sz="838" b="1" spc="9" dirty="0">
                <a:latin typeface="Arial"/>
                <a:cs typeface="Arial"/>
              </a:rPr>
              <a:t>g</a:t>
            </a:r>
            <a:r>
              <a:rPr sz="838" b="1" spc="13" dirty="0">
                <a:latin typeface="Arial"/>
                <a:cs typeface="Arial"/>
              </a:rPr>
              <a:t>i</a:t>
            </a:r>
            <a:r>
              <a:rPr sz="838" b="1" spc="9" dirty="0">
                <a:latin typeface="Arial"/>
                <a:cs typeface="Arial"/>
              </a:rPr>
              <a:t>o</a:t>
            </a:r>
            <a:r>
              <a:rPr sz="838" b="1" spc="13" dirty="0">
                <a:latin typeface="Arial"/>
                <a:cs typeface="Arial"/>
              </a:rPr>
              <a:t>n</a:t>
            </a:r>
            <a:r>
              <a:rPr sz="838" b="1" spc="18" dirty="0">
                <a:latin typeface="Arial"/>
                <a:cs typeface="Arial"/>
              </a:rPr>
              <a:t> </a:t>
            </a:r>
            <a:r>
              <a:rPr sz="838" b="1" spc="13" dirty="0">
                <a:latin typeface="Arial"/>
                <a:cs typeface="Arial"/>
              </a:rPr>
              <a:t>1</a:t>
            </a:r>
            <a:r>
              <a:rPr sz="838" b="1" spc="4" dirty="0">
                <a:latin typeface="Arial"/>
                <a:cs typeface="Arial"/>
              </a:rPr>
              <a:t> </a:t>
            </a:r>
            <a:r>
              <a:rPr sz="838" spc="4" dirty="0">
                <a:latin typeface="Arial"/>
                <a:cs typeface="Arial"/>
              </a:rPr>
              <a:t>A</a:t>
            </a:r>
            <a:r>
              <a:rPr sz="838" spc="9" dirty="0">
                <a:latin typeface="Arial"/>
                <a:cs typeface="Arial"/>
              </a:rPr>
              <a:t>r</a:t>
            </a:r>
            <a:r>
              <a:rPr sz="838" dirty="0">
                <a:latin typeface="Arial"/>
                <a:cs typeface="Arial"/>
              </a:rPr>
              <a:t>l</a:t>
            </a:r>
            <a:r>
              <a:rPr sz="838" spc="22" dirty="0">
                <a:latin typeface="Arial"/>
                <a:cs typeface="Arial"/>
              </a:rPr>
              <a:t>i</a:t>
            </a:r>
            <a:r>
              <a:rPr sz="838" spc="13" dirty="0">
                <a:latin typeface="Arial"/>
                <a:cs typeface="Arial"/>
              </a:rPr>
              <a:t>ngton</a:t>
            </a:r>
            <a:r>
              <a:rPr sz="838" spc="4" dirty="0">
                <a:latin typeface="Arial"/>
                <a:cs typeface="Arial"/>
              </a:rPr>
              <a:t> A</a:t>
            </a:r>
            <a:r>
              <a:rPr sz="838" spc="22" dirty="0">
                <a:latin typeface="Arial"/>
                <a:cs typeface="Arial"/>
              </a:rPr>
              <a:t>l</a:t>
            </a:r>
            <a:r>
              <a:rPr sz="838" spc="13" dirty="0">
                <a:latin typeface="Arial"/>
                <a:cs typeface="Arial"/>
              </a:rPr>
              <a:t>e</a:t>
            </a:r>
            <a:r>
              <a:rPr sz="838" spc="18" dirty="0">
                <a:latin typeface="Arial"/>
                <a:cs typeface="Arial"/>
              </a:rPr>
              <a:t>x</a:t>
            </a:r>
            <a:r>
              <a:rPr sz="838" spc="13" dirty="0">
                <a:latin typeface="Arial"/>
                <a:cs typeface="Arial"/>
              </a:rPr>
              <a:t>and</a:t>
            </a:r>
            <a:r>
              <a:rPr sz="838" spc="9" dirty="0">
                <a:latin typeface="Arial"/>
                <a:cs typeface="Arial"/>
              </a:rPr>
              <a:t>r</a:t>
            </a:r>
            <a:r>
              <a:rPr sz="838" dirty="0">
                <a:latin typeface="Arial"/>
                <a:cs typeface="Arial"/>
              </a:rPr>
              <a:t>i</a:t>
            </a:r>
            <a:r>
              <a:rPr sz="838" spc="13" dirty="0">
                <a:latin typeface="Arial"/>
                <a:cs typeface="Arial"/>
              </a:rPr>
              <a:t>a</a:t>
            </a:r>
            <a:r>
              <a:rPr sz="838" spc="22" dirty="0">
                <a:latin typeface="Arial"/>
                <a:cs typeface="Arial"/>
              </a:rPr>
              <a:t> C</a:t>
            </a:r>
            <a:r>
              <a:rPr sz="838" dirty="0">
                <a:latin typeface="Arial"/>
                <a:cs typeface="Arial"/>
              </a:rPr>
              <a:t>i</a:t>
            </a:r>
            <a:r>
              <a:rPr sz="838" spc="13" dirty="0">
                <a:latin typeface="Arial"/>
                <a:cs typeface="Arial"/>
              </a:rPr>
              <a:t>t</a:t>
            </a:r>
            <a:r>
              <a:rPr sz="838" spc="9" dirty="0">
                <a:latin typeface="Arial"/>
                <a:cs typeface="Arial"/>
              </a:rPr>
              <a:t>y</a:t>
            </a:r>
            <a:endParaRPr sz="838" dirty="0">
              <a:latin typeface="Arial"/>
              <a:cs typeface="Arial"/>
            </a:endParaRPr>
          </a:p>
          <a:p>
            <a:pPr>
              <a:lnSpc>
                <a:spcPts val="574"/>
              </a:lnSpc>
              <a:spcBef>
                <a:spcPts val="36"/>
              </a:spcBef>
            </a:pPr>
            <a:endParaRPr sz="574" dirty="0"/>
          </a:p>
          <a:p>
            <a:pPr>
              <a:lnSpc>
                <a:spcPts val="882"/>
              </a:lnSpc>
            </a:pPr>
            <a:endParaRPr sz="882" dirty="0"/>
          </a:p>
          <a:p>
            <a:pPr marL="11206" marR="298653">
              <a:lnSpc>
                <a:spcPct val="99000"/>
              </a:lnSpc>
            </a:pPr>
            <a:r>
              <a:rPr sz="838" b="1" spc="22" dirty="0">
                <a:latin typeface="Arial"/>
                <a:cs typeface="Arial"/>
              </a:rPr>
              <a:t>R</a:t>
            </a:r>
            <a:r>
              <a:rPr sz="838" b="1" spc="13" dirty="0">
                <a:latin typeface="Arial"/>
                <a:cs typeface="Arial"/>
              </a:rPr>
              <a:t>e</a:t>
            </a:r>
            <a:r>
              <a:rPr sz="838" b="1" spc="9" dirty="0">
                <a:latin typeface="Arial"/>
                <a:cs typeface="Arial"/>
              </a:rPr>
              <a:t>g</a:t>
            </a:r>
            <a:r>
              <a:rPr sz="838" b="1" spc="13" dirty="0">
                <a:latin typeface="Arial"/>
                <a:cs typeface="Arial"/>
              </a:rPr>
              <a:t>i</a:t>
            </a:r>
            <a:r>
              <a:rPr sz="838" b="1" spc="9" dirty="0">
                <a:latin typeface="Arial"/>
                <a:cs typeface="Arial"/>
              </a:rPr>
              <a:t>o</a:t>
            </a:r>
            <a:r>
              <a:rPr sz="838" b="1" spc="13" dirty="0">
                <a:latin typeface="Arial"/>
                <a:cs typeface="Arial"/>
              </a:rPr>
              <a:t>n</a:t>
            </a:r>
            <a:r>
              <a:rPr sz="838" b="1" spc="18" dirty="0">
                <a:latin typeface="Arial"/>
                <a:cs typeface="Arial"/>
              </a:rPr>
              <a:t> </a:t>
            </a:r>
            <a:r>
              <a:rPr sz="838" b="1" spc="13" dirty="0">
                <a:latin typeface="Arial"/>
                <a:cs typeface="Arial"/>
              </a:rPr>
              <a:t>2</a:t>
            </a:r>
            <a:r>
              <a:rPr sz="838" b="1" spc="4" dirty="0">
                <a:latin typeface="Arial"/>
                <a:cs typeface="Arial"/>
              </a:rPr>
              <a:t> </a:t>
            </a:r>
            <a:r>
              <a:rPr sz="838" spc="9" dirty="0">
                <a:latin typeface="Arial"/>
                <a:cs typeface="Arial"/>
              </a:rPr>
              <a:t>F</a:t>
            </a:r>
            <a:r>
              <a:rPr sz="838" spc="13" dirty="0">
                <a:latin typeface="Arial"/>
                <a:cs typeface="Arial"/>
              </a:rPr>
              <a:t>a</a:t>
            </a:r>
            <a:r>
              <a:rPr sz="838" dirty="0">
                <a:latin typeface="Arial"/>
                <a:cs typeface="Arial"/>
              </a:rPr>
              <a:t>i</a:t>
            </a:r>
            <a:r>
              <a:rPr sz="838" spc="9" dirty="0">
                <a:latin typeface="Arial"/>
                <a:cs typeface="Arial"/>
              </a:rPr>
              <a:t>r</a:t>
            </a:r>
            <a:r>
              <a:rPr sz="838" spc="13" dirty="0">
                <a:latin typeface="Arial"/>
                <a:cs typeface="Arial"/>
              </a:rPr>
              <a:t>fax</a:t>
            </a:r>
            <a:r>
              <a:rPr sz="838" spc="4" dirty="0">
                <a:latin typeface="Arial"/>
                <a:cs typeface="Arial"/>
              </a:rPr>
              <a:t> </a:t>
            </a:r>
            <a:r>
              <a:rPr sz="838" spc="9" dirty="0">
                <a:latin typeface="Arial"/>
                <a:cs typeface="Arial"/>
              </a:rPr>
              <a:t>F</a:t>
            </a:r>
            <a:r>
              <a:rPr sz="838" spc="13" dirty="0">
                <a:latin typeface="Arial"/>
                <a:cs typeface="Arial"/>
              </a:rPr>
              <a:t>a</a:t>
            </a:r>
            <a:r>
              <a:rPr sz="838" dirty="0">
                <a:latin typeface="Arial"/>
                <a:cs typeface="Arial"/>
              </a:rPr>
              <a:t>i</a:t>
            </a:r>
            <a:r>
              <a:rPr sz="838" spc="9" dirty="0">
                <a:latin typeface="Arial"/>
                <a:cs typeface="Arial"/>
              </a:rPr>
              <a:t>r</a:t>
            </a:r>
            <a:r>
              <a:rPr sz="838" spc="13" dirty="0">
                <a:latin typeface="Arial"/>
                <a:cs typeface="Arial"/>
              </a:rPr>
              <a:t>fax</a:t>
            </a:r>
            <a:r>
              <a:rPr sz="838" spc="9" dirty="0">
                <a:latin typeface="Arial"/>
                <a:cs typeface="Arial"/>
              </a:rPr>
              <a:t> </a:t>
            </a:r>
            <a:r>
              <a:rPr sz="838" spc="44" dirty="0">
                <a:latin typeface="Arial"/>
                <a:cs typeface="Arial"/>
              </a:rPr>
              <a:t>C</a:t>
            </a:r>
            <a:r>
              <a:rPr sz="838" dirty="0">
                <a:latin typeface="Arial"/>
                <a:cs typeface="Arial"/>
              </a:rPr>
              <a:t>i</a:t>
            </a:r>
            <a:r>
              <a:rPr sz="838" spc="-4" dirty="0">
                <a:latin typeface="Arial"/>
                <a:cs typeface="Arial"/>
              </a:rPr>
              <a:t>t</a:t>
            </a:r>
            <a:r>
              <a:rPr sz="838" spc="9" dirty="0">
                <a:latin typeface="Arial"/>
                <a:cs typeface="Arial"/>
              </a:rPr>
              <a:t>y</a:t>
            </a:r>
            <a:endParaRPr sz="838" dirty="0">
              <a:latin typeface="Arial"/>
              <a:cs typeface="Arial"/>
            </a:endParaRPr>
          </a:p>
          <a:p>
            <a:pPr marL="11206">
              <a:spcBef>
                <a:spcPts val="9"/>
              </a:spcBef>
            </a:pPr>
            <a:r>
              <a:rPr sz="838" spc="9" dirty="0">
                <a:latin typeface="Arial"/>
                <a:cs typeface="Arial"/>
              </a:rPr>
              <a:t>F</a:t>
            </a:r>
            <a:r>
              <a:rPr sz="838" spc="13" dirty="0">
                <a:latin typeface="Arial"/>
                <a:cs typeface="Arial"/>
              </a:rPr>
              <a:t>a</a:t>
            </a:r>
            <a:r>
              <a:rPr sz="838" dirty="0">
                <a:latin typeface="Arial"/>
                <a:cs typeface="Arial"/>
              </a:rPr>
              <a:t>l</a:t>
            </a:r>
            <a:r>
              <a:rPr sz="838" spc="22" dirty="0">
                <a:latin typeface="Arial"/>
                <a:cs typeface="Arial"/>
              </a:rPr>
              <a:t>l</a:t>
            </a:r>
            <a:r>
              <a:rPr sz="838" spc="9" dirty="0">
                <a:latin typeface="Arial"/>
                <a:cs typeface="Arial"/>
              </a:rPr>
              <a:t>s </a:t>
            </a:r>
            <a:r>
              <a:rPr sz="838" spc="22" dirty="0">
                <a:latin typeface="Arial"/>
                <a:cs typeface="Arial"/>
              </a:rPr>
              <a:t>C</a:t>
            </a:r>
            <a:r>
              <a:rPr sz="838" spc="13" dirty="0">
                <a:latin typeface="Arial"/>
                <a:cs typeface="Arial"/>
              </a:rPr>
              <a:t>h</a:t>
            </a:r>
            <a:r>
              <a:rPr sz="838" spc="35" dirty="0">
                <a:latin typeface="Arial"/>
                <a:cs typeface="Arial"/>
              </a:rPr>
              <a:t>u</a:t>
            </a:r>
            <a:r>
              <a:rPr sz="838" spc="-13" dirty="0">
                <a:latin typeface="Arial"/>
                <a:cs typeface="Arial"/>
              </a:rPr>
              <a:t>r</a:t>
            </a:r>
            <a:r>
              <a:rPr sz="838" spc="18" dirty="0">
                <a:latin typeface="Arial"/>
                <a:cs typeface="Arial"/>
              </a:rPr>
              <a:t>c</a:t>
            </a:r>
            <a:r>
              <a:rPr sz="838" spc="13" dirty="0">
                <a:latin typeface="Arial"/>
                <a:cs typeface="Arial"/>
              </a:rPr>
              <a:t>h</a:t>
            </a:r>
            <a:r>
              <a:rPr sz="838" spc="22" dirty="0">
                <a:latin typeface="Arial"/>
                <a:cs typeface="Arial"/>
              </a:rPr>
              <a:t> C</a:t>
            </a:r>
            <a:r>
              <a:rPr sz="838" dirty="0">
                <a:latin typeface="Arial"/>
                <a:cs typeface="Arial"/>
              </a:rPr>
              <a:t>i</a:t>
            </a:r>
            <a:r>
              <a:rPr sz="838" spc="13" dirty="0">
                <a:latin typeface="Arial"/>
                <a:cs typeface="Arial"/>
              </a:rPr>
              <a:t>t</a:t>
            </a:r>
            <a:r>
              <a:rPr sz="838" spc="9" dirty="0">
                <a:latin typeface="Arial"/>
                <a:cs typeface="Arial"/>
              </a:rPr>
              <a:t>y</a:t>
            </a:r>
            <a:endParaRPr sz="838" dirty="0">
              <a:latin typeface="Arial"/>
              <a:cs typeface="Arial"/>
            </a:endParaRPr>
          </a:p>
        </p:txBody>
      </p:sp>
      <p:sp>
        <p:nvSpPr>
          <p:cNvPr id="16" name="object 16"/>
          <p:cNvSpPr txBox="1"/>
          <p:nvPr/>
        </p:nvSpPr>
        <p:spPr>
          <a:xfrm>
            <a:off x="445992" y="1925609"/>
            <a:ext cx="1016374" cy="782171"/>
          </a:xfrm>
          <a:prstGeom prst="rect">
            <a:avLst/>
          </a:prstGeom>
        </p:spPr>
        <p:txBody>
          <a:bodyPr vert="horz" wrap="square" lIns="0" tIns="0" rIns="0" bIns="0" rtlCol="0">
            <a:noAutofit/>
          </a:bodyPr>
          <a:lstStyle/>
          <a:p>
            <a:pPr marL="11206" marR="271757">
              <a:lnSpc>
                <a:spcPct val="100400"/>
              </a:lnSpc>
            </a:pPr>
            <a:r>
              <a:rPr sz="838" b="1" spc="22" dirty="0">
                <a:latin typeface="Arial"/>
                <a:cs typeface="Arial"/>
              </a:rPr>
              <a:t>R</a:t>
            </a:r>
            <a:r>
              <a:rPr sz="838" b="1" spc="13" dirty="0">
                <a:latin typeface="Arial"/>
                <a:cs typeface="Arial"/>
              </a:rPr>
              <a:t>e</a:t>
            </a:r>
            <a:r>
              <a:rPr sz="838" b="1" spc="9" dirty="0">
                <a:latin typeface="Arial"/>
                <a:cs typeface="Arial"/>
              </a:rPr>
              <a:t>g</a:t>
            </a:r>
            <a:r>
              <a:rPr sz="838" b="1" spc="13" dirty="0">
                <a:latin typeface="Arial"/>
                <a:cs typeface="Arial"/>
              </a:rPr>
              <a:t>i</a:t>
            </a:r>
            <a:r>
              <a:rPr sz="838" b="1" spc="9" dirty="0">
                <a:latin typeface="Arial"/>
                <a:cs typeface="Arial"/>
              </a:rPr>
              <a:t>o</a:t>
            </a:r>
            <a:r>
              <a:rPr sz="838" b="1" spc="13" dirty="0">
                <a:latin typeface="Arial"/>
                <a:cs typeface="Arial"/>
              </a:rPr>
              <a:t>n</a:t>
            </a:r>
            <a:r>
              <a:rPr sz="838" b="1" spc="18" dirty="0">
                <a:latin typeface="Arial"/>
                <a:cs typeface="Arial"/>
              </a:rPr>
              <a:t> </a:t>
            </a:r>
            <a:r>
              <a:rPr sz="838" b="1" spc="13" dirty="0">
                <a:latin typeface="Arial"/>
                <a:cs typeface="Arial"/>
              </a:rPr>
              <a:t>3</a:t>
            </a:r>
            <a:r>
              <a:rPr sz="838" b="1" spc="4" dirty="0">
                <a:latin typeface="Arial"/>
                <a:cs typeface="Arial"/>
              </a:rPr>
              <a:t> </a:t>
            </a:r>
            <a:r>
              <a:rPr sz="838" spc="4" dirty="0">
                <a:latin typeface="Arial"/>
                <a:cs typeface="Arial"/>
              </a:rPr>
              <a:t>P</a:t>
            </a:r>
            <a:r>
              <a:rPr sz="838" spc="9" dirty="0">
                <a:latin typeface="Arial"/>
                <a:cs typeface="Arial"/>
              </a:rPr>
              <a:t>r</a:t>
            </a:r>
            <a:r>
              <a:rPr sz="838" dirty="0">
                <a:latin typeface="Arial"/>
                <a:cs typeface="Arial"/>
              </a:rPr>
              <a:t>i</a:t>
            </a:r>
            <a:r>
              <a:rPr sz="838" spc="35" dirty="0">
                <a:latin typeface="Arial"/>
                <a:cs typeface="Arial"/>
              </a:rPr>
              <a:t>n</a:t>
            </a:r>
            <a:r>
              <a:rPr sz="838" spc="-4" dirty="0">
                <a:latin typeface="Arial"/>
                <a:cs typeface="Arial"/>
              </a:rPr>
              <a:t>c</a:t>
            </a:r>
            <a:r>
              <a:rPr sz="838" spc="13" dirty="0">
                <a:latin typeface="Arial"/>
                <a:cs typeface="Arial"/>
              </a:rPr>
              <a:t>e</a:t>
            </a:r>
            <a:r>
              <a:rPr sz="838" spc="22" dirty="0">
                <a:latin typeface="Arial"/>
                <a:cs typeface="Arial"/>
              </a:rPr>
              <a:t> </a:t>
            </a:r>
            <a:r>
              <a:rPr sz="838" spc="49" dirty="0">
                <a:latin typeface="Arial"/>
                <a:cs typeface="Arial"/>
              </a:rPr>
              <a:t>W</a:t>
            </a:r>
            <a:r>
              <a:rPr sz="838" dirty="0">
                <a:latin typeface="Arial"/>
                <a:cs typeface="Arial"/>
              </a:rPr>
              <a:t>ill</a:t>
            </a:r>
            <a:r>
              <a:rPr sz="838" spc="22" dirty="0">
                <a:latin typeface="Arial"/>
                <a:cs typeface="Arial"/>
              </a:rPr>
              <a:t>i</a:t>
            </a:r>
            <a:r>
              <a:rPr sz="838" spc="13" dirty="0">
                <a:latin typeface="Arial"/>
                <a:cs typeface="Arial"/>
              </a:rPr>
              <a:t>am</a:t>
            </a:r>
            <a:r>
              <a:rPr sz="838" spc="4" dirty="0">
                <a:latin typeface="Arial"/>
                <a:cs typeface="Arial"/>
              </a:rPr>
              <a:t> S</a:t>
            </a:r>
            <a:r>
              <a:rPr sz="838" spc="13" dirty="0">
                <a:latin typeface="Arial"/>
                <a:cs typeface="Arial"/>
              </a:rPr>
              <a:t>ta</a:t>
            </a:r>
            <a:r>
              <a:rPr sz="838" spc="-4" dirty="0">
                <a:latin typeface="Arial"/>
                <a:cs typeface="Arial"/>
              </a:rPr>
              <a:t>ff</a:t>
            </a:r>
            <a:r>
              <a:rPr sz="838" spc="35" dirty="0">
                <a:latin typeface="Arial"/>
                <a:cs typeface="Arial"/>
              </a:rPr>
              <a:t>o</a:t>
            </a:r>
            <a:r>
              <a:rPr sz="838" spc="-13" dirty="0">
                <a:latin typeface="Arial"/>
                <a:cs typeface="Arial"/>
              </a:rPr>
              <a:t>r</a:t>
            </a:r>
            <a:r>
              <a:rPr sz="838" spc="13" dirty="0">
                <a:latin typeface="Arial"/>
                <a:cs typeface="Arial"/>
              </a:rPr>
              <a:t>d</a:t>
            </a:r>
            <a:r>
              <a:rPr sz="838" spc="4" dirty="0">
                <a:latin typeface="Arial"/>
                <a:cs typeface="Arial"/>
              </a:rPr>
              <a:t> </a:t>
            </a:r>
            <a:r>
              <a:rPr sz="838" spc="13" dirty="0">
                <a:latin typeface="Arial"/>
                <a:cs typeface="Arial"/>
              </a:rPr>
              <a:t>Ma</a:t>
            </a:r>
            <a:r>
              <a:rPr sz="838" spc="35" dirty="0">
                <a:latin typeface="Arial"/>
                <a:cs typeface="Arial"/>
              </a:rPr>
              <a:t>n</a:t>
            </a:r>
            <a:r>
              <a:rPr sz="838" spc="13" dirty="0">
                <a:latin typeface="Arial"/>
                <a:cs typeface="Arial"/>
              </a:rPr>
              <a:t>a</a:t>
            </a:r>
            <a:r>
              <a:rPr sz="838" spc="18" dirty="0">
                <a:latin typeface="Arial"/>
                <a:cs typeface="Arial"/>
              </a:rPr>
              <a:t>s</a:t>
            </a:r>
            <a:r>
              <a:rPr sz="838" spc="-4" dirty="0">
                <a:latin typeface="Arial"/>
                <a:cs typeface="Arial"/>
              </a:rPr>
              <a:t>s</a:t>
            </a:r>
            <a:r>
              <a:rPr sz="838" spc="35" dirty="0">
                <a:latin typeface="Arial"/>
                <a:cs typeface="Arial"/>
              </a:rPr>
              <a:t>a</a:t>
            </a:r>
            <a:r>
              <a:rPr sz="838" spc="9" dirty="0">
                <a:latin typeface="Arial"/>
                <a:cs typeface="Arial"/>
              </a:rPr>
              <a:t>s </a:t>
            </a:r>
            <a:r>
              <a:rPr sz="838" spc="22" dirty="0">
                <a:latin typeface="Arial"/>
                <a:cs typeface="Arial"/>
              </a:rPr>
              <a:t>C</a:t>
            </a:r>
            <a:r>
              <a:rPr sz="838" dirty="0">
                <a:latin typeface="Arial"/>
                <a:cs typeface="Arial"/>
              </a:rPr>
              <a:t>i</a:t>
            </a:r>
            <a:r>
              <a:rPr sz="838" spc="13" dirty="0">
                <a:latin typeface="Arial"/>
                <a:cs typeface="Arial"/>
              </a:rPr>
              <a:t>t</a:t>
            </a:r>
            <a:r>
              <a:rPr sz="838" spc="9" dirty="0">
                <a:latin typeface="Arial"/>
                <a:cs typeface="Arial"/>
              </a:rPr>
              <a:t>y</a:t>
            </a:r>
            <a:endParaRPr sz="838">
              <a:latin typeface="Arial"/>
              <a:cs typeface="Arial"/>
            </a:endParaRPr>
          </a:p>
          <a:p>
            <a:pPr marL="11206" marR="11206">
              <a:lnSpc>
                <a:spcPct val="101099"/>
              </a:lnSpc>
            </a:pPr>
            <a:r>
              <a:rPr sz="838" spc="9" dirty="0">
                <a:latin typeface="Arial"/>
                <a:cs typeface="Arial"/>
              </a:rPr>
              <a:t>Fr</a:t>
            </a:r>
            <a:r>
              <a:rPr sz="838" spc="13" dirty="0">
                <a:latin typeface="Arial"/>
                <a:cs typeface="Arial"/>
              </a:rPr>
              <a:t>ede</a:t>
            </a:r>
            <a:r>
              <a:rPr sz="838" spc="9" dirty="0">
                <a:latin typeface="Arial"/>
                <a:cs typeface="Arial"/>
              </a:rPr>
              <a:t>r</a:t>
            </a:r>
            <a:r>
              <a:rPr sz="838" dirty="0">
                <a:latin typeface="Arial"/>
                <a:cs typeface="Arial"/>
              </a:rPr>
              <a:t>i</a:t>
            </a:r>
            <a:r>
              <a:rPr sz="838" spc="18" dirty="0">
                <a:latin typeface="Arial"/>
                <a:cs typeface="Arial"/>
              </a:rPr>
              <a:t>cks</a:t>
            </a:r>
            <a:r>
              <a:rPr sz="838" spc="13" dirty="0">
                <a:latin typeface="Arial"/>
                <a:cs typeface="Arial"/>
              </a:rPr>
              <a:t>bu</a:t>
            </a:r>
            <a:r>
              <a:rPr sz="838" spc="9" dirty="0">
                <a:latin typeface="Arial"/>
                <a:cs typeface="Arial"/>
              </a:rPr>
              <a:t>r</a:t>
            </a:r>
            <a:r>
              <a:rPr sz="838" spc="13" dirty="0">
                <a:latin typeface="Arial"/>
                <a:cs typeface="Arial"/>
              </a:rPr>
              <a:t>g</a:t>
            </a:r>
            <a:r>
              <a:rPr sz="838" spc="22" dirty="0">
                <a:latin typeface="Arial"/>
                <a:cs typeface="Arial"/>
              </a:rPr>
              <a:t> C</a:t>
            </a:r>
            <a:r>
              <a:rPr sz="838" dirty="0">
                <a:latin typeface="Arial"/>
                <a:cs typeface="Arial"/>
              </a:rPr>
              <a:t>i</a:t>
            </a:r>
            <a:r>
              <a:rPr sz="838" spc="13" dirty="0">
                <a:latin typeface="Arial"/>
                <a:cs typeface="Arial"/>
              </a:rPr>
              <a:t>t</a:t>
            </a:r>
            <a:r>
              <a:rPr sz="838" spc="9" dirty="0">
                <a:latin typeface="Arial"/>
                <a:cs typeface="Arial"/>
              </a:rPr>
              <a:t>y</a:t>
            </a:r>
            <a:r>
              <a:rPr sz="838" spc="4" dirty="0">
                <a:latin typeface="Arial"/>
                <a:cs typeface="Arial"/>
              </a:rPr>
              <a:t> </a:t>
            </a:r>
            <a:r>
              <a:rPr sz="838" spc="13" dirty="0">
                <a:latin typeface="Arial"/>
                <a:cs typeface="Arial"/>
              </a:rPr>
              <a:t>Ma</a:t>
            </a:r>
            <a:r>
              <a:rPr sz="838" spc="35" dirty="0">
                <a:latin typeface="Arial"/>
                <a:cs typeface="Arial"/>
              </a:rPr>
              <a:t>n</a:t>
            </a:r>
            <a:r>
              <a:rPr sz="838" spc="13" dirty="0">
                <a:latin typeface="Arial"/>
                <a:cs typeface="Arial"/>
              </a:rPr>
              <a:t>a</a:t>
            </a:r>
            <a:r>
              <a:rPr sz="838" spc="18" dirty="0">
                <a:latin typeface="Arial"/>
                <a:cs typeface="Arial"/>
              </a:rPr>
              <a:t>s</a:t>
            </a:r>
            <a:r>
              <a:rPr sz="838" spc="-4" dirty="0">
                <a:latin typeface="Arial"/>
                <a:cs typeface="Arial"/>
              </a:rPr>
              <a:t>s</a:t>
            </a:r>
            <a:r>
              <a:rPr sz="838" spc="35" dirty="0">
                <a:latin typeface="Arial"/>
                <a:cs typeface="Arial"/>
              </a:rPr>
              <a:t>a</a:t>
            </a:r>
            <a:r>
              <a:rPr sz="838" spc="9" dirty="0">
                <a:latin typeface="Arial"/>
                <a:cs typeface="Arial"/>
              </a:rPr>
              <a:t>s </a:t>
            </a:r>
            <a:r>
              <a:rPr sz="838" spc="26" dirty="0">
                <a:latin typeface="Arial"/>
                <a:cs typeface="Arial"/>
              </a:rPr>
              <a:t>P</a:t>
            </a:r>
            <a:r>
              <a:rPr sz="838" spc="13" dirty="0">
                <a:latin typeface="Arial"/>
                <a:cs typeface="Arial"/>
              </a:rPr>
              <a:t>a</a:t>
            </a:r>
            <a:r>
              <a:rPr sz="838" spc="9" dirty="0">
                <a:latin typeface="Arial"/>
                <a:cs typeface="Arial"/>
              </a:rPr>
              <a:t>rk </a:t>
            </a:r>
            <a:r>
              <a:rPr sz="838" spc="22" dirty="0">
                <a:latin typeface="Arial"/>
                <a:cs typeface="Arial"/>
              </a:rPr>
              <a:t>Ci</a:t>
            </a:r>
            <a:r>
              <a:rPr sz="838" spc="-4" dirty="0">
                <a:latin typeface="Arial"/>
                <a:cs typeface="Arial"/>
              </a:rPr>
              <a:t>t</a:t>
            </a:r>
            <a:r>
              <a:rPr sz="838" spc="9" dirty="0">
                <a:latin typeface="Arial"/>
                <a:cs typeface="Arial"/>
              </a:rPr>
              <a:t>y</a:t>
            </a:r>
            <a:endParaRPr sz="838">
              <a:latin typeface="Arial"/>
              <a:cs typeface="Arial"/>
            </a:endParaRPr>
          </a:p>
        </p:txBody>
      </p:sp>
      <p:sp>
        <p:nvSpPr>
          <p:cNvPr id="17" name="object 17"/>
          <p:cNvSpPr txBox="1"/>
          <p:nvPr/>
        </p:nvSpPr>
        <p:spPr>
          <a:xfrm>
            <a:off x="445993" y="2834548"/>
            <a:ext cx="892549" cy="1167093"/>
          </a:xfrm>
          <a:prstGeom prst="rect">
            <a:avLst/>
          </a:prstGeom>
        </p:spPr>
        <p:txBody>
          <a:bodyPr vert="horz" wrap="square" lIns="0" tIns="0" rIns="0" bIns="0" rtlCol="0">
            <a:noAutofit/>
          </a:bodyPr>
          <a:lstStyle/>
          <a:p>
            <a:pPr marL="11206" marR="11206">
              <a:lnSpc>
                <a:spcPct val="100499"/>
              </a:lnSpc>
            </a:pPr>
            <a:r>
              <a:rPr sz="838" b="1" spc="22" dirty="0">
                <a:latin typeface="Arial"/>
                <a:cs typeface="Arial"/>
              </a:rPr>
              <a:t>R</a:t>
            </a:r>
            <a:r>
              <a:rPr sz="838" b="1" spc="13" dirty="0">
                <a:latin typeface="Arial"/>
                <a:cs typeface="Arial"/>
              </a:rPr>
              <a:t>e</a:t>
            </a:r>
            <a:r>
              <a:rPr sz="838" b="1" spc="9" dirty="0">
                <a:latin typeface="Arial"/>
                <a:cs typeface="Arial"/>
              </a:rPr>
              <a:t>g</a:t>
            </a:r>
            <a:r>
              <a:rPr sz="838" b="1" spc="13" dirty="0">
                <a:latin typeface="Arial"/>
                <a:cs typeface="Arial"/>
              </a:rPr>
              <a:t>i</a:t>
            </a:r>
            <a:r>
              <a:rPr sz="838" b="1" spc="9" dirty="0">
                <a:latin typeface="Arial"/>
                <a:cs typeface="Arial"/>
              </a:rPr>
              <a:t>o</a:t>
            </a:r>
            <a:r>
              <a:rPr sz="838" b="1" spc="13" dirty="0">
                <a:latin typeface="Arial"/>
                <a:cs typeface="Arial"/>
              </a:rPr>
              <a:t>n</a:t>
            </a:r>
            <a:r>
              <a:rPr sz="838" b="1" spc="18" dirty="0">
                <a:latin typeface="Arial"/>
                <a:cs typeface="Arial"/>
              </a:rPr>
              <a:t> </a:t>
            </a:r>
            <a:r>
              <a:rPr sz="838" b="1" spc="13" dirty="0">
                <a:latin typeface="Arial"/>
                <a:cs typeface="Arial"/>
              </a:rPr>
              <a:t>4</a:t>
            </a:r>
            <a:r>
              <a:rPr sz="838" b="1" spc="4" dirty="0">
                <a:latin typeface="Arial"/>
                <a:cs typeface="Arial"/>
              </a:rPr>
              <a:t> </a:t>
            </a:r>
            <a:r>
              <a:rPr sz="838" spc="9" dirty="0">
                <a:latin typeface="Arial"/>
                <a:cs typeface="Arial"/>
              </a:rPr>
              <a:t>Fr</a:t>
            </a:r>
            <a:r>
              <a:rPr sz="838" spc="13" dirty="0">
                <a:latin typeface="Arial"/>
                <a:cs typeface="Arial"/>
              </a:rPr>
              <a:t>ede</a:t>
            </a:r>
            <a:r>
              <a:rPr sz="838" spc="9" dirty="0">
                <a:latin typeface="Arial"/>
                <a:cs typeface="Arial"/>
              </a:rPr>
              <a:t>r</a:t>
            </a:r>
            <a:r>
              <a:rPr sz="838" dirty="0">
                <a:latin typeface="Arial"/>
                <a:cs typeface="Arial"/>
              </a:rPr>
              <a:t>i</a:t>
            </a:r>
            <a:r>
              <a:rPr sz="838" spc="18" dirty="0">
                <a:latin typeface="Arial"/>
                <a:cs typeface="Arial"/>
              </a:rPr>
              <a:t>c</a:t>
            </a:r>
            <a:r>
              <a:rPr sz="838" spc="9" dirty="0">
                <a:latin typeface="Arial"/>
                <a:cs typeface="Arial"/>
              </a:rPr>
              <a:t>k</a:t>
            </a:r>
            <a:r>
              <a:rPr sz="838" spc="4" dirty="0">
                <a:latin typeface="Arial"/>
                <a:cs typeface="Arial"/>
              </a:rPr>
              <a:t> </a:t>
            </a:r>
            <a:r>
              <a:rPr sz="838" spc="22" dirty="0">
                <a:latin typeface="Arial"/>
                <a:cs typeface="Arial"/>
              </a:rPr>
              <a:t>R</a:t>
            </a:r>
            <a:r>
              <a:rPr sz="838" spc="13" dirty="0">
                <a:latin typeface="Arial"/>
                <a:cs typeface="Arial"/>
              </a:rPr>
              <a:t>o</a:t>
            </a:r>
            <a:r>
              <a:rPr sz="838" spc="18" dirty="0">
                <a:latin typeface="Arial"/>
                <a:cs typeface="Arial"/>
              </a:rPr>
              <a:t>c</a:t>
            </a:r>
            <a:r>
              <a:rPr sz="838" spc="-4" dirty="0">
                <a:latin typeface="Arial"/>
                <a:cs typeface="Arial"/>
              </a:rPr>
              <a:t>k</a:t>
            </a:r>
            <a:r>
              <a:rPr sz="838" spc="22" dirty="0">
                <a:latin typeface="Arial"/>
                <a:cs typeface="Arial"/>
              </a:rPr>
              <a:t>i</a:t>
            </a:r>
            <a:r>
              <a:rPr sz="838" spc="13" dirty="0">
                <a:latin typeface="Arial"/>
                <a:cs typeface="Arial"/>
              </a:rPr>
              <a:t>ngham</a:t>
            </a:r>
            <a:r>
              <a:rPr sz="838" spc="4" dirty="0">
                <a:latin typeface="Arial"/>
                <a:cs typeface="Arial"/>
              </a:rPr>
              <a:t> </a:t>
            </a:r>
            <a:r>
              <a:rPr sz="838" spc="22" dirty="0">
                <a:latin typeface="Arial"/>
                <a:cs typeface="Arial"/>
              </a:rPr>
              <a:t>H</a:t>
            </a:r>
            <a:r>
              <a:rPr sz="838" spc="13" dirty="0">
                <a:latin typeface="Arial"/>
                <a:cs typeface="Arial"/>
              </a:rPr>
              <a:t>a</a:t>
            </a:r>
            <a:r>
              <a:rPr sz="838" spc="9" dirty="0">
                <a:latin typeface="Arial"/>
                <a:cs typeface="Arial"/>
              </a:rPr>
              <a:t>rr</a:t>
            </a:r>
            <a:r>
              <a:rPr sz="838" dirty="0">
                <a:latin typeface="Arial"/>
                <a:cs typeface="Arial"/>
              </a:rPr>
              <a:t>i</a:t>
            </a:r>
            <a:r>
              <a:rPr sz="838" spc="18" dirty="0">
                <a:latin typeface="Arial"/>
                <a:cs typeface="Arial"/>
              </a:rPr>
              <a:t>s</a:t>
            </a:r>
            <a:r>
              <a:rPr sz="838" spc="13" dirty="0">
                <a:latin typeface="Arial"/>
                <a:cs typeface="Arial"/>
              </a:rPr>
              <a:t>onbu</a:t>
            </a:r>
            <a:r>
              <a:rPr sz="838" spc="9" dirty="0">
                <a:latin typeface="Arial"/>
                <a:cs typeface="Arial"/>
              </a:rPr>
              <a:t>r</a:t>
            </a:r>
            <a:r>
              <a:rPr sz="838" spc="13" dirty="0">
                <a:latin typeface="Arial"/>
                <a:cs typeface="Arial"/>
              </a:rPr>
              <a:t>g</a:t>
            </a:r>
            <a:r>
              <a:rPr sz="838" spc="22" dirty="0">
                <a:latin typeface="Arial"/>
                <a:cs typeface="Arial"/>
              </a:rPr>
              <a:t> C</a:t>
            </a:r>
            <a:r>
              <a:rPr sz="838" dirty="0">
                <a:latin typeface="Arial"/>
                <a:cs typeface="Arial"/>
              </a:rPr>
              <a:t>i</a:t>
            </a:r>
            <a:r>
              <a:rPr sz="838" spc="13" dirty="0">
                <a:latin typeface="Arial"/>
                <a:cs typeface="Arial"/>
              </a:rPr>
              <a:t>t</a:t>
            </a:r>
            <a:r>
              <a:rPr sz="838" spc="9" dirty="0">
                <a:latin typeface="Arial"/>
                <a:cs typeface="Arial"/>
              </a:rPr>
              <a:t>y</a:t>
            </a:r>
            <a:r>
              <a:rPr sz="838" spc="4" dirty="0">
                <a:latin typeface="Arial"/>
                <a:cs typeface="Arial"/>
              </a:rPr>
              <a:t> S</a:t>
            </a:r>
            <a:r>
              <a:rPr sz="838" spc="13" dirty="0">
                <a:latin typeface="Arial"/>
                <a:cs typeface="Arial"/>
              </a:rPr>
              <a:t>h</a:t>
            </a:r>
            <a:r>
              <a:rPr sz="838" spc="35" dirty="0">
                <a:latin typeface="Arial"/>
                <a:cs typeface="Arial"/>
              </a:rPr>
              <a:t>e</a:t>
            </a:r>
            <a:r>
              <a:rPr sz="838" spc="13" dirty="0">
                <a:latin typeface="Arial"/>
                <a:cs typeface="Arial"/>
              </a:rPr>
              <a:t>nand</a:t>
            </a:r>
            <a:r>
              <a:rPr sz="838" spc="35" dirty="0">
                <a:latin typeface="Arial"/>
                <a:cs typeface="Arial"/>
              </a:rPr>
              <a:t>o</a:t>
            </a:r>
            <a:r>
              <a:rPr sz="838" spc="13" dirty="0">
                <a:latin typeface="Arial"/>
                <a:cs typeface="Arial"/>
              </a:rPr>
              <a:t>ah</a:t>
            </a:r>
            <a:r>
              <a:rPr sz="838" spc="4" dirty="0">
                <a:latin typeface="Arial"/>
                <a:cs typeface="Arial"/>
              </a:rPr>
              <a:t> </a:t>
            </a:r>
            <a:r>
              <a:rPr sz="838" spc="-18" dirty="0">
                <a:latin typeface="Arial"/>
                <a:cs typeface="Arial"/>
              </a:rPr>
              <a:t>W</a:t>
            </a:r>
            <a:r>
              <a:rPr sz="838" spc="13" dirty="0">
                <a:latin typeface="Arial"/>
                <a:cs typeface="Arial"/>
              </a:rPr>
              <a:t>a</a:t>
            </a:r>
            <a:r>
              <a:rPr sz="838" spc="9" dirty="0">
                <a:latin typeface="Arial"/>
                <a:cs typeface="Arial"/>
              </a:rPr>
              <a:t>rr</a:t>
            </a:r>
            <a:r>
              <a:rPr sz="838" spc="13" dirty="0">
                <a:latin typeface="Arial"/>
                <a:cs typeface="Arial"/>
              </a:rPr>
              <a:t>en</a:t>
            </a:r>
            <a:r>
              <a:rPr sz="838" spc="4" dirty="0">
                <a:latin typeface="Arial"/>
                <a:cs typeface="Arial"/>
              </a:rPr>
              <a:t> </a:t>
            </a:r>
            <a:r>
              <a:rPr sz="838" spc="26" dirty="0">
                <a:latin typeface="Arial"/>
                <a:cs typeface="Arial"/>
              </a:rPr>
              <a:t>W</a:t>
            </a:r>
            <a:r>
              <a:rPr sz="838" dirty="0">
                <a:latin typeface="Arial"/>
                <a:cs typeface="Arial"/>
              </a:rPr>
              <a:t>i</a:t>
            </a:r>
            <a:r>
              <a:rPr sz="838" spc="13" dirty="0">
                <a:latin typeface="Arial"/>
                <a:cs typeface="Arial"/>
              </a:rPr>
              <a:t>n</a:t>
            </a:r>
            <a:r>
              <a:rPr sz="838" spc="18" dirty="0">
                <a:latin typeface="Arial"/>
                <a:cs typeface="Arial"/>
              </a:rPr>
              <a:t>c</a:t>
            </a:r>
            <a:r>
              <a:rPr sz="838" spc="13" dirty="0">
                <a:latin typeface="Arial"/>
                <a:cs typeface="Arial"/>
              </a:rPr>
              <a:t>he</a:t>
            </a:r>
            <a:r>
              <a:rPr sz="838" spc="18" dirty="0">
                <a:latin typeface="Arial"/>
                <a:cs typeface="Arial"/>
              </a:rPr>
              <a:t>s</a:t>
            </a:r>
            <a:r>
              <a:rPr sz="838" spc="13" dirty="0">
                <a:latin typeface="Arial"/>
                <a:cs typeface="Arial"/>
              </a:rPr>
              <a:t>t</a:t>
            </a:r>
            <a:r>
              <a:rPr sz="838" spc="9" dirty="0">
                <a:latin typeface="Arial"/>
                <a:cs typeface="Arial"/>
              </a:rPr>
              <a:t>er</a:t>
            </a:r>
            <a:r>
              <a:rPr sz="838" spc="26" dirty="0">
                <a:latin typeface="Arial"/>
                <a:cs typeface="Arial"/>
              </a:rPr>
              <a:t> </a:t>
            </a:r>
            <a:r>
              <a:rPr sz="838" spc="22" dirty="0">
                <a:latin typeface="Arial"/>
                <a:cs typeface="Arial"/>
              </a:rPr>
              <a:t>C</a:t>
            </a:r>
            <a:r>
              <a:rPr sz="838" dirty="0">
                <a:latin typeface="Arial"/>
                <a:cs typeface="Arial"/>
              </a:rPr>
              <a:t>i</a:t>
            </a:r>
            <a:r>
              <a:rPr sz="838" spc="-4" dirty="0">
                <a:latin typeface="Arial"/>
                <a:cs typeface="Arial"/>
              </a:rPr>
              <a:t>t</a:t>
            </a:r>
            <a:r>
              <a:rPr sz="838" spc="9" dirty="0">
                <a:latin typeface="Arial"/>
                <a:cs typeface="Arial"/>
              </a:rPr>
              <a:t>y</a:t>
            </a:r>
            <a:r>
              <a:rPr sz="838" spc="4" dirty="0">
                <a:latin typeface="Arial"/>
                <a:cs typeface="Arial"/>
              </a:rPr>
              <a:t> P</a:t>
            </a:r>
            <a:r>
              <a:rPr sz="838" spc="13" dirty="0">
                <a:latin typeface="Arial"/>
                <a:cs typeface="Arial"/>
              </a:rPr>
              <a:t>a</a:t>
            </a:r>
            <a:r>
              <a:rPr sz="838" spc="35" dirty="0">
                <a:latin typeface="Arial"/>
                <a:cs typeface="Arial"/>
              </a:rPr>
              <a:t>g</a:t>
            </a:r>
            <a:r>
              <a:rPr sz="838" spc="13" dirty="0">
                <a:latin typeface="Arial"/>
                <a:cs typeface="Arial"/>
              </a:rPr>
              <a:t>e</a:t>
            </a:r>
            <a:endParaRPr sz="838">
              <a:latin typeface="Arial"/>
              <a:cs typeface="Arial"/>
            </a:endParaRPr>
          </a:p>
          <a:p>
            <a:pPr marL="11206">
              <a:spcBef>
                <a:spcPts val="9"/>
              </a:spcBef>
            </a:pPr>
            <a:r>
              <a:rPr sz="838" spc="22" dirty="0">
                <a:latin typeface="Arial"/>
                <a:cs typeface="Arial"/>
              </a:rPr>
              <a:t>C</a:t>
            </a:r>
            <a:r>
              <a:rPr sz="838" dirty="0">
                <a:latin typeface="Arial"/>
                <a:cs typeface="Arial"/>
              </a:rPr>
              <a:t>l</a:t>
            </a:r>
            <a:r>
              <a:rPr sz="838" spc="13" dirty="0">
                <a:latin typeface="Arial"/>
                <a:cs typeface="Arial"/>
              </a:rPr>
              <a:t>a</a:t>
            </a:r>
            <a:r>
              <a:rPr sz="838" spc="9" dirty="0">
                <a:latin typeface="Arial"/>
                <a:cs typeface="Arial"/>
              </a:rPr>
              <a:t>r</a:t>
            </a:r>
            <a:r>
              <a:rPr sz="838" spc="18" dirty="0">
                <a:latin typeface="Arial"/>
                <a:cs typeface="Arial"/>
              </a:rPr>
              <a:t>k</a:t>
            </a:r>
            <a:r>
              <a:rPr sz="838" spc="13" dirty="0">
                <a:latin typeface="Arial"/>
                <a:cs typeface="Arial"/>
              </a:rPr>
              <a:t>e</a:t>
            </a:r>
            <a:endParaRPr sz="838">
              <a:latin typeface="Arial"/>
              <a:cs typeface="Arial"/>
            </a:endParaRPr>
          </a:p>
        </p:txBody>
      </p:sp>
      <p:sp>
        <p:nvSpPr>
          <p:cNvPr id="19" name="object 19"/>
          <p:cNvSpPr txBox="1"/>
          <p:nvPr/>
        </p:nvSpPr>
        <p:spPr>
          <a:xfrm>
            <a:off x="1828343" y="2129632"/>
            <a:ext cx="829235" cy="1040466"/>
          </a:xfrm>
          <a:prstGeom prst="rect">
            <a:avLst/>
          </a:prstGeom>
        </p:spPr>
        <p:txBody>
          <a:bodyPr vert="horz" wrap="square" lIns="0" tIns="0" rIns="0" bIns="0" rtlCol="0">
            <a:noAutofit/>
          </a:bodyPr>
          <a:lstStyle/>
          <a:p>
            <a:pPr marL="11206" marR="16249">
              <a:lnSpc>
                <a:spcPct val="100699"/>
              </a:lnSpc>
            </a:pPr>
            <a:r>
              <a:rPr sz="838" spc="22" dirty="0">
                <a:latin typeface="Arial"/>
                <a:cs typeface="Arial"/>
              </a:rPr>
              <a:t>N</a:t>
            </a:r>
            <a:r>
              <a:rPr sz="838" spc="13" dirty="0">
                <a:latin typeface="Arial"/>
                <a:cs typeface="Arial"/>
              </a:rPr>
              <a:t>o</a:t>
            </a:r>
            <a:r>
              <a:rPr sz="838" spc="9" dirty="0">
                <a:latin typeface="Arial"/>
                <a:cs typeface="Arial"/>
              </a:rPr>
              <a:t>r</a:t>
            </a:r>
            <a:r>
              <a:rPr sz="838" spc="-4" dirty="0">
                <a:latin typeface="Arial"/>
                <a:cs typeface="Arial"/>
              </a:rPr>
              <a:t>t</a:t>
            </a:r>
            <a:r>
              <a:rPr sz="838" spc="13" dirty="0">
                <a:latin typeface="Arial"/>
                <a:cs typeface="Arial"/>
              </a:rPr>
              <a:t>h</a:t>
            </a:r>
            <a:r>
              <a:rPr sz="838" spc="35" dirty="0">
                <a:latin typeface="Arial"/>
                <a:cs typeface="Arial"/>
              </a:rPr>
              <a:t>u</a:t>
            </a:r>
            <a:r>
              <a:rPr sz="838" spc="13" dirty="0">
                <a:latin typeface="Arial"/>
                <a:cs typeface="Arial"/>
              </a:rPr>
              <a:t>mb</a:t>
            </a:r>
            <a:r>
              <a:rPr sz="838" spc="35" dirty="0">
                <a:latin typeface="Arial"/>
                <a:cs typeface="Arial"/>
              </a:rPr>
              <a:t>e</a:t>
            </a:r>
            <a:r>
              <a:rPr sz="838" spc="9" dirty="0">
                <a:latin typeface="Arial"/>
                <a:cs typeface="Arial"/>
              </a:rPr>
              <a:t>r</a:t>
            </a:r>
            <a:r>
              <a:rPr sz="838" dirty="0">
                <a:latin typeface="Arial"/>
                <a:cs typeface="Arial"/>
              </a:rPr>
              <a:t>l</a:t>
            </a:r>
            <a:r>
              <a:rPr sz="838" spc="13" dirty="0">
                <a:latin typeface="Arial"/>
                <a:cs typeface="Arial"/>
              </a:rPr>
              <a:t>and</a:t>
            </a:r>
            <a:r>
              <a:rPr sz="838" spc="4" dirty="0">
                <a:latin typeface="Arial"/>
                <a:cs typeface="Arial"/>
              </a:rPr>
              <a:t> P</a:t>
            </a:r>
            <a:r>
              <a:rPr sz="838" spc="13" dirty="0">
                <a:latin typeface="Arial"/>
                <a:cs typeface="Arial"/>
              </a:rPr>
              <a:t>o</a:t>
            </a:r>
            <a:r>
              <a:rPr sz="838" spc="35" dirty="0">
                <a:latin typeface="Arial"/>
                <a:cs typeface="Arial"/>
              </a:rPr>
              <a:t>q</a:t>
            </a:r>
            <a:r>
              <a:rPr sz="838" spc="13" dirty="0">
                <a:latin typeface="Arial"/>
                <a:cs typeface="Arial"/>
              </a:rPr>
              <a:t>uo</a:t>
            </a:r>
            <a:r>
              <a:rPr sz="838" spc="18" dirty="0">
                <a:latin typeface="Arial"/>
                <a:cs typeface="Arial"/>
              </a:rPr>
              <a:t>s</a:t>
            </a:r>
            <a:r>
              <a:rPr sz="838" spc="13" dirty="0">
                <a:latin typeface="Arial"/>
                <a:cs typeface="Arial"/>
              </a:rPr>
              <a:t>on</a:t>
            </a:r>
            <a:r>
              <a:rPr sz="838" spc="22" dirty="0">
                <a:latin typeface="Arial"/>
                <a:cs typeface="Arial"/>
              </a:rPr>
              <a:t> C</a:t>
            </a:r>
            <a:r>
              <a:rPr sz="838" dirty="0">
                <a:latin typeface="Arial"/>
                <a:cs typeface="Arial"/>
              </a:rPr>
              <a:t>i</a:t>
            </a:r>
            <a:r>
              <a:rPr sz="838" spc="13" dirty="0">
                <a:latin typeface="Arial"/>
                <a:cs typeface="Arial"/>
              </a:rPr>
              <a:t>t</a:t>
            </a:r>
            <a:r>
              <a:rPr sz="838" spc="9" dirty="0">
                <a:latin typeface="Arial"/>
                <a:cs typeface="Arial"/>
              </a:rPr>
              <a:t>y Lan</a:t>
            </a:r>
            <a:r>
              <a:rPr sz="838" spc="18" dirty="0">
                <a:latin typeface="Arial"/>
                <a:cs typeface="Arial"/>
              </a:rPr>
              <a:t>c</a:t>
            </a:r>
            <a:r>
              <a:rPr sz="838" spc="13" dirty="0">
                <a:latin typeface="Arial"/>
                <a:cs typeface="Arial"/>
              </a:rPr>
              <a:t>a</a:t>
            </a:r>
            <a:r>
              <a:rPr sz="838" spc="18" dirty="0">
                <a:latin typeface="Arial"/>
                <a:cs typeface="Arial"/>
              </a:rPr>
              <a:t>s</a:t>
            </a:r>
            <a:r>
              <a:rPr sz="838" spc="-4" dirty="0">
                <a:latin typeface="Arial"/>
                <a:cs typeface="Arial"/>
              </a:rPr>
              <a:t>t</a:t>
            </a:r>
            <a:r>
              <a:rPr sz="838" spc="35" dirty="0">
                <a:latin typeface="Arial"/>
                <a:cs typeface="Arial"/>
              </a:rPr>
              <a:t>e</a:t>
            </a:r>
            <a:r>
              <a:rPr sz="838" spc="4" dirty="0">
                <a:latin typeface="Arial"/>
                <a:cs typeface="Arial"/>
              </a:rPr>
              <a:t>r E</a:t>
            </a:r>
            <a:r>
              <a:rPr sz="838" spc="18" dirty="0">
                <a:latin typeface="Arial"/>
                <a:cs typeface="Arial"/>
              </a:rPr>
              <a:t>ss</a:t>
            </a:r>
            <a:r>
              <a:rPr sz="838" spc="13" dirty="0">
                <a:latin typeface="Arial"/>
                <a:cs typeface="Arial"/>
              </a:rPr>
              <a:t>ex</a:t>
            </a:r>
            <a:r>
              <a:rPr sz="838" spc="4" dirty="0">
                <a:latin typeface="Arial"/>
                <a:cs typeface="Arial"/>
              </a:rPr>
              <a:t> </a:t>
            </a:r>
            <a:r>
              <a:rPr sz="838" spc="13" dirty="0">
                <a:latin typeface="Arial"/>
                <a:cs typeface="Arial"/>
              </a:rPr>
              <a:t>M</a:t>
            </a:r>
            <a:r>
              <a:rPr sz="838" dirty="0">
                <a:latin typeface="Arial"/>
                <a:cs typeface="Arial"/>
              </a:rPr>
              <a:t>i</a:t>
            </a:r>
            <a:r>
              <a:rPr sz="838" spc="35" dirty="0">
                <a:latin typeface="Arial"/>
                <a:cs typeface="Arial"/>
              </a:rPr>
              <a:t>d</a:t>
            </a:r>
            <a:r>
              <a:rPr sz="838" spc="13" dirty="0">
                <a:latin typeface="Arial"/>
                <a:cs typeface="Arial"/>
              </a:rPr>
              <a:t>d</a:t>
            </a:r>
            <a:r>
              <a:rPr sz="838" dirty="0">
                <a:latin typeface="Arial"/>
                <a:cs typeface="Arial"/>
              </a:rPr>
              <a:t>l</a:t>
            </a:r>
            <a:r>
              <a:rPr sz="838" spc="13" dirty="0">
                <a:latin typeface="Arial"/>
                <a:cs typeface="Arial"/>
              </a:rPr>
              <a:t>e</a:t>
            </a:r>
            <a:r>
              <a:rPr sz="838" spc="18" dirty="0">
                <a:latin typeface="Arial"/>
                <a:cs typeface="Arial"/>
              </a:rPr>
              <a:t>s</a:t>
            </a:r>
            <a:r>
              <a:rPr sz="838" spc="13" dirty="0">
                <a:latin typeface="Arial"/>
                <a:cs typeface="Arial"/>
              </a:rPr>
              <a:t>ex</a:t>
            </a:r>
            <a:r>
              <a:rPr sz="838" spc="4" dirty="0">
                <a:latin typeface="Arial"/>
                <a:cs typeface="Arial"/>
              </a:rPr>
              <a:t> </a:t>
            </a:r>
            <a:r>
              <a:rPr sz="838" spc="22" dirty="0">
                <a:latin typeface="Arial"/>
                <a:cs typeface="Arial"/>
              </a:rPr>
              <a:t>R</a:t>
            </a:r>
            <a:r>
              <a:rPr sz="838" dirty="0">
                <a:latin typeface="Arial"/>
                <a:cs typeface="Arial"/>
              </a:rPr>
              <a:t>i</a:t>
            </a:r>
            <a:r>
              <a:rPr sz="838" spc="18" dirty="0">
                <a:latin typeface="Arial"/>
                <a:cs typeface="Arial"/>
              </a:rPr>
              <a:t>c</a:t>
            </a:r>
            <a:r>
              <a:rPr sz="838" spc="13" dirty="0">
                <a:latin typeface="Arial"/>
                <a:cs typeface="Arial"/>
              </a:rPr>
              <a:t>h</a:t>
            </a:r>
            <a:r>
              <a:rPr sz="838" spc="35" dirty="0">
                <a:latin typeface="Arial"/>
                <a:cs typeface="Arial"/>
              </a:rPr>
              <a:t>m</a:t>
            </a:r>
            <a:r>
              <a:rPr sz="838" spc="13" dirty="0">
                <a:latin typeface="Arial"/>
                <a:cs typeface="Arial"/>
              </a:rPr>
              <a:t>ond</a:t>
            </a:r>
            <a:r>
              <a:rPr sz="838" spc="4" dirty="0">
                <a:latin typeface="Arial"/>
                <a:cs typeface="Arial"/>
              </a:rPr>
              <a:t> </a:t>
            </a:r>
            <a:r>
              <a:rPr sz="838" spc="13" dirty="0">
                <a:latin typeface="Arial"/>
                <a:cs typeface="Arial"/>
              </a:rPr>
              <a:t>Mathe</a:t>
            </a:r>
            <a:r>
              <a:rPr sz="838" spc="22" dirty="0">
                <a:latin typeface="Arial"/>
                <a:cs typeface="Arial"/>
              </a:rPr>
              <a:t>w</a:t>
            </a:r>
            <a:r>
              <a:rPr sz="838" spc="9" dirty="0">
                <a:latin typeface="Arial"/>
                <a:cs typeface="Arial"/>
              </a:rPr>
              <a:t>s</a:t>
            </a:r>
            <a:endParaRPr sz="838">
              <a:latin typeface="Arial"/>
              <a:cs typeface="Arial"/>
            </a:endParaRPr>
          </a:p>
          <a:p>
            <a:pPr marL="11206">
              <a:spcBef>
                <a:spcPts val="9"/>
              </a:spcBef>
            </a:pPr>
            <a:r>
              <a:rPr sz="838" spc="4" dirty="0">
                <a:latin typeface="Arial"/>
                <a:cs typeface="Arial"/>
              </a:rPr>
              <a:t>K</a:t>
            </a:r>
            <a:r>
              <a:rPr sz="838" spc="22" dirty="0">
                <a:latin typeface="Arial"/>
                <a:cs typeface="Arial"/>
              </a:rPr>
              <a:t>i</a:t>
            </a:r>
            <a:r>
              <a:rPr sz="838" spc="13" dirty="0">
                <a:latin typeface="Arial"/>
                <a:cs typeface="Arial"/>
              </a:rPr>
              <a:t>ng </a:t>
            </a:r>
            <a:r>
              <a:rPr sz="838" spc="35" dirty="0">
                <a:latin typeface="Arial"/>
                <a:cs typeface="Arial"/>
              </a:rPr>
              <a:t>a</a:t>
            </a:r>
            <a:r>
              <a:rPr sz="838" spc="13" dirty="0">
                <a:latin typeface="Arial"/>
                <a:cs typeface="Arial"/>
              </a:rPr>
              <a:t>nd</a:t>
            </a:r>
            <a:r>
              <a:rPr sz="838" spc="22" dirty="0">
                <a:latin typeface="Arial"/>
                <a:cs typeface="Arial"/>
              </a:rPr>
              <a:t> </a:t>
            </a:r>
            <a:r>
              <a:rPr sz="838" spc="13" dirty="0">
                <a:latin typeface="Arial"/>
                <a:cs typeface="Arial"/>
              </a:rPr>
              <a:t>Queen</a:t>
            </a:r>
            <a:endParaRPr sz="838">
              <a:latin typeface="Arial"/>
              <a:cs typeface="Arial"/>
            </a:endParaRPr>
          </a:p>
        </p:txBody>
      </p:sp>
      <p:sp>
        <p:nvSpPr>
          <p:cNvPr id="20" name="object 20"/>
          <p:cNvSpPr txBox="1"/>
          <p:nvPr/>
        </p:nvSpPr>
        <p:spPr>
          <a:xfrm>
            <a:off x="1817585" y="3295099"/>
            <a:ext cx="493059" cy="262778"/>
          </a:xfrm>
          <a:prstGeom prst="rect">
            <a:avLst/>
          </a:prstGeom>
        </p:spPr>
        <p:txBody>
          <a:bodyPr vert="horz" wrap="square" lIns="0" tIns="0" rIns="0" bIns="0" rtlCol="0">
            <a:noAutofit/>
          </a:bodyPr>
          <a:lstStyle/>
          <a:p>
            <a:pPr marL="11206"/>
            <a:r>
              <a:rPr sz="838" b="1" spc="22" dirty="0">
                <a:latin typeface="Arial"/>
                <a:cs typeface="Arial"/>
              </a:rPr>
              <a:t>R</a:t>
            </a:r>
            <a:r>
              <a:rPr sz="838" b="1" spc="13" dirty="0">
                <a:latin typeface="Arial"/>
                <a:cs typeface="Arial"/>
              </a:rPr>
              <a:t>e</a:t>
            </a:r>
            <a:r>
              <a:rPr sz="838" b="1" spc="9" dirty="0">
                <a:latin typeface="Arial"/>
                <a:cs typeface="Arial"/>
              </a:rPr>
              <a:t>g</a:t>
            </a:r>
            <a:r>
              <a:rPr sz="838" b="1" spc="13" dirty="0">
                <a:latin typeface="Arial"/>
                <a:cs typeface="Arial"/>
              </a:rPr>
              <a:t>i</a:t>
            </a:r>
            <a:r>
              <a:rPr sz="838" b="1" spc="9" dirty="0">
                <a:latin typeface="Arial"/>
                <a:cs typeface="Arial"/>
              </a:rPr>
              <a:t>o</a:t>
            </a:r>
            <a:r>
              <a:rPr sz="838" b="1" spc="13" dirty="0">
                <a:latin typeface="Arial"/>
                <a:cs typeface="Arial"/>
              </a:rPr>
              <a:t>n</a:t>
            </a:r>
            <a:r>
              <a:rPr sz="838" b="1" spc="18" dirty="0">
                <a:latin typeface="Arial"/>
                <a:cs typeface="Arial"/>
              </a:rPr>
              <a:t> </a:t>
            </a:r>
            <a:r>
              <a:rPr sz="838" b="1" spc="13" dirty="0">
                <a:latin typeface="Arial"/>
                <a:cs typeface="Arial"/>
              </a:rPr>
              <a:t>6</a:t>
            </a:r>
            <a:endParaRPr sz="838">
              <a:latin typeface="Arial"/>
              <a:cs typeface="Arial"/>
            </a:endParaRPr>
          </a:p>
          <a:p>
            <a:pPr marL="11206">
              <a:lnSpc>
                <a:spcPts val="975"/>
              </a:lnSpc>
            </a:pPr>
            <a:r>
              <a:rPr sz="838" spc="13" dirty="0">
                <a:latin typeface="Arial"/>
                <a:cs typeface="Arial"/>
              </a:rPr>
              <a:t>Loudo</a:t>
            </a:r>
            <a:r>
              <a:rPr sz="838" spc="35" dirty="0">
                <a:latin typeface="Arial"/>
                <a:cs typeface="Arial"/>
              </a:rPr>
              <a:t>u</a:t>
            </a:r>
            <a:r>
              <a:rPr sz="838" spc="13" dirty="0">
                <a:latin typeface="Arial"/>
                <a:cs typeface="Arial"/>
              </a:rPr>
              <a:t>n</a:t>
            </a:r>
            <a:endParaRPr sz="838">
              <a:latin typeface="Arial"/>
              <a:cs typeface="Arial"/>
            </a:endParaRPr>
          </a:p>
        </p:txBody>
      </p:sp>
      <p:sp>
        <p:nvSpPr>
          <p:cNvPr id="21" name="object 21"/>
          <p:cNvSpPr txBox="1"/>
          <p:nvPr/>
        </p:nvSpPr>
        <p:spPr>
          <a:xfrm>
            <a:off x="1817585" y="3719536"/>
            <a:ext cx="949138" cy="1554255"/>
          </a:xfrm>
          <a:prstGeom prst="rect">
            <a:avLst/>
          </a:prstGeom>
        </p:spPr>
        <p:txBody>
          <a:bodyPr vert="horz" wrap="square" lIns="0" tIns="0" rIns="0" bIns="0" rtlCol="0">
            <a:noAutofit/>
          </a:bodyPr>
          <a:lstStyle/>
          <a:p>
            <a:pPr marL="11206" marR="435372">
              <a:lnSpc>
                <a:spcPct val="100400"/>
              </a:lnSpc>
            </a:pPr>
            <a:r>
              <a:rPr sz="838" b="1" spc="22" dirty="0">
                <a:latin typeface="Arial"/>
                <a:cs typeface="Arial"/>
              </a:rPr>
              <a:t>R</a:t>
            </a:r>
            <a:r>
              <a:rPr sz="838" b="1" spc="13" dirty="0">
                <a:latin typeface="Arial"/>
                <a:cs typeface="Arial"/>
              </a:rPr>
              <a:t>e</a:t>
            </a:r>
            <a:r>
              <a:rPr sz="838" b="1" spc="9" dirty="0">
                <a:latin typeface="Arial"/>
                <a:cs typeface="Arial"/>
              </a:rPr>
              <a:t>g</a:t>
            </a:r>
            <a:r>
              <a:rPr sz="838" b="1" spc="13" dirty="0">
                <a:latin typeface="Arial"/>
                <a:cs typeface="Arial"/>
              </a:rPr>
              <a:t>i</a:t>
            </a:r>
            <a:r>
              <a:rPr sz="838" b="1" spc="9" dirty="0">
                <a:latin typeface="Arial"/>
                <a:cs typeface="Arial"/>
              </a:rPr>
              <a:t>o</a:t>
            </a:r>
            <a:r>
              <a:rPr sz="838" b="1" spc="13" dirty="0">
                <a:latin typeface="Arial"/>
                <a:cs typeface="Arial"/>
              </a:rPr>
              <a:t>n</a:t>
            </a:r>
            <a:r>
              <a:rPr sz="838" b="1" spc="18" dirty="0">
                <a:latin typeface="Arial"/>
                <a:cs typeface="Arial"/>
              </a:rPr>
              <a:t> </a:t>
            </a:r>
            <a:r>
              <a:rPr sz="838" b="1" spc="13" dirty="0">
                <a:latin typeface="Arial"/>
                <a:cs typeface="Arial"/>
              </a:rPr>
              <a:t>7</a:t>
            </a:r>
            <a:r>
              <a:rPr sz="838" b="1" spc="4" dirty="0">
                <a:latin typeface="Arial"/>
                <a:cs typeface="Arial"/>
              </a:rPr>
              <a:t> </a:t>
            </a:r>
            <a:r>
              <a:rPr sz="838" spc="4" dirty="0">
                <a:latin typeface="Arial"/>
                <a:cs typeface="Arial"/>
              </a:rPr>
              <a:t>A</a:t>
            </a:r>
            <a:r>
              <a:rPr sz="838" spc="22" dirty="0">
                <a:latin typeface="Arial"/>
                <a:cs typeface="Arial"/>
              </a:rPr>
              <a:t>l</a:t>
            </a:r>
            <a:r>
              <a:rPr sz="838" spc="13" dirty="0">
                <a:latin typeface="Arial"/>
                <a:cs typeface="Arial"/>
              </a:rPr>
              <a:t>be</a:t>
            </a:r>
            <a:r>
              <a:rPr sz="838" spc="35" dirty="0">
                <a:latin typeface="Arial"/>
                <a:cs typeface="Arial"/>
              </a:rPr>
              <a:t>m</a:t>
            </a:r>
            <a:r>
              <a:rPr sz="838" spc="13" dirty="0">
                <a:latin typeface="Arial"/>
                <a:cs typeface="Arial"/>
              </a:rPr>
              <a:t>a</a:t>
            </a:r>
            <a:r>
              <a:rPr sz="838" spc="9" dirty="0">
                <a:latin typeface="Arial"/>
                <a:cs typeface="Arial"/>
              </a:rPr>
              <a:t>r</a:t>
            </a:r>
            <a:r>
              <a:rPr sz="838" dirty="0">
                <a:latin typeface="Arial"/>
                <a:cs typeface="Arial"/>
              </a:rPr>
              <a:t>l</a:t>
            </a:r>
            <a:r>
              <a:rPr sz="838" spc="13" dirty="0">
                <a:latin typeface="Arial"/>
                <a:cs typeface="Arial"/>
              </a:rPr>
              <a:t>e</a:t>
            </a:r>
            <a:r>
              <a:rPr sz="838" spc="4" dirty="0">
                <a:latin typeface="Arial"/>
                <a:cs typeface="Arial"/>
              </a:rPr>
              <a:t> </a:t>
            </a:r>
            <a:r>
              <a:rPr sz="838" spc="9" dirty="0">
                <a:latin typeface="Arial"/>
                <a:cs typeface="Arial"/>
              </a:rPr>
              <a:t>F</a:t>
            </a:r>
            <a:r>
              <a:rPr sz="838" spc="13" dirty="0">
                <a:latin typeface="Arial"/>
                <a:cs typeface="Arial"/>
              </a:rPr>
              <a:t>auq</a:t>
            </a:r>
            <a:r>
              <a:rPr sz="838" spc="35" dirty="0">
                <a:latin typeface="Arial"/>
                <a:cs typeface="Arial"/>
              </a:rPr>
              <a:t>u</a:t>
            </a:r>
            <a:r>
              <a:rPr sz="838" dirty="0">
                <a:latin typeface="Arial"/>
                <a:cs typeface="Arial"/>
              </a:rPr>
              <a:t>i</a:t>
            </a:r>
            <a:r>
              <a:rPr sz="838" spc="9" dirty="0">
                <a:latin typeface="Arial"/>
                <a:cs typeface="Arial"/>
              </a:rPr>
              <a:t>er</a:t>
            </a:r>
            <a:r>
              <a:rPr sz="838" spc="4" dirty="0">
                <a:latin typeface="Arial"/>
                <a:cs typeface="Arial"/>
              </a:rPr>
              <a:t> </a:t>
            </a:r>
            <a:r>
              <a:rPr sz="838" spc="22" dirty="0">
                <a:latin typeface="Arial"/>
                <a:cs typeface="Arial"/>
              </a:rPr>
              <a:t>C</a:t>
            </a:r>
            <a:r>
              <a:rPr sz="838" spc="13" dirty="0">
                <a:latin typeface="Arial"/>
                <a:cs typeface="Arial"/>
              </a:rPr>
              <a:t>u</a:t>
            </a:r>
            <a:r>
              <a:rPr sz="838" dirty="0">
                <a:latin typeface="Arial"/>
                <a:cs typeface="Arial"/>
              </a:rPr>
              <a:t>l</a:t>
            </a:r>
            <a:r>
              <a:rPr sz="838" spc="13" dirty="0">
                <a:latin typeface="Arial"/>
                <a:cs typeface="Arial"/>
              </a:rPr>
              <a:t>pe</a:t>
            </a:r>
            <a:r>
              <a:rPr sz="838" spc="35" dirty="0">
                <a:latin typeface="Arial"/>
                <a:cs typeface="Arial"/>
              </a:rPr>
              <a:t>p</a:t>
            </a:r>
            <a:r>
              <a:rPr sz="838" spc="9" dirty="0">
                <a:latin typeface="Arial"/>
                <a:cs typeface="Arial"/>
              </a:rPr>
              <a:t>er</a:t>
            </a:r>
            <a:endParaRPr sz="838">
              <a:latin typeface="Arial"/>
              <a:cs typeface="Arial"/>
            </a:endParaRPr>
          </a:p>
          <a:p>
            <a:pPr marL="11206" marR="11206">
              <a:lnSpc>
                <a:spcPts val="997"/>
              </a:lnSpc>
              <a:spcBef>
                <a:spcPts val="49"/>
              </a:spcBef>
            </a:pPr>
            <a:r>
              <a:rPr sz="838" spc="22" dirty="0">
                <a:latin typeface="Arial"/>
                <a:cs typeface="Arial"/>
              </a:rPr>
              <a:t>C</a:t>
            </a:r>
            <a:r>
              <a:rPr sz="838" spc="13" dirty="0">
                <a:latin typeface="Arial"/>
                <a:cs typeface="Arial"/>
              </a:rPr>
              <a:t>ha</a:t>
            </a:r>
            <a:r>
              <a:rPr sz="838" spc="9" dirty="0">
                <a:latin typeface="Arial"/>
                <a:cs typeface="Arial"/>
              </a:rPr>
              <a:t>r</a:t>
            </a:r>
            <a:r>
              <a:rPr sz="838" dirty="0">
                <a:latin typeface="Arial"/>
                <a:cs typeface="Arial"/>
              </a:rPr>
              <a:t>l</a:t>
            </a:r>
            <a:r>
              <a:rPr sz="838" spc="13" dirty="0">
                <a:latin typeface="Arial"/>
                <a:cs typeface="Arial"/>
              </a:rPr>
              <a:t>ot</a:t>
            </a:r>
            <a:r>
              <a:rPr sz="838" spc="-4" dirty="0">
                <a:latin typeface="Arial"/>
                <a:cs typeface="Arial"/>
              </a:rPr>
              <a:t>t</a:t>
            </a:r>
            <a:r>
              <a:rPr sz="838" spc="35" dirty="0">
                <a:latin typeface="Arial"/>
                <a:cs typeface="Arial"/>
              </a:rPr>
              <a:t>e</a:t>
            </a:r>
            <a:r>
              <a:rPr sz="838" spc="-4" dirty="0">
                <a:latin typeface="Arial"/>
                <a:cs typeface="Arial"/>
              </a:rPr>
              <a:t>s</a:t>
            </a:r>
            <a:r>
              <a:rPr sz="838" spc="18" dirty="0">
                <a:latin typeface="Arial"/>
                <a:cs typeface="Arial"/>
              </a:rPr>
              <a:t>v</a:t>
            </a:r>
            <a:r>
              <a:rPr sz="838" spc="22" dirty="0">
                <a:latin typeface="Arial"/>
                <a:cs typeface="Arial"/>
              </a:rPr>
              <a:t>i</a:t>
            </a:r>
            <a:r>
              <a:rPr sz="838" dirty="0">
                <a:latin typeface="Arial"/>
                <a:cs typeface="Arial"/>
              </a:rPr>
              <a:t>ll</a:t>
            </a:r>
            <a:r>
              <a:rPr sz="838" spc="13" dirty="0">
                <a:latin typeface="Arial"/>
                <a:cs typeface="Arial"/>
              </a:rPr>
              <a:t>e</a:t>
            </a:r>
            <a:r>
              <a:rPr sz="838" spc="22" dirty="0">
                <a:latin typeface="Arial"/>
                <a:cs typeface="Arial"/>
              </a:rPr>
              <a:t> C</a:t>
            </a:r>
            <a:r>
              <a:rPr sz="838" dirty="0">
                <a:latin typeface="Arial"/>
                <a:cs typeface="Arial"/>
              </a:rPr>
              <a:t>i</a:t>
            </a:r>
            <a:r>
              <a:rPr sz="838" spc="13" dirty="0">
                <a:latin typeface="Arial"/>
                <a:cs typeface="Arial"/>
              </a:rPr>
              <a:t>t</a:t>
            </a:r>
            <a:r>
              <a:rPr sz="838" spc="9" dirty="0">
                <a:latin typeface="Arial"/>
                <a:cs typeface="Arial"/>
              </a:rPr>
              <a:t>y</a:t>
            </a:r>
            <a:r>
              <a:rPr sz="838" spc="13" dirty="0">
                <a:latin typeface="Arial"/>
                <a:cs typeface="Arial"/>
              </a:rPr>
              <a:t> O</a:t>
            </a:r>
            <a:r>
              <a:rPr sz="838" spc="9" dirty="0">
                <a:latin typeface="Arial"/>
                <a:cs typeface="Arial"/>
              </a:rPr>
              <a:t>r</a:t>
            </a:r>
            <a:r>
              <a:rPr sz="838" spc="13" dirty="0">
                <a:latin typeface="Arial"/>
                <a:cs typeface="Arial"/>
              </a:rPr>
              <a:t>ange</a:t>
            </a:r>
            <a:endParaRPr sz="838">
              <a:latin typeface="Arial"/>
              <a:cs typeface="Arial"/>
            </a:endParaRPr>
          </a:p>
          <a:p>
            <a:pPr marL="11206" marR="477956">
              <a:lnSpc>
                <a:spcPts val="1015"/>
              </a:lnSpc>
              <a:spcBef>
                <a:spcPts val="4"/>
              </a:spcBef>
            </a:pPr>
            <a:r>
              <a:rPr sz="838" spc="13" dirty="0">
                <a:latin typeface="Arial"/>
                <a:cs typeface="Arial"/>
              </a:rPr>
              <a:t>Lou</a:t>
            </a:r>
            <a:r>
              <a:rPr sz="838" dirty="0">
                <a:latin typeface="Arial"/>
                <a:cs typeface="Arial"/>
              </a:rPr>
              <a:t>i</a:t>
            </a:r>
            <a:r>
              <a:rPr sz="838" spc="18" dirty="0">
                <a:latin typeface="Arial"/>
                <a:cs typeface="Arial"/>
              </a:rPr>
              <a:t>s</a:t>
            </a:r>
            <a:r>
              <a:rPr sz="838" spc="13" dirty="0">
                <a:latin typeface="Arial"/>
                <a:cs typeface="Arial"/>
              </a:rPr>
              <a:t>a</a:t>
            </a:r>
            <a:r>
              <a:rPr sz="838" spc="4" dirty="0">
                <a:latin typeface="Arial"/>
                <a:cs typeface="Arial"/>
              </a:rPr>
              <a:t> </a:t>
            </a:r>
            <a:r>
              <a:rPr sz="838" spc="9" dirty="0">
                <a:latin typeface="Arial"/>
                <a:cs typeface="Arial"/>
              </a:rPr>
              <a:t>F</a:t>
            </a:r>
            <a:r>
              <a:rPr sz="838" dirty="0">
                <a:latin typeface="Arial"/>
                <a:cs typeface="Arial"/>
              </a:rPr>
              <a:t>l</a:t>
            </a:r>
            <a:r>
              <a:rPr sz="838" spc="13" dirty="0">
                <a:latin typeface="Arial"/>
                <a:cs typeface="Arial"/>
              </a:rPr>
              <a:t>u</a:t>
            </a:r>
            <a:r>
              <a:rPr sz="838" spc="18" dirty="0">
                <a:latin typeface="Arial"/>
                <a:cs typeface="Arial"/>
              </a:rPr>
              <a:t>v</a:t>
            </a:r>
            <a:r>
              <a:rPr sz="838" spc="13" dirty="0">
                <a:latin typeface="Arial"/>
                <a:cs typeface="Arial"/>
              </a:rPr>
              <a:t>a</a:t>
            </a:r>
            <a:r>
              <a:rPr sz="838" spc="35" dirty="0">
                <a:latin typeface="Arial"/>
                <a:cs typeface="Arial"/>
              </a:rPr>
              <a:t>n</a:t>
            </a:r>
            <a:r>
              <a:rPr sz="838" spc="13" dirty="0">
                <a:latin typeface="Arial"/>
                <a:cs typeface="Arial"/>
              </a:rPr>
              <a:t>na G</a:t>
            </a:r>
            <a:r>
              <a:rPr sz="838" spc="9" dirty="0">
                <a:latin typeface="Arial"/>
                <a:cs typeface="Arial"/>
              </a:rPr>
              <a:t>r</a:t>
            </a:r>
            <a:r>
              <a:rPr sz="838" spc="13" dirty="0">
                <a:latin typeface="Arial"/>
                <a:cs typeface="Arial"/>
              </a:rPr>
              <a:t>eene</a:t>
            </a:r>
            <a:r>
              <a:rPr sz="838" spc="4" dirty="0">
                <a:latin typeface="Arial"/>
                <a:cs typeface="Arial"/>
              </a:rPr>
              <a:t> </a:t>
            </a:r>
            <a:r>
              <a:rPr sz="838" spc="22" dirty="0">
                <a:latin typeface="Arial"/>
                <a:cs typeface="Arial"/>
              </a:rPr>
              <a:t>N</a:t>
            </a:r>
            <a:r>
              <a:rPr sz="838" spc="13" dirty="0">
                <a:latin typeface="Arial"/>
                <a:cs typeface="Arial"/>
              </a:rPr>
              <a:t>e</a:t>
            </a:r>
            <a:r>
              <a:rPr sz="838" dirty="0">
                <a:latin typeface="Arial"/>
                <a:cs typeface="Arial"/>
              </a:rPr>
              <a:t>l</a:t>
            </a:r>
            <a:r>
              <a:rPr sz="838" spc="18" dirty="0">
                <a:latin typeface="Arial"/>
                <a:cs typeface="Arial"/>
              </a:rPr>
              <a:t>s</a:t>
            </a:r>
            <a:r>
              <a:rPr sz="838" spc="13" dirty="0">
                <a:latin typeface="Arial"/>
                <a:cs typeface="Arial"/>
              </a:rPr>
              <a:t>on</a:t>
            </a:r>
            <a:r>
              <a:rPr sz="838" spc="4" dirty="0">
                <a:latin typeface="Arial"/>
                <a:cs typeface="Arial"/>
              </a:rPr>
              <a:t> </a:t>
            </a:r>
            <a:r>
              <a:rPr sz="838" spc="13" dirty="0">
                <a:latin typeface="Arial"/>
                <a:cs typeface="Arial"/>
              </a:rPr>
              <a:t>Ma</a:t>
            </a:r>
            <a:r>
              <a:rPr sz="838" spc="35" dirty="0">
                <a:latin typeface="Arial"/>
                <a:cs typeface="Arial"/>
              </a:rPr>
              <a:t>d</a:t>
            </a:r>
            <a:r>
              <a:rPr sz="838" dirty="0">
                <a:latin typeface="Arial"/>
                <a:cs typeface="Arial"/>
              </a:rPr>
              <a:t>i</a:t>
            </a:r>
            <a:r>
              <a:rPr sz="838" spc="18" dirty="0">
                <a:latin typeface="Arial"/>
                <a:cs typeface="Arial"/>
              </a:rPr>
              <a:t>s</a:t>
            </a:r>
            <a:r>
              <a:rPr sz="838" spc="13" dirty="0">
                <a:latin typeface="Arial"/>
                <a:cs typeface="Arial"/>
              </a:rPr>
              <a:t>on</a:t>
            </a:r>
            <a:endParaRPr sz="838">
              <a:latin typeface="Arial"/>
              <a:cs typeface="Arial"/>
            </a:endParaRPr>
          </a:p>
          <a:p>
            <a:pPr marL="11206">
              <a:lnSpc>
                <a:spcPts val="979"/>
              </a:lnSpc>
            </a:pPr>
            <a:r>
              <a:rPr sz="838" spc="22" dirty="0">
                <a:latin typeface="Arial"/>
                <a:cs typeface="Arial"/>
              </a:rPr>
              <a:t>R</a:t>
            </a:r>
            <a:r>
              <a:rPr sz="838" spc="13" dirty="0">
                <a:latin typeface="Arial"/>
                <a:cs typeface="Arial"/>
              </a:rPr>
              <a:t>appah</a:t>
            </a:r>
            <a:r>
              <a:rPr sz="838" spc="35" dirty="0">
                <a:latin typeface="Arial"/>
                <a:cs typeface="Arial"/>
              </a:rPr>
              <a:t>a</a:t>
            </a:r>
            <a:r>
              <a:rPr sz="838" spc="13" dirty="0">
                <a:latin typeface="Arial"/>
                <a:cs typeface="Arial"/>
              </a:rPr>
              <a:t>nno</a:t>
            </a:r>
            <a:r>
              <a:rPr sz="838" spc="18" dirty="0">
                <a:latin typeface="Arial"/>
                <a:cs typeface="Arial"/>
              </a:rPr>
              <a:t>c</a:t>
            </a:r>
            <a:r>
              <a:rPr sz="838" spc="9" dirty="0">
                <a:latin typeface="Arial"/>
                <a:cs typeface="Arial"/>
              </a:rPr>
              <a:t>k</a:t>
            </a:r>
            <a:endParaRPr sz="838">
              <a:latin typeface="Arial"/>
              <a:cs typeface="Arial"/>
            </a:endParaRPr>
          </a:p>
        </p:txBody>
      </p:sp>
      <p:sp>
        <p:nvSpPr>
          <p:cNvPr id="22" name="object 22"/>
          <p:cNvSpPr txBox="1"/>
          <p:nvPr/>
        </p:nvSpPr>
        <p:spPr>
          <a:xfrm>
            <a:off x="3189179" y="2162161"/>
            <a:ext cx="868456" cy="2196913"/>
          </a:xfrm>
          <a:prstGeom prst="rect">
            <a:avLst/>
          </a:prstGeom>
        </p:spPr>
        <p:txBody>
          <a:bodyPr vert="horz" wrap="square" lIns="0" tIns="0" rIns="0" bIns="0" rtlCol="0">
            <a:noAutofit/>
          </a:bodyPr>
          <a:lstStyle/>
          <a:p>
            <a:pPr marL="11206" marR="186028">
              <a:lnSpc>
                <a:spcPct val="100499"/>
              </a:lnSpc>
            </a:pPr>
            <a:r>
              <a:rPr sz="838" b="1" spc="22" dirty="0">
                <a:latin typeface="Arial"/>
                <a:cs typeface="Arial"/>
              </a:rPr>
              <a:t>R</a:t>
            </a:r>
            <a:r>
              <a:rPr sz="838" b="1" spc="13" dirty="0">
                <a:latin typeface="Arial"/>
                <a:cs typeface="Arial"/>
              </a:rPr>
              <a:t>e</a:t>
            </a:r>
            <a:r>
              <a:rPr sz="838" b="1" spc="9" dirty="0">
                <a:latin typeface="Arial"/>
                <a:cs typeface="Arial"/>
              </a:rPr>
              <a:t>g</a:t>
            </a:r>
            <a:r>
              <a:rPr sz="838" b="1" spc="13" dirty="0">
                <a:latin typeface="Arial"/>
                <a:cs typeface="Arial"/>
              </a:rPr>
              <a:t>i</a:t>
            </a:r>
            <a:r>
              <a:rPr sz="838" b="1" spc="9" dirty="0">
                <a:latin typeface="Arial"/>
                <a:cs typeface="Arial"/>
              </a:rPr>
              <a:t>o</a:t>
            </a:r>
            <a:r>
              <a:rPr sz="838" b="1" spc="13" dirty="0">
                <a:latin typeface="Arial"/>
                <a:cs typeface="Arial"/>
              </a:rPr>
              <a:t>n</a:t>
            </a:r>
            <a:r>
              <a:rPr sz="838" b="1" spc="18" dirty="0">
                <a:latin typeface="Arial"/>
                <a:cs typeface="Arial"/>
              </a:rPr>
              <a:t> </a:t>
            </a:r>
            <a:r>
              <a:rPr sz="838" b="1" spc="13" dirty="0">
                <a:latin typeface="Arial"/>
                <a:cs typeface="Arial"/>
              </a:rPr>
              <a:t>9</a:t>
            </a:r>
            <a:r>
              <a:rPr sz="838" b="1" spc="4" dirty="0">
                <a:latin typeface="Arial"/>
                <a:cs typeface="Arial"/>
              </a:rPr>
              <a:t> </a:t>
            </a:r>
            <a:r>
              <a:rPr sz="838" spc="22" dirty="0">
                <a:latin typeface="Arial"/>
                <a:cs typeface="Arial"/>
              </a:rPr>
              <a:t>R</a:t>
            </a:r>
            <a:r>
              <a:rPr sz="838" spc="13" dirty="0">
                <a:latin typeface="Arial"/>
                <a:cs typeface="Arial"/>
              </a:rPr>
              <a:t>oano</a:t>
            </a:r>
            <a:r>
              <a:rPr sz="838" spc="18" dirty="0">
                <a:latin typeface="Arial"/>
                <a:cs typeface="Arial"/>
              </a:rPr>
              <a:t>k</a:t>
            </a:r>
            <a:r>
              <a:rPr sz="838" spc="13" dirty="0">
                <a:latin typeface="Arial"/>
                <a:cs typeface="Arial"/>
              </a:rPr>
              <a:t>e</a:t>
            </a:r>
            <a:r>
              <a:rPr sz="838" spc="22" dirty="0">
                <a:latin typeface="Arial"/>
                <a:cs typeface="Arial"/>
              </a:rPr>
              <a:t> C</a:t>
            </a:r>
            <a:r>
              <a:rPr sz="838" dirty="0">
                <a:latin typeface="Arial"/>
                <a:cs typeface="Arial"/>
              </a:rPr>
              <a:t>i</a:t>
            </a:r>
            <a:r>
              <a:rPr sz="838" spc="13" dirty="0">
                <a:latin typeface="Arial"/>
                <a:cs typeface="Arial"/>
              </a:rPr>
              <a:t>t</a:t>
            </a:r>
            <a:r>
              <a:rPr sz="838" spc="9" dirty="0">
                <a:latin typeface="Arial"/>
                <a:cs typeface="Arial"/>
              </a:rPr>
              <a:t>y</a:t>
            </a:r>
            <a:r>
              <a:rPr sz="838" spc="4" dirty="0">
                <a:latin typeface="Arial"/>
                <a:cs typeface="Arial"/>
              </a:rPr>
              <a:t> </a:t>
            </a:r>
            <a:r>
              <a:rPr sz="838" spc="22" dirty="0">
                <a:latin typeface="Arial"/>
                <a:cs typeface="Arial"/>
              </a:rPr>
              <a:t>R</a:t>
            </a:r>
            <a:r>
              <a:rPr sz="838" spc="13" dirty="0">
                <a:latin typeface="Arial"/>
                <a:cs typeface="Arial"/>
              </a:rPr>
              <a:t>oano</a:t>
            </a:r>
            <a:r>
              <a:rPr sz="838" spc="18" dirty="0">
                <a:latin typeface="Arial"/>
                <a:cs typeface="Arial"/>
              </a:rPr>
              <a:t>k</a:t>
            </a:r>
            <a:r>
              <a:rPr sz="838" spc="13" dirty="0">
                <a:latin typeface="Arial"/>
                <a:cs typeface="Arial"/>
              </a:rPr>
              <a:t>e</a:t>
            </a:r>
            <a:r>
              <a:rPr sz="838" spc="4" dirty="0">
                <a:latin typeface="Arial"/>
                <a:cs typeface="Arial"/>
              </a:rPr>
              <a:t> A</a:t>
            </a:r>
            <a:r>
              <a:rPr sz="838" spc="13" dirty="0">
                <a:latin typeface="Arial"/>
                <a:cs typeface="Arial"/>
              </a:rPr>
              <a:t>u</a:t>
            </a:r>
            <a:r>
              <a:rPr sz="838" spc="35" dirty="0">
                <a:latin typeface="Arial"/>
                <a:cs typeface="Arial"/>
              </a:rPr>
              <a:t>g</a:t>
            </a:r>
            <a:r>
              <a:rPr sz="838" spc="13" dirty="0">
                <a:latin typeface="Arial"/>
                <a:cs typeface="Arial"/>
              </a:rPr>
              <a:t>u</a:t>
            </a:r>
            <a:r>
              <a:rPr sz="838" spc="18" dirty="0">
                <a:latin typeface="Arial"/>
                <a:cs typeface="Arial"/>
              </a:rPr>
              <a:t>s</a:t>
            </a:r>
            <a:r>
              <a:rPr sz="838" spc="-4" dirty="0">
                <a:latin typeface="Arial"/>
                <a:cs typeface="Arial"/>
              </a:rPr>
              <a:t>t</a:t>
            </a:r>
            <a:r>
              <a:rPr sz="838" spc="13" dirty="0">
                <a:latin typeface="Arial"/>
                <a:cs typeface="Arial"/>
              </a:rPr>
              <a:t>a</a:t>
            </a:r>
            <a:r>
              <a:rPr sz="838" spc="4" dirty="0">
                <a:latin typeface="Arial"/>
                <a:cs typeface="Arial"/>
              </a:rPr>
              <a:t> </a:t>
            </a:r>
            <a:r>
              <a:rPr sz="838" spc="9" dirty="0">
                <a:latin typeface="Arial"/>
                <a:cs typeface="Arial"/>
              </a:rPr>
              <a:t>Fr</a:t>
            </a:r>
            <a:r>
              <a:rPr sz="838" spc="13" dirty="0">
                <a:latin typeface="Arial"/>
                <a:cs typeface="Arial"/>
              </a:rPr>
              <a:t>an</a:t>
            </a:r>
            <a:r>
              <a:rPr sz="838" spc="18" dirty="0">
                <a:latin typeface="Arial"/>
                <a:cs typeface="Arial"/>
              </a:rPr>
              <a:t>k</a:t>
            </a:r>
            <a:r>
              <a:rPr sz="838" dirty="0">
                <a:latin typeface="Arial"/>
                <a:cs typeface="Arial"/>
              </a:rPr>
              <a:t>l</a:t>
            </a:r>
            <a:r>
              <a:rPr sz="838" spc="22" dirty="0">
                <a:latin typeface="Arial"/>
                <a:cs typeface="Arial"/>
              </a:rPr>
              <a:t>i</a:t>
            </a:r>
            <a:r>
              <a:rPr sz="838" spc="13" dirty="0">
                <a:latin typeface="Arial"/>
                <a:cs typeface="Arial"/>
              </a:rPr>
              <a:t>n</a:t>
            </a:r>
            <a:r>
              <a:rPr sz="838" spc="4" dirty="0">
                <a:latin typeface="Arial"/>
                <a:cs typeface="Arial"/>
              </a:rPr>
              <a:t> B</a:t>
            </a:r>
            <a:r>
              <a:rPr sz="838" spc="13" dirty="0">
                <a:latin typeface="Arial"/>
                <a:cs typeface="Arial"/>
              </a:rPr>
              <a:t>otetou</a:t>
            </a:r>
            <a:r>
              <a:rPr sz="838" spc="9" dirty="0">
                <a:latin typeface="Arial"/>
                <a:cs typeface="Arial"/>
              </a:rPr>
              <a:t>r</a:t>
            </a:r>
            <a:r>
              <a:rPr sz="838" spc="4" dirty="0">
                <a:latin typeface="Arial"/>
                <a:cs typeface="Arial"/>
              </a:rPr>
              <a:t>t S</a:t>
            </a:r>
            <a:r>
              <a:rPr sz="838" spc="13" dirty="0">
                <a:latin typeface="Arial"/>
                <a:cs typeface="Arial"/>
              </a:rPr>
              <a:t>a</a:t>
            </a:r>
            <a:r>
              <a:rPr sz="838" spc="22" dirty="0">
                <a:latin typeface="Arial"/>
                <a:cs typeface="Arial"/>
              </a:rPr>
              <a:t>l</a:t>
            </a:r>
            <a:r>
              <a:rPr sz="838" spc="13" dirty="0">
                <a:latin typeface="Arial"/>
                <a:cs typeface="Arial"/>
              </a:rPr>
              <a:t>em</a:t>
            </a:r>
            <a:r>
              <a:rPr sz="838" spc="18" dirty="0">
                <a:latin typeface="Arial"/>
                <a:cs typeface="Arial"/>
              </a:rPr>
              <a:t> </a:t>
            </a:r>
            <a:r>
              <a:rPr sz="838" spc="22" dirty="0">
                <a:latin typeface="Arial"/>
                <a:cs typeface="Arial"/>
              </a:rPr>
              <a:t>Ci</a:t>
            </a:r>
            <a:r>
              <a:rPr sz="838" spc="-4" dirty="0">
                <a:latin typeface="Arial"/>
                <a:cs typeface="Arial"/>
              </a:rPr>
              <a:t>t</a:t>
            </a:r>
            <a:r>
              <a:rPr sz="838" spc="9" dirty="0">
                <a:latin typeface="Arial"/>
                <a:cs typeface="Arial"/>
              </a:rPr>
              <a:t>y</a:t>
            </a:r>
            <a:r>
              <a:rPr sz="838" spc="4" dirty="0">
                <a:latin typeface="Arial"/>
                <a:cs typeface="Arial"/>
              </a:rPr>
              <a:t> S</a:t>
            </a:r>
            <a:r>
              <a:rPr sz="838" spc="13" dirty="0">
                <a:latin typeface="Arial"/>
                <a:cs typeface="Arial"/>
              </a:rPr>
              <a:t>taunton</a:t>
            </a:r>
            <a:r>
              <a:rPr sz="838" spc="22" dirty="0">
                <a:latin typeface="Arial"/>
                <a:cs typeface="Arial"/>
              </a:rPr>
              <a:t> C</a:t>
            </a:r>
            <a:r>
              <a:rPr sz="838" dirty="0">
                <a:latin typeface="Arial"/>
                <a:cs typeface="Arial"/>
              </a:rPr>
              <a:t>i</a:t>
            </a:r>
            <a:r>
              <a:rPr sz="838" spc="13" dirty="0">
                <a:latin typeface="Arial"/>
                <a:cs typeface="Arial"/>
              </a:rPr>
              <a:t>t</a:t>
            </a:r>
            <a:r>
              <a:rPr sz="838" spc="9" dirty="0">
                <a:latin typeface="Arial"/>
                <a:cs typeface="Arial"/>
              </a:rPr>
              <a:t>y</a:t>
            </a:r>
            <a:r>
              <a:rPr sz="838" spc="4" dirty="0">
                <a:latin typeface="Arial"/>
                <a:cs typeface="Arial"/>
              </a:rPr>
              <a:t> </a:t>
            </a:r>
            <a:r>
              <a:rPr sz="838" spc="22" dirty="0">
                <a:latin typeface="Arial"/>
                <a:cs typeface="Arial"/>
              </a:rPr>
              <a:t>R</a:t>
            </a:r>
            <a:r>
              <a:rPr sz="838" spc="13" dirty="0">
                <a:latin typeface="Arial"/>
                <a:cs typeface="Arial"/>
              </a:rPr>
              <a:t>o</a:t>
            </a:r>
            <a:r>
              <a:rPr sz="838" spc="18" dirty="0">
                <a:latin typeface="Arial"/>
                <a:cs typeface="Arial"/>
              </a:rPr>
              <a:t>c</a:t>
            </a:r>
            <a:r>
              <a:rPr sz="838" spc="-4" dirty="0">
                <a:latin typeface="Arial"/>
                <a:cs typeface="Arial"/>
              </a:rPr>
              <a:t>k</a:t>
            </a:r>
            <a:r>
              <a:rPr sz="838" spc="35" dirty="0">
                <a:latin typeface="Arial"/>
                <a:cs typeface="Arial"/>
              </a:rPr>
              <a:t>b</a:t>
            </a:r>
            <a:r>
              <a:rPr sz="838" spc="9" dirty="0">
                <a:latin typeface="Arial"/>
                <a:cs typeface="Arial"/>
              </a:rPr>
              <a:t>r</a:t>
            </a:r>
            <a:r>
              <a:rPr sz="838" dirty="0">
                <a:latin typeface="Arial"/>
                <a:cs typeface="Arial"/>
              </a:rPr>
              <a:t>i</a:t>
            </a:r>
            <a:r>
              <a:rPr sz="838" spc="13" dirty="0">
                <a:latin typeface="Arial"/>
                <a:cs typeface="Arial"/>
              </a:rPr>
              <a:t>dge</a:t>
            </a:r>
            <a:endParaRPr sz="838">
              <a:latin typeface="Arial"/>
              <a:cs typeface="Arial"/>
            </a:endParaRPr>
          </a:p>
          <a:p>
            <a:pPr marL="11206" marR="11206">
              <a:lnSpc>
                <a:spcPct val="100600"/>
              </a:lnSpc>
              <a:spcBef>
                <a:spcPts val="4"/>
              </a:spcBef>
            </a:pPr>
            <a:r>
              <a:rPr sz="838" spc="-18" dirty="0">
                <a:latin typeface="Arial"/>
                <a:cs typeface="Arial"/>
              </a:rPr>
              <a:t>W</a:t>
            </a:r>
            <a:r>
              <a:rPr sz="838" spc="13" dirty="0">
                <a:latin typeface="Arial"/>
                <a:cs typeface="Arial"/>
              </a:rPr>
              <a:t>a</a:t>
            </a:r>
            <a:r>
              <a:rPr sz="838" spc="18" dirty="0">
                <a:latin typeface="Arial"/>
                <a:cs typeface="Arial"/>
              </a:rPr>
              <a:t>y</a:t>
            </a:r>
            <a:r>
              <a:rPr sz="838" spc="35" dirty="0">
                <a:latin typeface="Arial"/>
                <a:cs typeface="Arial"/>
              </a:rPr>
              <a:t>n</a:t>
            </a:r>
            <a:r>
              <a:rPr sz="838" spc="13" dirty="0">
                <a:latin typeface="Arial"/>
                <a:cs typeface="Arial"/>
              </a:rPr>
              <a:t>e</a:t>
            </a:r>
            <a:r>
              <a:rPr sz="838" spc="18" dirty="0">
                <a:latin typeface="Arial"/>
                <a:cs typeface="Arial"/>
              </a:rPr>
              <a:t>s</a:t>
            </a:r>
            <a:r>
              <a:rPr sz="838" spc="13" dirty="0">
                <a:latin typeface="Arial"/>
                <a:cs typeface="Arial"/>
              </a:rPr>
              <a:t>bo</a:t>
            </a:r>
            <a:r>
              <a:rPr sz="838" spc="9" dirty="0">
                <a:latin typeface="Arial"/>
                <a:cs typeface="Arial"/>
              </a:rPr>
              <a:t>r</a:t>
            </a:r>
            <a:r>
              <a:rPr sz="838" spc="13" dirty="0">
                <a:latin typeface="Arial"/>
                <a:cs typeface="Arial"/>
              </a:rPr>
              <a:t>o </a:t>
            </a:r>
            <a:r>
              <a:rPr sz="838" spc="44" dirty="0">
                <a:latin typeface="Arial"/>
                <a:cs typeface="Arial"/>
              </a:rPr>
              <a:t>C</a:t>
            </a:r>
            <a:r>
              <a:rPr sz="838" dirty="0">
                <a:latin typeface="Arial"/>
                <a:cs typeface="Arial"/>
              </a:rPr>
              <a:t>i</a:t>
            </a:r>
            <a:r>
              <a:rPr sz="838" spc="-4" dirty="0">
                <a:latin typeface="Arial"/>
                <a:cs typeface="Arial"/>
              </a:rPr>
              <a:t>t</a:t>
            </a:r>
            <a:r>
              <a:rPr sz="838" spc="9" dirty="0">
                <a:latin typeface="Arial"/>
                <a:cs typeface="Arial"/>
              </a:rPr>
              <a:t>y</a:t>
            </a:r>
            <a:r>
              <a:rPr sz="838" spc="4" dirty="0">
                <a:latin typeface="Arial"/>
                <a:cs typeface="Arial"/>
              </a:rPr>
              <a:t> A</a:t>
            </a:r>
            <a:r>
              <a:rPr sz="838" spc="22" dirty="0">
                <a:latin typeface="Arial"/>
                <a:cs typeface="Arial"/>
              </a:rPr>
              <a:t>l</a:t>
            </a:r>
            <a:r>
              <a:rPr sz="838" dirty="0">
                <a:latin typeface="Arial"/>
                <a:cs typeface="Arial"/>
              </a:rPr>
              <a:t>l</a:t>
            </a:r>
            <a:r>
              <a:rPr sz="838" spc="13" dirty="0">
                <a:latin typeface="Arial"/>
                <a:cs typeface="Arial"/>
              </a:rPr>
              <a:t>egha</a:t>
            </a:r>
            <a:r>
              <a:rPr sz="838" spc="35" dirty="0">
                <a:latin typeface="Arial"/>
                <a:cs typeface="Arial"/>
              </a:rPr>
              <a:t>n</a:t>
            </a:r>
            <a:r>
              <a:rPr sz="838" spc="9" dirty="0">
                <a:latin typeface="Arial"/>
                <a:cs typeface="Arial"/>
              </a:rPr>
              <a:t>y Le</a:t>
            </a:r>
            <a:r>
              <a:rPr sz="838" spc="18" dirty="0">
                <a:latin typeface="Arial"/>
                <a:cs typeface="Arial"/>
              </a:rPr>
              <a:t>x</a:t>
            </a:r>
            <a:r>
              <a:rPr sz="838" dirty="0">
                <a:latin typeface="Arial"/>
                <a:cs typeface="Arial"/>
              </a:rPr>
              <a:t>i</a:t>
            </a:r>
            <a:r>
              <a:rPr sz="838" spc="13" dirty="0">
                <a:latin typeface="Arial"/>
                <a:cs typeface="Arial"/>
              </a:rPr>
              <a:t>ngton</a:t>
            </a:r>
            <a:r>
              <a:rPr sz="838" spc="22" dirty="0">
                <a:latin typeface="Arial"/>
                <a:cs typeface="Arial"/>
              </a:rPr>
              <a:t> C</a:t>
            </a:r>
            <a:r>
              <a:rPr sz="838" dirty="0">
                <a:latin typeface="Arial"/>
                <a:cs typeface="Arial"/>
              </a:rPr>
              <a:t>i</a:t>
            </a:r>
            <a:r>
              <a:rPr sz="838" spc="13" dirty="0">
                <a:latin typeface="Arial"/>
                <a:cs typeface="Arial"/>
              </a:rPr>
              <a:t>t</a:t>
            </a:r>
            <a:r>
              <a:rPr sz="838" spc="9" dirty="0">
                <a:latin typeface="Arial"/>
                <a:cs typeface="Arial"/>
              </a:rPr>
              <a:t>y</a:t>
            </a:r>
            <a:r>
              <a:rPr sz="838" spc="4" dirty="0">
                <a:latin typeface="Arial"/>
                <a:cs typeface="Arial"/>
              </a:rPr>
              <a:t> B</a:t>
            </a:r>
            <a:r>
              <a:rPr sz="838" spc="13" dirty="0">
                <a:latin typeface="Arial"/>
                <a:cs typeface="Arial"/>
              </a:rPr>
              <a:t>u</a:t>
            </a:r>
            <a:r>
              <a:rPr sz="838" spc="35" dirty="0">
                <a:latin typeface="Arial"/>
                <a:cs typeface="Arial"/>
              </a:rPr>
              <a:t>e</a:t>
            </a:r>
            <a:r>
              <a:rPr sz="838" spc="13" dirty="0">
                <a:latin typeface="Arial"/>
                <a:cs typeface="Arial"/>
              </a:rPr>
              <a:t>na</a:t>
            </a:r>
            <a:r>
              <a:rPr sz="838" spc="22" dirty="0">
                <a:latin typeface="Arial"/>
                <a:cs typeface="Arial"/>
              </a:rPr>
              <a:t> </a:t>
            </a:r>
            <a:r>
              <a:rPr sz="838" spc="4" dirty="0">
                <a:latin typeface="Arial"/>
                <a:cs typeface="Arial"/>
              </a:rPr>
              <a:t>V</a:t>
            </a:r>
            <a:r>
              <a:rPr sz="838" dirty="0">
                <a:latin typeface="Arial"/>
                <a:cs typeface="Arial"/>
              </a:rPr>
              <a:t>i</a:t>
            </a:r>
            <a:r>
              <a:rPr sz="838" spc="18" dirty="0">
                <a:latin typeface="Arial"/>
                <a:cs typeface="Arial"/>
              </a:rPr>
              <a:t>s</a:t>
            </a:r>
            <a:r>
              <a:rPr sz="838" spc="-4" dirty="0">
                <a:latin typeface="Arial"/>
                <a:cs typeface="Arial"/>
              </a:rPr>
              <a:t>t</a:t>
            </a:r>
            <a:r>
              <a:rPr sz="838" spc="13" dirty="0">
                <a:latin typeface="Arial"/>
                <a:cs typeface="Arial"/>
              </a:rPr>
              <a:t>a</a:t>
            </a:r>
            <a:r>
              <a:rPr sz="838" spc="22" dirty="0">
                <a:latin typeface="Arial"/>
                <a:cs typeface="Arial"/>
              </a:rPr>
              <a:t> C</a:t>
            </a:r>
            <a:r>
              <a:rPr sz="838" dirty="0">
                <a:latin typeface="Arial"/>
                <a:cs typeface="Arial"/>
              </a:rPr>
              <a:t>i</a:t>
            </a:r>
            <a:r>
              <a:rPr sz="838" spc="13" dirty="0">
                <a:latin typeface="Arial"/>
                <a:cs typeface="Arial"/>
              </a:rPr>
              <a:t>t</a:t>
            </a:r>
            <a:r>
              <a:rPr sz="838" spc="9" dirty="0">
                <a:latin typeface="Arial"/>
                <a:cs typeface="Arial"/>
              </a:rPr>
              <a:t>y</a:t>
            </a:r>
            <a:r>
              <a:rPr sz="838" spc="4" dirty="0">
                <a:latin typeface="Arial"/>
                <a:cs typeface="Arial"/>
              </a:rPr>
              <a:t> </a:t>
            </a:r>
            <a:r>
              <a:rPr sz="838" spc="22" dirty="0">
                <a:latin typeface="Arial"/>
                <a:cs typeface="Arial"/>
              </a:rPr>
              <a:t>C</a:t>
            </a:r>
            <a:r>
              <a:rPr sz="838" spc="13" dirty="0">
                <a:latin typeface="Arial"/>
                <a:cs typeface="Arial"/>
              </a:rPr>
              <a:t>o</a:t>
            </a:r>
            <a:r>
              <a:rPr sz="838" spc="18" dirty="0">
                <a:latin typeface="Arial"/>
                <a:cs typeface="Arial"/>
              </a:rPr>
              <a:t>v</a:t>
            </a:r>
            <a:r>
              <a:rPr sz="838" dirty="0">
                <a:latin typeface="Arial"/>
                <a:cs typeface="Arial"/>
              </a:rPr>
              <a:t>i</a:t>
            </a:r>
            <a:r>
              <a:rPr sz="838" spc="13" dirty="0">
                <a:latin typeface="Arial"/>
                <a:cs typeface="Arial"/>
              </a:rPr>
              <a:t>ngton</a:t>
            </a:r>
            <a:r>
              <a:rPr sz="838" spc="22" dirty="0">
                <a:latin typeface="Arial"/>
                <a:cs typeface="Arial"/>
              </a:rPr>
              <a:t> C</a:t>
            </a:r>
            <a:r>
              <a:rPr sz="838" dirty="0">
                <a:latin typeface="Arial"/>
                <a:cs typeface="Arial"/>
              </a:rPr>
              <a:t>i</a:t>
            </a:r>
            <a:r>
              <a:rPr sz="838" spc="13" dirty="0">
                <a:latin typeface="Arial"/>
                <a:cs typeface="Arial"/>
              </a:rPr>
              <a:t>t</a:t>
            </a:r>
            <a:r>
              <a:rPr sz="838" spc="9" dirty="0">
                <a:latin typeface="Arial"/>
                <a:cs typeface="Arial"/>
              </a:rPr>
              <a:t>y</a:t>
            </a:r>
            <a:r>
              <a:rPr sz="838" spc="4" dirty="0">
                <a:latin typeface="Arial"/>
                <a:cs typeface="Arial"/>
              </a:rPr>
              <a:t> </a:t>
            </a:r>
            <a:r>
              <a:rPr sz="838" spc="22" dirty="0">
                <a:latin typeface="Arial"/>
                <a:cs typeface="Arial"/>
              </a:rPr>
              <a:t>C</a:t>
            </a:r>
            <a:r>
              <a:rPr sz="838" spc="-13" dirty="0">
                <a:latin typeface="Arial"/>
                <a:cs typeface="Arial"/>
              </a:rPr>
              <a:t>r</a:t>
            </a:r>
            <a:r>
              <a:rPr sz="838" spc="35" dirty="0">
                <a:latin typeface="Arial"/>
                <a:cs typeface="Arial"/>
              </a:rPr>
              <a:t>a</a:t>
            </a:r>
            <a:r>
              <a:rPr sz="838" dirty="0">
                <a:latin typeface="Arial"/>
                <a:cs typeface="Arial"/>
              </a:rPr>
              <a:t>i</a:t>
            </a:r>
            <a:r>
              <a:rPr sz="838" spc="13" dirty="0">
                <a:latin typeface="Arial"/>
                <a:cs typeface="Arial"/>
              </a:rPr>
              <a:t>g</a:t>
            </a:r>
            <a:endParaRPr sz="838">
              <a:latin typeface="Arial"/>
              <a:cs typeface="Arial"/>
            </a:endParaRPr>
          </a:p>
          <a:p>
            <a:pPr marL="11206" marR="416321">
              <a:lnSpc>
                <a:spcPct val="101099"/>
              </a:lnSpc>
            </a:pPr>
            <a:r>
              <a:rPr sz="838" spc="4" dirty="0">
                <a:latin typeface="Arial"/>
                <a:cs typeface="Arial"/>
              </a:rPr>
              <a:t>B</a:t>
            </a:r>
            <a:r>
              <a:rPr sz="838" spc="13" dirty="0">
                <a:latin typeface="Arial"/>
                <a:cs typeface="Arial"/>
              </a:rPr>
              <a:t>ath</a:t>
            </a:r>
            <a:r>
              <a:rPr sz="838" spc="4" dirty="0">
                <a:latin typeface="Arial"/>
                <a:cs typeface="Arial"/>
              </a:rPr>
              <a:t> </a:t>
            </a:r>
            <a:r>
              <a:rPr sz="838" spc="22" dirty="0">
                <a:latin typeface="Arial"/>
                <a:cs typeface="Arial"/>
              </a:rPr>
              <a:t>H</a:t>
            </a:r>
            <a:r>
              <a:rPr sz="838" dirty="0">
                <a:latin typeface="Arial"/>
                <a:cs typeface="Arial"/>
              </a:rPr>
              <a:t>i</a:t>
            </a:r>
            <a:r>
              <a:rPr sz="838" spc="13" dirty="0">
                <a:latin typeface="Arial"/>
                <a:cs typeface="Arial"/>
              </a:rPr>
              <a:t>gh</a:t>
            </a:r>
            <a:r>
              <a:rPr sz="838" dirty="0">
                <a:latin typeface="Arial"/>
                <a:cs typeface="Arial"/>
              </a:rPr>
              <a:t>l</a:t>
            </a:r>
            <a:r>
              <a:rPr sz="838" spc="35" dirty="0">
                <a:latin typeface="Arial"/>
                <a:cs typeface="Arial"/>
              </a:rPr>
              <a:t>a</a:t>
            </a:r>
            <a:r>
              <a:rPr sz="838" spc="13" dirty="0">
                <a:latin typeface="Arial"/>
                <a:cs typeface="Arial"/>
              </a:rPr>
              <a:t>nd</a:t>
            </a:r>
            <a:endParaRPr sz="838">
              <a:latin typeface="Arial"/>
              <a:cs typeface="Arial"/>
            </a:endParaRPr>
          </a:p>
        </p:txBody>
      </p:sp>
      <p:sp>
        <p:nvSpPr>
          <p:cNvPr id="23" name="object 23"/>
          <p:cNvSpPr txBox="1"/>
          <p:nvPr/>
        </p:nvSpPr>
        <p:spPr>
          <a:xfrm>
            <a:off x="6702507" y="2130014"/>
            <a:ext cx="642657" cy="1427629"/>
          </a:xfrm>
          <a:prstGeom prst="rect">
            <a:avLst/>
          </a:prstGeom>
        </p:spPr>
        <p:txBody>
          <a:bodyPr vert="horz" wrap="square" lIns="0" tIns="0" rIns="0" bIns="0" rtlCol="0">
            <a:noAutofit/>
          </a:bodyPr>
          <a:lstStyle/>
          <a:p>
            <a:pPr marL="11206" marR="96936">
              <a:lnSpc>
                <a:spcPct val="100400"/>
              </a:lnSpc>
            </a:pPr>
            <a:r>
              <a:rPr sz="838" spc="4" dirty="0">
                <a:latin typeface="Arial"/>
                <a:cs typeface="Arial"/>
              </a:rPr>
              <a:t>B</a:t>
            </a:r>
            <a:r>
              <a:rPr sz="838" spc="13" dirty="0">
                <a:latin typeface="Arial"/>
                <a:cs typeface="Arial"/>
              </a:rPr>
              <a:t>u</a:t>
            </a:r>
            <a:r>
              <a:rPr sz="838" spc="18" dirty="0">
                <a:latin typeface="Arial"/>
                <a:cs typeface="Arial"/>
              </a:rPr>
              <a:t>c</a:t>
            </a:r>
            <a:r>
              <a:rPr sz="838" spc="13" dirty="0">
                <a:latin typeface="Arial"/>
                <a:cs typeface="Arial"/>
              </a:rPr>
              <a:t>h</a:t>
            </a:r>
            <a:r>
              <a:rPr sz="838" spc="35" dirty="0">
                <a:latin typeface="Arial"/>
                <a:cs typeface="Arial"/>
              </a:rPr>
              <a:t>a</a:t>
            </a:r>
            <a:r>
              <a:rPr sz="838" spc="13" dirty="0">
                <a:latin typeface="Arial"/>
                <a:cs typeface="Arial"/>
              </a:rPr>
              <a:t>nan</a:t>
            </a:r>
            <a:r>
              <a:rPr sz="838" spc="4" dirty="0">
                <a:latin typeface="Arial"/>
                <a:cs typeface="Arial"/>
              </a:rPr>
              <a:t> S</a:t>
            </a:r>
            <a:r>
              <a:rPr sz="838" spc="18" dirty="0">
                <a:latin typeface="Arial"/>
                <a:cs typeface="Arial"/>
              </a:rPr>
              <a:t>c</a:t>
            </a:r>
            <a:r>
              <a:rPr sz="838" spc="13" dirty="0">
                <a:latin typeface="Arial"/>
                <a:cs typeface="Arial"/>
              </a:rPr>
              <a:t>ot</a:t>
            </a:r>
            <a:r>
              <a:rPr sz="838" spc="4" dirty="0">
                <a:latin typeface="Arial"/>
                <a:cs typeface="Arial"/>
              </a:rPr>
              <a:t>t B</a:t>
            </a:r>
            <a:r>
              <a:rPr sz="838" spc="9" dirty="0">
                <a:latin typeface="Arial"/>
                <a:cs typeface="Arial"/>
              </a:rPr>
              <a:t>r</a:t>
            </a:r>
            <a:r>
              <a:rPr sz="838" dirty="0">
                <a:latin typeface="Arial"/>
                <a:cs typeface="Arial"/>
              </a:rPr>
              <a:t>i</a:t>
            </a:r>
            <a:r>
              <a:rPr sz="838" spc="18" dirty="0">
                <a:latin typeface="Arial"/>
                <a:cs typeface="Arial"/>
              </a:rPr>
              <a:t>s</a:t>
            </a:r>
            <a:r>
              <a:rPr sz="838" spc="13" dirty="0">
                <a:latin typeface="Arial"/>
                <a:cs typeface="Arial"/>
              </a:rPr>
              <a:t>t</a:t>
            </a:r>
            <a:r>
              <a:rPr sz="838" spc="9" dirty="0">
                <a:latin typeface="Arial"/>
                <a:cs typeface="Arial"/>
              </a:rPr>
              <a:t>ol</a:t>
            </a:r>
            <a:r>
              <a:rPr sz="838" spc="18" dirty="0">
                <a:latin typeface="Arial"/>
                <a:cs typeface="Arial"/>
              </a:rPr>
              <a:t> </a:t>
            </a:r>
            <a:r>
              <a:rPr sz="838" spc="22" dirty="0">
                <a:latin typeface="Arial"/>
                <a:cs typeface="Arial"/>
              </a:rPr>
              <a:t>C</a:t>
            </a:r>
            <a:r>
              <a:rPr sz="838" dirty="0">
                <a:latin typeface="Arial"/>
                <a:cs typeface="Arial"/>
              </a:rPr>
              <a:t>i</a:t>
            </a:r>
            <a:r>
              <a:rPr sz="838" spc="13" dirty="0">
                <a:latin typeface="Arial"/>
                <a:cs typeface="Arial"/>
              </a:rPr>
              <a:t>t</a:t>
            </a:r>
            <a:r>
              <a:rPr sz="838" spc="9" dirty="0">
                <a:latin typeface="Arial"/>
                <a:cs typeface="Arial"/>
              </a:rPr>
              <a:t>y</a:t>
            </a:r>
            <a:r>
              <a:rPr sz="838" spc="13" dirty="0">
                <a:latin typeface="Arial"/>
                <a:cs typeface="Arial"/>
              </a:rPr>
              <a:t> G</a:t>
            </a:r>
            <a:r>
              <a:rPr sz="838" dirty="0">
                <a:latin typeface="Arial"/>
                <a:cs typeface="Arial"/>
              </a:rPr>
              <a:t>il</a:t>
            </a:r>
            <a:r>
              <a:rPr sz="838" spc="35" dirty="0">
                <a:latin typeface="Arial"/>
                <a:cs typeface="Arial"/>
              </a:rPr>
              <a:t>e</a:t>
            </a:r>
            <a:r>
              <a:rPr sz="838" spc="9" dirty="0">
                <a:latin typeface="Arial"/>
                <a:cs typeface="Arial"/>
              </a:rPr>
              <a:t>s</a:t>
            </a:r>
            <a:endParaRPr sz="838" dirty="0">
              <a:latin typeface="Arial"/>
              <a:cs typeface="Arial"/>
            </a:endParaRPr>
          </a:p>
          <a:p>
            <a:pPr marL="11206" marR="11206">
              <a:lnSpc>
                <a:spcPct val="101099"/>
              </a:lnSpc>
            </a:pPr>
            <a:r>
              <a:rPr sz="838" spc="22" dirty="0">
                <a:latin typeface="Arial"/>
                <a:cs typeface="Arial"/>
              </a:rPr>
              <a:t>R</a:t>
            </a:r>
            <a:r>
              <a:rPr sz="838" spc="13" dirty="0">
                <a:latin typeface="Arial"/>
                <a:cs typeface="Arial"/>
              </a:rPr>
              <a:t>adfo</a:t>
            </a:r>
            <a:r>
              <a:rPr sz="838" spc="9" dirty="0">
                <a:latin typeface="Arial"/>
                <a:cs typeface="Arial"/>
              </a:rPr>
              <a:t>r</a:t>
            </a:r>
            <a:r>
              <a:rPr sz="838" spc="13" dirty="0">
                <a:latin typeface="Arial"/>
                <a:cs typeface="Arial"/>
              </a:rPr>
              <a:t>d </a:t>
            </a:r>
            <a:r>
              <a:rPr sz="838" spc="22" dirty="0">
                <a:latin typeface="Arial"/>
                <a:cs typeface="Arial"/>
              </a:rPr>
              <a:t>Ci</a:t>
            </a:r>
            <a:r>
              <a:rPr sz="838" spc="-4" dirty="0">
                <a:latin typeface="Arial"/>
                <a:cs typeface="Arial"/>
              </a:rPr>
              <a:t>t</a:t>
            </a:r>
            <a:r>
              <a:rPr sz="838" spc="9" dirty="0">
                <a:latin typeface="Arial"/>
                <a:cs typeface="Arial"/>
              </a:rPr>
              <a:t>y</a:t>
            </a:r>
            <a:r>
              <a:rPr sz="838" spc="4" dirty="0">
                <a:latin typeface="Arial"/>
                <a:cs typeface="Arial"/>
              </a:rPr>
              <a:t> </a:t>
            </a:r>
            <a:r>
              <a:rPr sz="838" spc="22" dirty="0">
                <a:latin typeface="Arial"/>
                <a:cs typeface="Arial"/>
              </a:rPr>
              <a:t>D</a:t>
            </a:r>
            <a:r>
              <a:rPr sz="838" dirty="0">
                <a:latin typeface="Arial"/>
                <a:cs typeface="Arial"/>
              </a:rPr>
              <a:t>i</a:t>
            </a:r>
            <a:r>
              <a:rPr sz="838" spc="18" dirty="0">
                <a:latin typeface="Arial"/>
                <a:cs typeface="Arial"/>
              </a:rPr>
              <a:t>ck</a:t>
            </a:r>
            <a:r>
              <a:rPr sz="838" spc="13" dirty="0">
                <a:latin typeface="Arial"/>
                <a:cs typeface="Arial"/>
              </a:rPr>
              <a:t>en</a:t>
            </a:r>
            <a:r>
              <a:rPr sz="838" spc="18" dirty="0">
                <a:latin typeface="Arial"/>
                <a:cs typeface="Arial"/>
              </a:rPr>
              <a:t>s</a:t>
            </a:r>
            <a:r>
              <a:rPr sz="838" spc="13" dirty="0">
                <a:latin typeface="Arial"/>
                <a:cs typeface="Arial"/>
              </a:rPr>
              <a:t>on G</a:t>
            </a:r>
            <a:r>
              <a:rPr sz="838" spc="9" dirty="0">
                <a:latin typeface="Arial"/>
                <a:cs typeface="Arial"/>
              </a:rPr>
              <a:t>r</a:t>
            </a:r>
            <a:r>
              <a:rPr sz="838" spc="13" dirty="0">
                <a:latin typeface="Arial"/>
                <a:cs typeface="Arial"/>
              </a:rPr>
              <a:t>a</a:t>
            </a:r>
            <a:r>
              <a:rPr sz="838" spc="18" dirty="0">
                <a:latin typeface="Arial"/>
                <a:cs typeface="Arial"/>
              </a:rPr>
              <a:t>ys</a:t>
            </a:r>
            <a:r>
              <a:rPr sz="838" spc="13" dirty="0">
                <a:latin typeface="Arial"/>
                <a:cs typeface="Arial"/>
              </a:rPr>
              <a:t>on</a:t>
            </a:r>
            <a:r>
              <a:rPr sz="838" spc="4" dirty="0">
                <a:latin typeface="Arial"/>
                <a:cs typeface="Arial"/>
              </a:rPr>
              <a:t> </a:t>
            </a:r>
            <a:r>
              <a:rPr sz="838" spc="9" dirty="0">
                <a:latin typeface="Arial"/>
                <a:cs typeface="Arial"/>
              </a:rPr>
              <a:t>F</a:t>
            </a:r>
            <a:r>
              <a:rPr sz="838" dirty="0">
                <a:latin typeface="Arial"/>
                <a:cs typeface="Arial"/>
              </a:rPr>
              <a:t>l</a:t>
            </a:r>
            <a:r>
              <a:rPr sz="838" spc="13" dirty="0">
                <a:latin typeface="Arial"/>
                <a:cs typeface="Arial"/>
              </a:rPr>
              <a:t>o</a:t>
            </a:r>
            <a:r>
              <a:rPr sz="838" spc="18" dirty="0">
                <a:latin typeface="Arial"/>
                <a:cs typeface="Arial"/>
              </a:rPr>
              <a:t>y</a:t>
            </a:r>
            <a:r>
              <a:rPr sz="838" spc="13" dirty="0">
                <a:latin typeface="Arial"/>
                <a:cs typeface="Arial"/>
              </a:rPr>
              <a:t>d</a:t>
            </a:r>
            <a:endParaRPr sz="838" dirty="0">
              <a:latin typeface="Arial"/>
              <a:cs typeface="Arial"/>
            </a:endParaRPr>
          </a:p>
          <a:p>
            <a:pPr marL="11206" marR="72842">
              <a:lnSpc>
                <a:spcPct val="101099"/>
              </a:lnSpc>
            </a:pPr>
            <a:r>
              <a:rPr sz="838" spc="13" dirty="0">
                <a:latin typeface="Arial"/>
                <a:cs typeface="Arial"/>
              </a:rPr>
              <a:t>Ga</a:t>
            </a:r>
            <a:r>
              <a:rPr sz="838" dirty="0">
                <a:latin typeface="Arial"/>
                <a:cs typeface="Arial"/>
              </a:rPr>
              <a:t>l</a:t>
            </a:r>
            <a:r>
              <a:rPr sz="838" spc="35" dirty="0">
                <a:latin typeface="Arial"/>
                <a:cs typeface="Arial"/>
              </a:rPr>
              <a:t>a</a:t>
            </a:r>
            <a:r>
              <a:rPr sz="838" spc="9" dirty="0">
                <a:latin typeface="Arial"/>
                <a:cs typeface="Arial"/>
              </a:rPr>
              <a:t>x </a:t>
            </a:r>
            <a:r>
              <a:rPr sz="838" spc="22" dirty="0">
                <a:latin typeface="Arial"/>
                <a:cs typeface="Arial"/>
              </a:rPr>
              <a:t>C</a:t>
            </a:r>
            <a:r>
              <a:rPr sz="838" dirty="0">
                <a:latin typeface="Arial"/>
                <a:cs typeface="Arial"/>
              </a:rPr>
              <a:t>i</a:t>
            </a:r>
            <a:r>
              <a:rPr sz="838" spc="13" dirty="0">
                <a:latin typeface="Arial"/>
                <a:cs typeface="Arial"/>
              </a:rPr>
              <a:t>t</a:t>
            </a:r>
            <a:r>
              <a:rPr sz="838" spc="9" dirty="0">
                <a:latin typeface="Arial"/>
                <a:cs typeface="Arial"/>
              </a:rPr>
              <a:t>y</a:t>
            </a:r>
            <a:r>
              <a:rPr sz="838" spc="4" dirty="0">
                <a:latin typeface="Arial"/>
                <a:cs typeface="Arial"/>
              </a:rPr>
              <a:t> B</a:t>
            </a:r>
            <a:r>
              <a:rPr sz="838" spc="22" dirty="0">
                <a:latin typeface="Arial"/>
                <a:cs typeface="Arial"/>
              </a:rPr>
              <a:t>l</a:t>
            </a:r>
            <a:r>
              <a:rPr sz="838" spc="13" dirty="0">
                <a:latin typeface="Arial"/>
                <a:cs typeface="Arial"/>
              </a:rPr>
              <a:t>and</a:t>
            </a:r>
            <a:r>
              <a:rPr sz="838" spc="4" dirty="0">
                <a:latin typeface="Arial"/>
                <a:cs typeface="Arial"/>
              </a:rPr>
              <a:t> </a:t>
            </a:r>
            <a:r>
              <a:rPr sz="838" spc="22" dirty="0">
                <a:latin typeface="Arial"/>
                <a:cs typeface="Arial"/>
              </a:rPr>
              <a:t>N</a:t>
            </a:r>
            <a:r>
              <a:rPr sz="838" spc="13" dirty="0">
                <a:latin typeface="Arial"/>
                <a:cs typeface="Arial"/>
              </a:rPr>
              <a:t>o</a:t>
            </a:r>
            <a:r>
              <a:rPr sz="838" spc="9" dirty="0">
                <a:latin typeface="Arial"/>
                <a:cs typeface="Arial"/>
              </a:rPr>
              <a:t>r</a:t>
            </a:r>
            <a:r>
              <a:rPr sz="838" spc="-4" dirty="0">
                <a:latin typeface="Arial"/>
                <a:cs typeface="Arial"/>
              </a:rPr>
              <a:t>t</a:t>
            </a:r>
            <a:r>
              <a:rPr sz="838" spc="13" dirty="0">
                <a:latin typeface="Arial"/>
                <a:cs typeface="Arial"/>
              </a:rPr>
              <a:t>on</a:t>
            </a:r>
            <a:r>
              <a:rPr sz="838" spc="22" dirty="0">
                <a:latin typeface="Arial"/>
                <a:cs typeface="Arial"/>
              </a:rPr>
              <a:t> C</a:t>
            </a:r>
            <a:r>
              <a:rPr sz="838" dirty="0">
                <a:latin typeface="Arial"/>
                <a:cs typeface="Arial"/>
              </a:rPr>
              <a:t>i</a:t>
            </a:r>
            <a:r>
              <a:rPr sz="838" spc="13" dirty="0">
                <a:latin typeface="Arial"/>
                <a:cs typeface="Arial"/>
              </a:rPr>
              <a:t>t</a:t>
            </a:r>
            <a:r>
              <a:rPr sz="838" spc="9" dirty="0">
                <a:latin typeface="Arial"/>
                <a:cs typeface="Arial"/>
              </a:rPr>
              <a:t>y</a:t>
            </a:r>
            <a:endParaRPr sz="838" dirty="0">
              <a:latin typeface="Arial"/>
              <a:cs typeface="Arial"/>
            </a:endParaRPr>
          </a:p>
        </p:txBody>
      </p:sp>
      <p:sp>
        <p:nvSpPr>
          <p:cNvPr id="24" name="object 24"/>
          <p:cNvSpPr txBox="1"/>
          <p:nvPr/>
        </p:nvSpPr>
        <p:spPr>
          <a:xfrm>
            <a:off x="7634756" y="2153320"/>
            <a:ext cx="973231" cy="390525"/>
          </a:xfrm>
          <a:prstGeom prst="rect">
            <a:avLst/>
          </a:prstGeom>
        </p:spPr>
        <p:txBody>
          <a:bodyPr vert="horz" wrap="square" lIns="0" tIns="0" rIns="0" bIns="0" rtlCol="0">
            <a:noAutofit/>
          </a:bodyPr>
          <a:lstStyle/>
          <a:p>
            <a:pPr marL="11206" marR="11206">
              <a:lnSpc>
                <a:spcPct val="99000"/>
              </a:lnSpc>
            </a:pPr>
            <a:r>
              <a:rPr sz="838" b="1" spc="22" dirty="0">
                <a:latin typeface="Arial"/>
                <a:cs typeface="Arial"/>
              </a:rPr>
              <a:t>R</a:t>
            </a:r>
            <a:r>
              <a:rPr sz="838" b="1" spc="13" dirty="0">
                <a:latin typeface="Arial"/>
                <a:cs typeface="Arial"/>
              </a:rPr>
              <a:t>e</a:t>
            </a:r>
            <a:r>
              <a:rPr sz="838" b="1" spc="9" dirty="0">
                <a:latin typeface="Arial"/>
                <a:cs typeface="Arial"/>
              </a:rPr>
              <a:t>g</a:t>
            </a:r>
            <a:r>
              <a:rPr sz="838" b="1" spc="13" dirty="0">
                <a:latin typeface="Arial"/>
                <a:cs typeface="Arial"/>
              </a:rPr>
              <a:t>i</a:t>
            </a:r>
            <a:r>
              <a:rPr sz="838" b="1" spc="9" dirty="0">
                <a:latin typeface="Arial"/>
                <a:cs typeface="Arial"/>
              </a:rPr>
              <a:t>o</a:t>
            </a:r>
            <a:r>
              <a:rPr sz="838" b="1" spc="13" dirty="0">
                <a:latin typeface="Arial"/>
                <a:cs typeface="Arial"/>
              </a:rPr>
              <a:t>n</a:t>
            </a:r>
            <a:r>
              <a:rPr sz="838" b="1" spc="18" dirty="0">
                <a:latin typeface="Arial"/>
                <a:cs typeface="Arial"/>
              </a:rPr>
              <a:t> </a:t>
            </a:r>
            <a:r>
              <a:rPr sz="838" b="1" spc="13" dirty="0">
                <a:latin typeface="Arial"/>
                <a:cs typeface="Arial"/>
              </a:rPr>
              <a:t>13</a:t>
            </a:r>
            <a:r>
              <a:rPr sz="838" b="1" spc="4" dirty="0">
                <a:latin typeface="Arial"/>
                <a:cs typeface="Arial"/>
              </a:rPr>
              <a:t> </a:t>
            </a:r>
            <a:r>
              <a:rPr sz="838" spc="22" dirty="0">
                <a:latin typeface="Arial"/>
                <a:cs typeface="Arial"/>
              </a:rPr>
              <a:t>N</a:t>
            </a:r>
            <a:r>
              <a:rPr sz="838" spc="13" dirty="0">
                <a:latin typeface="Arial"/>
                <a:cs typeface="Arial"/>
              </a:rPr>
              <a:t>e</a:t>
            </a:r>
            <a:r>
              <a:rPr sz="838" spc="22" dirty="0">
                <a:latin typeface="Arial"/>
                <a:cs typeface="Arial"/>
              </a:rPr>
              <a:t>w</a:t>
            </a:r>
            <a:r>
              <a:rPr sz="838" spc="13" dirty="0">
                <a:latin typeface="Arial"/>
                <a:cs typeface="Arial"/>
              </a:rPr>
              <a:t>po</a:t>
            </a:r>
            <a:r>
              <a:rPr sz="838" spc="9" dirty="0">
                <a:latin typeface="Arial"/>
                <a:cs typeface="Arial"/>
              </a:rPr>
              <a:t>r</a:t>
            </a:r>
            <a:r>
              <a:rPr sz="838" spc="4" dirty="0">
                <a:latin typeface="Arial"/>
                <a:cs typeface="Arial"/>
              </a:rPr>
              <a:t>t</a:t>
            </a:r>
            <a:r>
              <a:rPr sz="838" spc="9" dirty="0">
                <a:latin typeface="Arial"/>
                <a:cs typeface="Arial"/>
              </a:rPr>
              <a:t> </a:t>
            </a:r>
            <a:r>
              <a:rPr sz="838" spc="22" dirty="0">
                <a:latin typeface="Arial"/>
                <a:cs typeface="Arial"/>
              </a:rPr>
              <a:t>N</a:t>
            </a:r>
            <a:r>
              <a:rPr sz="838" spc="13" dirty="0">
                <a:latin typeface="Arial"/>
                <a:cs typeface="Arial"/>
              </a:rPr>
              <a:t>e</a:t>
            </a:r>
            <a:r>
              <a:rPr sz="838" spc="44" dirty="0">
                <a:latin typeface="Arial"/>
                <a:cs typeface="Arial"/>
              </a:rPr>
              <a:t>w</a:t>
            </a:r>
            <a:r>
              <a:rPr sz="838" spc="9" dirty="0">
                <a:latin typeface="Arial"/>
                <a:cs typeface="Arial"/>
              </a:rPr>
              <a:t>s </a:t>
            </a:r>
            <a:r>
              <a:rPr sz="838" spc="22" dirty="0">
                <a:latin typeface="Arial"/>
                <a:cs typeface="Arial"/>
              </a:rPr>
              <a:t>C</a:t>
            </a:r>
            <a:r>
              <a:rPr sz="838" dirty="0">
                <a:latin typeface="Arial"/>
                <a:cs typeface="Arial"/>
              </a:rPr>
              <a:t>i</a:t>
            </a:r>
            <a:r>
              <a:rPr sz="838" spc="13" dirty="0">
                <a:latin typeface="Arial"/>
                <a:cs typeface="Arial"/>
              </a:rPr>
              <a:t>t</a:t>
            </a:r>
            <a:r>
              <a:rPr sz="838" spc="9" dirty="0">
                <a:latin typeface="Arial"/>
                <a:cs typeface="Arial"/>
              </a:rPr>
              <a:t>y</a:t>
            </a:r>
            <a:r>
              <a:rPr sz="838" spc="4" dirty="0">
                <a:latin typeface="Arial"/>
                <a:cs typeface="Arial"/>
              </a:rPr>
              <a:t> </a:t>
            </a:r>
            <a:r>
              <a:rPr sz="838" spc="22" dirty="0">
                <a:latin typeface="Arial"/>
                <a:cs typeface="Arial"/>
              </a:rPr>
              <a:t>H</a:t>
            </a:r>
            <a:r>
              <a:rPr sz="838" spc="13" dirty="0">
                <a:latin typeface="Arial"/>
                <a:cs typeface="Arial"/>
              </a:rPr>
              <a:t>am</a:t>
            </a:r>
            <a:r>
              <a:rPr sz="838" spc="35" dirty="0">
                <a:latin typeface="Arial"/>
                <a:cs typeface="Arial"/>
              </a:rPr>
              <a:t>p</a:t>
            </a:r>
            <a:r>
              <a:rPr sz="838" spc="-4" dirty="0">
                <a:latin typeface="Arial"/>
                <a:cs typeface="Arial"/>
              </a:rPr>
              <a:t>t</a:t>
            </a:r>
            <a:r>
              <a:rPr sz="838" spc="13" dirty="0">
                <a:latin typeface="Arial"/>
                <a:cs typeface="Arial"/>
              </a:rPr>
              <a:t>on</a:t>
            </a:r>
            <a:r>
              <a:rPr sz="838" spc="22" dirty="0">
                <a:latin typeface="Arial"/>
                <a:cs typeface="Arial"/>
              </a:rPr>
              <a:t> Ci</a:t>
            </a:r>
            <a:r>
              <a:rPr sz="838" spc="-4" dirty="0">
                <a:latin typeface="Arial"/>
                <a:cs typeface="Arial"/>
              </a:rPr>
              <a:t>t</a:t>
            </a:r>
            <a:r>
              <a:rPr sz="838" spc="9" dirty="0">
                <a:latin typeface="Arial"/>
                <a:cs typeface="Arial"/>
              </a:rPr>
              <a:t>y</a:t>
            </a:r>
            <a:endParaRPr sz="838">
              <a:latin typeface="Arial"/>
              <a:cs typeface="Arial"/>
            </a:endParaRPr>
          </a:p>
        </p:txBody>
      </p:sp>
      <p:graphicFrame>
        <p:nvGraphicFramePr>
          <p:cNvPr id="18" name="object 18"/>
          <p:cNvGraphicFramePr>
            <a:graphicFrameLocks noGrp="1"/>
          </p:cNvGraphicFramePr>
          <p:nvPr>
            <p:extLst>
              <p:ext uri="{D42A27DB-BD31-4B8C-83A1-F6EECF244321}">
                <p14:modId xmlns:p14="http://schemas.microsoft.com/office/powerpoint/2010/main" val="1368696444"/>
              </p:ext>
            </p:extLst>
          </p:nvPr>
        </p:nvGraphicFramePr>
        <p:xfrm>
          <a:off x="1817138" y="696992"/>
          <a:ext cx="6793917" cy="1436847"/>
        </p:xfrm>
        <a:graphic>
          <a:graphicData uri="http://schemas.openxmlformats.org/drawingml/2006/table">
            <a:tbl>
              <a:tblPr firstRow="1" bandRow="1">
                <a:tableStyleId>{2D5ABB26-0587-4C30-8999-92F81FD0307C}</a:tableStyleId>
              </a:tblPr>
              <a:tblGrid>
                <a:gridCol w="1135173">
                  <a:extLst>
                    <a:ext uri="{9D8B030D-6E8A-4147-A177-3AD203B41FA5}">
                      <a16:colId xmlns:a16="http://schemas.microsoft.com/office/drawing/2014/main" val="20000"/>
                    </a:ext>
                  </a:extLst>
                </a:gridCol>
                <a:gridCol w="1257290">
                  <a:extLst>
                    <a:ext uri="{9D8B030D-6E8A-4147-A177-3AD203B41FA5}">
                      <a16:colId xmlns:a16="http://schemas.microsoft.com/office/drawing/2014/main" val="20001"/>
                    </a:ext>
                  </a:extLst>
                </a:gridCol>
                <a:gridCol w="1191404">
                  <a:extLst>
                    <a:ext uri="{9D8B030D-6E8A-4147-A177-3AD203B41FA5}">
                      <a16:colId xmlns:a16="http://schemas.microsoft.com/office/drawing/2014/main" val="20002"/>
                    </a:ext>
                  </a:extLst>
                </a:gridCol>
                <a:gridCol w="1070133">
                  <a:extLst>
                    <a:ext uri="{9D8B030D-6E8A-4147-A177-3AD203B41FA5}">
                      <a16:colId xmlns:a16="http://schemas.microsoft.com/office/drawing/2014/main" val="20003"/>
                    </a:ext>
                  </a:extLst>
                </a:gridCol>
                <a:gridCol w="968427">
                  <a:extLst>
                    <a:ext uri="{9D8B030D-6E8A-4147-A177-3AD203B41FA5}">
                      <a16:colId xmlns:a16="http://schemas.microsoft.com/office/drawing/2014/main" val="20004"/>
                    </a:ext>
                  </a:extLst>
                </a:gridCol>
                <a:gridCol w="1171490">
                  <a:extLst>
                    <a:ext uri="{9D8B030D-6E8A-4147-A177-3AD203B41FA5}">
                      <a16:colId xmlns:a16="http://schemas.microsoft.com/office/drawing/2014/main" val="20005"/>
                    </a:ext>
                  </a:extLst>
                </a:gridCol>
              </a:tblGrid>
              <a:tr h="257601">
                <a:tc>
                  <a:txBody>
                    <a:bodyPr/>
                    <a:lstStyle/>
                    <a:p>
                      <a:pPr marL="25400">
                        <a:lnSpc>
                          <a:spcPct val="100000"/>
                        </a:lnSpc>
                      </a:pPr>
                      <a:r>
                        <a:rPr sz="840" b="1" spc="5" dirty="0">
                          <a:latin typeface="Arial"/>
                          <a:cs typeface="Arial"/>
                        </a:rPr>
                        <a:t>R</a:t>
                      </a:r>
                      <a:r>
                        <a:rPr sz="840" b="1" spc="0" dirty="0">
                          <a:latin typeface="Arial"/>
                          <a:cs typeface="Arial"/>
                        </a:rPr>
                        <a:t>e</a:t>
                      </a:r>
                      <a:r>
                        <a:rPr sz="840" b="1" spc="-5" dirty="0">
                          <a:latin typeface="Arial"/>
                          <a:cs typeface="Arial"/>
                        </a:rPr>
                        <a:t>g</a:t>
                      </a:r>
                      <a:r>
                        <a:rPr sz="840" b="1" spc="10" dirty="0">
                          <a:latin typeface="Arial"/>
                          <a:cs typeface="Arial"/>
                        </a:rPr>
                        <a:t>i</a:t>
                      </a:r>
                      <a:r>
                        <a:rPr sz="840" b="1" spc="-5" dirty="0">
                          <a:latin typeface="Arial"/>
                          <a:cs typeface="Arial"/>
                        </a:rPr>
                        <a:t>o</a:t>
                      </a:r>
                      <a:r>
                        <a:rPr sz="840" b="1" spc="0" dirty="0">
                          <a:latin typeface="Arial"/>
                          <a:cs typeface="Arial"/>
                        </a:rPr>
                        <a:t>n</a:t>
                      </a:r>
                      <a:r>
                        <a:rPr sz="840" b="1" spc="20" dirty="0">
                          <a:latin typeface="Arial"/>
                          <a:cs typeface="Arial"/>
                        </a:rPr>
                        <a:t> </a:t>
                      </a:r>
                      <a:r>
                        <a:rPr sz="840" b="1" spc="0" dirty="0">
                          <a:latin typeface="Arial"/>
                          <a:cs typeface="Arial"/>
                        </a:rPr>
                        <a:t>5</a:t>
                      </a:r>
                      <a:endParaRPr sz="840" dirty="0">
                        <a:latin typeface="Arial"/>
                        <a:cs typeface="Arial"/>
                      </a:endParaRPr>
                    </a:p>
                    <a:p>
                      <a:pPr marL="25400">
                        <a:lnSpc>
                          <a:spcPts val="1130"/>
                        </a:lnSpc>
                      </a:pPr>
                      <a:r>
                        <a:rPr sz="840" spc="-10" dirty="0">
                          <a:latin typeface="Arial"/>
                          <a:cs typeface="Arial"/>
                        </a:rPr>
                        <a:t>S</a:t>
                      </a:r>
                      <a:r>
                        <a:rPr sz="840" spc="0" dirty="0">
                          <a:latin typeface="Arial"/>
                          <a:cs typeface="Arial"/>
                        </a:rPr>
                        <a:t>p</a:t>
                      </a:r>
                      <a:r>
                        <a:rPr sz="840" spc="25" dirty="0">
                          <a:latin typeface="Arial"/>
                          <a:cs typeface="Arial"/>
                        </a:rPr>
                        <a:t>o</a:t>
                      </a:r>
                      <a:r>
                        <a:rPr sz="840" spc="-10" dirty="0">
                          <a:latin typeface="Arial"/>
                          <a:cs typeface="Arial"/>
                        </a:rPr>
                        <a:t>t</a:t>
                      </a:r>
                      <a:r>
                        <a:rPr sz="840" spc="10" dirty="0">
                          <a:latin typeface="Arial"/>
                          <a:cs typeface="Arial"/>
                        </a:rPr>
                        <a:t>sy</a:t>
                      </a:r>
                      <a:r>
                        <a:rPr sz="840" spc="-5" dirty="0">
                          <a:latin typeface="Arial"/>
                          <a:cs typeface="Arial"/>
                        </a:rPr>
                        <a:t>l</a:t>
                      </a:r>
                      <a:r>
                        <a:rPr sz="840" spc="10" dirty="0">
                          <a:latin typeface="Arial"/>
                          <a:cs typeface="Arial"/>
                        </a:rPr>
                        <a:t>v</a:t>
                      </a:r>
                      <a:r>
                        <a:rPr sz="840" spc="0" dirty="0">
                          <a:latin typeface="Arial"/>
                          <a:cs typeface="Arial"/>
                        </a:rPr>
                        <a:t>an</a:t>
                      </a:r>
                      <a:r>
                        <a:rPr sz="840" spc="20" dirty="0">
                          <a:latin typeface="Arial"/>
                          <a:cs typeface="Arial"/>
                        </a:rPr>
                        <a:t>i</a:t>
                      </a:r>
                      <a:r>
                        <a:rPr sz="840" spc="0" dirty="0">
                          <a:latin typeface="Arial"/>
                          <a:cs typeface="Arial"/>
                        </a:rPr>
                        <a:t>a</a:t>
                      </a:r>
                      <a:endParaRPr sz="840" dirty="0">
                        <a:latin typeface="Arial"/>
                        <a:cs typeface="Arial"/>
                      </a:endParaRPr>
                    </a:p>
                  </a:txBody>
                  <a:tcPr marL="0" marR="0" marT="0" marB="0"/>
                </a:tc>
                <a:tc>
                  <a:txBody>
                    <a:bodyPr/>
                    <a:lstStyle/>
                    <a:p>
                      <a:pPr marL="280670">
                        <a:lnSpc>
                          <a:spcPct val="100000"/>
                        </a:lnSpc>
                      </a:pPr>
                      <a:r>
                        <a:rPr sz="840" b="1" spc="5" dirty="0">
                          <a:latin typeface="Arial"/>
                          <a:cs typeface="Arial"/>
                        </a:rPr>
                        <a:t>R</a:t>
                      </a:r>
                      <a:r>
                        <a:rPr sz="840" b="1" spc="0" dirty="0">
                          <a:latin typeface="Arial"/>
                          <a:cs typeface="Arial"/>
                        </a:rPr>
                        <a:t>e</a:t>
                      </a:r>
                      <a:r>
                        <a:rPr sz="840" b="1" spc="-5" dirty="0">
                          <a:latin typeface="Arial"/>
                          <a:cs typeface="Arial"/>
                        </a:rPr>
                        <a:t>g</a:t>
                      </a:r>
                      <a:r>
                        <a:rPr sz="840" b="1" spc="10" dirty="0">
                          <a:latin typeface="Arial"/>
                          <a:cs typeface="Arial"/>
                        </a:rPr>
                        <a:t>i</a:t>
                      </a:r>
                      <a:r>
                        <a:rPr sz="840" b="1" spc="-5" dirty="0">
                          <a:latin typeface="Arial"/>
                          <a:cs typeface="Arial"/>
                        </a:rPr>
                        <a:t>o</a:t>
                      </a:r>
                      <a:r>
                        <a:rPr sz="840" b="1" spc="0" dirty="0">
                          <a:latin typeface="Arial"/>
                          <a:cs typeface="Arial"/>
                        </a:rPr>
                        <a:t>n</a:t>
                      </a:r>
                      <a:r>
                        <a:rPr sz="840" b="1" spc="20" dirty="0">
                          <a:latin typeface="Arial"/>
                          <a:cs typeface="Arial"/>
                        </a:rPr>
                        <a:t> </a:t>
                      </a:r>
                      <a:r>
                        <a:rPr sz="840" b="1" spc="0" dirty="0">
                          <a:latin typeface="Arial"/>
                          <a:cs typeface="Arial"/>
                        </a:rPr>
                        <a:t>8</a:t>
                      </a:r>
                      <a:endParaRPr sz="840" dirty="0">
                        <a:latin typeface="Arial"/>
                        <a:cs typeface="Arial"/>
                      </a:endParaRPr>
                    </a:p>
                    <a:p>
                      <a:pPr marL="280670">
                        <a:lnSpc>
                          <a:spcPts val="1130"/>
                        </a:lnSpc>
                      </a:pPr>
                      <a:r>
                        <a:rPr sz="840" spc="5" dirty="0">
                          <a:latin typeface="Arial"/>
                          <a:cs typeface="Arial"/>
                        </a:rPr>
                        <a:t>C</a:t>
                      </a:r>
                      <a:r>
                        <a:rPr sz="840" spc="0" dirty="0">
                          <a:latin typeface="Arial"/>
                          <a:cs typeface="Arial"/>
                        </a:rPr>
                        <a:t>he</a:t>
                      </a:r>
                      <a:r>
                        <a:rPr sz="840" spc="10" dirty="0">
                          <a:latin typeface="Arial"/>
                          <a:cs typeface="Arial"/>
                        </a:rPr>
                        <a:t>s</a:t>
                      </a:r>
                      <a:r>
                        <a:rPr sz="840" spc="-10" dirty="0">
                          <a:latin typeface="Arial"/>
                          <a:cs typeface="Arial"/>
                        </a:rPr>
                        <a:t>t</a:t>
                      </a:r>
                      <a:r>
                        <a:rPr sz="840" spc="25" dirty="0">
                          <a:latin typeface="Arial"/>
                          <a:cs typeface="Arial"/>
                        </a:rPr>
                        <a:t>e</a:t>
                      </a:r>
                      <a:r>
                        <a:rPr sz="840" spc="-20" dirty="0">
                          <a:latin typeface="Arial"/>
                          <a:cs typeface="Arial"/>
                        </a:rPr>
                        <a:t>r</a:t>
                      </a:r>
                      <a:r>
                        <a:rPr sz="840" spc="10" dirty="0">
                          <a:latin typeface="Arial"/>
                          <a:cs typeface="Arial"/>
                        </a:rPr>
                        <a:t>f</a:t>
                      </a:r>
                      <a:r>
                        <a:rPr sz="840" spc="-5" dirty="0">
                          <a:latin typeface="Arial"/>
                          <a:cs typeface="Arial"/>
                        </a:rPr>
                        <a:t>i</a:t>
                      </a:r>
                      <a:r>
                        <a:rPr sz="840" spc="0" dirty="0">
                          <a:latin typeface="Arial"/>
                          <a:cs typeface="Arial"/>
                        </a:rPr>
                        <a:t>e</a:t>
                      </a:r>
                      <a:r>
                        <a:rPr sz="840" spc="20" dirty="0">
                          <a:latin typeface="Arial"/>
                          <a:cs typeface="Arial"/>
                        </a:rPr>
                        <a:t>l</a:t>
                      </a:r>
                      <a:r>
                        <a:rPr sz="840" spc="0" dirty="0">
                          <a:latin typeface="Arial"/>
                          <a:cs typeface="Arial"/>
                        </a:rPr>
                        <a:t>d</a:t>
                      </a:r>
                      <a:endParaRPr sz="840" dirty="0">
                        <a:latin typeface="Arial"/>
                        <a:cs typeface="Arial"/>
                      </a:endParaRPr>
                    </a:p>
                  </a:txBody>
                  <a:tcPr marL="0" marR="0" marT="0" marB="0"/>
                </a:tc>
                <a:tc>
                  <a:txBody>
                    <a:bodyPr/>
                    <a:lstStyle/>
                    <a:p>
                      <a:pPr marL="318770">
                        <a:lnSpc>
                          <a:spcPct val="100000"/>
                        </a:lnSpc>
                      </a:pPr>
                      <a:r>
                        <a:rPr sz="840" b="1" spc="5" dirty="0">
                          <a:latin typeface="Arial"/>
                          <a:cs typeface="Arial"/>
                        </a:rPr>
                        <a:t>R</a:t>
                      </a:r>
                      <a:r>
                        <a:rPr sz="840" b="1" spc="0" dirty="0">
                          <a:latin typeface="Arial"/>
                          <a:cs typeface="Arial"/>
                        </a:rPr>
                        <a:t>e</a:t>
                      </a:r>
                      <a:r>
                        <a:rPr sz="840" b="1" spc="-5" dirty="0">
                          <a:latin typeface="Arial"/>
                          <a:cs typeface="Arial"/>
                        </a:rPr>
                        <a:t>g</a:t>
                      </a:r>
                      <a:r>
                        <a:rPr sz="840" b="1" spc="10" dirty="0">
                          <a:latin typeface="Arial"/>
                          <a:cs typeface="Arial"/>
                        </a:rPr>
                        <a:t>i</a:t>
                      </a:r>
                      <a:r>
                        <a:rPr sz="840" b="1" spc="-5" dirty="0">
                          <a:latin typeface="Arial"/>
                          <a:cs typeface="Arial"/>
                        </a:rPr>
                        <a:t>o</a:t>
                      </a:r>
                      <a:r>
                        <a:rPr sz="840" b="1" spc="0" dirty="0">
                          <a:latin typeface="Arial"/>
                          <a:cs typeface="Arial"/>
                        </a:rPr>
                        <a:t>n</a:t>
                      </a:r>
                      <a:r>
                        <a:rPr sz="840" b="1" spc="20" dirty="0">
                          <a:latin typeface="Arial"/>
                          <a:cs typeface="Arial"/>
                        </a:rPr>
                        <a:t> </a:t>
                      </a:r>
                      <a:r>
                        <a:rPr sz="840" b="1" spc="0" dirty="0">
                          <a:latin typeface="Arial"/>
                          <a:cs typeface="Arial"/>
                        </a:rPr>
                        <a:t>10</a:t>
                      </a:r>
                      <a:endParaRPr sz="840">
                        <a:latin typeface="Arial"/>
                        <a:cs typeface="Arial"/>
                      </a:endParaRPr>
                    </a:p>
                    <a:p>
                      <a:pPr marL="318770">
                        <a:lnSpc>
                          <a:spcPts val="1130"/>
                        </a:lnSpc>
                      </a:pPr>
                      <a:r>
                        <a:rPr sz="840" spc="-45" dirty="0">
                          <a:latin typeface="Arial"/>
                          <a:cs typeface="Arial"/>
                        </a:rPr>
                        <a:t>L</a:t>
                      </a:r>
                      <a:r>
                        <a:rPr sz="840" spc="10" dirty="0">
                          <a:latin typeface="Arial"/>
                          <a:cs typeface="Arial"/>
                        </a:rPr>
                        <a:t>y</a:t>
                      </a:r>
                      <a:r>
                        <a:rPr sz="840" spc="0" dirty="0">
                          <a:latin typeface="Arial"/>
                          <a:cs typeface="Arial"/>
                        </a:rPr>
                        <a:t>n</a:t>
                      </a:r>
                      <a:r>
                        <a:rPr sz="840" spc="10" dirty="0">
                          <a:latin typeface="Arial"/>
                          <a:cs typeface="Arial"/>
                        </a:rPr>
                        <a:t>c</a:t>
                      </a:r>
                      <a:r>
                        <a:rPr sz="840" spc="0" dirty="0">
                          <a:latin typeface="Arial"/>
                          <a:cs typeface="Arial"/>
                        </a:rPr>
                        <a:t>hb</a:t>
                      </a:r>
                      <a:r>
                        <a:rPr sz="840" spc="25" dirty="0">
                          <a:latin typeface="Arial"/>
                          <a:cs typeface="Arial"/>
                        </a:rPr>
                        <a:t>u</a:t>
                      </a:r>
                      <a:r>
                        <a:rPr sz="840" spc="-20" dirty="0">
                          <a:latin typeface="Arial"/>
                          <a:cs typeface="Arial"/>
                        </a:rPr>
                        <a:t>r</a:t>
                      </a:r>
                      <a:r>
                        <a:rPr sz="840" spc="0" dirty="0">
                          <a:latin typeface="Arial"/>
                          <a:cs typeface="Arial"/>
                        </a:rPr>
                        <a:t>g</a:t>
                      </a:r>
                      <a:r>
                        <a:rPr sz="840" spc="25" dirty="0">
                          <a:latin typeface="Arial"/>
                          <a:cs typeface="Arial"/>
                        </a:rPr>
                        <a:t> </a:t>
                      </a:r>
                      <a:r>
                        <a:rPr sz="840" spc="5" dirty="0">
                          <a:latin typeface="Arial"/>
                          <a:cs typeface="Arial"/>
                        </a:rPr>
                        <a:t>C</a:t>
                      </a:r>
                      <a:r>
                        <a:rPr sz="840" spc="-5" dirty="0">
                          <a:latin typeface="Arial"/>
                          <a:cs typeface="Arial"/>
                        </a:rPr>
                        <a:t>i</a:t>
                      </a:r>
                      <a:r>
                        <a:rPr sz="840" spc="10" dirty="0">
                          <a:latin typeface="Arial"/>
                          <a:cs typeface="Arial"/>
                        </a:rPr>
                        <a:t>t</a:t>
                      </a:r>
                      <a:r>
                        <a:rPr sz="840" spc="0" dirty="0">
                          <a:latin typeface="Arial"/>
                          <a:cs typeface="Arial"/>
                        </a:rPr>
                        <a:t>y</a:t>
                      </a:r>
                      <a:endParaRPr sz="840">
                        <a:latin typeface="Arial"/>
                        <a:cs typeface="Arial"/>
                      </a:endParaRPr>
                    </a:p>
                  </a:txBody>
                  <a:tcPr marL="0" marR="0" marT="0" marB="0"/>
                </a:tc>
                <a:tc>
                  <a:txBody>
                    <a:bodyPr/>
                    <a:lstStyle/>
                    <a:p>
                      <a:pPr marL="157480" marR="336550">
                        <a:lnSpc>
                          <a:spcPct val="101099"/>
                        </a:lnSpc>
                      </a:pPr>
                      <a:r>
                        <a:rPr sz="840" spc="5" dirty="0">
                          <a:latin typeface="Arial"/>
                          <a:cs typeface="Arial"/>
                        </a:rPr>
                        <a:t>C</a:t>
                      </a:r>
                      <a:r>
                        <a:rPr sz="840" spc="0" dirty="0">
                          <a:latin typeface="Arial"/>
                          <a:cs typeface="Arial"/>
                        </a:rPr>
                        <a:t>ha</a:t>
                      </a:r>
                      <a:r>
                        <a:rPr sz="840" spc="5" dirty="0">
                          <a:latin typeface="Arial"/>
                          <a:cs typeface="Arial"/>
                        </a:rPr>
                        <a:t>r</a:t>
                      </a:r>
                      <a:r>
                        <a:rPr sz="840" spc="-5" dirty="0">
                          <a:latin typeface="Arial"/>
                          <a:cs typeface="Arial"/>
                        </a:rPr>
                        <a:t>l</a:t>
                      </a:r>
                      <a:r>
                        <a:rPr sz="840" spc="0" dirty="0">
                          <a:latin typeface="Arial"/>
                          <a:cs typeface="Arial"/>
                        </a:rPr>
                        <a:t>o</a:t>
                      </a:r>
                      <a:r>
                        <a:rPr sz="840" spc="10" dirty="0">
                          <a:latin typeface="Arial"/>
                          <a:cs typeface="Arial"/>
                        </a:rPr>
                        <a:t>t</a:t>
                      </a:r>
                      <a:r>
                        <a:rPr sz="840" spc="-10" dirty="0">
                          <a:latin typeface="Arial"/>
                          <a:cs typeface="Arial"/>
                        </a:rPr>
                        <a:t>t</a:t>
                      </a:r>
                      <a:r>
                        <a:rPr sz="840" spc="0" dirty="0">
                          <a:latin typeface="Arial"/>
                          <a:cs typeface="Arial"/>
                        </a:rPr>
                        <a:t>e G</a:t>
                      </a:r>
                      <a:r>
                        <a:rPr sz="840" spc="5" dirty="0">
                          <a:latin typeface="Arial"/>
                          <a:cs typeface="Arial"/>
                        </a:rPr>
                        <a:t>r</a:t>
                      </a:r>
                      <a:r>
                        <a:rPr sz="840" spc="0" dirty="0">
                          <a:latin typeface="Arial"/>
                          <a:cs typeface="Arial"/>
                        </a:rPr>
                        <a:t>een</a:t>
                      </a:r>
                      <a:r>
                        <a:rPr sz="840" spc="10" dirty="0">
                          <a:latin typeface="Arial"/>
                          <a:cs typeface="Arial"/>
                        </a:rPr>
                        <a:t>sv</a:t>
                      </a:r>
                      <a:r>
                        <a:rPr sz="840" spc="-5" dirty="0">
                          <a:latin typeface="Arial"/>
                          <a:cs typeface="Arial"/>
                        </a:rPr>
                        <a:t>i</a:t>
                      </a:r>
                      <a:r>
                        <a:rPr sz="840" spc="20" dirty="0">
                          <a:latin typeface="Arial"/>
                          <a:cs typeface="Arial"/>
                        </a:rPr>
                        <a:t>l</a:t>
                      </a:r>
                      <a:r>
                        <a:rPr sz="840" spc="-5" dirty="0">
                          <a:latin typeface="Arial"/>
                          <a:cs typeface="Arial"/>
                        </a:rPr>
                        <a:t>l</a:t>
                      </a:r>
                      <a:r>
                        <a:rPr sz="840" spc="0" dirty="0">
                          <a:latin typeface="Arial"/>
                          <a:cs typeface="Arial"/>
                        </a:rPr>
                        <a:t>e</a:t>
                      </a:r>
                      <a:endParaRPr sz="840">
                        <a:latin typeface="Arial"/>
                        <a:cs typeface="Arial"/>
                      </a:endParaRPr>
                    </a:p>
                  </a:txBody>
                  <a:tcPr marL="0" marR="0" marT="0" marB="0"/>
                </a:tc>
                <a:tc>
                  <a:txBody>
                    <a:bodyPr/>
                    <a:lstStyle/>
                    <a:p>
                      <a:pPr marL="245745">
                        <a:lnSpc>
                          <a:spcPct val="100000"/>
                        </a:lnSpc>
                      </a:pPr>
                      <a:r>
                        <a:rPr sz="840" b="1" spc="5" dirty="0">
                          <a:latin typeface="Arial"/>
                          <a:cs typeface="Arial"/>
                        </a:rPr>
                        <a:t>R</a:t>
                      </a:r>
                      <a:r>
                        <a:rPr sz="840" b="1" spc="0" dirty="0">
                          <a:latin typeface="Arial"/>
                          <a:cs typeface="Arial"/>
                        </a:rPr>
                        <a:t>e</a:t>
                      </a:r>
                      <a:r>
                        <a:rPr sz="840" b="1" spc="-5" dirty="0">
                          <a:latin typeface="Arial"/>
                          <a:cs typeface="Arial"/>
                        </a:rPr>
                        <a:t>g</a:t>
                      </a:r>
                      <a:r>
                        <a:rPr sz="840" b="1" spc="10" dirty="0">
                          <a:latin typeface="Arial"/>
                          <a:cs typeface="Arial"/>
                        </a:rPr>
                        <a:t>i</a:t>
                      </a:r>
                      <a:r>
                        <a:rPr sz="840" b="1" spc="-5" dirty="0">
                          <a:latin typeface="Arial"/>
                          <a:cs typeface="Arial"/>
                        </a:rPr>
                        <a:t>o</a:t>
                      </a:r>
                      <a:r>
                        <a:rPr sz="840" b="1" spc="0" dirty="0">
                          <a:latin typeface="Arial"/>
                          <a:cs typeface="Arial"/>
                        </a:rPr>
                        <a:t>n</a:t>
                      </a:r>
                      <a:r>
                        <a:rPr sz="840" b="1" spc="20" dirty="0">
                          <a:latin typeface="Arial"/>
                          <a:cs typeface="Arial"/>
                        </a:rPr>
                        <a:t> </a:t>
                      </a:r>
                      <a:r>
                        <a:rPr sz="840" b="1" spc="-45" dirty="0">
                          <a:latin typeface="Arial"/>
                          <a:cs typeface="Arial"/>
                        </a:rPr>
                        <a:t>1</a:t>
                      </a:r>
                      <a:r>
                        <a:rPr sz="840" b="1" spc="0" dirty="0">
                          <a:latin typeface="Arial"/>
                          <a:cs typeface="Arial"/>
                        </a:rPr>
                        <a:t>1</a:t>
                      </a:r>
                      <a:endParaRPr sz="840">
                        <a:latin typeface="Arial"/>
                        <a:cs typeface="Arial"/>
                      </a:endParaRPr>
                    </a:p>
                    <a:p>
                      <a:pPr marL="245745">
                        <a:lnSpc>
                          <a:spcPts val="1130"/>
                        </a:lnSpc>
                      </a:pPr>
                      <a:r>
                        <a:rPr sz="840" spc="-5" dirty="0">
                          <a:latin typeface="Arial"/>
                          <a:cs typeface="Arial"/>
                        </a:rPr>
                        <a:t>M</a:t>
                      </a:r>
                      <a:r>
                        <a:rPr sz="840" spc="0" dirty="0">
                          <a:latin typeface="Arial"/>
                          <a:cs typeface="Arial"/>
                        </a:rPr>
                        <a:t>o</a:t>
                      </a:r>
                      <a:r>
                        <a:rPr sz="840" spc="25" dirty="0">
                          <a:latin typeface="Arial"/>
                          <a:cs typeface="Arial"/>
                        </a:rPr>
                        <a:t>n</a:t>
                      </a:r>
                      <a:r>
                        <a:rPr sz="840" spc="-10" dirty="0">
                          <a:latin typeface="Arial"/>
                          <a:cs typeface="Arial"/>
                        </a:rPr>
                        <a:t>t</a:t>
                      </a:r>
                      <a:r>
                        <a:rPr sz="840" spc="0" dirty="0">
                          <a:latin typeface="Arial"/>
                          <a:cs typeface="Arial"/>
                        </a:rPr>
                        <a:t>go</a:t>
                      </a:r>
                      <a:r>
                        <a:rPr sz="840" spc="20" dirty="0">
                          <a:latin typeface="Arial"/>
                          <a:cs typeface="Arial"/>
                        </a:rPr>
                        <a:t>m</a:t>
                      </a:r>
                      <a:r>
                        <a:rPr sz="840" spc="0" dirty="0">
                          <a:latin typeface="Arial"/>
                          <a:cs typeface="Arial"/>
                        </a:rPr>
                        <a:t>e</a:t>
                      </a:r>
                      <a:r>
                        <a:rPr sz="840" spc="5" dirty="0">
                          <a:latin typeface="Arial"/>
                          <a:cs typeface="Arial"/>
                        </a:rPr>
                        <a:t>r</a:t>
                      </a:r>
                      <a:r>
                        <a:rPr sz="840" spc="0" dirty="0">
                          <a:latin typeface="Arial"/>
                          <a:cs typeface="Arial"/>
                        </a:rPr>
                        <a:t>y</a:t>
                      </a:r>
                      <a:endParaRPr sz="840">
                        <a:latin typeface="Arial"/>
                        <a:cs typeface="Arial"/>
                      </a:endParaRPr>
                    </a:p>
                  </a:txBody>
                  <a:tcPr marL="0" marR="0" marT="0" marB="0"/>
                </a:tc>
                <a:tc>
                  <a:txBody>
                    <a:bodyPr/>
                    <a:lstStyle/>
                    <a:p>
                      <a:pPr marL="233679">
                        <a:lnSpc>
                          <a:spcPct val="100000"/>
                        </a:lnSpc>
                      </a:pPr>
                      <a:r>
                        <a:rPr sz="840" b="1" spc="5" dirty="0">
                          <a:latin typeface="Arial"/>
                          <a:cs typeface="Arial"/>
                        </a:rPr>
                        <a:t>R</a:t>
                      </a:r>
                      <a:r>
                        <a:rPr sz="840" b="1" spc="0" dirty="0">
                          <a:latin typeface="Arial"/>
                          <a:cs typeface="Arial"/>
                        </a:rPr>
                        <a:t>e</a:t>
                      </a:r>
                      <a:r>
                        <a:rPr sz="840" b="1" spc="-5" dirty="0">
                          <a:latin typeface="Arial"/>
                          <a:cs typeface="Arial"/>
                        </a:rPr>
                        <a:t>g</a:t>
                      </a:r>
                      <a:r>
                        <a:rPr sz="840" b="1" spc="10" dirty="0">
                          <a:latin typeface="Arial"/>
                          <a:cs typeface="Arial"/>
                        </a:rPr>
                        <a:t>i</a:t>
                      </a:r>
                      <a:r>
                        <a:rPr sz="840" b="1" spc="-5" dirty="0">
                          <a:latin typeface="Arial"/>
                          <a:cs typeface="Arial"/>
                        </a:rPr>
                        <a:t>o</a:t>
                      </a:r>
                      <a:r>
                        <a:rPr sz="840" b="1" spc="0" dirty="0">
                          <a:latin typeface="Arial"/>
                          <a:cs typeface="Arial"/>
                        </a:rPr>
                        <a:t>n</a:t>
                      </a:r>
                      <a:r>
                        <a:rPr sz="840" b="1" spc="20" dirty="0">
                          <a:latin typeface="Arial"/>
                          <a:cs typeface="Arial"/>
                        </a:rPr>
                        <a:t> </a:t>
                      </a:r>
                      <a:r>
                        <a:rPr sz="840" b="1" spc="0" dirty="0">
                          <a:latin typeface="Arial"/>
                          <a:cs typeface="Arial"/>
                        </a:rPr>
                        <a:t>12</a:t>
                      </a:r>
                      <a:endParaRPr sz="840">
                        <a:latin typeface="Arial"/>
                        <a:cs typeface="Arial"/>
                      </a:endParaRPr>
                    </a:p>
                    <a:p>
                      <a:pPr marL="233679">
                        <a:lnSpc>
                          <a:spcPts val="1130"/>
                        </a:lnSpc>
                      </a:pPr>
                      <a:r>
                        <a:rPr sz="840" spc="-10" dirty="0">
                          <a:latin typeface="Arial"/>
                          <a:cs typeface="Arial"/>
                        </a:rPr>
                        <a:t>V</a:t>
                      </a:r>
                      <a:r>
                        <a:rPr sz="840" spc="-5" dirty="0">
                          <a:latin typeface="Arial"/>
                          <a:cs typeface="Arial"/>
                        </a:rPr>
                        <a:t>i</a:t>
                      </a:r>
                      <a:r>
                        <a:rPr sz="840" spc="5" dirty="0">
                          <a:latin typeface="Arial"/>
                          <a:cs typeface="Arial"/>
                        </a:rPr>
                        <a:t>r</a:t>
                      </a:r>
                      <a:r>
                        <a:rPr sz="840" spc="0" dirty="0">
                          <a:latin typeface="Arial"/>
                          <a:cs typeface="Arial"/>
                        </a:rPr>
                        <a:t>g</a:t>
                      </a:r>
                      <a:r>
                        <a:rPr sz="840" spc="-5" dirty="0">
                          <a:latin typeface="Arial"/>
                          <a:cs typeface="Arial"/>
                        </a:rPr>
                        <a:t>i</a:t>
                      </a:r>
                      <a:r>
                        <a:rPr sz="840" spc="0" dirty="0">
                          <a:latin typeface="Arial"/>
                          <a:cs typeface="Arial"/>
                        </a:rPr>
                        <a:t>n</a:t>
                      </a:r>
                      <a:r>
                        <a:rPr sz="840" spc="20" dirty="0">
                          <a:latin typeface="Arial"/>
                          <a:cs typeface="Arial"/>
                        </a:rPr>
                        <a:t>i</a:t>
                      </a:r>
                      <a:r>
                        <a:rPr sz="840" spc="0" dirty="0">
                          <a:latin typeface="Arial"/>
                          <a:cs typeface="Arial"/>
                        </a:rPr>
                        <a:t>a </a:t>
                      </a:r>
                      <a:r>
                        <a:rPr sz="840" spc="15" dirty="0">
                          <a:latin typeface="Arial"/>
                          <a:cs typeface="Arial"/>
                        </a:rPr>
                        <a:t>B</a:t>
                      </a:r>
                      <a:r>
                        <a:rPr sz="840" spc="0" dirty="0">
                          <a:latin typeface="Arial"/>
                          <a:cs typeface="Arial"/>
                        </a:rPr>
                        <a:t>ea</a:t>
                      </a:r>
                      <a:r>
                        <a:rPr sz="840" spc="10" dirty="0">
                          <a:latin typeface="Arial"/>
                          <a:cs typeface="Arial"/>
                        </a:rPr>
                        <a:t>c</a:t>
                      </a:r>
                      <a:r>
                        <a:rPr sz="840" spc="0" dirty="0">
                          <a:latin typeface="Arial"/>
                          <a:cs typeface="Arial"/>
                        </a:rPr>
                        <a:t>h</a:t>
                      </a:r>
                      <a:r>
                        <a:rPr sz="840" spc="25" dirty="0">
                          <a:latin typeface="Arial"/>
                          <a:cs typeface="Arial"/>
                        </a:rPr>
                        <a:t> </a:t>
                      </a:r>
                      <a:r>
                        <a:rPr sz="840" spc="5" dirty="0">
                          <a:latin typeface="Arial"/>
                          <a:cs typeface="Arial"/>
                        </a:rPr>
                        <a:t>C</a:t>
                      </a:r>
                      <a:r>
                        <a:rPr sz="840" spc="-5" dirty="0">
                          <a:latin typeface="Arial"/>
                          <a:cs typeface="Arial"/>
                        </a:rPr>
                        <a:t>i</a:t>
                      </a:r>
                      <a:r>
                        <a:rPr sz="840" spc="10" dirty="0">
                          <a:latin typeface="Arial"/>
                          <a:cs typeface="Arial"/>
                        </a:rPr>
                        <a:t>t</a:t>
                      </a:r>
                      <a:r>
                        <a:rPr sz="840" spc="0" dirty="0">
                          <a:latin typeface="Arial"/>
                          <a:cs typeface="Arial"/>
                        </a:rPr>
                        <a:t>y</a:t>
                      </a:r>
                      <a:endParaRPr sz="840">
                        <a:latin typeface="Arial"/>
                        <a:cs typeface="Arial"/>
                      </a:endParaRPr>
                    </a:p>
                  </a:txBody>
                  <a:tcPr marL="0" marR="0" marT="0" marB="0"/>
                </a:tc>
                <a:extLst>
                  <a:ext uri="{0D108BD9-81ED-4DB2-BD59-A6C34878D82A}">
                    <a16:rowId xmlns:a16="http://schemas.microsoft.com/office/drawing/2014/main" val="10000"/>
                  </a:ext>
                </a:extLst>
              </a:tr>
              <a:tr h="129098">
                <a:tc>
                  <a:txBody>
                    <a:bodyPr/>
                    <a:lstStyle/>
                    <a:p>
                      <a:pPr marL="25400">
                        <a:lnSpc>
                          <a:spcPct val="100000"/>
                        </a:lnSpc>
                      </a:pPr>
                      <a:r>
                        <a:rPr sz="840" spc="-15" dirty="0">
                          <a:latin typeface="Arial"/>
                          <a:cs typeface="Arial"/>
                        </a:rPr>
                        <a:t>J</a:t>
                      </a:r>
                      <a:r>
                        <a:rPr sz="840" spc="25" dirty="0">
                          <a:latin typeface="Arial"/>
                          <a:cs typeface="Arial"/>
                        </a:rPr>
                        <a:t>a</a:t>
                      </a:r>
                      <a:r>
                        <a:rPr sz="840" spc="-5" dirty="0">
                          <a:latin typeface="Arial"/>
                          <a:cs typeface="Arial"/>
                        </a:rPr>
                        <a:t>m</a:t>
                      </a:r>
                      <a:r>
                        <a:rPr sz="840" spc="0" dirty="0">
                          <a:latin typeface="Arial"/>
                          <a:cs typeface="Arial"/>
                        </a:rPr>
                        <a:t>es</a:t>
                      </a:r>
                      <a:r>
                        <a:rPr sz="840" spc="35" dirty="0">
                          <a:latin typeface="Arial"/>
                          <a:cs typeface="Arial"/>
                        </a:rPr>
                        <a:t> </a:t>
                      </a:r>
                      <a:r>
                        <a:rPr sz="840" spc="5" dirty="0">
                          <a:latin typeface="Arial"/>
                          <a:cs typeface="Arial"/>
                        </a:rPr>
                        <a:t>C</a:t>
                      </a:r>
                      <a:r>
                        <a:rPr sz="840" spc="-5" dirty="0">
                          <a:latin typeface="Arial"/>
                          <a:cs typeface="Arial"/>
                        </a:rPr>
                        <a:t>i</a:t>
                      </a:r>
                      <a:r>
                        <a:rPr sz="840" spc="10" dirty="0">
                          <a:latin typeface="Arial"/>
                          <a:cs typeface="Arial"/>
                        </a:rPr>
                        <a:t>t</a:t>
                      </a:r>
                      <a:r>
                        <a:rPr sz="840" spc="0" dirty="0">
                          <a:latin typeface="Arial"/>
                          <a:cs typeface="Arial"/>
                        </a:rPr>
                        <a:t>y</a:t>
                      </a:r>
                      <a:endParaRPr sz="840">
                        <a:latin typeface="Arial"/>
                        <a:cs typeface="Arial"/>
                      </a:endParaRPr>
                    </a:p>
                  </a:txBody>
                  <a:tcPr marL="0" marR="0" marT="0" marB="0"/>
                </a:tc>
                <a:tc>
                  <a:txBody>
                    <a:bodyPr/>
                    <a:lstStyle/>
                    <a:p>
                      <a:pPr marL="280670">
                        <a:lnSpc>
                          <a:spcPct val="100000"/>
                        </a:lnSpc>
                      </a:pPr>
                      <a:r>
                        <a:rPr sz="840" spc="5" dirty="0">
                          <a:latin typeface="Arial"/>
                          <a:cs typeface="Arial"/>
                        </a:rPr>
                        <a:t>H</a:t>
                      </a:r>
                      <a:r>
                        <a:rPr sz="840" spc="0" dirty="0">
                          <a:latin typeface="Arial"/>
                          <a:cs typeface="Arial"/>
                        </a:rPr>
                        <a:t>en</a:t>
                      </a:r>
                      <a:r>
                        <a:rPr sz="840" spc="5" dirty="0">
                          <a:latin typeface="Arial"/>
                          <a:cs typeface="Arial"/>
                        </a:rPr>
                        <a:t>r</a:t>
                      </a:r>
                      <a:r>
                        <a:rPr sz="840" spc="-5" dirty="0">
                          <a:latin typeface="Arial"/>
                          <a:cs typeface="Arial"/>
                        </a:rPr>
                        <a:t>i</a:t>
                      </a:r>
                      <a:r>
                        <a:rPr sz="840" spc="10" dirty="0">
                          <a:latin typeface="Arial"/>
                          <a:cs typeface="Arial"/>
                        </a:rPr>
                        <a:t>c</a:t>
                      </a:r>
                      <a:r>
                        <a:rPr sz="840" spc="0" dirty="0">
                          <a:latin typeface="Arial"/>
                          <a:cs typeface="Arial"/>
                        </a:rPr>
                        <a:t>o</a:t>
                      </a:r>
                      <a:endParaRPr sz="840">
                        <a:latin typeface="Arial"/>
                        <a:cs typeface="Arial"/>
                      </a:endParaRPr>
                    </a:p>
                  </a:txBody>
                  <a:tcPr marL="0" marR="0" marT="0" marB="0"/>
                </a:tc>
                <a:tc>
                  <a:txBody>
                    <a:bodyPr/>
                    <a:lstStyle/>
                    <a:p>
                      <a:pPr marL="318770">
                        <a:lnSpc>
                          <a:spcPct val="100000"/>
                        </a:lnSpc>
                      </a:pPr>
                      <a:r>
                        <a:rPr sz="840" spc="-10" dirty="0">
                          <a:latin typeface="Arial"/>
                          <a:cs typeface="Arial"/>
                        </a:rPr>
                        <a:t>B</a:t>
                      </a:r>
                      <a:r>
                        <a:rPr sz="840" spc="0" dirty="0">
                          <a:latin typeface="Arial"/>
                          <a:cs typeface="Arial"/>
                        </a:rPr>
                        <a:t>e</a:t>
                      </a:r>
                      <a:r>
                        <a:rPr sz="840" spc="25" dirty="0">
                          <a:latin typeface="Arial"/>
                          <a:cs typeface="Arial"/>
                        </a:rPr>
                        <a:t>d</a:t>
                      </a:r>
                      <a:r>
                        <a:rPr sz="840" spc="-10" dirty="0">
                          <a:latin typeface="Arial"/>
                          <a:cs typeface="Arial"/>
                        </a:rPr>
                        <a:t>f</a:t>
                      </a:r>
                      <a:r>
                        <a:rPr sz="840" spc="0" dirty="0">
                          <a:latin typeface="Arial"/>
                          <a:cs typeface="Arial"/>
                        </a:rPr>
                        <a:t>o</a:t>
                      </a:r>
                      <a:r>
                        <a:rPr sz="840" spc="5" dirty="0">
                          <a:latin typeface="Arial"/>
                          <a:cs typeface="Arial"/>
                        </a:rPr>
                        <a:t>r</a:t>
                      </a:r>
                      <a:r>
                        <a:rPr sz="840" spc="0" dirty="0">
                          <a:latin typeface="Arial"/>
                          <a:cs typeface="Arial"/>
                        </a:rPr>
                        <a:t>d</a:t>
                      </a:r>
                      <a:endParaRPr sz="840">
                        <a:latin typeface="Arial"/>
                        <a:cs typeface="Arial"/>
                      </a:endParaRPr>
                    </a:p>
                  </a:txBody>
                  <a:tcPr marL="0" marR="0" marT="0" marB="0"/>
                </a:tc>
                <a:tc>
                  <a:txBody>
                    <a:bodyPr/>
                    <a:lstStyle/>
                    <a:p>
                      <a:pPr marL="157480">
                        <a:lnSpc>
                          <a:spcPct val="100000"/>
                        </a:lnSpc>
                      </a:pPr>
                      <a:r>
                        <a:rPr sz="840" spc="-10" dirty="0">
                          <a:latin typeface="Arial"/>
                          <a:cs typeface="Arial"/>
                        </a:rPr>
                        <a:t>S</a:t>
                      </a:r>
                      <a:r>
                        <a:rPr sz="840" spc="0" dirty="0">
                          <a:latin typeface="Arial"/>
                          <a:cs typeface="Arial"/>
                        </a:rPr>
                        <a:t>u</a:t>
                      </a:r>
                      <a:r>
                        <a:rPr sz="840" spc="10" dirty="0">
                          <a:latin typeface="Arial"/>
                          <a:cs typeface="Arial"/>
                        </a:rPr>
                        <a:t>ss</a:t>
                      </a:r>
                      <a:r>
                        <a:rPr sz="840" spc="0" dirty="0">
                          <a:latin typeface="Arial"/>
                          <a:cs typeface="Arial"/>
                        </a:rPr>
                        <a:t>ex</a:t>
                      </a:r>
                      <a:endParaRPr sz="840">
                        <a:latin typeface="Arial"/>
                        <a:cs typeface="Arial"/>
                      </a:endParaRPr>
                    </a:p>
                  </a:txBody>
                  <a:tcPr marL="0" marR="0" marT="0" marB="0"/>
                </a:tc>
                <a:tc>
                  <a:txBody>
                    <a:bodyPr/>
                    <a:lstStyle/>
                    <a:p>
                      <a:pPr marL="245745">
                        <a:lnSpc>
                          <a:spcPct val="100000"/>
                        </a:lnSpc>
                      </a:pPr>
                      <a:r>
                        <a:rPr sz="840" spc="-45" dirty="0">
                          <a:latin typeface="Arial"/>
                          <a:cs typeface="Arial"/>
                        </a:rPr>
                        <a:t>W</a:t>
                      </a:r>
                      <a:r>
                        <a:rPr sz="840" spc="0" dirty="0">
                          <a:latin typeface="Arial"/>
                          <a:cs typeface="Arial"/>
                        </a:rPr>
                        <a:t>a</a:t>
                      </a:r>
                      <a:r>
                        <a:rPr sz="840" spc="10" dirty="0">
                          <a:latin typeface="Arial"/>
                          <a:cs typeface="Arial"/>
                        </a:rPr>
                        <a:t>s</a:t>
                      </a:r>
                      <a:r>
                        <a:rPr sz="840" spc="25" dirty="0">
                          <a:latin typeface="Arial"/>
                          <a:cs typeface="Arial"/>
                        </a:rPr>
                        <a:t>h</a:t>
                      </a:r>
                      <a:r>
                        <a:rPr sz="840" spc="-5" dirty="0">
                          <a:latin typeface="Arial"/>
                          <a:cs typeface="Arial"/>
                        </a:rPr>
                        <a:t>i</a:t>
                      </a:r>
                      <a:r>
                        <a:rPr sz="840" spc="0" dirty="0">
                          <a:latin typeface="Arial"/>
                          <a:cs typeface="Arial"/>
                        </a:rPr>
                        <a:t>ng</a:t>
                      </a:r>
                      <a:r>
                        <a:rPr sz="840" spc="10" dirty="0">
                          <a:latin typeface="Arial"/>
                          <a:cs typeface="Arial"/>
                        </a:rPr>
                        <a:t>t</a:t>
                      </a:r>
                      <a:r>
                        <a:rPr sz="840" spc="0" dirty="0">
                          <a:latin typeface="Arial"/>
                          <a:cs typeface="Arial"/>
                        </a:rPr>
                        <a:t>on</a:t>
                      </a:r>
                      <a:endParaRPr sz="840">
                        <a:latin typeface="Arial"/>
                        <a:cs typeface="Arial"/>
                      </a:endParaRPr>
                    </a:p>
                  </a:txBody>
                  <a:tcPr marL="0" marR="0" marT="0" marB="0"/>
                </a:tc>
                <a:tc>
                  <a:txBody>
                    <a:bodyPr/>
                    <a:lstStyle/>
                    <a:p>
                      <a:pPr marL="233679">
                        <a:lnSpc>
                          <a:spcPct val="100000"/>
                        </a:lnSpc>
                      </a:pPr>
                      <a:r>
                        <a:rPr sz="840" spc="5" dirty="0">
                          <a:latin typeface="Arial"/>
                          <a:cs typeface="Arial"/>
                        </a:rPr>
                        <a:t>N</a:t>
                      </a:r>
                      <a:r>
                        <a:rPr sz="840" spc="0" dirty="0">
                          <a:latin typeface="Arial"/>
                          <a:cs typeface="Arial"/>
                        </a:rPr>
                        <a:t>o</a:t>
                      </a:r>
                      <a:r>
                        <a:rPr sz="840" spc="5" dirty="0">
                          <a:latin typeface="Arial"/>
                          <a:cs typeface="Arial"/>
                        </a:rPr>
                        <a:t>r</a:t>
                      </a:r>
                      <a:r>
                        <a:rPr sz="840" spc="-10" dirty="0">
                          <a:latin typeface="Arial"/>
                          <a:cs typeface="Arial"/>
                        </a:rPr>
                        <a:t>f</a:t>
                      </a:r>
                      <a:r>
                        <a:rPr sz="840" spc="0" dirty="0">
                          <a:latin typeface="Arial"/>
                          <a:cs typeface="Arial"/>
                        </a:rPr>
                        <a:t>o</a:t>
                      </a:r>
                      <a:r>
                        <a:rPr sz="840" spc="20" dirty="0">
                          <a:latin typeface="Arial"/>
                          <a:cs typeface="Arial"/>
                        </a:rPr>
                        <a:t>l</a:t>
                      </a:r>
                      <a:r>
                        <a:rPr sz="840" spc="0" dirty="0">
                          <a:latin typeface="Arial"/>
                          <a:cs typeface="Arial"/>
                        </a:rPr>
                        <a:t>k</a:t>
                      </a:r>
                      <a:r>
                        <a:rPr sz="840" spc="10" dirty="0">
                          <a:latin typeface="Arial"/>
                          <a:cs typeface="Arial"/>
                        </a:rPr>
                        <a:t> </a:t>
                      </a:r>
                      <a:r>
                        <a:rPr sz="840" spc="5" dirty="0">
                          <a:latin typeface="Arial"/>
                          <a:cs typeface="Arial"/>
                        </a:rPr>
                        <a:t>C</a:t>
                      </a:r>
                      <a:r>
                        <a:rPr sz="840" spc="-5" dirty="0">
                          <a:latin typeface="Arial"/>
                          <a:cs typeface="Arial"/>
                        </a:rPr>
                        <a:t>i</a:t>
                      </a:r>
                      <a:r>
                        <a:rPr sz="840" spc="10" dirty="0">
                          <a:latin typeface="Arial"/>
                          <a:cs typeface="Arial"/>
                        </a:rPr>
                        <a:t>t</a:t>
                      </a:r>
                      <a:r>
                        <a:rPr sz="840" spc="0" dirty="0">
                          <a:latin typeface="Arial"/>
                          <a:cs typeface="Arial"/>
                        </a:rPr>
                        <a:t>y</a:t>
                      </a:r>
                      <a:endParaRPr sz="840">
                        <a:latin typeface="Arial"/>
                        <a:cs typeface="Arial"/>
                      </a:endParaRPr>
                    </a:p>
                  </a:txBody>
                  <a:tcPr marL="0" marR="0" marT="0" marB="0"/>
                </a:tc>
                <a:extLst>
                  <a:ext uri="{0D108BD9-81ED-4DB2-BD59-A6C34878D82A}">
                    <a16:rowId xmlns:a16="http://schemas.microsoft.com/office/drawing/2014/main" val="10001"/>
                  </a:ext>
                </a:extLst>
              </a:tr>
              <a:tr h="129098">
                <a:tc>
                  <a:txBody>
                    <a:bodyPr/>
                    <a:lstStyle/>
                    <a:p>
                      <a:pPr marL="25400">
                        <a:lnSpc>
                          <a:spcPct val="100000"/>
                        </a:lnSpc>
                      </a:pPr>
                      <a:r>
                        <a:rPr sz="840" spc="-105" dirty="0">
                          <a:latin typeface="Arial"/>
                          <a:cs typeface="Arial"/>
                        </a:rPr>
                        <a:t>Y</a:t>
                      </a:r>
                      <a:r>
                        <a:rPr sz="840" spc="25" dirty="0">
                          <a:latin typeface="Arial"/>
                          <a:cs typeface="Arial"/>
                        </a:rPr>
                        <a:t>o</a:t>
                      </a:r>
                      <a:r>
                        <a:rPr sz="840" spc="5" dirty="0">
                          <a:latin typeface="Arial"/>
                          <a:cs typeface="Arial"/>
                        </a:rPr>
                        <a:t>r</a:t>
                      </a:r>
                      <a:r>
                        <a:rPr sz="840" spc="0" dirty="0">
                          <a:latin typeface="Arial"/>
                          <a:cs typeface="Arial"/>
                        </a:rPr>
                        <a:t>k</a:t>
                      </a:r>
                      <a:endParaRPr sz="840" dirty="0">
                        <a:latin typeface="Arial"/>
                        <a:cs typeface="Arial"/>
                      </a:endParaRPr>
                    </a:p>
                  </a:txBody>
                  <a:tcPr marL="0" marR="0" marT="0" marB="0"/>
                </a:tc>
                <a:tc>
                  <a:txBody>
                    <a:bodyPr/>
                    <a:lstStyle/>
                    <a:p>
                      <a:pPr marL="280670">
                        <a:lnSpc>
                          <a:spcPct val="100000"/>
                        </a:lnSpc>
                      </a:pPr>
                      <a:r>
                        <a:rPr sz="840" spc="5" dirty="0">
                          <a:latin typeface="Arial"/>
                          <a:cs typeface="Arial"/>
                        </a:rPr>
                        <a:t>R</a:t>
                      </a:r>
                      <a:r>
                        <a:rPr sz="840" spc="-5" dirty="0">
                          <a:latin typeface="Arial"/>
                          <a:cs typeface="Arial"/>
                        </a:rPr>
                        <a:t>i</a:t>
                      </a:r>
                      <a:r>
                        <a:rPr sz="840" spc="10" dirty="0">
                          <a:latin typeface="Arial"/>
                          <a:cs typeface="Arial"/>
                        </a:rPr>
                        <a:t>c</a:t>
                      </a:r>
                      <a:r>
                        <a:rPr sz="840" spc="0" dirty="0">
                          <a:latin typeface="Arial"/>
                          <a:cs typeface="Arial"/>
                        </a:rPr>
                        <a:t>h</a:t>
                      </a:r>
                      <a:r>
                        <a:rPr sz="840" spc="20" dirty="0">
                          <a:latin typeface="Arial"/>
                          <a:cs typeface="Arial"/>
                        </a:rPr>
                        <a:t>m</a:t>
                      </a:r>
                      <a:r>
                        <a:rPr sz="840" spc="0" dirty="0">
                          <a:latin typeface="Arial"/>
                          <a:cs typeface="Arial"/>
                        </a:rPr>
                        <a:t>ond</a:t>
                      </a:r>
                      <a:r>
                        <a:rPr sz="840" spc="25" dirty="0">
                          <a:latin typeface="Arial"/>
                          <a:cs typeface="Arial"/>
                        </a:rPr>
                        <a:t> </a:t>
                      </a:r>
                      <a:r>
                        <a:rPr sz="840" spc="5" dirty="0">
                          <a:latin typeface="Arial"/>
                          <a:cs typeface="Arial"/>
                        </a:rPr>
                        <a:t>C</a:t>
                      </a:r>
                      <a:r>
                        <a:rPr sz="840" spc="-5" dirty="0">
                          <a:latin typeface="Arial"/>
                          <a:cs typeface="Arial"/>
                        </a:rPr>
                        <a:t>i</a:t>
                      </a:r>
                      <a:r>
                        <a:rPr sz="840" spc="10" dirty="0">
                          <a:latin typeface="Arial"/>
                          <a:cs typeface="Arial"/>
                        </a:rPr>
                        <a:t>t</a:t>
                      </a:r>
                      <a:r>
                        <a:rPr sz="840" spc="0" dirty="0">
                          <a:latin typeface="Arial"/>
                          <a:cs typeface="Arial"/>
                        </a:rPr>
                        <a:t>y</a:t>
                      </a:r>
                      <a:endParaRPr sz="840">
                        <a:latin typeface="Arial"/>
                        <a:cs typeface="Arial"/>
                      </a:endParaRPr>
                    </a:p>
                  </a:txBody>
                  <a:tcPr marL="0" marR="0" marT="0" marB="0"/>
                </a:tc>
                <a:tc>
                  <a:txBody>
                    <a:bodyPr/>
                    <a:lstStyle/>
                    <a:p>
                      <a:pPr marL="318770">
                        <a:lnSpc>
                          <a:spcPct val="100000"/>
                        </a:lnSpc>
                      </a:pPr>
                      <a:r>
                        <a:rPr sz="840" spc="-10" dirty="0">
                          <a:latin typeface="Arial"/>
                          <a:cs typeface="Arial"/>
                        </a:rPr>
                        <a:t>P</a:t>
                      </a:r>
                      <a:r>
                        <a:rPr sz="840" spc="20" dirty="0">
                          <a:latin typeface="Arial"/>
                          <a:cs typeface="Arial"/>
                        </a:rPr>
                        <a:t>i</a:t>
                      </a:r>
                      <a:r>
                        <a:rPr sz="840" spc="-10" dirty="0">
                          <a:latin typeface="Arial"/>
                          <a:cs typeface="Arial"/>
                        </a:rPr>
                        <a:t>t</a:t>
                      </a:r>
                      <a:r>
                        <a:rPr sz="840" spc="10" dirty="0">
                          <a:latin typeface="Arial"/>
                          <a:cs typeface="Arial"/>
                        </a:rPr>
                        <a:t>ts</a:t>
                      </a:r>
                      <a:r>
                        <a:rPr sz="840" spc="-15" dirty="0">
                          <a:latin typeface="Arial"/>
                          <a:cs typeface="Arial"/>
                        </a:rPr>
                        <a:t>y</a:t>
                      </a:r>
                      <a:r>
                        <a:rPr sz="840" spc="20" dirty="0">
                          <a:latin typeface="Arial"/>
                          <a:cs typeface="Arial"/>
                        </a:rPr>
                        <a:t>l</a:t>
                      </a:r>
                      <a:r>
                        <a:rPr sz="840" spc="10" dirty="0">
                          <a:latin typeface="Arial"/>
                          <a:cs typeface="Arial"/>
                        </a:rPr>
                        <a:t>v</a:t>
                      </a:r>
                      <a:r>
                        <a:rPr sz="840" spc="0" dirty="0">
                          <a:latin typeface="Arial"/>
                          <a:cs typeface="Arial"/>
                        </a:rPr>
                        <a:t>an</a:t>
                      </a:r>
                      <a:r>
                        <a:rPr sz="840" spc="-5" dirty="0">
                          <a:latin typeface="Arial"/>
                          <a:cs typeface="Arial"/>
                        </a:rPr>
                        <a:t>i</a:t>
                      </a:r>
                      <a:r>
                        <a:rPr sz="840" spc="0" dirty="0">
                          <a:latin typeface="Arial"/>
                          <a:cs typeface="Arial"/>
                        </a:rPr>
                        <a:t>a</a:t>
                      </a:r>
                      <a:endParaRPr sz="840">
                        <a:latin typeface="Arial"/>
                        <a:cs typeface="Arial"/>
                      </a:endParaRPr>
                    </a:p>
                  </a:txBody>
                  <a:tcPr marL="0" marR="0" marT="0" marB="0"/>
                </a:tc>
                <a:tc>
                  <a:txBody>
                    <a:bodyPr/>
                    <a:lstStyle/>
                    <a:p>
                      <a:pPr marL="157480">
                        <a:lnSpc>
                          <a:spcPct val="100000"/>
                        </a:lnSpc>
                      </a:pPr>
                      <a:r>
                        <a:rPr sz="840" spc="5" dirty="0">
                          <a:latin typeface="Arial"/>
                          <a:cs typeface="Arial"/>
                        </a:rPr>
                        <a:t>C</a:t>
                      </a:r>
                      <a:r>
                        <a:rPr sz="840" spc="0" dirty="0">
                          <a:latin typeface="Arial"/>
                          <a:cs typeface="Arial"/>
                        </a:rPr>
                        <a:t>u</a:t>
                      </a:r>
                      <a:r>
                        <a:rPr sz="840" spc="-5" dirty="0">
                          <a:latin typeface="Arial"/>
                          <a:cs typeface="Arial"/>
                        </a:rPr>
                        <a:t>m</a:t>
                      </a:r>
                      <a:r>
                        <a:rPr sz="840" spc="25" dirty="0">
                          <a:latin typeface="Arial"/>
                          <a:cs typeface="Arial"/>
                        </a:rPr>
                        <a:t>b</a:t>
                      </a:r>
                      <a:r>
                        <a:rPr sz="840" spc="0" dirty="0">
                          <a:latin typeface="Arial"/>
                          <a:cs typeface="Arial"/>
                        </a:rPr>
                        <a:t>e</a:t>
                      </a:r>
                      <a:r>
                        <a:rPr sz="840" spc="5" dirty="0">
                          <a:latin typeface="Arial"/>
                          <a:cs typeface="Arial"/>
                        </a:rPr>
                        <a:t>r</a:t>
                      </a:r>
                      <a:r>
                        <a:rPr sz="840" spc="-5" dirty="0">
                          <a:latin typeface="Arial"/>
                          <a:cs typeface="Arial"/>
                        </a:rPr>
                        <a:t>l</a:t>
                      </a:r>
                      <a:r>
                        <a:rPr sz="840" spc="0" dirty="0">
                          <a:latin typeface="Arial"/>
                          <a:cs typeface="Arial"/>
                        </a:rPr>
                        <a:t>and</a:t>
                      </a:r>
                      <a:endParaRPr sz="840">
                        <a:latin typeface="Arial"/>
                        <a:cs typeface="Arial"/>
                      </a:endParaRPr>
                    </a:p>
                  </a:txBody>
                  <a:tcPr marL="0" marR="0" marT="0" marB="0"/>
                </a:tc>
                <a:tc>
                  <a:txBody>
                    <a:bodyPr/>
                    <a:lstStyle/>
                    <a:p>
                      <a:pPr marL="245745">
                        <a:lnSpc>
                          <a:spcPct val="100000"/>
                        </a:lnSpc>
                      </a:pPr>
                      <a:r>
                        <a:rPr sz="840" spc="-125" dirty="0">
                          <a:latin typeface="Arial"/>
                          <a:cs typeface="Arial"/>
                        </a:rPr>
                        <a:t>T</a:t>
                      </a:r>
                      <a:r>
                        <a:rPr sz="840" spc="25" dirty="0">
                          <a:latin typeface="Arial"/>
                          <a:cs typeface="Arial"/>
                        </a:rPr>
                        <a:t>a</a:t>
                      </a:r>
                      <a:r>
                        <a:rPr sz="840" spc="-15" dirty="0">
                          <a:latin typeface="Arial"/>
                          <a:cs typeface="Arial"/>
                        </a:rPr>
                        <a:t>z</a:t>
                      </a:r>
                      <a:r>
                        <a:rPr sz="840" spc="25" dirty="0">
                          <a:latin typeface="Arial"/>
                          <a:cs typeface="Arial"/>
                        </a:rPr>
                        <a:t>e</a:t>
                      </a:r>
                      <a:r>
                        <a:rPr sz="840" spc="5" dirty="0">
                          <a:latin typeface="Arial"/>
                          <a:cs typeface="Arial"/>
                        </a:rPr>
                        <a:t>w</a:t>
                      </a:r>
                      <a:r>
                        <a:rPr sz="840" spc="0" dirty="0">
                          <a:latin typeface="Arial"/>
                          <a:cs typeface="Arial"/>
                        </a:rPr>
                        <a:t>e</a:t>
                      </a:r>
                      <a:r>
                        <a:rPr sz="840" spc="-5" dirty="0">
                          <a:latin typeface="Arial"/>
                          <a:cs typeface="Arial"/>
                        </a:rPr>
                        <a:t>l</a:t>
                      </a:r>
                      <a:r>
                        <a:rPr sz="840" spc="0" dirty="0">
                          <a:latin typeface="Arial"/>
                          <a:cs typeface="Arial"/>
                        </a:rPr>
                        <a:t>l</a:t>
                      </a:r>
                      <a:endParaRPr sz="840">
                        <a:latin typeface="Arial"/>
                        <a:cs typeface="Arial"/>
                      </a:endParaRPr>
                    </a:p>
                  </a:txBody>
                  <a:tcPr marL="0" marR="0" marT="0" marB="0"/>
                </a:tc>
                <a:tc>
                  <a:txBody>
                    <a:bodyPr/>
                    <a:lstStyle/>
                    <a:p>
                      <a:pPr marL="233679">
                        <a:lnSpc>
                          <a:spcPct val="100000"/>
                        </a:lnSpc>
                      </a:pPr>
                      <a:r>
                        <a:rPr sz="840" spc="5" dirty="0">
                          <a:latin typeface="Arial"/>
                          <a:cs typeface="Arial"/>
                        </a:rPr>
                        <a:t>C</a:t>
                      </a:r>
                      <a:r>
                        <a:rPr sz="840" spc="0" dirty="0">
                          <a:latin typeface="Arial"/>
                          <a:cs typeface="Arial"/>
                        </a:rPr>
                        <a:t>he</a:t>
                      </a:r>
                      <a:r>
                        <a:rPr sz="840" spc="10" dirty="0">
                          <a:latin typeface="Arial"/>
                          <a:cs typeface="Arial"/>
                        </a:rPr>
                        <a:t>s</a:t>
                      </a:r>
                      <a:r>
                        <a:rPr sz="840" spc="0" dirty="0">
                          <a:latin typeface="Arial"/>
                          <a:cs typeface="Arial"/>
                        </a:rPr>
                        <a:t>apea</a:t>
                      </a:r>
                      <a:r>
                        <a:rPr sz="840" spc="10" dirty="0">
                          <a:latin typeface="Arial"/>
                          <a:cs typeface="Arial"/>
                        </a:rPr>
                        <a:t>k</a:t>
                      </a:r>
                      <a:r>
                        <a:rPr sz="840" spc="0" dirty="0">
                          <a:latin typeface="Arial"/>
                          <a:cs typeface="Arial"/>
                        </a:rPr>
                        <a:t>e</a:t>
                      </a:r>
                      <a:r>
                        <a:rPr sz="840" spc="25" dirty="0">
                          <a:latin typeface="Arial"/>
                          <a:cs typeface="Arial"/>
                        </a:rPr>
                        <a:t> </a:t>
                      </a:r>
                      <a:r>
                        <a:rPr sz="840" spc="5" dirty="0">
                          <a:latin typeface="Arial"/>
                          <a:cs typeface="Arial"/>
                        </a:rPr>
                        <a:t>C</a:t>
                      </a:r>
                      <a:r>
                        <a:rPr sz="840" spc="-5" dirty="0">
                          <a:latin typeface="Arial"/>
                          <a:cs typeface="Arial"/>
                        </a:rPr>
                        <a:t>i</a:t>
                      </a:r>
                      <a:r>
                        <a:rPr sz="840" spc="10" dirty="0">
                          <a:latin typeface="Arial"/>
                          <a:cs typeface="Arial"/>
                        </a:rPr>
                        <a:t>t</a:t>
                      </a:r>
                      <a:r>
                        <a:rPr sz="840" spc="0" dirty="0">
                          <a:latin typeface="Arial"/>
                          <a:cs typeface="Arial"/>
                        </a:rPr>
                        <a:t>y</a:t>
                      </a:r>
                      <a:endParaRPr sz="840">
                        <a:latin typeface="Arial"/>
                        <a:cs typeface="Arial"/>
                      </a:endParaRPr>
                    </a:p>
                  </a:txBody>
                  <a:tcPr marL="0" marR="0" marT="0" marB="0"/>
                </a:tc>
                <a:extLst>
                  <a:ext uri="{0D108BD9-81ED-4DB2-BD59-A6C34878D82A}">
                    <a16:rowId xmlns:a16="http://schemas.microsoft.com/office/drawing/2014/main" val="10002"/>
                  </a:ext>
                </a:extLst>
              </a:tr>
              <a:tr h="129098">
                <a:tc>
                  <a:txBody>
                    <a:bodyPr/>
                    <a:lstStyle/>
                    <a:p>
                      <a:pPr marL="25400">
                        <a:lnSpc>
                          <a:spcPct val="100000"/>
                        </a:lnSpc>
                      </a:pPr>
                      <a:r>
                        <a:rPr sz="840" dirty="0">
                          <a:latin typeface="Arial"/>
                          <a:cs typeface="Arial"/>
                        </a:rPr>
                        <a:t>G</a:t>
                      </a:r>
                      <a:r>
                        <a:rPr sz="840" spc="-5" dirty="0">
                          <a:latin typeface="Arial"/>
                          <a:cs typeface="Arial"/>
                        </a:rPr>
                        <a:t>l</a:t>
                      </a:r>
                      <a:r>
                        <a:rPr sz="840" spc="0" dirty="0">
                          <a:latin typeface="Arial"/>
                          <a:cs typeface="Arial"/>
                        </a:rPr>
                        <a:t>o</a:t>
                      </a:r>
                      <a:r>
                        <a:rPr sz="840" spc="25" dirty="0">
                          <a:latin typeface="Arial"/>
                          <a:cs typeface="Arial"/>
                        </a:rPr>
                        <a:t>u</a:t>
                      </a:r>
                      <a:r>
                        <a:rPr sz="840" spc="-15" dirty="0">
                          <a:latin typeface="Arial"/>
                          <a:cs typeface="Arial"/>
                        </a:rPr>
                        <a:t>c</a:t>
                      </a:r>
                      <a:r>
                        <a:rPr sz="840" spc="25" dirty="0">
                          <a:latin typeface="Arial"/>
                          <a:cs typeface="Arial"/>
                        </a:rPr>
                        <a:t>e</a:t>
                      </a:r>
                      <a:r>
                        <a:rPr sz="840" spc="-15" dirty="0">
                          <a:latin typeface="Arial"/>
                          <a:cs typeface="Arial"/>
                        </a:rPr>
                        <a:t>s</a:t>
                      </a:r>
                      <a:r>
                        <a:rPr sz="840" spc="10" dirty="0">
                          <a:latin typeface="Arial"/>
                          <a:cs typeface="Arial"/>
                        </a:rPr>
                        <a:t>t</a:t>
                      </a:r>
                      <a:r>
                        <a:rPr sz="840" spc="0" dirty="0">
                          <a:latin typeface="Arial"/>
                          <a:cs typeface="Arial"/>
                        </a:rPr>
                        <a:t>er</a:t>
                      </a:r>
                      <a:endParaRPr sz="840">
                        <a:latin typeface="Arial"/>
                        <a:cs typeface="Arial"/>
                      </a:endParaRPr>
                    </a:p>
                  </a:txBody>
                  <a:tcPr marL="0" marR="0" marT="0" marB="0"/>
                </a:tc>
                <a:tc>
                  <a:txBody>
                    <a:bodyPr/>
                    <a:lstStyle/>
                    <a:p>
                      <a:pPr marL="280670">
                        <a:lnSpc>
                          <a:spcPct val="100000"/>
                        </a:lnSpc>
                      </a:pPr>
                      <a:r>
                        <a:rPr sz="840" spc="5" dirty="0">
                          <a:latin typeface="Arial"/>
                          <a:cs typeface="Arial"/>
                        </a:rPr>
                        <a:t>H</a:t>
                      </a:r>
                      <a:r>
                        <a:rPr sz="840" spc="0" dirty="0">
                          <a:latin typeface="Arial"/>
                          <a:cs typeface="Arial"/>
                        </a:rPr>
                        <a:t>ano</a:t>
                      </a:r>
                      <a:r>
                        <a:rPr sz="840" spc="10" dirty="0">
                          <a:latin typeface="Arial"/>
                          <a:cs typeface="Arial"/>
                        </a:rPr>
                        <a:t>v</a:t>
                      </a:r>
                      <a:r>
                        <a:rPr sz="840" spc="0" dirty="0">
                          <a:latin typeface="Arial"/>
                          <a:cs typeface="Arial"/>
                        </a:rPr>
                        <a:t>er</a:t>
                      </a:r>
                      <a:endParaRPr sz="840">
                        <a:latin typeface="Arial"/>
                        <a:cs typeface="Arial"/>
                      </a:endParaRPr>
                    </a:p>
                  </a:txBody>
                  <a:tcPr marL="0" marR="0" marT="0" marB="0"/>
                </a:tc>
                <a:tc>
                  <a:txBody>
                    <a:bodyPr/>
                    <a:lstStyle/>
                    <a:p>
                      <a:pPr marL="318770">
                        <a:lnSpc>
                          <a:spcPct val="100000"/>
                        </a:lnSpc>
                      </a:pPr>
                      <a:r>
                        <a:rPr sz="840" spc="5" dirty="0">
                          <a:latin typeface="Arial"/>
                          <a:cs typeface="Arial"/>
                        </a:rPr>
                        <a:t>C</a:t>
                      </a:r>
                      <a:r>
                        <a:rPr sz="840" spc="0" dirty="0">
                          <a:latin typeface="Arial"/>
                          <a:cs typeface="Arial"/>
                        </a:rPr>
                        <a:t>a</a:t>
                      </a:r>
                      <a:r>
                        <a:rPr sz="840" spc="-5" dirty="0">
                          <a:latin typeface="Arial"/>
                          <a:cs typeface="Arial"/>
                        </a:rPr>
                        <a:t>m</a:t>
                      </a:r>
                      <a:r>
                        <a:rPr sz="840" spc="25" dirty="0">
                          <a:latin typeface="Arial"/>
                          <a:cs typeface="Arial"/>
                        </a:rPr>
                        <a:t>p</a:t>
                      </a:r>
                      <a:r>
                        <a:rPr sz="840" spc="0" dirty="0">
                          <a:latin typeface="Arial"/>
                          <a:cs typeface="Arial"/>
                        </a:rPr>
                        <a:t>be</a:t>
                      </a:r>
                      <a:r>
                        <a:rPr sz="840" spc="-5" dirty="0">
                          <a:latin typeface="Arial"/>
                          <a:cs typeface="Arial"/>
                        </a:rPr>
                        <a:t>l</a:t>
                      </a:r>
                      <a:r>
                        <a:rPr sz="840" spc="0" dirty="0">
                          <a:latin typeface="Arial"/>
                          <a:cs typeface="Arial"/>
                        </a:rPr>
                        <a:t>l</a:t>
                      </a:r>
                      <a:endParaRPr sz="840">
                        <a:latin typeface="Arial"/>
                        <a:cs typeface="Arial"/>
                      </a:endParaRPr>
                    </a:p>
                  </a:txBody>
                  <a:tcPr marL="0" marR="0" marT="0" marB="0"/>
                </a:tc>
                <a:tc>
                  <a:txBody>
                    <a:bodyPr/>
                    <a:lstStyle/>
                    <a:p>
                      <a:pPr marL="157480">
                        <a:lnSpc>
                          <a:spcPct val="100000"/>
                        </a:lnSpc>
                      </a:pPr>
                      <a:r>
                        <a:rPr sz="840" spc="-10" dirty="0">
                          <a:latin typeface="Arial"/>
                          <a:cs typeface="Arial"/>
                        </a:rPr>
                        <a:t>S</a:t>
                      </a:r>
                      <a:r>
                        <a:rPr sz="840" spc="0" dirty="0">
                          <a:latin typeface="Arial"/>
                          <a:cs typeface="Arial"/>
                        </a:rPr>
                        <a:t>u</a:t>
                      </a:r>
                      <a:r>
                        <a:rPr sz="840" spc="5" dirty="0">
                          <a:latin typeface="Arial"/>
                          <a:cs typeface="Arial"/>
                        </a:rPr>
                        <a:t>rr</a:t>
                      </a:r>
                      <a:r>
                        <a:rPr sz="840" spc="0" dirty="0">
                          <a:latin typeface="Arial"/>
                          <a:cs typeface="Arial"/>
                        </a:rPr>
                        <a:t>ey</a:t>
                      </a:r>
                      <a:endParaRPr sz="840">
                        <a:latin typeface="Arial"/>
                        <a:cs typeface="Arial"/>
                      </a:endParaRPr>
                    </a:p>
                  </a:txBody>
                  <a:tcPr marL="0" marR="0" marT="0" marB="0"/>
                </a:tc>
                <a:tc>
                  <a:txBody>
                    <a:bodyPr/>
                    <a:lstStyle/>
                    <a:p>
                      <a:pPr marL="245745">
                        <a:lnSpc>
                          <a:spcPct val="100000"/>
                        </a:lnSpc>
                      </a:pPr>
                      <a:r>
                        <a:rPr sz="840" spc="5" dirty="0">
                          <a:latin typeface="Arial"/>
                          <a:cs typeface="Arial"/>
                        </a:rPr>
                        <a:t>W</a:t>
                      </a:r>
                      <a:r>
                        <a:rPr sz="840" spc="-5" dirty="0">
                          <a:latin typeface="Arial"/>
                          <a:cs typeface="Arial"/>
                        </a:rPr>
                        <a:t>i</a:t>
                      </a:r>
                      <a:r>
                        <a:rPr sz="840" spc="10" dirty="0">
                          <a:latin typeface="Arial"/>
                          <a:cs typeface="Arial"/>
                        </a:rPr>
                        <a:t>s</a:t>
                      </a:r>
                      <a:r>
                        <a:rPr sz="840" spc="0" dirty="0">
                          <a:latin typeface="Arial"/>
                          <a:cs typeface="Arial"/>
                        </a:rPr>
                        <a:t>e</a:t>
                      </a:r>
                      <a:endParaRPr sz="840">
                        <a:latin typeface="Arial"/>
                        <a:cs typeface="Arial"/>
                      </a:endParaRPr>
                    </a:p>
                  </a:txBody>
                  <a:tcPr marL="0" marR="0" marT="0" marB="0"/>
                </a:tc>
                <a:tc>
                  <a:txBody>
                    <a:bodyPr/>
                    <a:lstStyle/>
                    <a:p>
                      <a:pPr marL="233679">
                        <a:lnSpc>
                          <a:spcPct val="100000"/>
                        </a:lnSpc>
                      </a:pPr>
                      <a:r>
                        <a:rPr sz="840" spc="-10" dirty="0">
                          <a:latin typeface="Arial"/>
                          <a:cs typeface="Arial"/>
                        </a:rPr>
                        <a:t>P</a:t>
                      </a:r>
                      <a:r>
                        <a:rPr sz="840" spc="0" dirty="0">
                          <a:latin typeface="Arial"/>
                          <a:cs typeface="Arial"/>
                        </a:rPr>
                        <a:t>o</a:t>
                      </a:r>
                      <a:r>
                        <a:rPr sz="840" spc="5" dirty="0">
                          <a:latin typeface="Arial"/>
                          <a:cs typeface="Arial"/>
                        </a:rPr>
                        <a:t>r</a:t>
                      </a:r>
                      <a:r>
                        <a:rPr sz="840" spc="10" dirty="0">
                          <a:latin typeface="Arial"/>
                          <a:cs typeface="Arial"/>
                        </a:rPr>
                        <a:t>ts</a:t>
                      </a:r>
                      <a:r>
                        <a:rPr sz="840" spc="-5" dirty="0">
                          <a:latin typeface="Arial"/>
                          <a:cs typeface="Arial"/>
                        </a:rPr>
                        <a:t>m</a:t>
                      </a:r>
                      <a:r>
                        <a:rPr sz="840" spc="25" dirty="0">
                          <a:latin typeface="Arial"/>
                          <a:cs typeface="Arial"/>
                        </a:rPr>
                        <a:t>o</a:t>
                      </a:r>
                      <a:r>
                        <a:rPr sz="840" spc="0" dirty="0">
                          <a:latin typeface="Arial"/>
                          <a:cs typeface="Arial"/>
                        </a:rPr>
                        <a:t>u</a:t>
                      </a:r>
                      <a:r>
                        <a:rPr sz="840" spc="-10" dirty="0">
                          <a:latin typeface="Arial"/>
                          <a:cs typeface="Arial"/>
                        </a:rPr>
                        <a:t>t</a:t>
                      </a:r>
                      <a:r>
                        <a:rPr sz="840" spc="0" dirty="0">
                          <a:latin typeface="Arial"/>
                          <a:cs typeface="Arial"/>
                        </a:rPr>
                        <a:t>h</a:t>
                      </a:r>
                      <a:r>
                        <a:rPr sz="840" spc="25" dirty="0">
                          <a:latin typeface="Arial"/>
                          <a:cs typeface="Arial"/>
                        </a:rPr>
                        <a:t> </a:t>
                      </a:r>
                      <a:r>
                        <a:rPr sz="840" spc="5" dirty="0">
                          <a:latin typeface="Arial"/>
                          <a:cs typeface="Arial"/>
                        </a:rPr>
                        <a:t>C</a:t>
                      </a:r>
                      <a:r>
                        <a:rPr sz="840" spc="20" dirty="0">
                          <a:latin typeface="Arial"/>
                          <a:cs typeface="Arial"/>
                        </a:rPr>
                        <a:t>i</a:t>
                      </a:r>
                      <a:r>
                        <a:rPr sz="840" spc="-10" dirty="0">
                          <a:latin typeface="Arial"/>
                          <a:cs typeface="Arial"/>
                        </a:rPr>
                        <a:t>t</a:t>
                      </a:r>
                      <a:r>
                        <a:rPr sz="840" spc="0" dirty="0">
                          <a:latin typeface="Arial"/>
                          <a:cs typeface="Arial"/>
                        </a:rPr>
                        <a:t>y</a:t>
                      </a:r>
                      <a:endParaRPr sz="840">
                        <a:latin typeface="Arial"/>
                        <a:cs typeface="Arial"/>
                      </a:endParaRPr>
                    </a:p>
                  </a:txBody>
                  <a:tcPr marL="0" marR="0" marT="0" marB="0"/>
                </a:tc>
                <a:extLst>
                  <a:ext uri="{0D108BD9-81ED-4DB2-BD59-A6C34878D82A}">
                    <a16:rowId xmlns:a16="http://schemas.microsoft.com/office/drawing/2014/main" val="10003"/>
                  </a:ext>
                </a:extLst>
              </a:tr>
              <a:tr h="129098">
                <a:tc>
                  <a:txBody>
                    <a:bodyPr/>
                    <a:lstStyle/>
                    <a:p>
                      <a:pPr marL="25400">
                        <a:lnSpc>
                          <a:spcPct val="100000"/>
                        </a:lnSpc>
                      </a:pPr>
                      <a:r>
                        <a:rPr sz="840" spc="-10" dirty="0">
                          <a:latin typeface="Arial"/>
                          <a:cs typeface="Arial"/>
                        </a:rPr>
                        <a:t>A</a:t>
                      </a:r>
                      <a:r>
                        <a:rPr sz="840" spc="10" dirty="0">
                          <a:latin typeface="Arial"/>
                          <a:cs typeface="Arial"/>
                        </a:rPr>
                        <a:t>cc</a:t>
                      </a:r>
                      <a:r>
                        <a:rPr sz="840" spc="0" dirty="0">
                          <a:latin typeface="Arial"/>
                          <a:cs typeface="Arial"/>
                        </a:rPr>
                        <a:t>o</a:t>
                      </a:r>
                      <a:r>
                        <a:rPr sz="840" spc="20" dirty="0">
                          <a:latin typeface="Arial"/>
                          <a:cs typeface="Arial"/>
                        </a:rPr>
                        <a:t>m</a:t>
                      </a:r>
                      <a:r>
                        <a:rPr sz="840" spc="0" dirty="0">
                          <a:latin typeface="Arial"/>
                          <a:cs typeface="Arial"/>
                        </a:rPr>
                        <a:t>a</a:t>
                      </a:r>
                      <a:r>
                        <a:rPr sz="840" spc="10" dirty="0">
                          <a:latin typeface="Arial"/>
                          <a:cs typeface="Arial"/>
                        </a:rPr>
                        <a:t>c</a:t>
                      </a:r>
                      <a:r>
                        <a:rPr sz="840" spc="0" dirty="0">
                          <a:latin typeface="Arial"/>
                          <a:cs typeface="Arial"/>
                        </a:rPr>
                        <a:t>k</a:t>
                      </a:r>
                      <a:endParaRPr sz="840">
                        <a:latin typeface="Arial"/>
                        <a:cs typeface="Arial"/>
                      </a:endParaRPr>
                    </a:p>
                  </a:txBody>
                  <a:tcPr marL="0" marR="0" marT="0" marB="0"/>
                </a:tc>
                <a:tc>
                  <a:txBody>
                    <a:bodyPr/>
                    <a:lstStyle/>
                    <a:p>
                      <a:pPr marL="280670">
                        <a:lnSpc>
                          <a:spcPct val="100000"/>
                        </a:lnSpc>
                      </a:pPr>
                      <a:r>
                        <a:rPr sz="840" spc="-10" dirty="0">
                          <a:latin typeface="Arial"/>
                          <a:cs typeface="Arial"/>
                        </a:rPr>
                        <a:t>P</a:t>
                      </a:r>
                      <a:r>
                        <a:rPr sz="840" spc="0" dirty="0">
                          <a:latin typeface="Arial"/>
                          <a:cs typeface="Arial"/>
                        </a:rPr>
                        <a:t>o</a:t>
                      </a:r>
                      <a:r>
                        <a:rPr sz="840" spc="30" dirty="0">
                          <a:latin typeface="Arial"/>
                          <a:cs typeface="Arial"/>
                        </a:rPr>
                        <a:t>w</a:t>
                      </a:r>
                      <a:r>
                        <a:rPr sz="840" spc="0" dirty="0">
                          <a:latin typeface="Arial"/>
                          <a:cs typeface="Arial"/>
                        </a:rPr>
                        <a:t>ha</a:t>
                      </a:r>
                      <a:r>
                        <a:rPr sz="840" spc="-10" dirty="0">
                          <a:latin typeface="Arial"/>
                          <a:cs typeface="Arial"/>
                        </a:rPr>
                        <a:t>t</a:t>
                      </a:r>
                      <a:r>
                        <a:rPr sz="840" spc="25" dirty="0">
                          <a:latin typeface="Arial"/>
                          <a:cs typeface="Arial"/>
                        </a:rPr>
                        <a:t>a</a:t>
                      </a:r>
                      <a:r>
                        <a:rPr sz="840" spc="0" dirty="0">
                          <a:latin typeface="Arial"/>
                          <a:cs typeface="Arial"/>
                        </a:rPr>
                        <a:t>n</a:t>
                      </a:r>
                      <a:endParaRPr sz="840">
                        <a:latin typeface="Arial"/>
                        <a:cs typeface="Arial"/>
                      </a:endParaRPr>
                    </a:p>
                  </a:txBody>
                  <a:tcPr marL="0" marR="0" marT="0" marB="0"/>
                </a:tc>
                <a:tc>
                  <a:txBody>
                    <a:bodyPr/>
                    <a:lstStyle/>
                    <a:p>
                      <a:pPr marL="318770">
                        <a:lnSpc>
                          <a:spcPct val="100000"/>
                        </a:lnSpc>
                      </a:pPr>
                      <a:r>
                        <a:rPr sz="840" spc="5" dirty="0">
                          <a:latin typeface="Arial"/>
                          <a:cs typeface="Arial"/>
                        </a:rPr>
                        <a:t>H</a:t>
                      </a:r>
                      <a:r>
                        <a:rPr sz="840" spc="0" dirty="0">
                          <a:latin typeface="Arial"/>
                          <a:cs typeface="Arial"/>
                        </a:rPr>
                        <a:t>en</a:t>
                      </a:r>
                      <a:r>
                        <a:rPr sz="840" spc="5" dirty="0">
                          <a:latin typeface="Arial"/>
                          <a:cs typeface="Arial"/>
                        </a:rPr>
                        <a:t>r</a:t>
                      </a:r>
                      <a:r>
                        <a:rPr sz="840" spc="0" dirty="0">
                          <a:latin typeface="Arial"/>
                          <a:cs typeface="Arial"/>
                        </a:rPr>
                        <a:t>y</a:t>
                      </a:r>
                      <a:endParaRPr sz="840">
                        <a:latin typeface="Arial"/>
                        <a:cs typeface="Arial"/>
                      </a:endParaRPr>
                    </a:p>
                  </a:txBody>
                  <a:tcPr marL="0" marR="0" marT="0" marB="0"/>
                </a:tc>
                <a:tc>
                  <a:txBody>
                    <a:bodyPr/>
                    <a:lstStyle/>
                    <a:p>
                      <a:pPr marL="157480">
                        <a:lnSpc>
                          <a:spcPct val="100000"/>
                        </a:lnSpc>
                      </a:pPr>
                      <a:r>
                        <a:rPr sz="840" spc="-10" dirty="0">
                          <a:latin typeface="Arial"/>
                          <a:cs typeface="Arial"/>
                        </a:rPr>
                        <a:t>B</a:t>
                      </a:r>
                      <a:r>
                        <a:rPr sz="840" spc="0" dirty="0">
                          <a:latin typeface="Arial"/>
                          <a:cs typeface="Arial"/>
                        </a:rPr>
                        <a:t>e</a:t>
                      </a:r>
                      <a:r>
                        <a:rPr sz="840" spc="25" dirty="0">
                          <a:latin typeface="Arial"/>
                          <a:cs typeface="Arial"/>
                        </a:rPr>
                        <a:t>d</a:t>
                      </a:r>
                      <a:r>
                        <a:rPr sz="840" spc="-10" dirty="0">
                          <a:latin typeface="Arial"/>
                          <a:cs typeface="Arial"/>
                        </a:rPr>
                        <a:t>f</a:t>
                      </a:r>
                      <a:r>
                        <a:rPr sz="840" spc="0" dirty="0">
                          <a:latin typeface="Arial"/>
                          <a:cs typeface="Arial"/>
                        </a:rPr>
                        <a:t>o</a:t>
                      </a:r>
                      <a:r>
                        <a:rPr sz="840" spc="5" dirty="0">
                          <a:latin typeface="Arial"/>
                          <a:cs typeface="Arial"/>
                        </a:rPr>
                        <a:t>r</a:t>
                      </a:r>
                      <a:r>
                        <a:rPr sz="840" spc="0" dirty="0">
                          <a:latin typeface="Arial"/>
                          <a:cs typeface="Arial"/>
                        </a:rPr>
                        <a:t>d</a:t>
                      </a:r>
                      <a:r>
                        <a:rPr sz="840" spc="25" dirty="0">
                          <a:latin typeface="Arial"/>
                          <a:cs typeface="Arial"/>
                        </a:rPr>
                        <a:t> </a:t>
                      </a:r>
                      <a:r>
                        <a:rPr sz="840" spc="5" dirty="0">
                          <a:latin typeface="Arial"/>
                          <a:cs typeface="Arial"/>
                        </a:rPr>
                        <a:t>C</a:t>
                      </a:r>
                      <a:r>
                        <a:rPr sz="840" spc="-5" dirty="0">
                          <a:latin typeface="Arial"/>
                          <a:cs typeface="Arial"/>
                        </a:rPr>
                        <a:t>i</a:t>
                      </a:r>
                      <a:r>
                        <a:rPr sz="840" spc="10" dirty="0">
                          <a:latin typeface="Arial"/>
                          <a:cs typeface="Arial"/>
                        </a:rPr>
                        <a:t>t</a:t>
                      </a:r>
                      <a:r>
                        <a:rPr sz="840" spc="0" dirty="0">
                          <a:latin typeface="Arial"/>
                          <a:cs typeface="Arial"/>
                        </a:rPr>
                        <a:t>y</a:t>
                      </a:r>
                      <a:endParaRPr sz="840">
                        <a:latin typeface="Arial"/>
                        <a:cs typeface="Arial"/>
                      </a:endParaRPr>
                    </a:p>
                  </a:txBody>
                  <a:tcPr marL="0" marR="0" marT="0" marB="0"/>
                </a:tc>
                <a:tc>
                  <a:txBody>
                    <a:bodyPr/>
                    <a:lstStyle/>
                    <a:p>
                      <a:pPr marL="245745">
                        <a:lnSpc>
                          <a:spcPct val="100000"/>
                        </a:lnSpc>
                      </a:pPr>
                      <a:r>
                        <a:rPr sz="840" spc="-10" dirty="0">
                          <a:latin typeface="Arial"/>
                          <a:cs typeface="Arial"/>
                        </a:rPr>
                        <a:t>P</a:t>
                      </a:r>
                      <a:r>
                        <a:rPr sz="840" spc="0" dirty="0">
                          <a:latin typeface="Arial"/>
                          <a:cs typeface="Arial"/>
                        </a:rPr>
                        <a:t>u</a:t>
                      </a:r>
                      <a:r>
                        <a:rPr sz="840" spc="20" dirty="0">
                          <a:latin typeface="Arial"/>
                          <a:cs typeface="Arial"/>
                        </a:rPr>
                        <a:t>l</a:t>
                      </a:r>
                      <a:r>
                        <a:rPr sz="840" spc="0" dirty="0">
                          <a:latin typeface="Arial"/>
                          <a:cs typeface="Arial"/>
                        </a:rPr>
                        <a:t>a</a:t>
                      </a:r>
                      <a:r>
                        <a:rPr sz="840" spc="10" dirty="0">
                          <a:latin typeface="Arial"/>
                          <a:cs typeface="Arial"/>
                        </a:rPr>
                        <a:t>sk</a:t>
                      </a:r>
                      <a:r>
                        <a:rPr sz="840" spc="0" dirty="0">
                          <a:latin typeface="Arial"/>
                          <a:cs typeface="Arial"/>
                        </a:rPr>
                        <a:t>i</a:t>
                      </a:r>
                      <a:endParaRPr sz="840">
                        <a:latin typeface="Arial"/>
                        <a:cs typeface="Arial"/>
                      </a:endParaRPr>
                    </a:p>
                  </a:txBody>
                  <a:tcPr marL="0" marR="0" marT="0" marB="0"/>
                </a:tc>
                <a:tc>
                  <a:txBody>
                    <a:bodyPr/>
                    <a:lstStyle/>
                    <a:p>
                      <a:pPr marL="233679">
                        <a:lnSpc>
                          <a:spcPct val="100000"/>
                        </a:lnSpc>
                      </a:pPr>
                      <a:r>
                        <a:rPr sz="840" spc="-10" dirty="0">
                          <a:latin typeface="Arial"/>
                          <a:cs typeface="Arial"/>
                        </a:rPr>
                        <a:t>S</a:t>
                      </a:r>
                      <a:r>
                        <a:rPr sz="840" spc="0" dirty="0">
                          <a:latin typeface="Arial"/>
                          <a:cs typeface="Arial"/>
                        </a:rPr>
                        <a:t>u</a:t>
                      </a:r>
                      <a:r>
                        <a:rPr sz="840" spc="-10" dirty="0">
                          <a:latin typeface="Arial"/>
                          <a:cs typeface="Arial"/>
                        </a:rPr>
                        <a:t>f</a:t>
                      </a:r>
                      <a:r>
                        <a:rPr sz="840" spc="10" dirty="0">
                          <a:latin typeface="Arial"/>
                          <a:cs typeface="Arial"/>
                        </a:rPr>
                        <a:t>f</a:t>
                      </a:r>
                      <a:r>
                        <a:rPr sz="840" spc="0" dirty="0">
                          <a:latin typeface="Arial"/>
                          <a:cs typeface="Arial"/>
                        </a:rPr>
                        <a:t>o</a:t>
                      </a:r>
                      <a:r>
                        <a:rPr sz="840" spc="-5" dirty="0">
                          <a:latin typeface="Arial"/>
                          <a:cs typeface="Arial"/>
                        </a:rPr>
                        <a:t>l</a:t>
                      </a:r>
                      <a:r>
                        <a:rPr sz="840" spc="0" dirty="0">
                          <a:latin typeface="Arial"/>
                          <a:cs typeface="Arial"/>
                        </a:rPr>
                        <a:t>k</a:t>
                      </a:r>
                      <a:r>
                        <a:rPr sz="840" spc="35" dirty="0">
                          <a:latin typeface="Arial"/>
                          <a:cs typeface="Arial"/>
                        </a:rPr>
                        <a:t> </a:t>
                      </a:r>
                      <a:r>
                        <a:rPr sz="840" spc="5" dirty="0">
                          <a:latin typeface="Arial"/>
                          <a:cs typeface="Arial"/>
                        </a:rPr>
                        <a:t>C</a:t>
                      </a:r>
                      <a:r>
                        <a:rPr sz="840" spc="-5" dirty="0">
                          <a:latin typeface="Arial"/>
                          <a:cs typeface="Arial"/>
                        </a:rPr>
                        <a:t>i</a:t>
                      </a:r>
                      <a:r>
                        <a:rPr sz="840" spc="10" dirty="0">
                          <a:latin typeface="Arial"/>
                          <a:cs typeface="Arial"/>
                        </a:rPr>
                        <a:t>t</a:t>
                      </a:r>
                      <a:r>
                        <a:rPr sz="840" spc="0" dirty="0">
                          <a:latin typeface="Arial"/>
                          <a:cs typeface="Arial"/>
                        </a:rPr>
                        <a:t>y</a:t>
                      </a:r>
                      <a:endParaRPr sz="840">
                        <a:latin typeface="Arial"/>
                        <a:cs typeface="Arial"/>
                      </a:endParaRPr>
                    </a:p>
                  </a:txBody>
                  <a:tcPr marL="0" marR="0" marT="0" marB="0"/>
                </a:tc>
                <a:extLst>
                  <a:ext uri="{0D108BD9-81ED-4DB2-BD59-A6C34878D82A}">
                    <a16:rowId xmlns:a16="http://schemas.microsoft.com/office/drawing/2014/main" val="10004"/>
                  </a:ext>
                </a:extLst>
              </a:tr>
              <a:tr h="127753">
                <a:tc>
                  <a:txBody>
                    <a:bodyPr/>
                    <a:lstStyle/>
                    <a:p>
                      <a:pPr marL="25400">
                        <a:lnSpc>
                          <a:spcPct val="100000"/>
                        </a:lnSpc>
                      </a:pPr>
                      <a:r>
                        <a:rPr sz="840" spc="5" dirty="0">
                          <a:latin typeface="Arial"/>
                          <a:cs typeface="Arial"/>
                        </a:rPr>
                        <a:t>C</a:t>
                      </a:r>
                      <a:r>
                        <a:rPr sz="840" spc="0" dirty="0">
                          <a:latin typeface="Arial"/>
                          <a:cs typeface="Arial"/>
                        </a:rPr>
                        <a:t>a</a:t>
                      </a:r>
                      <a:r>
                        <a:rPr sz="840" spc="5" dirty="0">
                          <a:latin typeface="Arial"/>
                          <a:cs typeface="Arial"/>
                        </a:rPr>
                        <a:t>r</a:t>
                      </a:r>
                      <a:r>
                        <a:rPr sz="840" spc="0" dirty="0">
                          <a:latin typeface="Arial"/>
                          <a:cs typeface="Arial"/>
                        </a:rPr>
                        <a:t>o</a:t>
                      </a:r>
                      <a:r>
                        <a:rPr sz="840" spc="-5" dirty="0">
                          <a:latin typeface="Arial"/>
                          <a:cs typeface="Arial"/>
                        </a:rPr>
                        <a:t>li</a:t>
                      </a:r>
                      <a:r>
                        <a:rPr sz="840" spc="0" dirty="0">
                          <a:latin typeface="Arial"/>
                          <a:cs typeface="Arial"/>
                        </a:rPr>
                        <a:t>ne</a:t>
                      </a:r>
                      <a:endParaRPr sz="840">
                        <a:latin typeface="Arial"/>
                        <a:cs typeface="Arial"/>
                      </a:endParaRPr>
                    </a:p>
                  </a:txBody>
                  <a:tcPr marL="0" marR="0" marT="0" marB="0"/>
                </a:tc>
                <a:tc>
                  <a:txBody>
                    <a:bodyPr/>
                    <a:lstStyle/>
                    <a:p>
                      <a:pPr marL="280670">
                        <a:lnSpc>
                          <a:spcPct val="100000"/>
                        </a:lnSpc>
                      </a:pPr>
                      <a:r>
                        <a:rPr sz="840" dirty="0">
                          <a:latin typeface="Arial"/>
                          <a:cs typeface="Arial"/>
                        </a:rPr>
                        <a:t>Goo</a:t>
                      </a:r>
                      <a:r>
                        <a:rPr sz="840" spc="10" dirty="0">
                          <a:latin typeface="Arial"/>
                          <a:cs typeface="Arial"/>
                        </a:rPr>
                        <a:t>c</a:t>
                      </a:r>
                      <a:r>
                        <a:rPr sz="840" spc="0" dirty="0">
                          <a:latin typeface="Arial"/>
                          <a:cs typeface="Arial"/>
                        </a:rPr>
                        <a:t>h</a:t>
                      </a:r>
                      <a:r>
                        <a:rPr sz="840" spc="20" dirty="0">
                          <a:latin typeface="Arial"/>
                          <a:cs typeface="Arial"/>
                        </a:rPr>
                        <a:t>l</a:t>
                      </a:r>
                      <a:r>
                        <a:rPr sz="840" spc="0" dirty="0">
                          <a:latin typeface="Arial"/>
                          <a:cs typeface="Arial"/>
                        </a:rPr>
                        <a:t>and</a:t>
                      </a:r>
                      <a:endParaRPr sz="840">
                        <a:latin typeface="Arial"/>
                        <a:cs typeface="Arial"/>
                      </a:endParaRPr>
                    </a:p>
                  </a:txBody>
                  <a:tcPr marL="0" marR="0" marT="0" marB="0"/>
                </a:tc>
                <a:tc>
                  <a:txBody>
                    <a:bodyPr/>
                    <a:lstStyle/>
                    <a:p>
                      <a:pPr marL="318770">
                        <a:lnSpc>
                          <a:spcPct val="100000"/>
                        </a:lnSpc>
                      </a:pPr>
                      <a:r>
                        <a:rPr sz="840" spc="5" dirty="0">
                          <a:latin typeface="Arial"/>
                          <a:cs typeface="Arial"/>
                        </a:rPr>
                        <a:t>D</a:t>
                      </a:r>
                      <a:r>
                        <a:rPr sz="840" spc="0" dirty="0">
                          <a:latin typeface="Arial"/>
                          <a:cs typeface="Arial"/>
                        </a:rPr>
                        <a:t>an</a:t>
                      </a:r>
                      <a:r>
                        <a:rPr sz="840" spc="10" dirty="0">
                          <a:latin typeface="Arial"/>
                          <a:cs typeface="Arial"/>
                        </a:rPr>
                        <a:t>v</a:t>
                      </a:r>
                      <a:r>
                        <a:rPr sz="840" spc="-5" dirty="0">
                          <a:latin typeface="Arial"/>
                          <a:cs typeface="Arial"/>
                        </a:rPr>
                        <a:t>il</a:t>
                      </a:r>
                      <a:r>
                        <a:rPr sz="840" spc="20" dirty="0">
                          <a:latin typeface="Arial"/>
                          <a:cs typeface="Arial"/>
                        </a:rPr>
                        <a:t>l</a:t>
                      </a:r>
                      <a:r>
                        <a:rPr sz="840" spc="0" dirty="0">
                          <a:latin typeface="Arial"/>
                          <a:cs typeface="Arial"/>
                        </a:rPr>
                        <a:t>e </a:t>
                      </a:r>
                      <a:r>
                        <a:rPr sz="840" spc="5" dirty="0">
                          <a:latin typeface="Arial"/>
                          <a:cs typeface="Arial"/>
                        </a:rPr>
                        <a:t>C</a:t>
                      </a:r>
                      <a:r>
                        <a:rPr sz="840" spc="20" dirty="0">
                          <a:latin typeface="Arial"/>
                          <a:cs typeface="Arial"/>
                        </a:rPr>
                        <a:t>i</a:t>
                      </a:r>
                      <a:r>
                        <a:rPr sz="840" spc="-10" dirty="0">
                          <a:latin typeface="Arial"/>
                          <a:cs typeface="Arial"/>
                        </a:rPr>
                        <a:t>t</a:t>
                      </a:r>
                      <a:r>
                        <a:rPr sz="840" spc="0" dirty="0">
                          <a:latin typeface="Arial"/>
                          <a:cs typeface="Arial"/>
                        </a:rPr>
                        <a:t>y</a:t>
                      </a:r>
                      <a:endParaRPr sz="840">
                        <a:latin typeface="Arial"/>
                        <a:cs typeface="Arial"/>
                      </a:endParaRPr>
                    </a:p>
                  </a:txBody>
                  <a:tcPr marL="0" marR="0" marT="0" marB="0"/>
                </a:tc>
                <a:tc>
                  <a:txBody>
                    <a:bodyPr/>
                    <a:lstStyle/>
                    <a:p>
                      <a:pPr marL="157480">
                        <a:lnSpc>
                          <a:spcPct val="100000"/>
                        </a:lnSpc>
                      </a:pPr>
                      <a:r>
                        <a:rPr sz="840" spc="-10" dirty="0">
                          <a:latin typeface="Arial"/>
                          <a:cs typeface="Arial"/>
                        </a:rPr>
                        <a:t>E</a:t>
                      </a:r>
                      <a:r>
                        <a:rPr sz="840" spc="20" dirty="0">
                          <a:latin typeface="Arial"/>
                          <a:cs typeface="Arial"/>
                        </a:rPr>
                        <a:t>m</a:t>
                      </a:r>
                      <a:r>
                        <a:rPr sz="840" spc="0" dirty="0">
                          <a:latin typeface="Arial"/>
                          <a:cs typeface="Arial"/>
                        </a:rPr>
                        <a:t>po</a:t>
                      </a:r>
                      <a:r>
                        <a:rPr sz="840" spc="5" dirty="0">
                          <a:latin typeface="Arial"/>
                          <a:cs typeface="Arial"/>
                        </a:rPr>
                        <a:t>r</a:t>
                      </a:r>
                      <a:r>
                        <a:rPr sz="840" spc="-5" dirty="0">
                          <a:latin typeface="Arial"/>
                          <a:cs typeface="Arial"/>
                        </a:rPr>
                        <a:t>i</a:t>
                      </a:r>
                      <a:r>
                        <a:rPr sz="840" spc="0" dirty="0">
                          <a:latin typeface="Arial"/>
                          <a:cs typeface="Arial"/>
                        </a:rPr>
                        <a:t>a</a:t>
                      </a:r>
                      <a:r>
                        <a:rPr sz="840" spc="25" dirty="0">
                          <a:latin typeface="Arial"/>
                          <a:cs typeface="Arial"/>
                        </a:rPr>
                        <a:t> </a:t>
                      </a:r>
                      <a:r>
                        <a:rPr sz="840" spc="5" dirty="0">
                          <a:latin typeface="Arial"/>
                          <a:cs typeface="Arial"/>
                        </a:rPr>
                        <a:t>C</a:t>
                      </a:r>
                      <a:r>
                        <a:rPr sz="840" spc="20" dirty="0">
                          <a:latin typeface="Arial"/>
                          <a:cs typeface="Arial"/>
                        </a:rPr>
                        <a:t>i</a:t>
                      </a:r>
                      <a:r>
                        <a:rPr sz="840" spc="-10" dirty="0">
                          <a:latin typeface="Arial"/>
                          <a:cs typeface="Arial"/>
                        </a:rPr>
                        <a:t>t</a:t>
                      </a:r>
                      <a:r>
                        <a:rPr sz="840" spc="0" dirty="0">
                          <a:latin typeface="Arial"/>
                          <a:cs typeface="Arial"/>
                        </a:rPr>
                        <a:t>y</a:t>
                      </a:r>
                      <a:endParaRPr sz="840">
                        <a:latin typeface="Arial"/>
                        <a:cs typeface="Arial"/>
                      </a:endParaRPr>
                    </a:p>
                  </a:txBody>
                  <a:tcPr marL="0" marR="0" marT="0" marB="0"/>
                </a:tc>
                <a:tc>
                  <a:txBody>
                    <a:bodyPr/>
                    <a:lstStyle/>
                    <a:p>
                      <a:pPr marL="245745">
                        <a:lnSpc>
                          <a:spcPct val="100000"/>
                        </a:lnSpc>
                      </a:pPr>
                      <a:r>
                        <a:rPr sz="840" spc="-10" dirty="0">
                          <a:latin typeface="Arial"/>
                          <a:cs typeface="Arial"/>
                        </a:rPr>
                        <a:t>S</a:t>
                      </a:r>
                      <a:r>
                        <a:rPr sz="840" spc="20" dirty="0">
                          <a:latin typeface="Arial"/>
                          <a:cs typeface="Arial"/>
                        </a:rPr>
                        <a:t>m</a:t>
                      </a:r>
                      <a:r>
                        <a:rPr sz="840" spc="10" dirty="0">
                          <a:latin typeface="Arial"/>
                          <a:cs typeface="Arial"/>
                        </a:rPr>
                        <a:t>y</a:t>
                      </a:r>
                      <a:r>
                        <a:rPr sz="840" spc="-10" dirty="0">
                          <a:latin typeface="Arial"/>
                          <a:cs typeface="Arial"/>
                        </a:rPr>
                        <a:t>t</a:t>
                      </a:r>
                      <a:r>
                        <a:rPr sz="840" spc="0" dirty="0">
                          <a:latin typeface="Arial"/>
                          <a:cs typeface="Arial"/>
                        </a:rPr>
                        <a:t>h</a:t>
                      </a:r>
                      <a:endParaRPr sz="840">
                        <a:latin typeface="Arial"/>
                        <a:cs typeface="Arial"/>
                      </a:endParaRPr>
                    </a:p>
                  </a:txBody>
                  <a:tcPr marL="0" marR="0" marT="0" marB="0"/>
                </a:tc>
                <a:tc>
                  <a:txBody>
                    <a:bodyPr/>
                    <a:lstStyle/>
                    <a:p>
                      <a:pPr marL="233679">
                        <a:lnSpc>
                          <a:spcPct val="100000"/>
                        </a:lnSpc>
                      </a:pPr>
                      <a:r>
                        <a:rPr sz="840" spc="-10" dirty="0">
                          <a:latin typeface="Arial"/>
                          <a:cs typeface="Arial"/>
                        </a:rPr>
                        <a:t>I</a:t>
                      </a:r>
                      <a:r>
                        <a:rPr sz="840" spc="10" dirty="0">
                          <a:latin typeface="Arial"/>
                          <a:cs typeface="Arial"/>
                        </a:rPr>
                        <a:t>s</a:t>
                      </a:r>
                      <a:r>
                        <a:rPr sz="840" spc="-5" dirty="0">
                          <a:latin typeface="Arial"/>
                          <a:cs typeface="Arial"/>
                        </a:rPr>
                        <a:t>l</a:t>
                      </a:r>
                      <a:r>
                        <a:rPr sz="840" spc="0" dirty="0">
                          <a:latin typeface="Arial"/>
                          <a:cs typeface="Arial"/>
                        </a:rPr>
                        <a:t>e</a:t>
                      </a:r>
                      <a:r>
                        <a:rPr sz="840" spc="25" dirty="0">
                          <a:latin typeface="Arial"/>
                          <a:cs typeface="Arial"/>
                        </a:rPr>
                        <a:t> </a:t>
                      </a:r>
                      <a:r>
                        <a:rPr sz="840" spc="0" dirty="0">
                          <a:latin typeface="Arial"/>
                          <a:cs typeface="Arial"/>
                        </a:rPr>
                        <a:t>of</a:t>
                      </a:r>
                      <a:r>
                        <a:rPr sz="840" spc="10" dirty="0">
                          <a:latin typeface="Arial"/>
                          <a:cs typeface="Arial"/>
                        </a:rPr>
                        <a:t> </a:t>
                      </a:r>
                      <a:r>
                        <a:rPr sz="840" spc="30" dirty="0">
                          <a:latin typeface="Arial"/>
                          <a:cs typeface="Arial"/>
                        </a:rPr>
                        <a:t>W</a:t>
                      </a:r>
                      <a:r>
                        <a:rPr sz="840" spc="-5" dirty="0">
                          <a:latin typeface="Arial"/>
                          <a:cs typeface="Arial"/>
                        </a:rPr>
                        <a:t>i</a:t>
                      </a:r>
                      <a:r>
                        <a:rPr sz="840" spc="0" dirty="0">
                          <a:latin typeface="Arial"/>
                          <a:cs typeface="Arial"/>
                        </a:rPr>
                        <a:t>ght</a:t>
                      </a:r>
                      <a:endParaRPr sz="840">
                        <a:latin typeface="Arial"/>
                        <a:cs typeface="Arial"/>
                      </a:endParaRPr>
                    </a:p>
                  </a:txBody>
                  <a:tcPr marL="0" marR="0" marT="0" marB="0"/>
                </a:tc>
                <a:extLst>
                  <a:ext uri="{0D108BD9-81ED-4DB2-BD59-A6C34878D82A}">
                    <a16:rowId xmlns:a16="http://schemas.microsoft.com/office/drawing/2014/main" val="10005"/>
                  </a:ext>
                </a:extLst>
              </a:tr>
              <a:tr h="127753">
                <a:tc>
                  <a:txBody>
                    <a:bodyPr/>
                    <a:lstStyle/>
                    <a:p>
                      <a:pPr marL="25400">
                        <a:lnSpc>
                          <a:spcPct val="100000"/>
                        </a:lnSpc>
                      </a:pPr>
                      <a:r>
                        <a:rPr sz="840" spc="-10" dirty="0">
                          <a:latin typeface="Arial"/>
                          <a:cs typeface="Arial"/>
                        </a:rPr>
                        <a:t>K</a:t>
                      </a:r>
                      <a:r>
                        <a:rPr sz="840" spc="20" dirty="0">
                          <a:latin typeface="Arial"/>
                          <a:cs typeface="Arial"/>
                        </a:rPr>
                        <a:t>i</a:t>
                      </a:r>
                      <a:r>
                        <a:rPr sz="840" spc="0" dirty="0">
                          <a:latin typeface="Arial"/>
                          <a:cs typeface="Arial"/>
                        </a:rPr>
                        <a:t>ng </a:t>
                      </a:r>
                      <a:r>
                        <a:rPr sz="840" spc="25" dirty="0">
                          <a:latin typeface="Arial"/>
                          <a:cs typeface="Arial"/>
                        </a:rPr>
                        <a:t>G</a:t>
                      </a:r>
                      <a:r>
                        <a:rPr sz="840" spc="0" dirty="0">
                          <a:latin typeface="Arial"/>
                          <a:cs typeface="Arial"/>
                        </a:rPr>
                        <a:t>eo</a:t>
                      </a:r>
                      <a:r>
                        <a:rPr sz="840" spc="5" dirty="0">
                          <a:latin typeface="Arial"/>
                          <a:cs typeface="Arial"/>
                        </a:rPr>
                        <a:t>r</a:t>
                      </a:r>
                      <a:r>
                        <a:rPr sz="840" spc="0" dirty="0">
                          <a:latin typeface="Arial"/>
                          <a:cs typeface="Arial"/>
                        </a:rPr>
                        <a:t>ge</a:t>
                      </a:r>
                      <a:endParaRPr sz="840">
                        <a:latin typeface="Arial"/>
                        <a:cs typeface="Arial"/>
                      </a:endParaRPr>
                    </a:p>
                  </a:txBody>
                  <a:tcPr marL="0" marR="0" marT="0" marB="0"/>
                </a:tc>
                <a:tc>
                  <a:txBody>
                    <a:bodyPr/>
                    <a:lstStyle/>
                    <a:p>
                      <a:pPr marL="280670">
                        <a:lnSpc>
                          <a:spcPct val="100000"/>
                        </a:lnSpc>
                      </a:pPr>
                      <a:r>
                        <a:rPr sz="840" spc="5" dirty="0">
                          <a:latin typeface="Arial"/>
                          <a:cs typeface="Arial"/>
                        </a:rPr>
                        <a:t>N</a:t>
                      </a:r>
                      <a:r>
                        <a:rPr sz="840" spc="0" dirty="0">
                          <a:latin typeface="Arial"/>
                          <a:cs typeface="Arial"/>
                        </a:rPr>
                        <a:t>ew</a:t>
                      </a:r>
                      <a:r>
                        <a:rPr sz="840" spc="5" dirty="0">
                          <a:latin typeface="Arial"/>
                          <a:cs typeface="Arial"/>
                        </a:rPr>
                        <a:t> </a:t>
                      </a:r>
                      <a:r>
                        <a:rPr sz="840" spc="15" dirty="0">
                          <a:latin typeface="Arial"/>
                          <a:cs typeface="Arial"/>
                        </a:rPr>
                        <a:t>K</a:t>
                      </a:r>
                      <a:r>
                        <a:rPr sz="840" spc="0" dirty="0">
                          <a:latin typeface="Arial"/>
                          <a:cs typeface="Arial"/>
                        </a:rPr>
                        <a:t>e</a:t>
                      </a:r>
                      <a:r>
                        <a:rPr sz="840" spc="25" dirty="0">
                          <a:latin typeface="Arial"/>
                          <a:cs typeface="Arial"/>
                        </a:rPr>
                        <a:t>n</a:t>
                      </a:r>
                      <a:r>
                        <a:rPr sz="840" spc="0" dirty="0">
                          <a:latin typeface="Arial"/>
                          <a:cs typeface="Arial"/>
                        </a:rPr>
                        <a:t>t</a:t>
                      </a:r>
                      <a:endParaRPr sz="840">
                        <a:latin typeface="Arial"/>
                        <a:cs typeface="Arial"/>
                      </a:endParaRPr>
                    </a:p>
                  </a:txBody>
                  <a:tcPr marL="0" marR="0" marT="0" marB="0"/>
                </a:tc>
                <a:tc>
                  <a:txBody>
                    <a:bodyPr/>
                    <a:lstStyle/>
                    <a:p>
                      <a:pPr marL="318770">
                        <a:lnSpc>
                          <a:spcPct val="100000"/>
                        </a:lnSpc>
                      </a:pPr>
                      <a:r>
                        <a:rPr sz="840" spc="5" dirty="0">
                          <a:latin typeface="Arial"/>
                          <a:cs typeface="Arial"/>
                        </a:rPr>
                        <a:t>H</a:t>
                      </a:r>
                      <a:r>
                        <a:rPr sz="840" spc="0" dirty="0">
                          <a:latin typeface="Arial"/>
                          <a:cs typeface="Arial"/>
                        </a:rPr>
                        <a:t>a</a:t>
                      </a:r>
                      <a:r>
                        <a:rPr sz="840" spc="-5" dirty="0">
                          <a:latin typeface="Arial"/>
                          <a:cs typeface="Arial"/>
                        </a:rPr>
                        <a:t>li</a:t>
                      </a:r>
                      <a:r>
                        <a:rPr sz="840" spc="10" dirty="0">
                          <a:latin typeface="Arial"/>
                          <a:cs typeface="Arial"/>
                        </a:rPr>
                        <a:t>f</a:t>
                      </a:r>
                      <a:r>
                        <a:rPr sz="840" spc="0" dirty="0">
                          <a:latin typeface="Arial"/>
                          <a:cs typeface="Arial"/>
                        </a:rPr>
                        <a:t>ax</a:t>
                      </a:r>
                      <a:endParaRPr sz="840">
                        <a:latin typeface="Arial"/>
                        <a:cs typeface="Arial"/>
                      </a:endParaRPr>
                    </a:p>
                  </a:txBody>
                  <a:tcPr marL="0" marR="0" marT="0" marB="0"/>
                </a:tc>
                <a:tc>
                  <a:txBody>
                    <a:bodyPr/>
                    <a:lstStyle/>
                    <a:p>
                      <a:endParaRPr sz="840">
                        <a:latin typeface="Arial"/>
                        <a:cs typeface="Arial"/>
                      </a:endParaRPr>
                    </a:p>
                  </a:txBody>
                  <a:tcPr marL="0" marR="0" marT="0" marB="0"/>
                </a:tc>
                <a:tc>
                  <a:txBody>
                    <a:bodyPr/>
                    <a:lstStyle/>
                    <a:p>
                      <a:pPr marL="245745">
                        <a:lnSpc>
                          <a:spcPct val="100000"/>
                        </a:lnSpc>
                      </a:pPr>
                      <a:r>
                        <a:rPr sz="840" spc="5" dirty="0">
                          <a:latin typeface="Arial"/>
                          <a:cs typeface="Arial"/>
                        </a:rPr>
                        <a:t>C</a:t>
                      </a:r>
                      <a:r>
                        <a:rPr sz="840" spc="0" dirty="0">
                          <a:latin typeface="Arial"/>
                          <a:cs typeface="Arial"/>
                        </a:rPr>
                        <a:t>a</a:t>
                      </a:r>
                      <a:r>
                        <a:rPr sz="840" spc="5" dirty="0">
                          <a:latin typeface="Arial"/>
                          <a:cs typeface="Arial"/>
                        </a:rPr>
                        <a:t>rr</a:t>
                      </a:r>
                      <a:r>
                        <a:rPr sz="840" spc="0" dirty="0">
                          <a:latin typeface="Arial"/>
                          <a:cs typeface="Arial"/>
                        </a:rPr>
                        <a:t>o</a:t>
                      </a:r>
                      <a:r>
                        <a:rPr sz="840" spc="-5" dirty="0">
                          <a:latin typeface="Arial"/>
                          <a:cs typeface="Arial"/>
                        </a:rPr>
                        <a:t>l</a:t>
                      </a:r>
                      <a:r>
                        <a:rPr sz="840" spc="0" dirty="0">
                          <a:latin typeface="Arial"/>
                          <a:cs typeface="Arial"/>
                        </a:rPr>
                        <a:t>l</a:t>
                      </a:r>
                      <a:endParaRPr sz="840">
                        <a:latin typeface="Arial"/>
                        <a:cs typeface="Arial"/>
                      </a:endParaRPr>
                    </a:p>
                  </a:txBody>
                  <a:tcPr marL="0" marR="0" marT="0" marB="0"/>
                </a:tc>
                <a:tc>
                  <a:txBody>
                    <a:bodyPr/>
                    <a:lstStyle/>
                    <a:p>
                      <a:pPr marL="233679">
                        <a:lnSpc>
                          <a:spcPct val="100000"/>
                        </a:lnSpc>
                      </a:pPr>
                      <a:r>
                        <a:rPr sz="840" spc="-10" dirty="0">
                          <a:latin typeface="Arial"/>
                          <a:cs typeface="Arial"/>
                        </a:rPr>
                        <a:t>S</a:t>
                      </a:r>
                      <a:r>
                        <a:rPr sz="840" spc="0" dirty="0">
                          <a:latin typeface="Arial"/>
                          <a:cs typeface="Arial"/>
                        </a:rPr>
                        <a:t>o</a:t>
                      </a:r>
                      <a:r>
                        <a:rPr sz="840" spc="25" dirty="0">
                          <a:latin typeface="Arial"/>
                          <a:cs typeface="Arial"/>
                        </a:rPr>
                        <a:t>u</a:t>
                      </a:r>
                      <a:r>
                        <a:rPr sz="840" spc="-10" dirty="0">
                          <a:latin typeface="Arial"/>
                          <a:cs typeface="Arial"/>
                        </a:rPr>
                        <a:t>t</a:t>
                      </a:r>
                      <a:r>
                        <a:rPr sz="840" spc="0" dirty="0">
                          <a:latin typeface="Arial"/>
                          <a:cs typeface="Arial"/>
                        </a:rPr>
                        <a:t>h</a:t>
                      </a:r>
                      <a:r>
                        <a:rPr sz="840" spc="25" dirty="0">
                          <a:latin typeface="Arial"/>
                          <a:cs typeface="Arial"/>
                        </a:rPr>
                        <a:t>a</a:t>
                      </a:r>
                      <a:r>
                        <a:rPr sz="840" spc="-5" dirty="0">
                          <a:latin typeface="Arial"/>
                          <a:cs typeface="Arial"/>
                        </a:rPr>
                        <a:t>m</a:t>
                      </a:r>
                      <a:r>
                        <a:rPr sz="840" spc="0" dirty="0">
                          <a:latin typeface="Arial"/>
                          <a:cs typeface="Arial"/>
                        </a:rPr>
                        <a:t>p</a:t>
                      </a:r>
                      <a:r>
                        <a:rPr sz="840" spc="10" dirty="0">
                          <a:latin typeface="Arial"/>
                          <a:cs typeface="Arial"/>
                        </a:rPr>
                        <a:t>t</a:t>
                      </a:r>
                      <a:r>
                        <a:rPr sz="840" spc="0" dirty="0">
                          <a:latin typeface="Arial"/>
                          <a:cs typeface="Arial"/>
                        </a:rPr>
                        <a:t>on</a:t>
                      </a:r>
                      <a:endParaRPr sz="840">
                        <a:latin typeface="Arial"/>
                        <a:cs typeface="Arial"/>
                      </a:endParaRPr>
                    </a:p>
                  </a:txBody>
                  <a:tcPr marL="0" marR="0" marT="0" marB="0"/>
                </a:tc>
                <a:extLst>
                  <a:ext uri="{0D108BD9-81ED-4DB2-BD59-A6C34878D82A}">
                    <a16:rowId xmlns:a16="http://schemas.microsoft.com/office/drawing/2014/main" val="10006"/>
                  </a:ext>
                </a:extLst>
              </a:tr>
              <a:tr h="129098">
                <a:tc>
                  <a:txBody>
                    <a:bodyPr/>
                    <a:lstStyle/>
                    <a:p>
                      <a:pPr marL="25400">
                        <a:lnSpc>
                          <a:spcPct val="100000"/>
                        </a:lnSpc>
                      </a:pPr>
                      <a:r>
                        <a:rPr sz="840" spc="-20" dirty="0">
                          <a:latin typeface="Arial"/>
                          <a:cs typeface="Arial"/>
                        </a:rPr>
                        <a:t>W</a:t>
                      </a:r>
                      <a:r>
                        <a:rPr sz="840" spc="0" dirty="0">
                          <a:latin typeface="Arial"/>
                          <a:cs typeface="Arial"/>
                        </a:rPr>
                        <a:t>e</a:t>
                      </a:r>
                      <a:r>
                        <a:rPr sz="840" spc="10" dirty="0">
                          <a:latin typeface="Arial"/>
                          <a:cs typeface="Arial"/>
                        </a:rPr>
                        <a:t>st</a:t>
                      </a:r>
                      <a:r>
                        <a:rPr sz="840" spc="-5" dirty="0">
                          <a:latin typeface="Arial"/>
                          <a:cs typeface="Arial"/>
                        </a:rPr>
                        <a:t>m</a:t>
                      </a:r>
                      <a:r>
                        <a:rPr sz="840" spc="25" dirty="0">
                          <a:latin typeface="Arial"/>
                          <a:cs typeface="Arial"/>
                        </a:rPr>
                        <a:t>o</a:t>
                      </a:r>
                      <a:r>
                        <a:rPr sz="840" spc="-20" dirty="0">
                          <a:latin typeface="Arial"/>
                          <a:cs typeface="Arial"/>
                        </a:rPr>
                        <a:t>r</a:t>
                      </a:r>
                      <a:r>
                        <a:rPr sz="840" spc="25" dirty="0">
                          <a:latin typeface="Arial"/>
                          <a:cs typeface="Arial"/>
                        </a:rPr>
                        <a:t>e</a:t>
                      </a:r>
                      <a:r>
                        <a:rPr sz="840" spc="-5" dirty="0">
                          <a:latin typeface="Arial"/>
                          <a:cs typeface="Arial"/>
                        </a:rPr>
                        <a:t>l</a:t>
                      </a:r>
                      <a:r>
                        <a:rPr sz="840" spc="0" dirty="0">
                          <a:latin typeface="Arial"/>
                          <a:cs typeface="Arial"/>
                        </a:rPr>
                        <a:t>and</a:t>
                      </a:r>
                      <a:endParaRPr sz="840">
                        <a:latin typeface="Arial"/>
                        <a:cs typeface="Arial"/>
                      </a:endParaRPr>
                    </a:p>
                  </a:txBody>
                  <a:tcPr marL="0" marR="0" marT="0" marB="0"/>
                </a:tc>
                <a:tc>
                  <a:txBody>
                    <a:bodyPr/>
                    <a:lstStyle/>
                    <a:p>
                      <a:pPr marL="280670">
                        <a:lnSpc>
                          <a:spcPct val="100000"/>
                        </a:lnSpc>
                      </a:pPr>
                      <a:r>
                        <a:rPr sz="840" spc="-10" dirty="0">
                          <a:latin typeface="Arial"/>
                          <a:cs typeface="Arial"/>
                        </a:rPr>
                        <a:t>K</a:t>
                      </a:r>
                      <a:r>
                        <a:rPr sz="840" spc="20" dirty="0">
                          <a:latin typeface="Arial"/>
                          <a:cs typeface="Arial"/>
                        </a:rPr>
                        <a:t>i</a:t>
                      </a:r>
                      <a:r>
                        <a:rPr sz="840" spc="0" dirty="0">
                          <a:latin typeface="Arial"/>
                          <a:cs typeface="Arial"/>
                        </a:rPr>
                        <a:t>ng </a:t>
                      </a:r>
                      <a:r>
                        <a:rPr sz="840" spc="30" dirty="0">
                          <a:latin typeface="Arial"/>
                          <a:cs typeface="Arial"/>
                        </a:rPr>
                        <a:t>W</a:t>
                      </a:r>
                      <a:r>
                        <a:rPr sz="840" spc="-5" dirty="0">
                          <a:latin typeface="Arial"/>
                          <a:cs typeface="Arial"/>
                        </a:rPr>
                        <a:t>il</a:t>
                      </a:r>
                      <a:r>
                        <a:rPr sz="840" spc="20" dirty="0">
                          <a:latin typeface="Arial"/>
                          <a:cs typeface="Arial"/>
                        </a:rPr>
                        <a:t>l</a:t>
                      </a:r>
                      <a:r>
                        <a:rPr sz="840" spc="-5" dirty="0">
                          <a:latin typeface="Arial"/>
                          <a:cs typeface="Arial"/>
                        </a:rPr>
                        <a:t>i</a:t>
                      </a:r>
                      <a:r>
                        <a:rPr sz="840" spc="0" dirty="0">
                          <a:latin typeface="Arial"/>
                          <a:cs typeface="Arial"/>
                        </a:rPr>
                        <a:t>am</a:t>
                      </a:r>
                      <a:endParaRPr sz="840">
                        <a:latin typeface="Arial"/>
                        <a:cs typeface="Arial"/>
                      </a:endParaRPr>
                    </a:p>
                  </a:txBody>
                  <a:tcPr marL="0" marR="0" marT="0" marB="0"/>
                </a:tc>
                <a:tc>
                  <a:txBody>
                    <a:bodyPr/>
                    <a:lstStyle/>
                    <a:p>
                      <a:pPr marL="318770">
                        <a:lnSpc>
                          <a:spcPct val="100000"/>
                        </a:lnSpc>
                      </a:pPr>
                      <a:r>
                        <a:rPr sz="840" spc="-10" dirty="0">
                          <a:latin typeface="Arial"/>
                          <a:cs typeface="Arial"/>
                        </a:rPr>
                        <a:t>P</a:t>
                      </a:r>
                      <a:r>
                        <a:rPr sz="840" spc="5" dirty="0">
                          <a:latin typeface="Arial"/>
                          <a:cs typeface="Arial"/>
                        </a:rPr>
                        <a:t>r</a:t>
                      </a:r>
                      <a:r>
                        <a:rPr sz="840" spc="-5" dirty="0">
                          <a:latin typeface="Arial"/>
                          <a:cs typeface="Arial"/>
                        </a:rPr>
                        <a:t>i</a:t>
                      </a:r>
                      <a:r>
                        <a:rPr sz="840" spc="25" dirty="0">
                          <a:latin typeface="Arial"/>
                          <a:cs typeface="Arial"/>
                        </a:rPr>
                        <a:t>n</a:t>
                      </a:r>
                      <a:r>
                        <a:rPr sz="840" spc="-15" dirty="0">
                          <a:latin typeface="Arial"/>
                          <a:cs typeface="Arial"/>
                        </a:rPr>
                        <a:t>c</a:t>
                      </a:r>
                      <a:r>
                        <a:rPr sz="840" spc="0" dirty="0">
                          <a:latin typeface="Arial"/>
                          <a:cs typeface="Arial"/>
                        </a:rPr>
                        <a:t>e</a:t>
                      </a:r>
                      <a:r>
                        <a:rPr sz="840" spc="25" dirty="0">
                          <a:latin typeface="Arial"/>
                          <a:cs typeface="Arial"/>
                        </a:rPr>
                        <a:t> G</a:t>
                      </a:r>
                      <a:r>
                        <a:rPr sz="840" spc="0" dirty="0">
                          <a:latin typeface="Arial"/>
                          <a:cs typeface="Arial"/>
                        </a:rPr>
                        <a:t>eo</a:t>
                      </a:r>
                      <a:r>
                        <a:rPr sz="840" spc="5" dirty="0">
                          <a:latin typeface="Arial"/>
                          <a:cs typeface="Arial"/>
                        </a:rPr>
                        <a:t>r</a:t>
                      </a:r>
                      <a:r>
                        <a:rPr sz="840" spc="0" dirty="0">
                          <a:latin typeface="Arial"/>
                          <a:cs typeface="Arial"/>
                        </a:rPr>
                        <a:t>ge</a:t>
                      </a:r>
                      <a:endParaRPr sz="840">
                        <a:latin typeface="Arial"/>
                        <a:cs typeface="Arial"/>
                      </a:endParaRPr>
                    </a:p>
                  </a:txBody>
                  <a:tcPr marL="0" marR="0" marT="0" marB="0"/>
                </a:tc>
                <a:tc>
                  <a:txBody>
                    <a:bodyPr/>
                    <a:lstStyle/>
                    <a:p>
                      <a:endParaRPr sz="840">
                        <a:latin typeface="Arial"/>
                        <a:cs typeface="Arial"/>
                      </a:endParaRPr>
                    </a:p>
                  </a:txBody>
                  <a:tcPr marL="0" marR="0" marT="0" marB="0"/>
                </a:tc>
                <a:tc>
                  <a:txBody>
                    <a:bodyPr/>
                    <a:lstStyle/>
                    <a:p>
                      <a:pPr marL="245745">
                        <a:lnSpc>
                          <a:spcPct val="100000"/>
                        </a:lnSpc>
                      </a:pPr>
                      <a:r>
                        <a:rPr sz="840" spc="-20" dirty="0">
                          <a:latin typeface="Arial"/>
                          <a:cs typeface="Arial"/>
                        </a:rPr>
                        <a:t>W</a:t>
                      </a:r>
                      <a:r>
                        <a:rPr sz="840" spc="10" dirty="0">
                          <a:latin typeface="Arial"/>
                          <a:cs typeface="Arial"/>
                        </a:rPr>
                        <a:t>yt</a:t>
                      </a:r>
                      <a:r>
                        <a:rPr sz="840" spc="0" dirty="0">
                          <a:latin typeface="Arial"/>
                          <a:cs typeface="Arial"/>
                        </a:rPr>
                        <a:t>he</a:t>
                      </a:r>
                      <a:endParaRPr sz="840">
                        <a:latin typeface="Arial"/>
                        <a:cs typeface="Arial"/>
                      </a:endParaRPr>
                    </a:p>
                  </a:txBody>
                  <a:tcPr marL="0" marR="0" marT="0" marB="0"/>
                </a:tc>
                <a:tc>
                  <a:txBody>
                    <a:bodyPr/>
                    <a:lstStyle/>
                    <a:p>
                      <a:pPr marL="233679">
                        <a:lnSpc>
                          <a:spcPct val="100000"/>
                        </a:lnSpc>
                      </a:pPr>
                      <a:r>
                        <a:rPr sz="840" spc="-5" dirty="0">
                          <a:latin typeface="Arial"/>
                          <a:cs typeface="Arial"/>
                        </a:rPr>
                        <a:t>F</a:t>
                      </a:r>
                      <a:r>
                        <a:rPr sz="840" spc="5" dirty="0">
                          <a:latin typeface="Arial"/>
                          <a:cs typeface="Arial"/>
                        </a:rPr>
                        <a:t>r</a:t>
                      </a:r>
                      <a:r>
                        <a:rPr sz="840" spc="0" dirty="0">
                          <a:latin typeface="Arial"/>
                          <a:cs typeface="Arial"/>
                        </a:rPr>
                        <a:t>an</a:t>
                      </a:r>
                      <a:r>
                        <a:rPr sz="840" spc="10" dirty="0">
                          <a:latin typeface="Arial"/>
                          <a:cs typeface="Arial"/>
                        </a:rPr>
                        <a:t>k</a:t>
                      </a:r>
                      <a:r>
                        <a:rPr sz="840" spc="-5" dirty="0">
                          <a:latin typeface="Arial"/>
                          <a:cs typeface="Arial"/>
                        </a:rPr>
                        <a:t>l</a:t>
                      </a:r>
                      <a:r>
                        <a:rPr sz="840" spc="20" dirty="0">
                          <a:latin typeface="Arial"/>
                          <a:cs typeface="Arial"/>
                        </a:rPr>
                        <a:t>i</a:t>
                      </a:r>
                      <a:r>
                        <a:rPr sz="840" spc="0" dirty="0">
                          <a:latin typeface="Arial"/>
                          <a:cs typeface="Arial"/>
                        </a:rPr>
                        <a:t>n </a:t>
                      </a:r>
                      <a:r>
                        <a:rPr sz="840" spc="5" dirty="0">
                          <a:latin typeface="Arial"/>
                          <a:cs typeface="Arial"/>
                        </a:rPr>
                        <a:t>C</a:t>
                      </a:r>
                      <a:r>
                        <a:rPr sz="840" spc="20" dirty="0">
                          <a:latin typeface="Arial"/>
                          <a:cs typeface="Arial"/>
                        </a:rPr>
                        <a:t>i</a:t>
                      </a:r>
                      <a:r>
                        <a:rPr sz="840" spc="-10" dirty="0">
                          <a:latin typeface="Arial"/>
                          <a:cs typeface="Arial"/>
                        </a:rPr>
                        <a:t>t</a:t>
                      </a:r>
                      <a:r>
                        <a:rPr sz="840" spc="0" dirty="0">
                          <a:latin typeface="Arial"/>
                          <a:cs typeface="Arial"/>
                        </a:rPr>
                        <a:t>y</a:t>
                      </a:r>
                      <a:endParaRPr sz="840">
                        <a:latin typeface="Arial"/>
                        <a:cs typeface="Arial"/>
                      </a:endParaRPr>
                    </a:p>
                  </a:txBody>
                  <a:tcPr marL="0" marR="0" marT="0" marB="0"/>
                </a:tc>
                <a:extLst>
                  <a:ext uri="{0D108BD9-81ED-4DB2-BD59-A6C34878D82A}">
                    <a16:rowId xmlns:a16="http://schemas.microsoft.com/office/drawing/2014/main" val="10007"/>
                  </a:ext>
                </a:extLst>
              </a:tr>
              <a:tr h="129098">
                <a:tc>
                  <a:txBody>
                    <a:bodyPr/>
                    <a:lstStyle/>
                    <a:p>
                      <a:pPr marL="25400">
                        <a:lnSpc>
                          <a:spcPct val="100000"/>
                        </a:lnSpc>
                      </a:pPr>
                      <a:r>
                        <a:rPr sz="840" spc="5" dirty="0">
                          <a:latin typeface="Arial"/>
                          <a:cs typeface="Arial"/>
                        </a:rPr>
                        <a:t>W</a:t>
                      </a:r>
                      <a:r>
                        <a:rPr sz="840" spc="-5" dirty="0">
                          <a:latin typeface="Arial"/>
                          <a:cs typeface="Arial"/>
                        </a:rPr>
                        <a:t>il</a:t>
                      </a:r>
                      <a:r>
                        <a:rPr sz="840" spc="20" dirty="0">
                          <a:latin typeface="Arial"/>
                          <a:cs typeface="Arial"/>
                        </a:rPr>
                        <a:t>l</a:t>
                      </a:r>
                      <a:r>
                        <a:rPr sz="840" spc="-5" dirty="0">
                          <a:latin typeface="Arial"/>
                          <a:cs typeface="Arial"/>
                        </a:rPr>
                        <a:t>i</a:t>
                      </a:r>
                      <a:r>
                        <a:rPr sz="840" spc="0" dirty="0">
                          <a:latin typeface="Arial"/>
                          <a:cs typeface="Arial"/>
                        </a:rPr>
                        <a:t>a</a:t>
                      </a:r>
                      <a:r>
                        <a:rPr sz="840" spc="20" dirty="0">
                          <a:latin typeface="Arial"/>
                          <a:cs typeface="Arial"/>
                        </a:rPr>
                        <a:t>m</a:t>
                      </a:r>
                      <a:r>
                        <a:rPr sz="840" spc="10" dirty="0">
                          <a:latin typeface="Arial"/>
                          <a:cs typeface="Arial"/>
                        </a:rPr>
                        <a:t>s</a:t>
                      </a:r>
                      <a:r>
                        <a:rPr sz="840" spc="0" dirty="0">
                          <a:latin typeface="Arial"/>
                          <a:cs typeface="Arial"/>
                        </a:rPr>
                        <a:t>bu</a:t>
                      </a:r>
                      <a:r>
                        <a:rPr sz="840" spc="5" dirty="0">
                          <a:latin typeface="Arial"/>
                          <a:cs typeface="Arial"/>
                        </a:rPr>
                        <a:t>r</a:t>
                      </a:r>
                      <a:r>
                        <a:rPr sz="840" spc="0" dirty="0">
                          <a:latin typeface="Arial"/>
                          <a:cs typeface="Arial"/>
                        </a:rPr>
                        <a:t>g</a:t>
                      </a:r>
                      <a:r>
                        <a:rPr sz="840" spc="25" dirty="0">
                          <a:latin typeface="Arial"/>
                          <a:cs typeface="Arial"/>
                        </a:rPr>
                        <a:t> </a:t>
                      </a:r>
                      <a:r>
                        <a:rPr sz="840" spc="5" dirty="0">
                          <a:latin typeface="Arial"/>
                          <a:cs typeface="Arial"/>
                        </a:rPr>
                        <a:t>C</a:t>
                      </a:r>
                      <a:r>
                        <a:rPr sz="840" spc="-5" dirty="0">
                          <a:latin typeface="Arial"/>
                          <a:cs typeface="Arial"/>
                        </a:rPr>
                        <a:t>i</a:t>
                      </a:r>
                      <a:r>
                        <a:rPr sz="840" spc="10" dirty="0">
                          <a:latin typeface="Arial"/>
                          <a:cs typeface="Arial"/>
                        </a:rPr>
                        <a:t>t</a:t>
                      </a:r>
                      <a:r>
                        <a:rPr sz="840" spc="0" dirty="0">
                          <a:latin typeface="Arial"/>
                          <a:cs typeface="Arial"/>
                        </a:rPr>
                        <a:t>y</a:t>
                      </a:r>
                      <a:endParaRPr sz="840">
                        <a:latin typeface="Arial"/>
                        <a:cs typeface="Arial"/>
                      </a:endParaRPr>
                    </a:p>
                  </a:txBody>
                  <a:tcPr marL="0" marR="0" marT="0" marB="0"/>
                </a:tc>
                <a:tc>
                  <a:txBody>
                    <a:bodyPr/>
                    <a:lstStyle/>
                    <a:p>
                      <a:pPr marL="280670">
                        <a:lnSpc>
                          <a:spcPct val="100000"/>
                        </a:lnSpc>
                      </a:pPr>
                      <a:r>
                        <a:rPr sz="840" spc="5" dirty="0">
                          <a:latin typeface="Arial"/>
                          <a:cs typeface="Arial"/>
                        </a:rPr>
                        <a:t>C</a:t>
                      </a:r>
                      <a:r>
                        <a:rPr sz="840" spc="0" dirty="0">
                          <a:latin typeface="Arial"/>
                          <a:cs typeface="Arial"/>
                        </a:rPr>
                        <a:t>ha</a:t>
                      </a:r>
                      <a:r>
                        <a:rPr sz="840" spc="5" dirty="0">
                          <a:latin typeface="Arial"/>
                          <a:cs typeface="Arial"/>
                        </a:rPr>
                        <a:t>r</a:t>
                      </a:r>
                      <a:r>
                        <a:rPr sz="840" spc="-5" dirty="0">
                          <a:latin typeface="Arial"/>
                          <a:cs typeface="Arial"/>
                        </a:rPr>
                        <a:t>l</a:t>
                      </a:r>
                      <a:r>
                        <a:rPr sz="840" spc="0" dirty="0">
                          <a:latin typeface="Arial"/>
                          <a:cs typeface="Arial"/>
                        </a:rPr>
                        <a:t>es</a:t>
                      </a:r>
                      <a:r>
                        <a:rPr sz="840" spc="35" dirty="0">
                          <a:latin typeface="Arial"/>
                          <a:cs typeface="Arial"/>
                        </a:rPr>
                        <a:t> </a:t>
                      </a:r>
                      <a:r>
                        <a:rPr sz="840" spc="5" dirty="0">
                          <a:latin typeface="Arial"/>
                          <a:cs typeface="Arial"/>
                        </a:rPr>
                        <a:t>C</a:t>
                      </a:r>
                      <a:r>
                        <a:rPr sz="840" spc="-5" dirty="0">
                          <a:latin typeface="Arial"/>
                          <a:cs typeface="Arial"/>
                        </a:rPr>
                        <a:t>i</a:t>
                      </a:r>
                      <a:r>
                        <a:rPr sz="840" spc="10" dirty="0">
                          <a:latin typeface="Arial"/>
                          <a:cs typeface="Arial"/>
                        </a:rPr>
                        <a:t>t</a:t>
                      </a:r>
                      <a:r>
                        <a:rPr sz="840" spc="0" dirty="0">
                          <a:latin typeface="Arial"/>
                          <a:cs typeface="Arial"/>
                        </a:rPr>
                        <a:t>y</a:t>
                      </a:r>
                      <a:endParaRPr sz="840">
                        <a:latin typeface="Arial"/>
                        <a:cs typeface="Arial"/>
                      </a:endParaRPr>
                    </a:p>
                  </a:txBody>
                  <a:tcPr marL="0" marR="0" marT="0" marB="0"/>
                </a:tc>
                <a:tc>
                  <a:txBody>
                    <a:bodyPr/>
                    <a:lstStyle/>
                    <a:p>
                      <a:pPr marL="318770">
                        <a:lnSpc>
                          <a:spcPct val="100000"/>
                        </a:lnSpc>
                      </a:pPr>
                      <a:r>
                        <a:rPr sz="840" spc="-5" dirty="0">
                          <a:latin typeface="Arial"/>
                          <a:cs typeface="Arial"/>
                        </a:rPr>
                        <a:t>M</a:t>
                      </a:r>
                      <a:r>
                        <a:rPr sz="840" spc="0" dirty="0">
                          <a:latin typeface="Arial"/>
                          <a:cs typeface="Arial"/>
                        </a:rPr>
                        <a:t>e</a:t>
                      </a:r>
                      <a:r>
                        <a:rPr sz="840" spc="10" dirty="0">
                          <a:latin typeface="Arial"/>
                          <a:cs typeface="Arial"/>
                        </a:rPr>
                        <a:t>ck</a:t>
                      </a:r>
                      <a:r>
                        <a:rPr sz="840" spc="-5" dirty="0">
                          <a:latin typeface="Arial"/>
                          <a:cs typeface="Arial"/>
                        </a:rPr>
                        <a:t>l</a:t>
                      </a:r>
                      <a:r>
                        <a:rPr sz="840" spc="25" dirty="0">
                          <a:latin typeface="Arial"/>
                          <a:cs typeface="Arial"/>
                        </a:rPr>
                        <a:t>e</a:t>
                      </a:r>
                      <a:r>
                        <a:rPr sz="840" spc="0" dirty="0">
                          <a:latin typeface="Arial"/>
                          <a:cs typeface="Arial"/>
                        </a:rPr>
                        <a:t>nbu</a:t>
                      </a:r>
                      <a:r>
                        <a:rPr sz="840" spc="5" dirty="0">
                          <a:latin typeface="Arial"/>
                          <a:cs typeface="Arial"/>
                        </a:rPr>
                        <a:t>r</a:t>
                      </a:r>
                      <a:r>
                        <a:rPr sz="840" spc="0" dirty="0">
                          <a:latin typeface="Arial"/>
                          <a:cs typeface="Arial"/>
                        </a:rPr>
                        <a:t>g</a:t>
                      </a:r>
                      <a:endParaRPr sz="840">
                        <a:latin typeface="Arial"/>
                        <a:cs typeface="Arial"/>
                      </a:endParaRPr>
                    </a:p>
                  </a:txBody>
                  <a:tcPr marL="0" marR="0" marT="0" marB="0"/>
                </a:tc>
                <a:tc>
                  <a:txBody>
                    <a:bodyPr/>
                    <a:lstStyle/>
                    <a:p>
                      <a:endParaRPr sz="840">
                        <a:latin typeface="Arial"/>
                        <a:cs typeface="Arial"/>
                      </a:endParaRPr>
                    </a:p>
                  </a:txBody>
                  <a:tcPr marL="0" marR="0" marT="0" marB="0"/>
                </a:tc>
                <a:tc>
                  <a:txBody>
                    <a:bodyPr/>
                    <a:lstStyle/>
                    <a:p>
                      <a:pPr marL="245745">
                        <a:lnSpc>
                          <a:spcPct val="100000"/>
                        </a:lnSpc>
                      </a:pPr>
                      <a:r>
                        <a:rPr sz="840" spc="5" dirty="0">
                          <a:latin typeface="Arial"/>
                          <a:cs typeface="Arial"/>
                        </a:rPr>
                        <a:t>R</a:t>
                      </a:r>
                      <a:r>
                        <a:rPr sz="840" spc="0" dirty="0">
                          <a:latin typeface="Arial"/>
                          <a:cs typeface="Arial"/>
                        </a:rPr>
                        <a:t>u</a:t>
                      </a:r>
                      <a:r>
                        <a:rPr sz="840" spc="10" dirty="0">
                          <a:latin typeface="Arial"/>
                          <a:cs typeface="Arial"/>
                        </a:rPr>
                        <a:t>s</a:t>
                      </a:r>
                      <a:r>
                        <a:rPr sz="840" spc="-15" dirty="0">
                          <a:latin typeface="Arial"/>
                          <a:cs typeface="Arial"/>
                        </a:rPr>
                        <a:t>s</a:t>
                      </a:r>
                      <a:r>
                        <a:rPr sz="840" spc="25" dirty="0">
                          <a:latin typeface="Arial"/>
                          <a:cs typeface="Arial"/>
                        </a:rPr>
                        <a:t>e</a:t>
                      </a:r>
                      <a:r>
                        <a:rPr sz="840" spc="-5" dirty="0">
                          <a:latin typeface="Arial"/>
                          <a:cs typeface="Arial"/>
                        </a:rPr>
                        <a:t>l</a:t>
                      </a:r>
                      <a:r>
                        <a:rPr sz="840" spc="0" dirty="0">
                          <a:latin typeface="Arial"/>
                          <a:cs typeface="Arial"/>
                        </a:rPr>
                        <a:t>l</a:t>
                      </a:r>
                      <a:endParaRPr sz="840">
                        <a:latin typeface="Arial"/>
                        <a:cs typeface="Arial"/>
                      </a:endParaRPr>
                    </a:p>
                  </a:txBody>
                  <a:tcPr marL="0" marR="0" marT="0" marB="0"/>
                </a:tc>
                <a:tc>
                  <a:txBody>
                    <a:bodyPr/>
                    <a:lstStyle/>
                    <a:p>
                      <a:endParaRPr sz="840">
                        <a:latin typeface="Arial"/>
                        <a:cs typeface="Arial"/>
                      </a:endParaRPr>
                    </a:p>
                  </a:txBody>
                  <a:tcPr marL="0" marR="0" marT="0" marB="0"/>
                </a:tc>
                <a:extLst>
                  <a:ext uri="{0D108BD9-81ED-4DB2-BD59-A6C34878D82A}">
                    <a16:rowId xmlns:a16="http://schemas.microsoft.com/office/drawing/2014/main" val="10008"/>
                  </a:ext>
                </a:extLst>
              </a:tr>
              <a:tr h="138511">
                <a:tc>
                  <a:txBody>
                    <a:bodyPr/>
                    <a:lstStyle/>
                    <a:p>
                      <a:pPr marL="25400">
                        <a:lnSpc>
                          <a:spcPct val="100000"/>
                        </a:lnSpc>
                      </a:pPr>
                      <a:r>
                        <a:rPr sz="840" spc="5" dirty="0">
                          <a:latin typeface="Arial"/>
                          <a:cs typeface="Arial"/>
                        </a:rPr>
                        <a:t>N</a:t>
                      </a:r>
                      <a:r>
                        <a:rPr sz="840" spc="0" dirty="0">
                          <a:latin typeface="Arial"/>
                          <a:cs typeface="Arial"/>
                        </a:rPr>
                        <a:t>o</a:t>
                      </a:r>
                      <a:r>
                        <a:rPr sz="840" spc="5" dirty="0">
                          <a:latin typeface="Arial"/>
                          <a:cs typeface="Arial"/>
                        </a:rPr>
                        <a:t>r</a:t>
                      </a:r>
                      <a:r>
                        <a:rPr sz="840" spc="-10" dirty="0">
                          <a:latin typeface="Arial"/>
                          <a:cs typeface="Arial"/>
                        </a:rPr>
                        <a:t>t</a:t>
                      </a:r>
                      <a:r>
                        <a:rPr sz="840" spc="0" dirty="0">
                          <a:latin typeface="Arial"/>
                          <a:cs typeface="Arial"/>
                        </a:rPr>
                        <a:t>h</a:t>
                      </a:r>
                      <a:r>
                        <a:rPr sz="840" spc="25" dirty="0">
                          <a:latin typeface="Arial"/>
                          <a:cs typeface="Arial"/>
                        </a:rPr>
                        <a:t>a</a:t>
                      </a:r>
                      <a:r>
                        <a:rPr sz="840" spc="-5" dirty="0">
                          <a:latin typeface="Arial"/>
                          <a:cs typeface="Arial"/>
                        </a:rPr>
                        <a:t>m</a:t>
                      </a:r>
                      <a:r>
                        <a:rPr sz="840" spc="0" dirty="0">
                          <a:latin typeface="Arial"/>
                          <a:cs typeface="Arial"/>
                        </a:rPr>
                        <a:t>p</a:t>
                      </a:r>
                      <a:r>
                        <a:rPr sz="840" spc="10" dirty="0">
                          <a:latin typeface="Arial"/>
                          <a:cs typeface="Arial"/>
                        </a:rPr>
                        <a:t>t</a:t>
                      </a:r>
                      <a:r>
                        <a:rPr sz="840" spc="0" dirty="0">
                          <a:latin typeface="Arial"/>
                          <a:cs typeface="Arial"/>
                        </a:rPr>
                        <a:t>on</a:t>
                      </a:r>
                      <a:endParaRPr sz="840">
                        <a:latin typeface="Arial"/>
                        <a:cs typeface="Arial"/>
                      </a:endParaRPr>
                    </a:p>
                  </a:txBody>
                  <a:tcPr marL="0" marR="0" marT="0" marB="0"/>
                </a:tc>
                <a:tc>
                  <a:txBody>
                    <a:bodyPr/>
                    <a:lstStyle/>
                    <a:p>
                      <a:endParaRPr sz="840" dirty="0">
                        <a:latin typeface="Arial"/>
                        <a:cs typeface="Arial"/>
                      </a:endParaRPr>
                    </a:p>
                  </a:txBody>
                  <a:tcPr marL="0" marR="0" marT="0" marB="0"/>
                </a:tc>
                <a:tc>
                  <a:txBody>
                    <a:bodyPr/>
                    <a:lstStyle/>
                    <a:p>
                      <a:pPr marL="318770">
                        <a:lnSpc>
                          <a:spcPct val="100000"/>
                        </a:lnSpc>
                      </a:pPr>
                      <a:r>
                        <a:rPr sz="840" spc="-10" dirty="0">
                          <a:latin typeface="Arial"/>
                          <a:cs typeface="Arial"/>
                        </a:rPr>
                        <a:t>P</a:t>
                      </a:r>
                      <a:r>
                        <a:rPr sz="840" spc="0" dirty="0">
                          <a:latin typeface="Arial"/>
                          <a:cs typeface="Arial"/>
                        </a:rPr>
                        <a:t>e</a:t>
                      </a:r>
                      <a:r>
                        <a:rPr sz="840" spc="10" dirty="0">
                          <a:latin typeface="Arial"/>
                          <a:cs typeface="Arial"/>
                        </a:rPr>
                        <a:t>t</a:t>
                      </a:r>
                      <a:r>
                        <a:rPr sz="840" spc="0" dirty="0">
                          <a:latin typeface="Arial"/>
                          <a:cs typeface="Arial"/>
                        </a:rPr>
                        <a:t>e</a:t>
                      </a:r>
                      <a:r>
                        <a:rPr sz="840" spc="5" dirty="0">
                          <a:latin typeface="Arial"/>
                          <a:cs typeface="Arial"/>
                        </a:rPr>
                        <a:t>r</a:t>
                      </a:r>
                      <a:r>
                        <a:rPr sz="840" spc="10" dirty="0">
                          <a:latin typeface="Arial"/>
                          <a:cs typeface="Arial"/>
                        </a:rPr>
                        <a:t>s</a:t>
                      </a:r>
                      <a:r>
                        <a:rPr sz="840" spc="0" dirty="0">
                          <a:latin typeface="Arial"/>
                          <a:cs typeface="Arial"/>
                        </a:rPr>
                        <a:t>bu</a:t>
                      </a:r>
                      <a:r>
                        <a:rPr sz="840" spc="5" dirty="0">
                          <a:latin typeface="Arial"/>
                          <a:cs typeface="Arial"/>
                        </a:rPr>
                        <a:t>r</a:t>
                      </a:r>
                      <a:r>
                        <a:rPr sz="840" spc="0" dirty="0">
                          <a:latin typeface="Arial"/>
                          <a:cs typeface="Arial"/>
                        </a:rPr>
                        <a:t>g</a:t>
                      </a:r>
                      <a:r>
                        <a:rPr sz="840" spc="25" dirty="0">
                          <a:latin typeface="Arial"/>
                          <a:cs typeface="Arial"/>
                        </a:rPr>
                        <a:t> </a:t>
                      </a:r>
                      <a:r>
                        <a:rPr sz="840" spc="5" dirty="0">
                          <a:latin typeface="Arial"/>
                          <a:cs typeface="Arial"/>
                        </a:rPr>
                        <a:t>C</a:t>
                      </a:r>
                      <a:r>
                        <a:rPr sz="840" spc="-5" dirty="0">
                          <a:latin typeface="Arial"/>
                          <a:cs typeface="Arial"/>
                        </a:rPr>
                        <a:t>i</a:t>
                      </a:r>
                      <a:r>
                        <a:rPr sz="840" spc="10" dirty="0">
                          <a:latin typeface="Arial"/>
                          <a:cs typeface="Arial"/>
                        </a:rPr>
                        <a:t>t</a:t>
                      </a:r>
                      <a:r>
                        <a:rPr sz="840" spc="0" dirty="0">
                          <a:latin typeface="Arial"/>
                          <a:cs typeface="Arial"/>
                        </a:rPr>
                        <a:t>y</a:t>
                      </a:r>
                      <a:endParaRPr sz="840">
                        <a:latin typeface="Arial"/>
                        <a:cs typeface="Arial"/>
                      </a:endParaRPr>
                    </a:p>
                  </a:txBody>
                  <a:tcPr marL="0" marR="0" marT="0" marB="0"/>
                </a:tc>
                <a:tc>
                  <a:txBody>
                    <a:bodyPr/>
                    <a:lstStyle/>
                    <a:p>
                      <a:endParaRPr sz="840">
                        <a:latin typeface="Arial"/>
                        <a:cs typeface="Arial"/>
                      </a:endParaRPr>
                    </a:p>
                  </a:txBody>
                  <a:tcPr marL="0" marR="0" marT="0" marB="0"/>
                </a:tc>
                <a:tc>
                  <a:txBody>
                    <a:bodyPr/>
                    <a:lstStyle/>
                    <a:p>
                      <a:pPr marL="245745">
                        <a:lnSpc>
                          <a:spcPct val="100000"/>
                        </a:lnSpc>
                      </a:pPr>
                      <a:r>
                        <a:rPr sz="840" dirty="0">
                          <a:latin typeface="Arial"/>
                          <a:cs typeface="Arial"/>
                        </a:rPr>
                        <a:t>Lee</a:t>
                      </a:r>
                    </a:p>
                  </a:txBody>
                  <a:tcPr marL="0" marR="0" marT="0" marB="0"/>
                </a:tc>
                <a:tc>
                  <a:txBody>
                    <a:bodyPr/>
                    <a:lstStyle/>
                    <a:p>
                      <a:endParaRPr sz="840" dirty="0">
                        <a:latin typeface="Arial"/>
                        <a:cs typeface="Arial"/>
                      </a:endParaRPr>
                    </a:p>
                  </a:txBody>
                  <a:tcPr marL="0" marR="0" marT="0" marB="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29109184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a:srcRect l="1632" t="24284" r="35155" b="25024"/>
          <a:stretch/>
        </p:blipFill>
        <p:spPr>
          <a:xfrm>
            <a:off x="1174293" y="1999785"/>
            <a:ext cx="6510552" cy="3034670"/>
          </a:xfrm>
          <a:prstGeom prst="rect">
            <a:avLst/>
          </a:prstGeom>
        </p:spPr>
      </p:pic>
      <p:sp>
        <p:nvSpPr>
          <p:cNvPr id="34818" name="Rectangle 2"/>
          <p:cNvSpPr>
            <a:spLocks noChangeArrowheads="1"/>
          </p:cNvSpPr>
          <p:nvPr/>
        </p:nvSpPr>
        <p:spPr bwMode="auto">
          <a:xfrm>
            <a:off x="0" y="803275"/>
            <a:ext cx="9144000"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lnSpc>
                <a:spcPct val="115000"/>
              </a:lnSpc>
            </a:pPr>
            <a:endParaRPr lang="en-US" sz="2200" b="1" dirty="0">
              <a:solidFill>
                <a:schemeClr val="tx2"/>
              </a:solidFill>
            </a:endParaRPr>
          </a:p>
        </p:txBody>
      </p:sp>
      <p:sp>
        <p:nvSpPr>
          <p:cNvPr id="8" name="Line 16"/>
          <p:cNvSpPr>
            <a:spLocks noChangeShapeType="1"/>
          </p:cNvSpPr>
          <p:nvPr/>
        </p:nvSpPr>
        <p:spPr bwMode="auto">
          <a:xfrm>
            <a:off x="914400" y="2871788"/>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 name="TextBox 1"/>
          <p:cNvSpPr txBox="1"/>
          <p:nvPr/>
        </p:nvSpPr>
        <p:spPr>
          <a:xfrm>
            <a:off x="457199" y="548640"/>
            <a:ext cx="8381999" cy="830997"/>
          </a:xfrm>
          <a:prstGeom prst="rect">
            <a:avLst/>
          </a:prstGeom>
          <a:noFill/>
        </p:spPr>
        <p:txBody>
          <a:bodyPr wrap="square" rtlCol="0">
            <a:spAutoFit/>
          </a:bodyPr>
          <a:lstStyle/>
          <a:p>
            <a:pPr algn="ctr"/>
            <a:r>
              <a:rPr lang="en-US" sz="2400" b="1" dirty="0"/>
              <a:t>Map 1: Uninsured rate for all nonelderly (0-64)</a:t>
            </a:r>
          </a:p>
          <a:p>
            <a:pPr algn="ctr"/>
            <a:r>
              <a:rPr lang="en-US" sz="2400" b="1" dirty="0"/>
              <a:t>Virginians in 2018, by region</a:t>
            </a:r>
          </a:p>
        </p:txBody>
      </p:sp>
      <p:sp>
        <p:nvSpPr>
          <p:cNvPr id="9"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
        <p:nvSpPr>
          <p:cNvPr id="11" name="TextBox 10">
            <a:extLst>
              <a:ext uri="{FF2B5EF4-FFF2-40B4-BE49-F238E27FC236}">
                <a16:creationId xmlns:a16="http://schemas.microsoft.com/office/drawing/2014/main" id="{8121CABB-0C19-4D6C-9ADB-9D6ED35509AD}"/>
              </a:ext>
            </a:extLst>
          </p:cNvPr>
          <p:cNvSpPr txBox="1"/>
          <p:nvPr/>
        </p:nvSpPr>
        <p:spPr>
          <a:xfrm>
            <a:off x="6633928" y="2560305"/>
            <a:ext cx="363682" cy="307777"/>
          </a:xfrm>
          <a:prstGeom prst="rect">
            <a:avLst/>
          </a:prstGeom>
          <a:noFill/>
        </p:spPr>
        <p:txBody>
          <a:bodyPr wrap="square" rtlCol="0">
            <a:spAutoFit/>
          </a:bodyPr>
          <a:lstStyle/>
          <a:p>
            <a:r>
              <a:rPr lang="en-US" sz="1400" dirty="0"/>
              <a:t>1</a:t>
            </a:r>
          </a:p>
        </p:txBody>
      </p:sp>
      <p:sp>
        <p:nvSpPr>
          <p:cNvPr id="14" name="TextBox 13">
            <a:extLst>
              <a:ext uri="{FF2B5EF4-FFF2-40B4-BE49-F238E27FC236}">
                <a16:creationId xmlns:a16="http://schemas.microsoft.com/office/drawing/2014/main" id="{B1887999-E895-4813-B075-C697F35DA48B}"/>
              </a:ext>
            </a:extLst>
          </p:cNvPr>
          <p:cNvSpPr txBox="1"/>
          <p:nvPr/>
        </p:nvSpPr>
        <p:spPr>
          <a:xfrm>
            <a:off x="6421081" y="2212245"/>
            <a:ext cx="363682" cy="307777"/>
          </a:xfrm>
          <a:prstGeom prst="rect">
            <a:avLst/>
          </a:prstGeom>
          <a:noFill/>
        </p:spPr>
        <p:txBody>
          <a:bodyPr wrap="square" rtlCol="0">
            <a:spAutoFit/>
          </a:bodyPr>
          <a:lstStyle/>
          <a:p>
            <a:r>
              <a:rPr lang="en-US" sz="1400" dirty="0"/>
              <a:t>2</a:t>
            </a:r>
          </a:p>
        </p:txBody>
      </p:sp>
      <p:sp>
        <p:nvSpPr>
          <p:cNvPr id="15" name="TextBox 14">
            <a:extLst>
              <a:ext uri="{FF2B5EF4-FFF2-40B4-BE49-F238E27FC236}">
                <a16:creationId xmlns:a16="http://schemas.microsoft.com/office/drawing/2014/main" id="{6F225846-2067-4082-8426-11072D6081DA}"/>
              </a:ext>
            </a:extLst>
          </p:cNvPr>
          <p:cNvSpPr txBox="1"/>
          <p:nvPr/>
        </p:nvSpPr>
        <p:spPr>
          <a:xfrm>
            <a:off x="6067790" y="2003554"/>
            <a:ext cx="363682" cy="307777"/>
          </a:xfrm>
          <a:prstGeom prst="rect">
            <a:avLst/>
          </a:prstGeom>
          <a:noFill/>
        </p:spPr>
        <p:txBody>
          <a:bodyPr wrap="square" rtlCol="0">
            <a:spAutoFit/>
          </a:bodyPr>
          <a:lstStyle/>
          <a:p>
            <a:r>
              <a:rPr lang="en-US" sz="1400" dirty="0"/>
              <a:t>6</a:t>
            </a:r>
          </a:p>
        </p:txBody>
      </p:sp>
      <p:sp>
        <p:nvSpPr>
          <p:cNvPr id="16" name="TextBox 15">
            <a:extLst>
              <a:ext uri="{FF2B5EF4-FFF2-40B4-BE49-F238E27FC236}">
                <a16:creationId xmlns:a16="http://schemas.microsoft.com/office/drawing/2014/main" id="{0D2D7D44-2EE6-48D4-9CEC-0B82F6166AA5}"/>
              </a:ext>
            </a:extLst>
          </p:cNvPr>
          <p:cNvSpPr txBox="1"/>
          <p:nvPr/>
        </p:nvSpPr>
        <p:spPr>
          <a:xfrm>
            <a:off x="6348177" y="2884136"/>
            <a:ext cx="363682" cy="307777"/>
          </a:xfrm>
          <a:prstGeom prst="rect">
            <a:avLst/>
          </a:prstGeom>
          <a:noFill/>
        </p:spPr>
        <p:txBody>
          <a:bodyPr wrap="square" rtlCol="0">
            <a:spAutoFit/>
          </a:bodyPr>
          <a:lstStyle/>
          <a:p>
            <a:r>
              <a:rPr lang="en-US" sz="1400" dirty="0"/>
              <a:t>3</a:t>
            </a:r>
          </a:p>
        </p:txBody>
      </p:sp>
      <p:sp>
        <p:nvSpPr>
          <p:cNvPr id="17" name="TextBox 16">
            <a:extLst>
              <a:ext uri="{FF2B5EF4-FFF2-40B4-BE49-F238E27FC236}">
                <a16:creationId xmlns:a16="http://schemas.microsoft.com/office/drawing/2014/main" id="{5D03EBB7-529C-45E8-BB95-5A205C8F69DB}"/>
              </a:ext>
            </a:extLst>
          </p:cNvPr>
          <p:cNvSpPr txBox="1"/>
          <p:nvPr/>
        </p:nvSpPr>
        <p:spPr>
          <a:xfrm>
            <a:off x="4904174" y="2678055"/>
            <a:ext cx="363682" cy="307777"/>
          </a:xfrm>
          <a:prstGeom prst="rect">
            <a:avLst/>
          </a:prstGeom>
          <a:noFill/>
        </p:spPr>
        <p:txBody>
          <a:bodyPr wrap="square" rtlCol="0">
            <a:spAutoFit/>
          </a:bodyPr>
          <a:lstStyle/>
          <a:p>
            <a:r>
              <a:rPr lang="en-US" sz="1400" dirty="0"/>
              <a:t>4</a:t>
            </a:r>
          </a:p>
        </p:txBody>
      </p:sp>
      <p:sp>
        <p:nvSpPr>
          <p:cNvPr id="18" name="TextBox 17">
            <a:extLst>
              <a:ext uri="{FF2B5EF4-FFF2-40B4-BE49-F238E27FC236}">
                <a16:creationId xmlns:a16="http://schemas.microsoft.com/office/drawing/2014/main" id="{BFAE19D2-5C15-4F11-A967-78A0E34BD8EA}"/>
              </a:ext>
            </a:extLst>
          </p:cNvPr>
          <p:cNvSpPr txBox="1"/>
          <p:nvPr/>
        </p:nvSpPr>
        <p:spPr>
          <a:xfrm>
            <a:off x="6929049" y="2960650"/>
            <a:ext cx="363682" cy="307777"/>
          </a:xfrm>
          <a:prstGeom prst="rect">
            <a:avLst/>
          </a:prstGeom>
          <a:noFill/>
        </p:spPr>
        <p:txBody>
          <a:bodyPr wrap="square" rtlCol="0">
            <a:spAutoFit/>
          </a:bodyPr>
          <a:lstStyle/>
          <a:p>
            <a:r>
              <a:rPr lang="en-US" sz="1400" dirty="0"/>
              <a:t>5</a:t>
            </a:r>
          </a:p>
        </p:txBody>
      </p:sp>
      <p:sp>
        <p:nvSpPr>
          <p:cNvPr id="19" name="TextBox 18">
            <a:extLst>
              <a:ext uri="{FF2B5EF4-FFF2-40B4-BE49-F238E27FC236}">
                <a16:creationId xmlns:a16="http://schemas.microsoft.com/office/drawing/2014/main" id="{1FFEB0A3-F348-4740-8F05-6ECF8367721F}"/>
              </a:ext>
            </a:extLst>
          </p:cNvPr>
          <p:cNvSpPr txBox="1"/>
          <p:nvPr/>
        </p:nvSpPr>
        <p:spPr>
          <a:xfrm>
            <a:off x="5770584" y="3706711"/>
            <a:ext cx="363682" cy="307777"/>
          </a:xfrm>
          <a:prstGeom prst="rect">
            <a:avLst/>
          </a:prstGeom>
          <a:noFill/>
        </p:spPr>
        <p:txBody>
          <a:bodyPr wrap="square" rtlCol="0">
            <a:spAutoFit/>
          </a:bodyPr>
          <a:lstStyle/>
          <a:p>
            <a:r>
              <a:rPr lang="en-US" sz="1400" dirty="0"/>
              <a:t>8</a:t>
            </a:r>
          </a:p>
        </p:txBody>
      </p:sp>
      <p:sp>
        <p:nvSpPr>
          <p:cNvPr id="20" name="TextBox 19">
            <a:extLst>
              <a:ext uri="{FF2B5EF4-FFF2-40B4-BE49-F238E27FC236}">
                <a16:creationId xmlns:a16="http://schemas.microsoft.com/office/drawing/2014/main" id="{772A6BF3-7903-45CA-B895-9C6033B56605}"/>
              </a:ext>
            </a:extLst>
          </p:cNvPr>
          <p:cNvSpPr txBox="1"/>
          <p:nvPr/>
        </p:nvSpPr>
        <p:spPr>
          <a:xfrm>
            <a:off x="5234875" y="3127431"/>
            <a:ext cx="363682" cy="307777"/>
          </a:xfrm>
          <a:prstGeom prst="rect">
            <a:avLst/>
          </a:prstGeom>
          <a:noFill/>
        </p:spPr>
        <p:txBody>
          <a:bodyPr wrap="square" rtlCol="0">
            <a:spAutoFit/>
          </a:bodyPr>
          <a:lstStyle/>
          <a:p>
            <a:r>
              <a:rPr lang="en-US" sz="1400" dirty="0"/>
              <a:t>7</a:t>
            </a:r>
          </a:p>
        </p:txBody>
      </p:sp>
      <p:sp>
        <p:nvSpPr>
          <p:cNvPr id="21" name="TextBox 20">
            <a:extLst>
              <a:ext uri="{FF2B5EF4-FFF2-40B4-BE49-F238E27FC236}">
                <a16:creationId xmlns:a16="http://schemas.microsoft.com/office/drawing/2014/main" id="{FDF05EE1-87AF-4D01-8D7B-2A7F612AE6C8}"/>
              </a:ext>
            </a:extLst>
          </p:cNvPr>
          <p:cNvSpPr txBox="1"/>
          <p:nvPr/>
        </p:nvSpPr>
        <p:spPr>
          <a:xfrm>
            <a:off x="4987301" y="4171759"/>
            <a:ext cx="467925" cy="307777"/>
          </a:xfrm>
          <a:prstGeom prst="rect">
            <a:avLst/>
          </a:prstGeom>
          <a:noFill/>
        </p:spPr>
        <p:txBody>
          <a:bodyPr wrap="square" rtlCol="0">
            <a:spAutoFit/>
          </a:bodyPr>
          <a:lstStyle/>
          <a:p>
            <a:r>
              <a:rPr lang="en-US" sz="1400" dirty="0"/>
              <a:t>10</a:t>
            </a:r>
          </a:p>
        </p:txBody>
      </p:sp>
      <p:sp>
        <p:nvSpPr>
          <p:cNvPr id="22" name="TextBox 21">
            <a:extLst>
              <a:ext uri="{FF2B5EF4-FFF2-40B4-BE49-F238E27FC236}">
                <a16:creationId xmlns:a16="http://schemas.microsoft.com/office/drawing/2014/main" id="{C237DBBD-5CFE-4108-B401-EB19B2F501B4}"/>
              </a:ext>
            </a:extLst>
          </p:cNvPr>
          <p:cNvSpPr txBox="1"/>
          <p:nvPr/>
        </p:nvSpPr>
        <p:spPr>
          <a:xfrm>
            <a:off x="4160487" y="3387288"/>
            <a:ext cx="363682" cy="307777"/>
          </a:xfrm>
          <a:prstGeom prst="rect">
            <a:avLst/>
          </a:prstGeom>
          <a:noFill/>
        </p:spPr>
        <p:txBody>
          <a:bodyPr wrap="square" rtlCol="0">
            <a:spAutoFit/>
          </a:bodyPr>
          <a:lstStyle/>
          <a:p>
            <a:r>
              <a:rPr lang="en-US" sz="1400" dirty="0"/>
              <a:t>9</a:t>
            </a:r>
          </a:p>
        </p:txBody>
      </p:sp>
      <p:sp>
        <p:nvSpPr>
          <p:cNvPr id="23" name="TextBox 22">
            <a:extLst>
              <a:ext uri="{FF2B5EF4-FFF2-40B4-BE49-F238E27FC236}">
                <a16:creationId xmlns:a16="http://schemas.microsoft.com/office/drawing/2014/main" id="{69D1200E-EFE6-4AA5-9A04-0D2D0D8E1391}"/>
              </a:ext>
            </a:extLst>
          </p:cNvPr>
          <p:cNvSpPr txBox="1"/>
          <p:nvPr/>
        </p:nvSpPr>
        <p:spPr>
          <a:xfrm>
            <a:off x="2763648" y="4325647"/>
            <a:ext cx="467925" cy="307777"/>
          </a:xfrm>
          <a:prstGeom prst="rect">
            <a:avLst/>
          </a:prstGeom>
          <a:noFill/>
        </p:spPr>
        <p:txBody>
          <a:bodyPr wrap="square" rtlCol="0">
            <a:spAutoFit/>
          </a:bodyPr>
          <a:lstStyle/>
          <a:p>
            <a:r>
              <a:rPr lang="en-US" sz="1400" dirty="0"/>
              <a:t>11</a:t>
            </a:r>
          </a:p>
        </p:txBody>
      </p:sp>
      <p:sp>
        <p:nvSpPr>
          <p:cNvPr id="24" name="TextBox 23">
            <a:extLst>
              <a:ext uri="{FF2B5EF4-FFF2-40B4-BE49-F238E27FC236}">
                <a16:creationId xmlns:a16="http://schemas.microsoft.com/office/drawing/2014/main" id="{A2FCF630-EBE3-40C5-B25B-115F38D8BDE9}"/>
              </a:ext>
            </a:extLst>
          </p:cNvPr>
          <p:cNvSpPr txBox="1"/>
          <p:nvPr/>
        </p:nvSpPr>
        <p:spPr>
          <a:xfrm>
            <a:off x="6316838" y="4468222"/>
            <a:ext cx="467925" cy="307777"/>
          </a:xfrm>
          <a:prstGeom prst="rect">
            <a:avLst/>
          </a:prstGeom>
          <a:noFill/>
        </p:spPr>
        <p:txBody>
          <a:bodyPr wrap="square" rtlCol="0">
            <a:spAutoFit/>
          </a:bodyPr>
          <a:lstStyle/>
          <a:p>
            <a:r>
              <a:rPr lang="en-US" sz="1400" dirty="0"/>
              <a:t>12</a:t>
            </a:r>
          </a:p>
        </p:txBody>
      </p:sp>
      <p:sp>
        <p:nvSpPr>
          <p:cNvPr id="25" name="TextBox 24">
            <a:extLst>
              <a:ext uri="{FF2B5EF4-FFF2-40B4-BE49-F238E27FC236}">
                <a16:creationId xmlns:a16="http://schemas.microsoft.com/office/drawing/2014/main" id="{081DCD69-0736-44EF-A51B-1EE124977018}"/>
              </a:ext>
            </a:extLst>
          </p:cNvPr>
          <p:cNvSpPr txBox="1"/>
          <p:nvPr/>
        </p:nvSpPr>
        <p:spPr>
          <a:xfrm>
            <a:off x="7258960" y="4324726"/>
            <a:ext cx="467925" cy="307777"/>
          </a:xfrm>
          <a:prstGeom prst="rect">
            <a:avLst/>
          </a:prstGeom>
          <a:noFill/>
        </p:spPr>
        <p:txBody>
          <a:bodyPr wrap="square" rtlCol="0">
            <a:spAutoFit/>
          </a:bodyPr>
          <a:lstStyle/>
          <a:p>
            <a:r>
              <a:rPr lang="en-US" sz="1400" dirty="0"/>
              <a:t>13</a:t>
            </a:r>
          </a:p>
        </p:txBody>
      </p:sp>
      <p:cxnSp>
        <p:nvCxnSpPr>
          <p:cNvPr id="26" name="Straight Connector 25">
            <a:extLst>
              <a:ext uri="{FF2B5EF4-FFF2-40B4-BE49-F238E27FC236}">
                <a16:creationId xmlns:a16="http://schemas.microsoft.com/office/drawing/2014/main" id="{4E0EC99C-DD4D-4402-91EB-29B89D69D9A7}"/>
              </a:ext>
            </a:extLst>
          </p:cNvPr>
          <p:cNvCxnSpPr>
            <a:cxnSpLocks/>
          </p:cNvCxnSpPr>
          <p:nvPr/>
        </p:nvCxnSpPr>
        <p:spPr>
          <a:xfrm>
            <a:off x="6227785" y="2702624"/>
            <a:ext cx="458098" cy="172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CED7F40E-C596-4F2A-84F7-2DF15CADDCF1}"/>
              </a:ext>
            </a:extLst>
          </p:cNvPr>
          <p:cNvCxnSpPr>
            <a:cxnSpLocks/>
          </p:cNvCxnSpPr>
          <p:nvPr/>
        </p:nvCxnSpPr>
        <p:spPr>
          <a:xfrm flipV="1">
            <a:off x="6088073" y="2467589"/>
            <a:ext cx="353622" cy="2276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90E0BC80-56C4-47F5-A83D-EEBE5BD3176C}"/>
              </a:ext>
            </a:extLst>
          </p:cNvPr>
          <p:cNvCxnSpPr>
            <a:cxnSpLocks/>
          </p:cNvCxnSpPr>
          <p:nvPr/>
        </p:nvCxnSpPr>
        <p:spPr>
          <a:xfrm>
            <a:off x="6036451" y="2985832"/>
            <a:ext cx="343881" cy="457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135656F7-FD16-4D8B-A283-56E927DD5C28}"/>
              </a:ext>
            </a:extLst>
          </p:cNvPr>
          <p:cNvCxnSpPr>
            <a:cxnSpLocks/>
          </p:cNvCxnSpPr>
          <p:nvPr/>
        </p:nvCxnSpPr>
        <p:spPr>
          <a:xfrm flipV="1">
            <a:off x="5822539" y="2208604"/>
            <a:ext cx="280054" cy="2826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1D99429A-919D-45E9-A843-C338AF69D387}"/>
              </a:ext>
            </a:extLst>
          </p:cNvPr>
          <p:cNvCxnSpPr>
            <a:cxnSpLocks/>
          </p:cNvCxnSpPr>
          <p:nvPr/>
        </p:nvCxnSpPr>
        <p:spPr>
          <a:xfrm flipV="1">
            <a:off x="6561358" y="3325621"/>
            <a:ext cx="363683" cy="2349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B03DD1EC-4E0B-43C1-A86F-4DDB878F2F3F}"/>
              </a:ext>
            </a:extLst>
          </p:cNvPr>
          <p:cNvCxnSpPr>
            <a:cxnSpLocks/>
          </p:cNvCxnSpPr>
          <p:nvPr/>
        </p:nvCxnSpPr>
        <p:spPr>
          <a:xfrm flipH="1" flipV="1">
            <a:off x="7129074" y="3356918"/>
            <a:ext cx="181842" cy="40761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8DEB31D8-708B-4939-9C30-54431806ECCF}"/>
              </a:ext>
            </a:extLst>
          </p:cNvPr>
          <p:cNvSpPr txBox="1"/>
          <p:nvPr/>
        </p:nvSpPr>
        <p:spPr>
          <a:xfrm>
            <a:off x="6839096" y="3158265"/>
            <a:ext cx="741283" cy="246221"/>
          </a:xfrm>
          <a:prstGeom prst="rect">
            <a:avLst/>
          </a:prstGeom>
          <a:noFill/>
        </p:spPr>
        <p:txBody>
          <a:bodyPr wrap="square" rtlCol="0">
            <a:spAutoFit/>
          </a:bodyPr>
          <a:lstStyle/>
          <a:p>
            <a:r>
              <a:rPr lang="en-US" sz="1000" dirty="0"/>
              <a:t>9.4%</a:t>
            </a:r>
          </a:p>
        </p:txBody>
      </p:sp>
      <p:sp>
        <p:nvSpPr>
          <p:cNvPr id="53" name="TextBox 52">
            <a:extLst>
              <a:ext uri="{FF2B5EF4-FFF2-40B4-BE49-F238E27FC236}">
                <a16:creationId xmlns:a16="http://schemas.microsoft.com/office/drawing/2014/main" id="{2FE69541-1D72-4674-A28F-5EA04138C561}"/>
              </a:ext>
            </a:extLst>
          </p:cNvPr>
          <p:cNvSpPr txBox="1"/>
          <p:nvPr/>
        </p:nvSpPr>
        <p:spPr>
          <a:xfrm>
            <a:off x="6612812" y="2758560"/>
            <a:ext cx="741283" cy="246221"/>
          </a:xfrm>
          <a:prstGeom prst="rect">
            <a:avLst/>
          </a:prstGeom>
          <a:noFill/>
        </p:spPr>
        <p:txBody>
          <a:bodyPr wrap="square" rtlCol="0">
            <a:spAutoFit/>
          </a:bodyPr>
          <a:lstStyle/>
          <a:p>
            <a:r>
              <a:rPr lang="en-US" sz="1000" dirty="0"/>
              <a:t>9.1%</a:t>
            </a:r>
          </a:p>
        </p:txBody>
      </p:sp>
      <p:sp>
        <p:nvSpPr>
          <p:cNvPr id="56" name="TextBox 55">
            <a:extLst>
              <a:ext uri="{FF2B5EF4-FFF2-40B4-BE49-F238E27FC236}">
                <a16:creationId xmlns:a16="http://schemas.microsoft.com/office/drawing/2014/main" id="{22783460-38FD-4EA6-ABA6-3C7465002E53}"/>
              </a:ext>
            </a:extLst>
          </p:cNvPr>
          <p:cNvSpPr txBox="1"/>
          <p:nvPr/>
        </p:nvSpPr>
        <p:spPr>
          <a:xfrm>
            <a:off x="6387791" y="2406662"/>
            <a:ext cx="741283" cy="246221"/>
          </a:xfrm>
          <a:prstGeom prst="rect">
            <a:avLst/>
          </a:prstGeom>
          <a:noFill/>
        </p:spPr>
        <p:txBody>
          <a:bodyPr wrap="square" rtlCol="0">
            <a:spAutoFit/>
          </a:bodyPr>
          <a:lstStyle/>
          <a:p>
            <a:r>
              <a:rPr lang="en-US" sz="1000" dirty="0"/>
              <a:t>8.9%</a:t>
            </a:r>
          </a:p>
        </p:txBody>
      </p:sp>
      <p:sp>
        <p:nvSpPr>
          <p:cNvPr id="65" name="TextBox 64">
            <a:extLst>
              <a:ext uri="{FF2B5EF4-FFF2-40B4-BE49-F238E27FC236}">
                <a16:creationId xmlns:a16="http://schemas.microsoft.com/office/drawing/2014/main" id="{CE57740C-200C-4509-B202-4DD733167A78}"/>
              </a:ext>
            </a:extLst>
          </p:cNvPr>
          <p:cNvSpPr txBox="1"/>
          <p:nvPr/>
        </p:nvSpPr>
        <p:spPr>
          <a:xfrm>
            <a:off x="6285665" y="3065811"/>
            <a:ext cx="741283" cy="246221"/>
          </a:xfrm>
          <a:prstGeom prst="rect">
            <a:avLst/>
          </a:prstGeom>
          <a:noFill/>
        </p:spPr>
        <p:txBody>
          <a:bodyPr wrap="square" rtlCol="0">
            <a:spAutoFit/>
          </a:bodyPr>
          <a:lstStyle/>
          <a:p>
            <a:r>
              <a:rPr lang="en-US" sz="1000" dirty="0"/>
              <a:t>10.8%</a:t>
            </a:r>
          </a:p>
        </p:txBody>
      </p:sp>
      <p:sp>
        <p:nvSpPr>
          <p:cNvPr id="66" name="TextBox 65">
            <a:extLst>
              <a:ext uri="{FF2B5EF4-FFF2-40B4-BE49-F238E27FC236}">
                <a16:creationId xmlns:a16="http://schemas.microsoft.com/office/drawing/2014/main" id="{CD7F2590-6494-4A93-9911-38CCFF5D0542}"/>
              </a:ext>
            </a:extLst>
          </p:cNvPr>
          <p:cNvSpPr txBox="1"/>
          <p:nvPr/>
        </p:nvSpPr>
        <p:spPr>
          <a:xfrm>
            <a:off x="4775789" y="2872915"/>
            <a:ext cx="741283" cy="246221"/>
          </a:xfrm>
          <a:prstGeom prst="rect">
            <a:avLst/>
          </a:prstGeom>
          <a:noFill/>
        </p:spPr>
        <p:txBody>
          <a:bodyPr wrap="square" rtlCol="0">
            <a:spAutoFit/>
          </a:bodyPr>
          <a:lstStyle/>
          <a:p>
            <a:r>
              <a:rPr lang="en-US" sz="1000" dirty="0"/>
              <a:t>12.2%</a:t>
            </a:r>
          </a:p>
        </p:txBody>
      </p:sp>
      <p:sp>
        <p:nvSpPr>
          <p:cNvPr id="67" name="TextBox 66">
            <a:extLst>
              <a:ext uri="{FF2B5EF4-FFF2-40B4-BE49-F238E27FC236}">
                <a16:creationId xmlns:a16="http://schemas.microsoft.com/office/drawing/2014/main" id="{DE7E411F-2BBC-4D31-9136-3FAA46B4CB13}"/>
              </a:ext>
            </a:extLst>
          </p:cNvPr>
          <p:cNvSpPr txBox="1"/>
          <p:nvPr/>
        </p:nvSpPr>
        <p:spPr>
          <a:xfrm>
            <a:off x="6026726" y="2188378"/>
            <a:ext cx="741283" cy="246221"/>
          </a:xfrm>
          <a:prstGeom prst="rect">
            <a:avLst/>
          </a:prstGeom>
          <a:noFill/>
        </p:spPr>
        <p:txBody>
          <a:bodyPr wrap="square" rtlCol="0">
            <a:spAutoFit/>
          </a:bodyPr>
          <a:lstStyle/>
          <a:p>
            <a:r>
              <a:rPr lang="en-US" sz="1000" dirty="0"/>
              <a:t>5.9%</a:t>
            </a:r>
          </a:p>
        </p:txBody>
      </p:sp>
      <p:sp>
        <p:nvSpPr>
          <p:cNvPr id="69" name="TextBox 68">
            <a:extLst>
              <a:ext uri="{FF2B5EF4-FFF2-40B4-BE49-F238E27FC236}">
                <a16:creationId xmlns:a16="http://schemas.microsoft.com/office/drawing/2014/main" id="{B6924FB0-2E66-475B-9523-A732334BE672}"/>
              </a:ext>
            </a:extLst>
          </p:cNvPr>
          <p:cNvSpPr txBox="1"/>
          <p:nvPr/>
        </p:nvSpPr>
        <p:spPr>
          <a:xfrm>
            <a:off x="5101751" y="3345211"/>
            <a:ext cx="741283" cy="246221"/>
          </a:xfrm>
          <a:prstGeom prst="rect">
            <a:avLst/>
          </a:prstGeom>
          <a:noFill/>
        </p:spPr>
        <p:txBody>
          <a:bodyPr wrap="square" rtlCol="0">
            <a:spAutoFit/>
          </a:bodyPr>
          <a:lstStyle/>
          <a:p>
            <a:r>
              <a:rPr lang="en-US" sz="1000" dirty="0"/>
              <a:t>8.6%</a:t>
            </a:r>
          </a:p>
        </p:txBody>
      </p:sp>
      <p:sp>
        <p:nvSpPr>
          <p:cNvPr id="70" name="TextBox 69">
            <a:extLst>
              <a:ext uri="{FF2B5EF4-FFF2-40B4-BE49-F238E27FC236}">
                <a16:creationId xmlns:a16="http://schemas.microsoft.com/office/drawing/2014/main" id="{178DFD25-F0EA-49E9-8BF8-361334D0D4AB}"/>
              </a:ext>
            </a:extLst>
          </p:cNvPr>
          <p:cNvSpPr txBox="1"/>
          <p:nvPr/>
        </p:nvSpPr>
        <p:spPr>
          <a:xfrm>
            <a:off x="5708212" y="3898156"/>
            <a:ext cx="741283" cy="246221"/>
          </a:xfrm>
          <a:prstGeom prst="rect">
            <a:avLst/>
          </a:prstGeom>
          <a:noFill/>
        </p:spPr>
        <p:txBody>
          <a:bodyPr wrap="square" rtlCol="0">
            <a:spAutoFit/>
          </a:bodyPr>
          <a:lstStyle/>
          <a:p>
            <a:r>
              <a:rPr lang="en-US" sz="1000" dirty="0"/>
              <a:t>10.0%</a:t>
            </a:r>
          </a:p>
        </p:txBody>
      </p:sp>
      <p:sp>
        <p:nvSpPr>
          <p:cNvPr id="71" name="TextBox 70">
            <a:extLst>
              <a:ext uri="{FF2B5EF4-FFF2-40B4-BE49-F238E27FC236}">
                <a16:creationId xmlns:a16="http://schemas.microsoft.com/office/drawing/2014/main" id="{41503BFC-FC48-4368-BE9C-B9697A3B310D}"/>
              </a:ext>
            </a:extLst>
          </p:cNvPr>
          <p:cNvSpPr txBox="1"/>
          <p:nvPr/>
        </p:nvSpPr>
        <p:spPr>
          <a:xfrm>
            <a:off x="4956128" y="4393409"/>
            <a:ext cx="741283" cy="246221"/>
          </a:xfrm>
          <a:prstGeom prst="rect">
            <a:avLst/>
          </a:prstGeom>
          <a:noFill/>
        </p:spPr>
        <p:txBody>
          <a:bodyPr wrap="square" rtlCol="0">
            <a:spAutoFit/>
          </a:bodyPr>
          <a:lstStyle/>
          <a:p>
            <a:r>
              <a:rPr lang="en-US" sz="1000" dirty="0"/>
              <a:t>12.8%</a:t>
            </a:r>
          </a:p>
        </p:txBody>
      </p:sp>
      <p:sp>
        <p:nvSpPr>
          <p:cNvPr id="72" name="TextBox 71">
            <a:extLst>
              <a:ext uri="{FF2B5EF4-FFF2-40B4-BE49-F238E27FC236}">
                <a16:creationId xmlns:a16="http://schemas.microsoft.com/office/drawing/2014/main" id="{4F86195E-2FD6-4F60-ACA7-F60383854C82}"/>
              </a:ext>
            </a:extLst>
          </p:cNvPr>
          <p:cNvSpPr txBox="1"/>
          <p:nvPr/>
        </p:nvSpPr>
        <p:spPr>
          <a:xfrm>
            <a:off x="2672212" y="4567701"/>
            <a:ext cx="741283" cy="246221"/>
          </a:xfrm>
          <a:prstGeom prst="rect">
            <a:avLst/>
          </a:prstGeom>
          <a:noFill/>
        </p:spPr>
        <p:txBody>
          <a:bodyPr wrap="square" rtlCol="0">
            <a:spAutoFit/>
          </a:bodyPr>
          <a:lstStyle/>
          <a:p>
            <a:r>
              <a:rPr lang="en-US" sz="1000" dirty="0"/>
              <a:t>12.2%</a:t>
            </a:r>
          </a:p>
        </p:txBody>
      </p:sp>
      <p:sp>
        <p:nvSpPr>
          <p:cNvPr id="73" name="TextBox 72">
            <a:extLst>
              <a:ext uri="{FF2B5EF4-FFF2-40B4-BE49-F238E27FC236}">
                <a16:creationId xmlns:a16="http://schemas.microsoft.com/office/drawing/2014/main" id="{39E4F70F-3076-4EAA-80A9-D59C595BBC61}"/>
              </a:ext>
            </a:extLst>
          </p:cNvPr>
          <p:cNvSpPr txBox="1"/>
          <p:nvPr/>
        </p:nvSpPr>
        <p:spPr>
          <a:xfrm>
            <a:off x="6261495" y="4670029"/>
            <a:ext cx="741283" cy="246221"/>
          </a:xfrm>
          <a:prstGeom prst="rect">
            <a:avLst/>
          </a:prstGeom>
          <a:noFill/>
        </p:spPr>
        <p:txBody>
          <a:bodyPr wrap="square" rtlCol="0">
            <a:spAutoFit/>
          </a:bodyPr>
          <a:lstStyle/>
          <a:p>
            <a:r>
              <a:rPr lang="en-US" sz="1000" dirty="0"/>
              <a:t>10.0%</a:t>
            </a:r>
          </a:p>
        </p:txBody>
      </p:sp>
      <p:cxnSp>
        <p:nvCxnSpPr>
          <p:cNvPr id="74" name="Straight Connector 73">
            <a:extLst>
              <a:ext uri="{FF2B5EF4-FFF2-40B4-BE49-F238E27FC236}">
                <a16:creationId xmlns:a16="http://schemas.microsoft.com/office/drawing/2014/main" id="{49D8BF09-B9EB-49EC-8BF2-4F651E8FB730}"/>
              </a:ext>
            </a:extLst>
          </p:cNvPr>
          <p:cNvCxnSpPr>
            <a:cxnSpLocks/>
          </p:cNvCxnSpPr>
          <p:nvPr/>
        </p:nvCxnSpPr>
        <p:spPr>
          <a:xfrm>
            <a:off x="6805378" y="4435069"/>
            <a:ext cx="499430" cy="435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8077369D-9A68-46E7-9E97-3AE7413B000A}"/>
              </a:ext>
            </a:extLst>
          </p:cNvPr>
          <p:cNvSpPr txBox="1"/>
          <p:nvPr/>
        </p:nvSpPr>
        <p:spPr>
          <a:xfrm>
            <a:off x="7198983" y="4546918"/>
            <a:ext cx="741283" cy="246221"/>
          </a:xfrm>
          <a:prstGeom prst="rect">
            <a:avLst/>
          </a:prstGeom>
          <a:noFill/>
        </p:spPr>
        <p:txBody>
          <a:bodyPr wrap="square" rtlCol="0">
            <a:spAutoFit/>
          </a:bodyPr>
          <a:lstStyle/>
          <a:p>
            <a:r>
              <a:rPr lang="en-US" sz="1000" dirty="0"/>
              <a:t>12.0%</a:t>
            </a:r>
          </a:p>
        </p:txBody>
      </p:sp>
      <p:sp>
        <p:nvSpPr>
          <p:cNvPr id="81" name="TextBox 80">
            <a:extLst>
              <a:ext uri="{FF2B5EF4-FFF2-40B4-BE49-F238E27FC236}">
                <a16:creationId xmlns:a16="http://schemas.microsoft.com/office/drawing/2014/main" id="{86E7E85C-7100-4371-B802-68829898028C}"/>
              </a:ext>
            </a:extLst>
          </p:cNvPr>
          <p:cNvSpPr txBox="1"/>
          <p:nvPr/>
        </p:nvSpPr>
        <p:spPr>
          <a:xfrm>
            <a:off x="4067615" y="3619420"/>
            <a:ext cx="741283" cy="246221"/>
          </a:xfrm>
          <a:prstGeom prst="rect">
            <a:avLst/>
          </a:prstGeom>
          <a:noFill/>
        </p:spPr>
        <p:txBody>
          <a:bodyPr wrap="square" rtlCol="0">
            <a:spAutoFit/>
          </a:bodyPr>
          <a:lstStyle/>
          <a:p>
            <a:r>
              <a:rPr lang="en-US" sz="1000" dirty="0"/>
              <a:t>11.0%</a:t>
            </a:r>
          </a:p>
        </p:txBody>
      </p:sp>
      <p:pic>
        <p:nvPicPr>
          <p:cNvPr id="13" name="Picture 12"/>
          <p:cNvPicPr>
            <a:picLocks noChangeAspect="1"/>
          </p:cNvPicPr>
          <p:nvPr/>
        </p:nvPicPr>
        <p:blipFill rotWithShape="1">
          <a:blip r:embed="rId4"/>
          <a:srcRect l="67663" t="39490" b="39548"/>
          <a:stretch/>
        </p:blipFill>
        <p:spPr>
          <a:xfrm>
            <a:off x="1014382" y="2045569"/>
            <a:ext cx="2930933" cy="1104304"/>
          </a:xfrm>
          <a:prstGeom prst="rect">
            <a:avLst/>
          </a:prstGeom>
        </p:spPr>
      </p:pic>
      <p:sp>
        <p:nvSpPr>
          <p:cNvPr id="42" name="Text Box 24"/>
          <p:cNvSpPr txBox="1">
            <a:spLocks noChangeArrowheads="1"/>
          </p:cNvSpPr>
          <p:nvPr/>
        </p:nvSpPr>
        <p:spPr bwMode="auto">
          <a:xfrm>
            <a:off x="457200" y="5631556"/>
            <a:ext cx="82296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100" i="1" dirty="0">
                <a:cs typeface="Arial" charset="0"/>
              </a:rPr>
              <a:t>Note: This map does not reflect Virginia’s Medicaid expansion, which went into effect on January 1, 2019.</a:t>
            </a:r>
          </a:p>
          <a:p>
            <a:pPr>
              <a:spcBef>
                <a:spcPct val="50000"/>
              </a:spcBef>
            </a:pPr>
            <a:r>
              <a:rPr lang="en-US" sz="1100" i="1" dirty="0">
                <a:cs typeface="Arial" charset="0"/>
              </a:rPr>
              <a:t>Source: Urban Institute, February 2020. Based on the 2018 American Community Survey (ACS) data from the Integrated Public Use Microdata Series (IPUMS). For area definitions, see “Guide to Regions of Virginia”. The estimates reflect Urban Institute adjustments for potential misreporting of coverage.</a:t>
            </a:r>
          </a:p>
        </p:txBody>
      </p:sp>
    </p:spTree>
    <p:extLst>
      <p:ext uri="{BB962C8B-B14F-4D97-AF65-F5344CB8AC3E}">
        <p14:creationId xmlns:p14="http://schemas.microsoft.com/office/powerpoint/2010/main" val="74316919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Picture 39"/>
          <p:cNvPicPr>
            <a:picLocks noChangeAspect="1"/>
          </p:cNvPicPr>
          <p:nvPr/>
        </p:nvPicPr>
        <p:blipFill rotWithShape="1">
          <a:blip r:embed="rId3"/>
          <a:srcRect l="3243" t="21931" r="27561" b="23490"/>
          <a:stretch/>
        </p:blipFill>
        <p:spPr>
          <a:xfrm>
            <a:off x="1334815" y="2033401"/>
            <a:ext cx="6381560" cy="2925765"/>
          </a:xfrm>
          <a:prstGeom prst="rect">
            <a:avLst/>
          </a:prstGeom>
        </p:spPr>
      </p:pic>
      <p:sp>
        <p:nvSpPr>
          <p:cNvPr id="3" name="TextBox 2"/>
          <p:cNvSpPr txBox="1"/>
          <p:nvPr/>
        </p:nvSpPr>
        <p:spPr>
          <a:xfrm>
            <a:off x="457200" y="548640"/>
            <a:ext cx="8229600" cy="1200329"/>
          </a:xfrm>
          <a:prstGeom prst="rect">
            <a:avLst/>
          </a:prstGeom>
          <a:noFill/>
        </p:spPr>
        <p:txBody>
          <a:bodyPr wrap="square" rtlCol="0">
            <a:spAutoFit/>
          </a:bodyPr>
          <a:lstStyle/>
          <a:p>
            <a:pPr algn="ctr"/>
            <a:r>
              <a:rPr lang="en-US" sz="2400" b="1" dirty="0"/>
              <a:t>Map 2: Uninsured rate for all nonelderly (0-64) Virginians with family income ≤200% FPL</a:t>
            </a:r>
          </a:p>
          <a:p>
            <a:pPr algn="ctr"/>
            <a:r>
              <a:rPr lang="en-US" sz="2400" b="1" dirty="0"/>
              <a:t>in 2018, by region</a:t>
            </a:r>
          </a:p>
        </p:txBody>
      </p:sp>
      <p:sp>
        <p:nvSpPr>
          <p:cNvPr id="5"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
        <p:nvSpPr>
          <p:cNvPr id="6" name="TextBox 5">
            <a:extLst>
              <a:ext uri="{FF2B5EF4-FFF2-40B4-BE49-F238E27FC236}">
                <a16:creationId xmlns:a16="http://schemas.microsoft.com/office/drawing/2014/main" id="{53831687-82DD-4059-81E4-AE3D574B02E8}"/>
              </a:ext>
            </a:extLst>
          </p:cNvPr>
          <p:cNvSpPr txBox="1"/>
          <p:nvPr/>
        </p:nvSpPr>
        <p:spPr>
          <a:xfrm>
            <a:off x="6633928" y="2560305"/>
            <a:ext cx="363682" cy="307777"/>
          </a:xfrm>
          <a:prstGeom prst="rect">
            <a:avLst/>
          </a:prstGeom>
          <a:noFill/>
        </p:spPr>
        <p:txBody>
          <a:bodyPr wrap="square" rtlCol="0">
            <a:spAutoFit/>
          </a:bodyPr>
          <a:lstStyle/>
          <a:p>
            <a:r>
              <a:rPr lang="en-US" sz="1400" dirty="0"/>
              <a:t>1</a:t>
            </a:r>
          </a:p>
        </p:txBody>
      </p:sp>
      <p:sp>
        <p:nvSpPr>
          <p:cNvPr id="8" name="TextBox 7">
            <a:extLst>
              <a:ext uri="{FF2B5EF4-FFF2-40B4-BE49-F238E27FC236}">
                <a16:creationId xmlns:a16="http://schemas.microsoft.com/office/drawing/2014/main" id="{B8FE9CD2-C8BF-452D-8876-B5C9F90D9E96}"/>
              </a:ext>
            </a:extLst>
          </p:cNvPr>
          <p:cNvSpPr txBox="1"/>
          <p:nvPr/>
        </p:nvSpPr>
        <p:spPr>
          <a:xfrm>
            <a:off x="6421081" y="2212245"/>
            <a:ext cx="363682" cy="307777"/>
          </a:xfrm>
          <a:prstGeom prst="rect">
            <a:avLst/>
          </a:prstGeom>
          <a:noFill/>
        </p:spPr>
        <p:txBody>
          <a:bodyPr wrap="square" rtlCol="0">
            <a:spAutoFit/>
          </a:bodyPr>
          <a:lstStyle/>
          <a:p>
            <a:r>
              <a:rPr lang="en-US" sz="1400" dirty="0"/>
              <a:t>2</a:t>
            </a:r>
          </a:p>
        </p:txBody>
      </p:sp>
      <p:sp>
        <p:nvSpPr>
          <p:cNvPr id="9" name="TextBox 8">
            <a:extLst>
              <a:ext uri="{FF2B5EF4-FFF2-40B4-BE49-F238E27FC236}">
                <a16:creationId xmlns:a16="http://schemas.microsoft.com/office/drawing/2014/main" id="{C1899219-C9C1-44DE-81B3-5BA6CBC52843}"/>
              </a:ext>
            </a:extLst>
          </p:cNvPr>
          <p:cNvSpPr txBox="1"/>
          <p:nvPr/>
        </p:nvSpPr>
        <p:spPr>
          <a:xfrm>
            <a:off x="6067790" y="2003554"/>
            <a:ext cx="363682" cy="307777"/>
          </a:xfrm>
          <a:prstGeom prst="rect">
            <a:avLst/>
          </a:prstGeom>
          <a:noFill/>
        </p:spPr>
        <p:txBody>
          <a:bodyPr wrap="square" rtlCol="0">
            <a:spAutoFit/>
          </a:bodyPr>
          <a:lstStyle/>
          <a:p>
            <a:r>
              <a:rPr lang="en-US" sz="1400" dirty="0"/>
              <a:t>6</a:t>
            </a:r>
          </a:p>
        </p:txBody>
      </p:sp>
      <p:sp>
        <p:nvSpPr>
          <p:cNvPr id="10" name="TextBox 9">
            <a:extLst>
              <a:ext uri="{FF2B5EF4-FFF2-40B4-BE49-F238E27FC236}">
                <a16:creationId xmlns:a16="http://schemas.microsoft.com/office/drawing/2014/main" id="{887733EB-630F-49A2-88DA-83597E3DF2C7}"/>
              </a:ext>
            </a:extLst>
          </p:cNvPr>
          <p:cNvSpPr txBox="1"/>
          <p:nvPr/>
        </p:nvSpPr>
        <p:spPr>
          <a:xfrm>
            <a:off x="6348177" y="2884136"/>
            <a:ext cx="363682" cy="307777"/>
          </a:xfrm>
          <a:prstGeom prst="rect">
            <a:avLst/>
          </a:prstGeom>
          <a:noFill/>
        </p:spPr>
        <p:txBody>
          <a:bodyPr wrap="square" rtlCol="0">
            <a:spAutoFit/>
          </a:bodyPr>
          <a:lstStyle/>
          <a:p>
            <a:r>
              <a:rPr lang="en-US" sz="1400" dirty="0"/>
              <a:t>3</a:t>
            </a:r>
          </a:p>
        </p:txBody>
      </p:sp>
      <p:sp>
        <p:nvSpPr>
          <p:cNvPr id="11" name="TextBox 10">
            <a:extLst>
              <a:ext uri="{FF2B5EF4-FFF2-40B4-BE49-F238E27FC236}">
                <a16:creationId xmlns:a16="http://schemas.microsoft.com/office/drawing/2014/main" id="{DAB5ACBA-90D9-43C6-BC16-B8F33886D8C3}"/>
              </a:ext>
            </a:extLst>
          </p:cNvPr>
          <p:cNvSpPr txBox="1"/>
          <p:nvPr/>
        </p:nvSpPr>
        <p:spPr>
          <a:xfrm>
            <a:off x="4904174" y="2678055"/>
            <a:ext cx="363682" cy="307777"/>
          </a:xfrm>
          <a:prstGeom prst="rect">
            <a:avLst/>
          </a:prstGeom>
          <a:noFill/>
        </p:spPr>
        <p:txBody>
          <a:bodyPr wrap="square" rtlCol="0">
            <a:spAutoFit/>
          </a:bodyPr>
          <a:lstStyle/>
          <a:p>
            <a:r>
              <a:rPr lang="en-US" sz="1400" dirty="0"/>
              <a:t>4</a:t>
            </a:r>
          </a:p>
        </p:txBody>
      </p:sp>
      <p:sp>
        <p:nvSpPr>
          <p:cNvPr id="12" name="TextBox 11">
            <a:extLst>
              <a:ext uri="{FF2B5EF4-FFF2-40B4-BE49-F238E27FC236}">
                <a16:creationId xmlns:a16="http://schemas.microsoft.com/office/drawing/2014/main" id="{7471501F-3F9D-4A83-95BB-485070F99DBF}"/>
              </a:ext>
            </a:extLst>
          </p:cNvPr>
          <p:cNvSpPr txBox="1"/>
          <p:nvPr/>
        </p:nvSpPr>
        <p:spPr>
          <a:xfrm>
            <a:off x="6929049" y="2960650"/>
            <a:ext cx="363682" cy="307777"/>
          </a:xfrm>
          <a:prstGeom prst="rect">
            <a:avLst/>
          </a:prstGeom>
          <a:noFill/>
        </p:spPr>
        <p:txBody>
          <a:bodyPr wrap="square" rtlCol="0">
            <a:spAutoFit/>
          </a:bodyPr>
          <a:lstStyle/>
          <a:p>
            <a:r>
              <a:rPr lang="en-US" sz="1400" dirty="0"/>
              <a:t>5</a:t>
            </a:r>
          </a:p>
        </p:txBody>
      </p:sp>
      <p:sp>
        <p:nvSpPr>
          <p:cNvPr id="13" name="TextBox 12">
            <a:extLst>
              <a:ext uri="{FF2B5EF4-FFF2-40B4-BE49-F238E27FC236}">
                <a16:creationId xmlns:a16="http://schemas.microsoft.com/office/drawing/2014/main" id="{54A9BA63-0079-4FF9-BA79-1CAF5D92F3B3}"/>
              </a:ext>
            </a:extLst>
          </p:cNvPr>
          <p:cNvSpPr txBox="1"/>
          <p:nvPr/>
        </p:nvSpPr>
        <p:spPr>
          <a:xfrm>
            <a:off x="5770584" y="3706711"/>
            <a:ext cx="363682" cy="307777"/>
          </a:xfrm>
          <a:prstGeom prst="rect">
            <a:avLst/>
          </a:prstGeom>
          <a:noFill/>
        </p:spPr>
        <p:txBody>
          <a:bodyPr wrap="square" rtlCol="0">
            <a:spAutoFit/>
          </a:bodyPr>
          <a:lstStyle/>
          <a:p>
            <a:r>
              <a:rPr lang="en-US" sz="1400" dirty="0"/>
              <a:t>8</a:t>
            </a:r>
          </a:p>
        </p:txBody>
      </p:sp>
      <p:sp>
        <p:nvSpPr>
          <p:cNvPr id="14" name="TextBox 13">
            <a:extLst>
              <a:ext uri="{FF2B5EF4-FFF2-40B4-BE49-F238E27FC236}">
                <a16:creationId xmlns:a16="http://schemas.microsoft.com/office/drawing/2014/main" id="{64821B67-D4E9-4152-878A-1BA7B2316961}"/>
              </a:ext>
            </a:extLst>
          </p:cNvPr>
          <p:cNvSpPr txBox="1"/>
          <p:nvPr/>
        </p:nvSpPr>
        <p:spPr>
          <a:xfrm>
            <a:off x="5234875" y="3127431"/>
            <a:ext cx="363682" cy="307777"/>
          </a:xfrm>
          <a:prstGeom prst="rect">
            <a:avLst/>
          </a:prstGeom>
          <a:noFill/>
        </p:spPr>
        <p:txBody>
          <a:bodyPr wrap="square" rtlCol="0">
            <a:spAutoFit/>
          </a:bodyPr>
          <a:lstStyle/>
          <a:p>
            <a:r>
              <a:rPr lang="en-US" sz="1400" dirty="0"/>
              <a:t>7</a:t>
            </a:r>
          </a:p>
        </p:txBody>
      </p:sp>
      <p:sp>
        <p:nvSpPr>
          <p:cNvPr id="15" name="TextBox 14">
            <a:extLst>
              <a:ext uri="{FF2B5EF4-FFF2-40B4-BE49-F238E27FC236}">
                <a16:creationId xmlns:a16="http://schemas.microsoft.com/office/drawing/2014/main" id="{70DD5BA2-F8ED-4C8E-ADDB-B277EF025A01}"/>
              </a:ext>
            </a:extLst>
          </p:cNvPr>
          <p:cNvSpPr txBox="1"/>
          <p:nvPr/>
        </p:nvSpPr>
        <p:spPr>
          <a:xfrm>
            <a:off x="4987301" y="4171759"/>
            <a:ext cx="467925" cy="307777"/>
          </a:xfrm>
          <a:prstGeom prst="rect">
            <a:avLst/>
          </a:prstGeom>
          <a:noFill/>
        </p:spPr>
        <p:txBody>
          <a:bodyPr wrap="square" rtlCol="0">
            <a:spAutoFit/>
          </a:bodyPr>
          <a:lstStyle/>
          <a:p>
            <a:r>
              <a:rPr lang="en-US" sz="1400" dirty="0"/>
              <a:t>10</a:t>
            </a:r>
          </a:p>
        </p:txBody>
      </p:sp>
      <p:sp>
        <p:nvSpPr>
          <p:cNvPr id="16" name="TextBox 15">
            <a:extLst>
              <a:ext uri="{FF2B5EF4-FFF2-40B4-BE49-F238E27FC236}">
                <a16:creationId xmlns:a16="http://schemas.microsoft.com/office/drawing/2014/main" id="{7E2A8434-4DC7-4BC9-AFEF-205AF7574772}"/>
              </a:ext>
            </a:extLst>
          </p:cNvPr>
          <p:cNvSpPr txBox="1"/>
          <p:nvPr/>
        </p:nvSpPr>
        <p:spPr>
          <a:xfrm>
            <a:off x="4202051" y="3387288"/>
            <a:ext cx="363682" cy="307777"/>
          </a:xfrm>
          <a:prstGeom prst="rect">
            <a:avLst/>
          </a:prstGeom>
          <a:noFill/>
        </p:spPr>
        <p:txBody>
          <a:bodyPr wrap="square" rtlCol="0">
            <a:spAutoFit/>
          </a:bodyPr>
          <a:lstStyle/>
          <a:p>
            <a:r>
              <a:rPr lang="en-US" sz="1400" dirty="0"/>
              <a:t>9</a:t>
            </a:r>
          </a:p>
        </p:txBody>
      </p:sp>
      <p:sp>
        <p:nvSpPr>
          <p:cNvPr id="17" name="TextBox 16">
            <a:extLst>
              <a:ext uri="{FF2B5EF4-FFF2-40B4-BE49-F238E27FC236}">
                <a16:creationId xmlns:a16="http://schemas.microsoft.com/office/drawing/2014/main" id="{0D332998-5886-42EB-B76D-EFE480077B01}"/>
              </a:ext>
            </a:extLst>
          </p:cNvPr>
          <p:cNvSpPr txBox="1"/>
          <p:nvPr/>
        </p:nvSpPr>
        <p:spPr>
          <a:xfrm>
            <a:off x="2763648" y="4325647"/>
            <a:ext cx="467925" cy="307777"/>
          </a:xfrm>
          <a:prstGeom prst="rect">
            <a:avLst/>
          </a:prstGeom>
          <a:noFill/>
        </p:spPr>
        <p:txBody>
          <a:bodyPr wrap="square" rtlCol="0">
            <a:spAutoFit/>
          </a:bodyPr>
          <a:lstStyle/>
          <a:p>
            <a:r>
              <a:rPr lang="en-US" sz="1400" dirty="0"/>
              <a:t>11</a:t>
            </a:r>
          </a:p>
        </p:txBody>
      </p:sp>
      <p:sp>
        <p:nvSpPr>
          <p:cNvPr id="18" name="TextBox 17">
            <a:extLst>
              <a:ext uri="{FF2B5EF4-FFF2-40B4-BE49-F238E27FC236}">
                <a16:creationId xmlns:a16="http://schemas.microsoft.com/office/drawing/2014/main" id="{850369E1-A43A-4633-A691-8F1752484AAA}"/>
              </a:ext>
            </a:extLst>
          </p:cNvPr>
          <p:cNvSpPr txBox="1"/>
          <p:nvPr/>
        </p:nvSpPr>
        <p:spPr>
          <a:xfrm>
            <a:off x="6316838" y="4468222"/>
            <a:ext cx="467925" cy="307777"/>
          </a:xfrm>
          <a:prstGeom prst="rect">
            <a:avLst/>
          </a:prstGeom>
          <a:noFill/>
        </p:spPr>
        <p:txBody>
          <a:bodyPr wrap="square" rtlCol="0">
            <a:spAutoFit/>
          </a:bodyPr>
          <a:lstStyle/>
          <a:p>
            <a:r>
              <a:rPr lang="en-US" sz="1400" dirty="0"/>
              <a:t>12</a:t>
            </a:r>
          </a:p>
        </p:txBody>
      </p:sp>
      <p:sp>
        <p:nvSpPr>
          <p:cNvPr id="19" name="TextBox 18">
            <a:extLst>
              <a:ext uri="{FF2B5EF4-FFF2-40B4-BE49-F238E27FC236}">
                <a16:creationId xmlns:a16="http://schemas.microsoft.com/office/drawing/2014/main" id="{8A40FCF0-2008-46BF-9BBC-8FFBD3DF2068}"/>
              </a:ext>
            </a:extLst>
          </p:cNvPr>
          <p:cNvSpPr txBox="1"/>
          <p:nvPr/>
        </p:nvSpPr>
        <p:spPr>
          <a:xfrm>
            <a:off x="7258960" y="4324726"/>
            <a:ext cx="467925" cy="307777"/>
          </a:xfrm>
          <a:prstGeom prst="rect">
            <a:avLst/>
          </a:prstGeom>
          <a:noFill/>
        </p:spPr>
        <p:txBody>
          <a:bodyPr wrap="square" rtlCol="0">
            <a:spAutoFit/>
          </a:bodyPr>
          <a:lstStyle/>
          <a:p>
            <a:r>
              <a:rPr lang="en-US" sz="1400" dirty="0"/>
              <a:t>13</a:t>
            </a:r>
          </a:p>
        </p:txBody>
      </p:sp>
      <p:cxnSp>
        <p:nvCxnSpPr>
          <p:cNvPr id="20" name="Straight Connector 19">
            <a:extLst>
              <a:ext uri="{FF2B5EF4-FFF2-40B4-BE49-F238E27FC236}">
                <a16:creationId xmlns:a16="http://schemas.microsoft.com/office/drawing/2014/main" id="{DB38B152-0802-4471-A3F9-BD552D038085}"/>
              </a:ext>
            </a:extLst>
          </p:cNvPr>
          <p:cNvCxnSpPr>
            <a:cxnSpLocks/>
          </p:cNvCxnSpPr>
          <p:nvPr/>
        </p:nvCxnSpPr>
        <p:spPr>
          <a:xfrm>
            <a:off x="6227785" y="2702624"/>
            <a:ext cx="458098" cy="172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92AF265-0D67-4192-8915-F901A86A504C}"/>
              </a:ext>
            </a:extLst>
          </p:cNvPr>
          <p:cNvCxnSpPr>
            <a:cxnSpLocks/>
          </p:cNvCxnSpPr>
          <p:nvPr/>
        </p:nvCxnSpPr>
        <p:spPr>
          <a:xfrm flipV="1">
            <a:off x="6088073" y="2467589"/>
            <a:ext cx="353622" cy="2276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0AE22A4-3B19-46B2-B781-5C92375A10EB}"/>
              </a:ext>
            </a:extLst>
          </p:cNvPr>
          <p:cNvCxnSpPr>
            <a:cxnSpLocks/>
          </p:cNvCxnSpPr>
          <p:nvPr/>
        </p:nvCxnSpPr>
        <p:spPr>
          <a:xfrm>
            <a:off x="6036451" y="2985832"/>
            <a:ext cx="343881" cy="457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D944FFE-DC33-4983-AF42-6D44FD3BFD1F}"/>
              </a:ext>
            </a:extLst>
          </p:cNvPr>
          <p:cNvCxnSpPr>
            <a:cxnSpLocks/>
          </p:cNvCxnSpPr>
          <p:nvPr/>
        </p:nvCxnSpPr>
        <p:spPr>
          <a:xfrm flipV="1">
            <a:off x="5822539" y="2208604"/>
            <a:ext cx="280054" cy="2826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DA438AE-FDD7-44E2-AADF-9F204E42FB4A}"/>
              </a:ext>
            </a:extLst>
          </p:cNvPr>
          <p:cNvCxnSpPr>
            <a:cxnSpLocks/>
          </p:cNvCxnSpPr>
          <p:nvPr/>
        </p:nvCxnSpPr>
        <p:spPr>
          <a:xfrm flipV="1">
            <a:off x="6561358" y="3325621"/>
            <a:ext cx="363683" cy="2349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141810C-3B83-46E9-B7B6-B2D67797E10B}"/>
              </a:ext>
            </a:extLst>
          </p:cNvPr>
          <p:cNvCxnSpPr>
            <a:cxnSpLocks/>
          </p:cNvCxnSpPr>
          <p:nvPr/>
        </p:nvCxnSpPr>
        <p:spPr>
          <a:xfrm flipH="1" flipV="1">
            <a:off x="7129074" y="3356918"/>
            <a:ext cx="181842" cy="40761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AB98DF2F-9514-48F0-B26B-3810E4EC71B6}"/>
              </a:ext>
            </a:extLst>
          </p:cNvPr>
          <p:cNvSpPr txBox="1"/>
          <p:nvPr/>
        </p:nvSpPr>
        <p:spPr>
          <a:xfrm>
            <a:off x="6839096" y="3158265"/>
            <a:ext cx="741283" cy="246221"/>
          </a:xfrm>
          <a:prstGeom prst="rect">
            <a:avLst/>
          </a:prstGeom>
          <a:noFill/>
        </p:spPr>
        <p:txBody>
          <a:bodyPr wrap="square" rtlCol="0">
            <a:spAutoFit/>
          </a:bodyPr>
          <a:lstStyle/>
          <a:p>
            <a:r>
              <a:rPr lang="en-US" sz="1000" dirty="0"/>
              <a:t>17.2%</a:t>
            </a:r>
          </a:p>
        </p:txBody>
      </p:sp>
      <p:sp>
        <p:nvSpPr>
          <p:cNvPr id="27" name="TextBox 26">
            <a:extLst>
              <a:ext uri="{FF2B5EF4-FFF2-40B4-BE49-F238E27FC236}">
                <a16:creationId xmlns:a16="http://schemas.microsoft.com/office/drawing/2014/main" id="{400CE35D-3ACE-42F0-B2F8-09D39D3E3858}"/>
              </a:ext>
            </a:extLst>
          </p:cNvPr>
          <p:cNvSpPr txBox="1"/>
          <p:nvPr/>
        </p:nvSpPr>
        <p:spPr>
          <a:xfrm>
            <a:off x="6612812" y="2758560"/>
            <a:ext cx="741283" cy="246221"/>
          </a:xfrm>
          <a:prstGeom prst="rect">
            <a:avLst/>
          </a:prstGeom>
          <a:noFill/>
        </p:spPr>
        <p:txBody>
          <a:bodyPr wrap="square" rtlCol="0">
            <a:spAutoFit/>
          </a:bodyPr>
          <a:lstStyle/>
          <a:p>
            <a:r>
              <a:rPr lang="en-US" sz="1000" dirty="0"/>
              <a:t>24.6%</a:t>
            </a:r>
          </a:p>
        </p:txBody>
      </p:sp>
      <p:sp>
        <p:nvSpPr>
          <p:cNvPr id="28" name="TextBox 27">
            <a:extLst>
              <a:ext uri="{FF2B5EF4-FFF2-40B4-BE49-F238E27FC236}">
                <a16:creationId xmlns:a16="http://schemas.microsoft.com/office/drawing/2014/main" id="{77A68EE0-85BE-4209-8B9D-EEEB4E96531D}"/>
              </a:ext>
            </a:extLst>
          </p:cNvPr>
          <p:cNvSpPr txBox="1"/>
          <p:nvPr/>
        </p:nvSpPr>
        <p:spPr>
          <a:xfrm>
            <a:off x="6387791" y="2406662"/>
            <a:ext cx="741283" cy="246221"/>
          </a:xfrm>
          <a:prstGeom prst="rect">
            <a:avLst/>
          </a:prstGeom>
          <a:noFill/>
        </p:spPr>
        <p:txBody>
          <a:bodyPr wrap="square" rtlCol="0">
            <a:spAutoFit/>
          </a:bodyPr>
          <a:lstStyle/>
          <a:p>
            <a:r>
              <a:rPr lang="en-US" sz="1000" dirty="0"/>
              <a:t>24.1%</a:t>
            </a:r>
          </a:p>
        </p:txBody>
      </p:sp>
      <p:sp>
        <p:nvSpPr>
          <p:cNvPr id="29" name="TextBox 28">
            <a:extLst>
              <a:ext uri="{FF2B5EF4-FFF2-40B4-BE49-F238E27FC236}">
                <a16:creationId xmlns:a16="http://schemas.microsoft.com/office/drawing/2014/main" id="{270F344F-26F7-4221-BE93-DDBEC638E50E}"/>
              </a:ext>
            </a:extLst>
          </p:cNvPr>
          <p:cNvSpPr txBox="1"/>
          <p:nvPr/>
        </p:nvSpPr>
        <p:spPr>
          <a:xfrm>
            <a:off x="6285665" y="3065811"/>
            <a:ext cx="741283" cy="246221"/>
          </a:xfrm>
          <a:prstGeom prst="rect">
            <a:avLst/>
          </a:prstGeom>
          <a:noFill/>
        </p:spPr>
        <p:txBody>
          <a:bodyPr wrap="square" rtlCol="0">
            <a:spAutoFit/>
          </a:bodyPr>
          <a:lstStyle/>
          <a:p>
            <a:r>
              <a:rPr lang="en-US" sz="1000" dirty="0"/>
              <a:t>25.0%</a:t>
            </a:r>
          </a:p>
        </p:txBody>
      </p:sp>
      <p:sp>
        <p:nvSpPr>
          <p:cNvPr id="30" name="TextBox 29">
            <a:extLst>
              <a:ext uri="{FF2B5EF4-FFF2-40B4-BE49-F238E27FC236}">
                <a16:creationId xmlns:a16="http://schemas.microsoft.com/office/drawing/2014/main" id="{7FB476B8-4238-45BA-A2FB-7BD0EC2F0C43}"/>
              </a:ext>
            </a:extLst>
          </p:cNvPr>
          <p:cNvSpPr txBox="1"/>
          <p:nvPr/>
        </p:nvSpPr>
        <p:spPr>
          <a:xfrm>
            <a:off x="4775789" y="2872915"/>
            <a:ext cx="741283" cy="246221"/>
          </a:xfrm>
          <a:prstGeom prst="rect">
            <a:avLst/>
          </a:prstGeom>
          <a:noFill/>
        </p:spPr>
        <p:txBody>
          <a:bodyPr wrap="square" rtlCol="0">
            <a:spAutoFit/>
          </a:bodyPr>
          <a:lstStyle/>
          <a:p>
            <a:r>
              <a:rPr lang="en-US" sz="1000" dirty="0"/>
              <a:t>19.0%</a:t>
            </a:r>
          </a:p>
        </p:txBody>
      </p:sp>
      <p:sp>
        <p:nvSpPr>
          <p:cNvPr id="31" name="TextBox 30">
            <a:extLst>
              <a:ext uri="{FF2B5EF4-FFF2-40B4-BE49-F238E27FC236}">
                <a16:creationId xmlns:a16="http://schemas.microsoft.com/office/drawing/2014/main" id="{E5D39A0F-8CAA-4566-9C3F-4900B6904043}"/>
              </a:ext>
            </a:extLst>
          </p:cNvPr>
          <p:cNvSpPr txBox="1"/>
          <p:nvPr/>
        </p:nvSpPr>
        <p:spPr>
          <a:xfrm>
            <a:off x="6026726" y="2188378"/>
            <a:ext cx="741283" cy="246221"/>
          </a:xfrm>
          <a:prstGeom prst="rect">
            <a:avLst/>
          </a:prstGeom>
          <a:noFill/>
        </p:spPr>
        <p:txBody>
          <a:bodyPr wrap="square" rtlCol="0">
            <a:spAutoFit/>
          </a:bodyPr>
          <a:lstStyle/>
          <a:p>
            <a:r>
              <a:rPr lang="en-US" sz="1000" dirty="0"/>
              <a:t>23.2%</a:t>
            </a:r>
          </a:p>
        </p:txBody>
      </p:sp>
      <p:sp>
        <p:nvSpPr>
          <p:cNvPr id="32" name="TextBox 31">
            <a:extLst>
              <a:ext uri="{FF2B5EF4-FFF2-40B4-BE49-F238E27FC236}">
                <a16:creationId xmlns:a16="http://schemas.microsoft.com/office/drawing/2014/main" id="{63957558-E6BA-4DF4-BDD0-5B3E6321734F}"/>
              </a:ext>
            </a:extLst>
          </p:cNvPr>
          <p:cNvSpPr txBox="1"/>
          <p:nvPr/>
        </p:nvSpPr>
        <p:spPr>
          <a:xfrm>
            <a:off x="5101751" y="3345211"/>
            <a:ext cx="741283" cy="246221"/>
          </a:xfrm>
          <a:prstGeom prst="rect">
            <a:avLst/>
          </a:prstGeom>
          <a:noFill/>
        </p:spPr>
        <p:txBody>
          <a:bodyPr wrap="square" rtlCol="0">
            <a:spAutoFit/>
          </a:bodyPr>
          <a:lstStyle/>
          <a:p>
            <a:r>
              <a:rPr lang="en-US" sz="1000" dirty="0"/>
              <a:t>15.3%</a:t>
            </a:r>
          </a:p>
        </p:txBody>
      </p:sp>
      <p:sp>
        <p:nvSpPr>
          <p:cNvPr id="33" name="TextBox 32">
            <a:extLst>
              <a:ext uri="{FF2B5EF4-FFF2-40B4-BE49-F238E27FC236}">
                <a16:creationId xmlns:a16="http://schemas.microsoft.com/office/drawing/2014/main" id="{CBA08CFA-2088-40A4-9CC1-2D1B909A3FFA}"/>
              </a:ext>
            </a:extLst>
          </p:cNvPr>
          <p:cNvSpPr txBox="1"/>
          <p:nvPr/>
        </p:nvSpPr>
        <p:spPr>
          <a:xfrm>
            <a:off x="5708212" y="3898156"/>
            <a:ext cx="741283" cy="246221"/>
          </a:xfrm>
          <a:prstGeom prst="rect">
            <a:avLst/>
          </a:prstGeom>
          <a:noFill/>
        </p:spPr>
        <p:txBody>
          <a:bodyPr wrap="square" rtlCol="0">
            <a:spAutoFit/>
          </a:bodyPr>
          <a:lstStyle/>
          <a:p>
            <a:r>
              <a:rPr lang="en-US" sz="1000" dirty="0"/>
              <a:t>20.2%</a:t>
            </a:r>
          </a:p>
        </p:txBody>
      </p:sp>
      <p:sp>
        <p:nvSpPr>
          <p:cNvPr id="34" name="TextBox 33">
            <a:extLst>
              <a:ext uri="{FF2B5EF4-FFF2-40B4-BE49-F238E27FC236}">
                <a16:creationId xmlns:a16="http://schemas.microsoft.com/office/drawing/2014/main" id="{055D6003-8F0C-4876-9F3A-D854A3688FA0}"/>
              </a:ext>
            </a:extLst>
          </p:cNvPr>
          <p:cNvSpPr txBox="1"/>
          <p:nvPr/>
        </p:nvSpPr>
        <p:spPr>
          <a:xfrm>
            <a:off x="4956128" y="4393409"/>
            <a:ext cx="741283" cy="246221"/>
          </a:xfrm>
          <a:prstGeom prst="rect">
            <a:avLst/>
          </a:prstGeom>
          <a:noFill/>
        </p:spPr>
        <p:txBody>
          <a:bodyPr wrap="square" rtlCol="0">
            <a:spAutoFit/>
          </a:bodyPr>
          <a:lstStyle/>
          <a:p>
            <a:r>
              <a:rPr lang="en-US" sz="1000" dirty="0"/>
              <a:t>19.9%</a:t>
            </a:r>
          </a:p>
        </p:txBody>
      </p:sp>
      <p:sp>
        <p:nvSpPr>
          <p:cNvPr id="35" name="TextBox 34">
            <a:extLst>
              <a:ext uri="{FF2B5EF4-FFF2-40B4-BE49-F238E27FC236}">
                <a16:creationId xmlns:a16="http://schemas.microsoft.com/office/drawing/2014/main" id="{DF1A262F-9906-4291-83DB-66EC9B832403}"/>
              </a:ext>
            </a:extLst>
          </p:cNvPr>
          <p:cNvSpPr txBox="1"/>
          <p:nvPr/>
        </p:nvSpPr>
        <p:spPr>
          <a:xfrm>
            <a:off x="2672212" y="4567701"/>
            <a:ext cx="741283" cy="246221"/>
          </a:xfrm>
          <a:prstGeom prst="rect">
            <a:avLst/>
          </a:prstGeom>
          <a:noFill/>
        </p:spPr>
        <p:txBody>
          <a:bodyPr wrap="square" rtlCol="0">
            <a:spAutoFit/>
          </a:bodyPr>
          <a:lstStyle/>
          <a:p>
            <a:r>
              <a:rPr lang="en-US" sz="1000" dirty="0"/>
              <a:t>16.9%</a:t>
            </a:r>
          </a:p>
        </p:txBody>
      </p:sp>
      <p:sp>
        <p:nvSpPr>
          <p:cNvPr id="36" name="TextBox 35">
            <a:extLst>
              <a:ext uri="{FF2B5EF4-FFF2-40B4-BE49-F238E27FC236}">
                <a16:creationId xmlns:a16="http://schemas.microsoft.com/office/drawing/2014/main" id="{134FB0D9-05BC-4882-B3F2-964D710E6BE8}"/>
              </a:ext>
            </a:extLst>
          </p:cNvPr>
          <p:cNvSpPr txBox="1"/>
          <p:nvPr/>
        </p:nvSpPr>
        <p:spPr>
          <a:xfrm>
            <a:off x="6261495" y="4670029"/>
            <a:ext cx="741283" cy="246221"/>
          </a:xfrm>
          <a:prstGeom prst="rect">
            <a:avLst/>
          </a:prstGeom>
          <a:noFill/>
        </p:spPr>
        <p:txBody>
          <a:bodyPr wrap="square" rtlCol="0">
            <a:spAutoFit/>
          </a:bodyPr>
          <a:lstStyle/>
          <a:p>
            <a:r>
              <a:rPr lang="en-US" sz="1000" dirty="0"/>
              <a:t>17.9%</a:t>
            </a:r>
          </a:p>
        </p:txBody>
      </p:sp>
      <p:cxnSp>
        <p:nvCxnSpPr>
          <p:cNvPr id="37" name="Straight Connector 36">
            <a:extLst>
              <a:ext uri="{FF2B5EF4-FFF2-40B4-BE49-F238E27FC236}">
                <a16:creationId xmlns:a16="http://schemas.microsoft.com/office/drawing/2014/main" id="{2178602D-4556-4613-8ACD-BE05C22C8A7A}"/>
              </a:ext>
            </a:extLst>
          </p:cNvPr>
          <p:cNvCxnSpPr>
            <a:cxnSpLocks/>
          </p:cNvCxnSpPr>
          <p:nvPr/>
        </p:nvCxnSpPr>
        <p:spPr>
          <a:xfrm>
            <a:off x="6805378" y="4435069"/>
            <a:ext cx="499430" cy="435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15D8633D-3B1A-4DFD-B6C7-F54A9DE763D4}"/>
              </a:ext>
            </a:extLst>
          </p:cNvPr>
          <p:cNvSpPr txBox="1"/>
          <p:nvPr/>
        </p:nvSpPr>
        <p:spPr>
          <a:xfrm>
            <a:off x="7198983" y="4546918"/>
            <a:ext cx="741283" cy="246221"/>
          </a:xfrm>
          <a:prstGeom prst="rect">
            <a:avLst/>
          </a:prstGeom>
          <a:noFill/>
        </p:spPr>
        <p:txBody>
          <a:bodyPr wrap="square" rtlCol="0">
            <a:spAutoFit/>
          </a:bodyPr>
          <a:lstStyle/>
          <a:p>
            <a:r>
              <a:rPr lang="en-US" sz="1000" dirty="0"/>
              <a:t>18.5%</a:t>
            </a:r>
          </a:p>
        </p:txBody>
      </p:sp>
      <p:sp>
        <p:nvSpPr>
          <p:cNvPr id="41" name="TextBox 40">
            <a:extLst>
              <a:ext uri="{FF2B5EF4-FFF2-40B4-BE49-F238E27FC236}">
                <a16:creationId xmlns:a16="http://schemas.microsoft.com/office/drawing/2014/main" id="{CA09EF78-4740-472A-A2A1-F16182095B27}"/>
              </a:ext>
            </a:extLst>
          </p:cNvPr>
          <p:cNvSpPr txBox="1"/>
          <p:nvPr/>
        </p:nvSpPr>
        <p:spPr>
          <a:xfrm>
            <a:off x="4106251" y="3591432"/>
            <a:ext cx="741283" cy="246221"/>
          </a:xfrm>
          <a:prstGeom prst="rect">
            <a:avLst/>
          </a:prstGeom>
          <a:noFill/>
        </p:spPr>
        <p:txBody>
          <a:bodyPr wrap="square" rtlCol="0">
            <a:spAutoFit/>
          </a:bodyPr>
          <a:lstStyle/>
          <a:p>
            <a:r>
              <a:rPr lang="en-US" sz="1000" dirty="0"/>
              <a:t>19.6%</a:t>
            </a:r>
          </a:p>
        </p:txBody>
      </p:sp>
      <p:pic>
        <p:nvPicPr>
          <p:cNvPr id="42" name="Picture 41"/>
          <p:cNvPicPr>
            <a:picLocks noChangeAspect="1"/>
          </p:cNvPicPr>
          <p:nvPr/>
        </p:nvPicPr>
        <p:blipFill rotWithShape="1">
          <a:blip r:embed="rId3"/>
          <a:srcRect l="74726" t="38009" b="38260"/>
          <a:stretch/>
        </p:blipFill>
        <p:spPr>
          <a:xfrm>
            <a:off x="961759" y="2059128"/>
            <a:ext cx="2378035" cy="1297790"/>
          </a:xfrm>
          <a:prstGeom prst="rect">
            <a:avLst/>
          </a:prstGeom>
        </p:spPr>
      </p:pic>
      <p:sp>
        <p:nvSpPr>
          <p:cNvPr id="45" name="Text Box 24"/>
          <p:cNvSpPr txBox="1">
            <a:spLocks noChangeArrowheads="1"/>
          </p:cNvSpPr>
          <p:nvPr/>
        </p:nvSpPr>
        <p:spPr bwMode="auto">
          <a:xfrm>
            <a:off x="457200" y="5631556"/>
            <a:ext cx="82296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100" i="1" dirty="0">
                <a:cs typeface="Arial" charset="0"/>
              </a:rPr>
              <a:t>Note: This map does not reflect Virginia’s Medicaid expansion, which went into effect on January 1, 2019.</a:t>
            </a:r>
          </a:p>
          <a:p>
            <a:pPr>
              <a:spcBef>
                <a:spcPct val="50000"/>
              </a:spcBef>
            </a:pPr>
            <a:r>
              <a:rPr lang="en-US" sz="1100" i="1" dirty="0">
                <a:cs typeface="Arial" charset="0"/>
              </a:rPr>
              <a:t>Source: Urban Institute, February 2020. Based on the 2018 American Community Survey (ACS) data from the Integrated Public Use Microdata Series (IPUMS). For area definitions, see “Guide to Regions of Virginia”. The estimates reflect Urban Institute adjustments for potential misreporting of coverage.</a:t>
            </a:r>
          </a:p>
        </p:txBody>
      </p:sp>
    </p:spTree>
    <p:extLst>
      <p:ext uri="{BB962C8B-B14F-4D97-AF65-F5344CB8AC3E}">
        <p14:creationId xmlns:p14="http://schemas.microsoft.com/office/powerpoint/2010/main" val="380539919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a:srcRect l="3160" t="22715" r="26955" b="23496"/>
          <a:stretch/>
        </p:blipFill>
        <p:spPr>
          <a:xfrm>
            <a:off x="1321753" y="2068003"/>
            <a:ext cx="6446520" cy="2883969"/>
          </a:xfrm>
          <a:prstGeom prst="rect">
            <a:avLst/>
          </a:prstGeom>
        </p:spPr>
      </p:pic>
      <p:sp>
        <p:nvSpPr>
          <p:cNvPr id="3" name="Rectangle 2"/>
          <p:cNvSpPr/>
          <p:nvPr/>
        </p:nvSpPr>
        <p:spPr>
          <a:xfrm>
            <a:off x="457200" y="548640"/>
            <a:ext cx="8229600" cy="1200329"/>
          </a:xfrm>
          <a:prstGeom prst="rect">
            <a:avLst/>
          </a:prstGeom>
        </p:spPr>
        <p:txBody>
          <a:bodyPr wrap="square">
            <a:spAutoFit/>
          </a:bodyPr>
          <a:lstStyle/>
          <a:p>
            <a:pPr algn="ctr"/>
            <a:r>
              <a:rPr lang="en-US" sz="2400" b="1" dirty="0"/>
              <a:t>Map 3: Uninsured rate for nonelderly (0-64)</a:t>
            </a:r>
          </a:p>
          <a:p>
            <a:pPr algn="ctr"/>
            <a:r>
              <a:rPr lang="en-US" sz="2400" b="1" dirty="0"/>
              <a:t>Virginians with family income ≤100% FPL</a:t>
            </a:r>
          </a:p>
          <a:p>
            <a:pPr algn="ctr"/>
            <a:r>
              <a:rPr lang="en-US" sz="2400" b="1" dirty="0"/>
              <a:t>in 2018, by region</a:t>
            </a:r>
          </a:p>
        </p:txBody>
      </p:sp>
      <p:sp>
        <p:nvSpPr>
          <p:cNvPr id="5"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
        <p:nvSpPr>
          <p:cNvPr id="40" name="TextBox 39">
            <a:extLst>
              <a:ext uri="{FF2B5EF4-FFF2-40B4-BE49-F238E27FC236}">
                <a16:creationId xmlns:a16="http://schemas.microsoft.com/office/drawing/2014/main" id="{E93A740B-1167-413C-A502-6D0814C34F90}"/>
              </a:ext>
            </a:extLst>
          </p:cNvPr>
          <p:cNvSpPr txBox="1"/>
          <p:nvPr/>
        </p:nvSpPr>
        <p:spPr>
          <a:xfrm>
            <a:off x="6633928" y="2560305"/>
            <a:ext cx="363682" cy="307777"/>
          </a:xfrm>
          <a:prstGeom prst="rect">
            <a:avLst/>
          </a:prstGeom>
          <a:noFill/>
        </p:spPr>
        <p:txBody>
          <a:bodyPr wrap="square" rtlCol="0">
            <a:spAutoFit/>
          </a:bodyPr>
          <a:lstStyle/>
          <a:p>
            <a:r>
              <a:rPr lang="en-US" sz="1400" dirty="0"/>
              <a:t>1</a:t>
            </a:r>
          </a:p>
        </p:txBody>
      </p:sp>
      <p:sp>
        <p:nvSpPr>
          <p:cNvPr id="41" name="TextBox 40">
            <a:extLst>
              <a:ext uri="{FF2B5EF4-FFF2-40B4-BE49-F238E27FC236}">
                <a16:creationId xmlns:a16="http://schemas.microsoft.com/office/drawing/2014/main" id="{B1A56384-B2FC-449A-89A4-061F6B483882}"/>
              </a:ext>
            </a:extLst>
          </p:cNvPr>
          <p:cNvSpPr txBox="1"/>
          <p:nvPr/>
        </p:nvSpPr>
        <p:spPr>
          <a:xfrm>
            <a:off x="6421081" y="2212245"/>
            <a:ext cx="363682" cy="307777"/>
          </a:xfrm>
          <a:prstGeom prst="rect">
            <a:avLst/>
          </a:prstGeom>
          <a:noFill/>
        </p:spPr>
        <p:txBody>
          <a:bodyPr wrap="square" rtlCol="0">
            <a:spAutoFit/>
          </a:bodyPr>
          <a:lstStyle/>
          <a:p>
            <a:r>
              <a:rPr lang="en-US" sz="1400" dirty="0"/>
              <a:t>2</a:t>
            </a:r>
          </a:p>
        </p:txBody>
      </p:sp>
      <p:sp>
        <p:nvSpPr>
          <p:cNvPr id="42" name="TextBox 41">
            <a:extLst>
              <a:ext uri="{FF2B5EF4-FFF2-40B4-BE49-F238E27FC236}">
                <a16:creationId xmlns:a16="http://schemas.microsoft.com/office/drawing/2014/main" id="{01CEF60B-1A39-45D2-BCD7-B1B5683A9EC4}"/>
              </a:ext>
            </a:extLst>
          </p:cNvPr>
          <p:cNvSpPr txBox="1"/>
          <p:nvPr/>
        </p:nvSpPr>
        <p:spPr>
          <a:xfrm>
            <a:off x="6067790" y="2003554"/>
            <a:ext cx="363682" cy="307777"/>
          </a:xfrm>
          <a:prstGeom prst="rect">
            <a:avLst/>
          </a:prstGeom>
          <a:noFill/>
        </p:spPr>
        <p:txBody>
          <a:bodyPr wrap="square" rtlCol="0">
            <a:spAutoFit/>
          </a:bodyPr>
          <a:lstStyle/>
          <a:p>
            <a:r>
              <a:rPr lang="en-US" sz="1400" dirty="0"/>
              <a:t>6</a:t>
            </a:r>
          </a:p>
        </p:txBody>
      </p:sp>
      <p:sp>
        <p:nvSpPr>
          <p:cNvPr id="43" name="TextBox 42">
            <a:extLst>
              <a:ext uri="{FF2B5EF4-FFF2-40B4-BE49-F238E27FC236}">
                <a16:creationId xmlns:a16="http://schemas.microsoft.com/office/drawing/2014/main" id="{79CE4746-9392-413F-A683-86EE8B37E9EA}"/>
              </a:ext>
            </a:extLst>
          </p:cNvPr>
          <p:cNvSpPr txBox="1"/>
          <p:nvPr/>
        </p:nvSpPr>
        <p:spPr>
          <a:xfrm>
            <a:off x="6348177" y="2884136"/>
            <a:ext cx="363682" cy="307777"/>
          </a:xfrm>
          <a:prstGeom prst="rect">
            <a:avLst/>
          </a:prstGeom>
          <a:noFill/>
        </p:spPr>
        <p:txBody>
          <a:bodyPr wrap="square" rtlCol="0">
            <a:spAutoFit/>
          </a:bodyPr>
          <a:lstStyle/>
          <a:p>
            <a:r>
              <a:rPr lang="en-US" sz="1400" dirty="0"/>
              <a:t>3</a:t>
            </a:r>
          </a:p>
        </p:txBody>
      </p:sp>
      <p:sp>
        <p:nvSpPr>
          <p:cNvPr id="44" name="TextBox 43">
            <a:extLst>
              <a:ext uri="{FF2B5EF4-FFF2-40B4-BE49-F238E27FC236}">
                <a16:creationId xmlns:a16="http://schemas.microsoft.com/office/drawing/2014/main" id="{592E496F-4C56-43A4-9236-22D2FA8A9D47}"/>
              </a:ext>
            </a:extLst>
          </p:cNvPr>
          <p:cNvSpPr txBox="1"/>
          <p:nvPr/>
        </p:nvSpPr>
        <p:spPr>
          <a:xfrm>
            <a:off x="4904174" y="2678055"/>
            <a:ext cx="363682" cy="307777"/>
          </a:xfrm>
          <a:prstGeom prst="rect">
            <a:avLst/>
          </a:prstGeom>
          <a:noFill/>
        </p:spPr>
        <p:txBody>
          <a:bodyPr wrap="square" rtlCol="0">
            <a:spAutoFit/>
          </a:bodyPr>
          <a:lstStyle/>
          <a:p>
            <a:r>
              <a:rPr lang="en-US" sz="1400" dirty="0"/>
              <a:t>4</a:t>
            </a:r>
          </a:p>
        </p:txBody>
      </p:sp>
      <p:sp>
        <p:nvSpPr>
          <p:cNvPr id="45" name="TextBox 44">
            <a:extLst>
              <a:ext uri="{FF2B5EF4-FFF2-40B4-BE49-F238E27FC236}">
                <a16:creationId xmlns:a16="http://schemas.microsoft.com/office/drawing/2014/main" id="{6395CF77-0F12-4846-B02F-F25A999C7391}"/>
              </a:ext>
            </a:extLst>
          </p:cNvPr>
          <p:cNvSpPr txBox="1"/>
          <p:nvPr/>
        </p:nvSpPr>
        <p:spPr>
          <a:xfrm>
            <a:off x="6929049" y="2960650"/>
            <a:ext cx="363682" cy="307777"/>
          </a:xfrm>
          <a:prstGeom prst="rect">
            <a:avLst/>
          </a:prstGeom>
          <a:noFill/>
        </p:spPr>
        <p:txBody>
          <a:bodyPr wrap="square" rtlCol="0">
            <a:spAutoFit/>
          </a:bodyPr>
          <a:lstStyle/>
          <a:p>
            <a:r>
              <a:rPr lang="en-US" sz="1400" dirty="0"/>
              <a:t>5</a:t>
            </a:r>
          </a:p>
        </p:txBody>
      </p:sp>
      <p:sp>
        <p:nvSpPr>
          <p:cNvPr id="46" name="TextBox 45">
            <a:extLst>
              <a:ext uri="{FF2B5EF4-FFF2-40B4-BE49-F238E27FC236}">
                <a16:creationId xmlns:a16="http://schemas.microsoft.com/office/drawing/2014/main" id="{7B1A7772-C7BA-4FA6-BB79-21C56A46BC1E}"/>
              </a:ext>
            </a:extLst>
          </p:cNvPr>
          <p:cNvSpPr txBox="1"/>
          <p:nvPr/>
        </p:nvSpPr>
        <p:spPr>
          <a:xfrm>
            <a:off x="5770584" y="3706711"/>
            <a:ext cx="363682" cy="307777"/>
          </a:xfrm>
          <a:prstGeom prst="rect">
            <a:avLst/>
          </a:prstGeom>
          <a:noFill/>
        </p:spPr>
        <p:txBody>
          <a:bodyPr wrap="square" rtlCol="0">
            <a:spAutoFit/>
          </a:bodyPr>
          <a:lstStyle/>
          <a:p>
            <a:r>
              <a:rPr lang="en-US" sz="1400" dirty="0"/>
              <a:t>8</a:t>
            </a:r>
          </a:p>
        </p:txBody>
      </p:sp>
      <p:sp>
        <p:nvSpPr>
          <p:cNvPr id="47" name="TextBox 46">
            <a:extLst>
              <a:ext uri="{FF2B5EF4-FFF2-40B4-BE49-F238E27FC236}">
                <a16:creationId xmlns:a16="http://schemas.microsoft.com/office/drawing/2014/main" id="{6541D41C-CB3D-414F-B0E3-5856D5646BC3}"/>
              </a:ext>
            </a:extLst>
          </p:cNvPr>
          <p:cNvSpPr txBox="1"/>
          <p:nvPr/>
        </p:nvSpPr>
        <p:spPr>
          <a:xfrm>
            <a:off x="5234875" y="3127431"/>
            <a:ext cx="363682" cy="307777"/>
          </a:xfrm>
          <a:prstGeom prst="rect">
            <a:avLst/>
          </a:prstGeom>
          <a:noFill/>
        </p:spPr>
        <p:txBody>
          <a:bodyPr wrap="square" rtlCol="0">
            <a:spAutoFit/>
          </a:bodyPr>
          <a:lstStyle/>
          <a:p>
            <a:r>
              <a:rPr lang="en-US" sz="1400" dirty="0"/>
              <a:t>7</a:t>
            </a:r>
          </a:p>
        </p:txBody>
      </p:sp>
      <p:sp>
        <p:nvSpPr>
          <p:cNvPr id="48" name="TextBox 47">
            <a:extLst>
              <a:ext uri="{FF2B5EF4-FFF2-40B4-BE49-F238E27FC236}">
                <a16:creationId xmlns:a16="http://schemas.microsoft.com/office/drawing/2014/main" id="{FD63818E-1BF6-4CF7-A3D7-03436C7DAEDC}"/>
              </a:ext>
            </a:extLst>
          </p:cNvPr>
          <p:cNvSpPr txBox="1"/>
          <p:nvPr/>
        </p:nvSpPr>
        <p:spPr>
          <a:xfrm>
            <a:off x="4987301" y="4171759"/>
            <a:ext cx="467925" cy="307777"/>
          </a:xfrm>
          <a:prstGeom prst="rect">
            <a:avLst/>
          </a:prstGeom>
          <a:noFill/>
        </p:spPr>
        <p:txBody>
          <a:bodyPr wrap="square" rtlCol="0">
            <a:spAutoFit/>
          </a:bodyPr>
          <a:lstStyle/>
          <a:p>
            <a:r>
              <a:rPr lang="en-US" sz="1400" dirty="0"/>
              <a:t>10</a:t>
            </a:r>
          </a:p>
        </p:txBody>
      </p:sp>
      <p:sp>
        <p:nvSpPr>
          <p:cNvPr id="49" name="TextBox 48">
            <a:extLst>
              <a:ext uri="{FF2B5EF4-FFF2-40B4-BE49-F238E27FC236}">
                <a16:creationId xmlns:a16="http://schemas.microsoft.com/office/drawing/2014/main" id="{3CCC0E77-73C0-497C-A4BC-D3E367C47C88}"/>
              </a:ext>
            </a:extLst>
          </p:cNvPr>
          <p:cNvSpPr txBox="1"/>
          <p:nvPr/>
        </p:nvSpPr>
        <p:spPr>
          <a:xfrm>
            <a:off x="4201874" y="3387288"/>
            <a:ext cx="363682" cy="307777"/>
          </a:xfrm>
          <a:prstGeom prst="rect">
            <a:avLst/>
          </a:prstGeom>
          <a:noFill/>
        </p:spPr>
        <p:txBody>
          <a:bodyPr wrap="square" rtlCol="0">
            <a:spAutoFit/>
          </a:bodyPr>
          <a:lstStyle/>
          <a:p>
            <a:r>
              <a:rPr lang="en-US" sz="1400" dirty="0"/>
              <a:t>9</a:t>
            </a:r>
          </a:p>
        </p:txBody>
      </p:sp>
      <p:sp>
        <p:nvSpPr>
          <p:cNvPr id="50" name="TextBox 49">
            <a:extLst>
              <a:ext uri="{FF2B5EF4-FFF2-40B4-BE49-F238E27FC236}">
                <a16:creationId xmlns:a16="http://schemas.microsoft.com/office/drawing/2014/main" id="{BFB9E38E-3C7C-4F47-B5D9-ECA44D385326}"/>
              </a:ext>
            </a:extLst>
          </p:cNvPr>
          <p:cNvSpPr txBox="1"/>
          <p:nvPr/>
        </p:nvSpPr>
        <p:spPr>
          <a:xfrm>
            <a:off x="2763648" y="4325647"/>
            <a:ext cx="467925" cy="307777"/>
          </a:xfrm>
          <a:prstGeom prst="rect">
            <a:avLst/>
          </a:prstGeom>
          <a:noFill/>
        </p:spPr>
        <p:txBody>
          <a:bodyPr wrap="square" rtlCol="0">
            <a:spAutoFit/>
          </a:bodyPr>
          <a:lstStyle/>
          <a:p>
            <a:r>
              <a:rPr lang="en-US" sz="1400" dirty="0"/>
              <a:t>11</a:t>
            </a:r>
          </a:p>
        </p:txBody>
      </p:sp>
      <p:sp>
        <p:nvSpPr>
          <p:cNvPr id="51" name="TextBox 50">
            <a:extLst>
              <a:ext uri="{FF2B5EF4-FFF2-40B4-BE49-F238E27FC236}">
                <a16:creationId xmlns:a16="http://schemas.microsoft.com/office/drawing/2014/main" id="{DB84B83D-6DC4-4CF5-B5BB-B604E91BAA3E}"/>
              </a:ext>
            </a:extLst>
          </p:cNvPr>
          <p:cNvSpPr txBox="1"/>
          <p:nvPr/>
        </p:nvSpPr>
        <p:spPr>
          <a:xfrm>
            <a:off x="6316838" y="4468222"/>
            <a:ext cx="467925" cy="307777"/>
          </a:xfrm>
          <a:prstGeom prst="rect">
            <a:avLst/>
          </a:prstGeom>
          <a:noFill/>
        </p:spPr>
        <p:txBody>
          <a:bodyPr wrap="square" rtlCol="0">
            <a:spAutoFit/>
          </a:bodyPr>
          <a:lstStyle/>
          <a:p>
            <a:r>
              <a:rPr lang="en-US" sz="1400" dirty="0"/>
              <a:t>12</a:t>
            </a:r>
          </a:p>
        </p:txBody>
      </p:sp>
      <p:sp>
        <p:nvSpPr>
          <p:cNvPr id="52" name="TextBox 51">
            <a:extLst>
              <a:ext uri="{FF2B5EF4-FFF2-40B4-BE49-F238E27FC236}">
                <a16:creationId xmlns:a16="http://schemas.microsoft.com/office/drawing/2014/main" id="{A778BD26-4F1C-44A7-A7DE-80841038AEFF}"/>
              </a:ext>
            </a:extLst>
          </p:cNvPr>
          <p:cNvSpPr txBox="1"/>
          <p:nvPr/>
        </p:nvSpPr>
        <p:spPr>
          <a:xfrm>
            <a:off x="7258960" y="4324726"/>
            <a:ext cx="467925" cy="307777"/>
          </a:xfrm>
          <a:prstGeom prst="rect">
            <a:avLst/>
          </a:prstGeom>
          <a:noFill/>
        </p:spPr>
        <p:txBody>
          <a:bodyPr wrap="square" rtlCol="0">
            <a:spAutoFit/>
          </a:bodyPr>
          <a:lstStyle/>
          <a:p>
            <a:r>
              <a:rPr lang="en-US" sz="1400" dirty="0"/>
              <a:t>13</a:t>
            </a:r>
          </a:p>
        </p:txBody>
      </p:sp>
      <p:cxnSp>
        <p:nvCxnSpPr>
          <p:cNvPr id="53" name="Straight Connector 52">
            <a:extLst>
              <a:ext uri="{FF2B5EF4-FFF2-40B4-BE49-F238E27FC236}">
                <a16:creationId xmlns:a16="http://schemas.microsoft.com/office/drawing/2014/main" id="{CE3ED772-E706-4E8E-BF5D-9BB31E651AA3}"/>
              </a:ext>
            </a:extLst>
          </p:cNvPr>
          <p:cNvCxnSpPr>
            <a:cxnSpLocks/>
          </p:cNvCxnSpPr>
          <p:nvPr/>
        </p:nvCxnSpPr>
        <p:spPr>
          <a:xfrm>
            <a:off x="6227785" y="2702624"/>
            <a:ext cx="458098" cy="172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1796A54F-7582-4507-AE5F-A71B0186B4EA}"/>
              </a:ext>
            </a:extLst>
          </p:cNvPr>
          <p:cNvCxnSpPr>
            <a:cxnSpLocks/>
          </p:cNvCxnSpPr>
          <p:nvPr/>
        </p:nvCxnSpPr>
        <p:spPr>
          <a:xfrm flipV="1">
            <a:off x="6088073" y="2467589"/>
            <a:ext cx="353622" cy="2276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2573E0E2-DACE-431C-B769-091A83178E54}"/>
              </a:ext>
            </a:extLst>
          </p:cNvPr>
          <p:cNvCxnSpPr>
            <a:cxnSpLocks/>
          </p:cNvCxnSpPr>
          <p:nvPr/>
        </p:nvCxnSpPr>
        <p:spPr>
          <a:xfrm>
            <a:off x="6036451" y="2985832"/>
            <a:ext cx="343881" cy="457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451B7B88-39F2-4691-9AFB-B30DAAEED1ED}"/>
              </a:ext>
            </a:extLst>
          </p:cNvPr>
          <p:cNvCxnSpPr>
            <a:cxnSpLocks/>
          </p:cNvCxnSpPr>
          <p:nvPr/>
        </p:nvCxnSpPr>
        <p:spPr>
          <a:xfrm flipV="1">
            <a:off x="5822539" y="2208604"/>
            <a:ext cx="280054" cy="2826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90FA87F3-930F-4744-B686-E1B3767946A0}"/>
              </a:ext>
            </a:extLst>
          </p:cNvPr>
          <p:cNvCxnSpPr>
            <a:cxnSpLocks/>
          </p:cNvCxnSpPr>
          <p:nvPr/>
        </p:nvCxnSpPr>
        <p:spPr>
          <a:xfrm flipV="1">
            <a:off x="6561358" y="3325621"/>
            <a:ext cx="363683" cy="2349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AF05DF44-7B98-41D1-BE5F-0AFBF545BB41}"/>
              </a:ext>
            </a:extLst>
          </p:cNvPr>
          <p:cNvCxnSpPr>
            <a:cxnSpLocks/>
          </p:cNvCxnSpPr>
          <p:nvPr/>
        </p:nvCxnSpPr>
        <p:spPr>
          <a:xfrm flipH="1" flipV="1">
            <a:off x="7129074" y="3356918"/>
            <a:ext cx="181842" cy="40761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EED4A89E-DB17-4859-90A4-525BC17DAFD7}"/>
              </a:ext>
            </a:extLst>
          </p:cNvPr>
          <p:cNvSpPr txBox="1"/>
          <p:nvPr/>
        </p:nvSpPr>
        <p:spPr>
          <a:xfrm>
            <a:off x="6839096" y="3158265"/>
            <a:ext cx="741283" cy="246221"/>
          </a:xfrm>
          <a:prstGeom prst="rect">
            <a:avLst/>
          </a:prstGeom>
          <a:noFill/>
        </p:spPr>
        <p:txBody>
          <a:bodyPr wrap="square" rtlCol="0">
            <a:spAutoFit/>
          </a:bodyPr>
          <a:lstStyle/>
          <a:p>
            <a:r>
              <a:rPr lang="en-US" sz="1000" dirty="0"/>
              <a:t>21.0%</a:t>
            </a:r>
          </a:p>
        </p:txBody>
      </p:sp>
      <p:sp>
        <p:nvSpPr>
          <p:cNvPr id="60" name="TextBox 59">
            <a:extLst>
              <a:ext uri="{FF2B5EF4-FFF2-40B4-BE49-F238E27FC236}">
                <a16:creationId xmlns:a16="http://schemas.microsoft.com/office/drawing/2014/main" id="{9CC2A7F0-146D-4AD9-B7A4-6390DBEB9876}"/>
              </a:ext>
            </a:extLst>
          </p:cNvPr>
          <p:cNvSpPr txBox="1"/>
          <p:nvPr/>
        </p:nvSpPr>
        <p:spPr>
          <a:xfrm>
            <a:off x="6612812" y="2758560"/>
            <a:ext cx="741283" cy="246221"/>
          </a:xfrm>
          <a:prstGeom prst="rect">
            <a:avLst/>
          </a:prstGeom>
          <a:noFill/>
        </p:spPr>
        <p:txBody>
          <a:bodyPr wrap="square" rtlCol="0">
            <a:spAutoFit/>
          </a:bodyPr>
          <a:lstStyle/>
          <a:p>
            <a:r>
              <a:rPr lang="en-US" sz="1000" dirty="0"/>
              <a:t>23.5%</a:t>
            </a:r>
          </a:p>
        </p:txBody>
      </p:sp>
      <p:sp>
        <p:nvSpPr>
          <p:cNvPr id="61" name="TextBox 60">
            <a:extLst>
              <a:ext uri="{FF2B5EF4-FFF2-40B4-BE49-F238E27FC236}">
                <a16:creationId xmlns:a16="http://schemas.microsoft.com/office/drawing/2014/main" id="{6A46F577-CE98-452E-9FD7-E27AE97F2092}"/>
              </a:ext>
            </a:extLst>
          </p:cNvPr>
          <p:cNvSpPr txBox="1"/>
          <p:nvPr/>
        </p:nvSpPr>
        <p:spPr>
          <a:xfrm>
            <a:off x="6387791" y="2406662"/>
            <a:ext cx="741283" cy="246221"/>
          </a:xfrm>
          <a:prstGeom prst="rect">
            <a:avLst/>
          </a:prstGeom>
          <a:noFill/>
        </p:spPr>
        <p:txBody>
          <a:bodyPr wrap="square" rtlCol="0">
            <a:spAutoFit/>
          </a:bodyPr>
          <a:lstStyle/>
          <a:p>
            <a:r>
              <a:rPr lang="en-US" sz="1000" dirty="0"/>
              <a:t>25.9%</a:t>
            </a:r>
          </a:p>
        </p:txBody>
      </p:sp>
      <p:sp>
        <p:nvSpPr>
          <p:cNvPr id="62" name="TextBox 61">
            <a:extLst>
              <a:ext uri="{FF2B5EF4-FFF2-40B4-BE49-F238E27FC236}">
                <a16:creationId xmlns:a16="http://schemas.microsoft.com/office/drawing/2014/main" id="{CEEA4225-7261-4B77-94FC-298797968A4B}"/>
              </a:ext>
            </a:extLst>
          </p:cNvPr>
          <p:cNvSpPr txBox="1"/>
          <p:nvPr/>
        </p:nvSpPr>
        <p:spPr>
          <a:xfrm>
            <a:off x="6285665" y="3065811"/>
            <a:ext cx="741283" cy="246221"/>
          </a:xfrm>
          <a:prstGeom prst="rect">
            <a:avLst/>
          </a:prstGeom>
          <a:noFill/>
        </p:spPr>
        <p:txBody>
          <a:bodyPr wrap="square" rtlCol="0">
            <a:spAutoFit/>
          </a:bodyPr>
          <a:lstStyle/>
          <a:p>
            <a:r>
              <a:rPr lang="en-US" sz="1000" dirty="0"/>
              <a:t>27.1%</a:t>
            </a:r>
          </a:p>
        </p:txBody>
      </p:sp>
      <p:sp>
        <p:nvSpPr>
          <p:cNvPr id="63" name="TextBox 62">
            <a:extLst>
              <a:ext uri="{FF2B5EF4-FFF2-40B4-BE49-F238E27FC236}">
                <a16:creationId xmlns:a16="http://schemas.microsoft.com/office/drawing/2014/main" id="{6C6A377E-AE69-40DB-AD37-C1EC75C73A78}"/>
              </a:ext>
            </a:extLst>
          </p:cNvPr>
          <p:cNvSpPr txBox="1"/>
          <p:nvPr/>
        </p:nvSpPr>
        <p:spPr>
          <a:xfrm>
            <a:off x="4775789" y="2872915"/>
            <a:ext cx="741283" cy="246221"/>
          </a:xfrm>
          <a:prstGeom prst="rect">
            <a:avLst/>
          </a:prstGeom>
          <a:noFill/>
        </p:spPr>
        <p:txBody>
          <a:bodyPr wrap="square" rtlCol="0">
            <a:spAutoFit/>
          </a:bodyPr>
          <a:lstStyle/>
          <a:p>
            <a:r>
              <a:rPr lang="en-US" sz="1000" dirty="0"/>
              <a:t>20.0%</a:t>
            </a:r>
          </a:p>
        </p:txBody>
      </p:sp>
      <p:sp>
        <p:nvSpPr>
          <p:cNvPr id="64" name="TextBox 63">
            <a:extLst>
              <a:ext uri="{FF2B5EF4-FFF2-40B4-BE49-F238E27FC236}">
                <a16:creationId xmlns:a16="http://schemas.microsoft.com/office/drawing/2014/main" id="{8F8583FB-0EE4-48DF-9E01-961CC6FD20C1}"/>
              </a:ext>
            </a:extLst>
          </p:cNvPr>
          <p:cNvSpPr txBox="1"/>
          <p:nvPr/>
        </p:nvSpPr>
        <p:spPr>
          <a:xfrm>
            <a:off x="6016335" y="2188378"/>
            <a:ext cx="741283" cy="246221"/>
          </a:xfrm>
          <a:prstGeom prst="rect">
            <a:avLst/>
          </a:prstGeom>
          <a:noFill/>
        </p:spPr>
        <p:txBody>
          <a:bodyPr wrap="square" rtlCol="0">
            <a:spAutoFit/>
          </a:bodyPr>
          <a:lstStyle/>
          <a:p>
            <a:r>
              <a:rPr lang="en-US" sz="1000" dirty="0"/>
              <a:t>24.2%</a:t>
            </a:r>
          </a:p>
        </p:txBody>
      </p:sp>
      <p:sp>
        <p:nvSpPr>
          <p:cNvPr id="65" name="TextBox 64">
            <a:extLst>
              <a:ext uri="{FF2B5EF4-FFF2-40B4-BE49-F238E27FC236}">
                <a16:creationId xmlns:a16="http://schemas.microsoft.com/office/drawing/2014/main" id="{8DA6D7EE-A40C-40BB-A004-507A1B65ED01}"/>
              </a:ext>
            </a:extLst>
          </p:cNvPr>
          <p:cNvSpPr txBox="1"/>
          <p:nvPr/>
        </p:nvSpPr>
        <p:spPr>
          <a:xfrm>
            <a:off x="5101751" y="3345211"/>
            <a:ext cx="741283" cy="246221"/>
          </a:xfrm>
          <a:prstGeom prst="rect">
            <a:avLst/>
          </a:prstGeom>
          <a:noFill/>
        </p:spPr>
        <p:txBody>
          <a:bodyPr wrap="square" rtlCol="0">
            <a:spAutoFit/>
          </a:bodyPr>
          <a:lstStyle/>
          <a:p>
            <a:r>
              <a:rPr lang="en-US" sz="1000" dirty="0"/>
              <a:t>15.5%</a:t>
            </a:r>
          </a:p>
        </p:txBody>
      </p:sp>
      <p:sp>
        <p:nvSpPr>
          <p:cNvPr id="66" name="TextBox 65">
            <a:extLst>
              <a:ext uri="{FF2B5EF4-FFF2-40B4-BE49-F238E27FC236}">
                <a16:creationId xmlns:a16="http://schemas.microsoft.com/office/drawing/2014/main" id="{51A1D41C-34DB-4193-A005-FE4DAAC77D86}"/>
              </a:ext>
            </a:extLst>
          </p:cNvPr>
          <p:cNvSpPr txBox="1"/>
          <p:nvPr/>
        </p:nvSpPr>
        <p:spPr>
          <a:xfrm>
            <a:off x="5708212" y="3898156"/>
            <a:ext cx="741283" cy="246221"/>
          </a:xfrm>
          <a:prstGeom prst="rect">
            <a:avLst/>
          </a:prstGeom>
          <a:noFill/>
        </p:spPr>
        <p:txBody>
          <a:bodyPr wrap="square" rtlCol="0">
            <a:spAutoFit/>
          </a:bodyPr>
          <a:lstStyle/>
          <a:p>
            <a:r>
              <a:rPr lang="en-US" sz="1000" dirty="0"/>
              <a:t>22.0%</a:t>
            </a:r>
          </a:p>
        </p:txBody>
      </p:sp>
      <p:sp>
        <p:nvSpPr>
          <p:cNvPr id="67" name="TextBox 66">
            <a:extLst>
              <a:ext uri="{FF2B5EF4-FFF2-40B4-BE49-F238E27FC236}">
                <a16:creationId xmlns:a16="http://schemas.microsoft.com/office/drawing/2014/main" id="{296D207D-AA1E-49EB-B22D-8CD8A34CD381}"/>
              </a:ext>
            </a:extLst>
          </p:cNvPr>
          <p:cNvSpPr txBox="1"/>
          <p:nvPr/>
        </p:nvSpPr>
        <p:spPr>
          <a:xfrm>
            <a:off x="4956128" y="4393409"/>
            <a:ext cx="741283" cy="246221"/>
          </a:xfrm>
          <a:prstGeom prst="rect">
            <a:avLst/>
          </a:prstGeom>
          <a:noFill/>
        </p:spPr>
        <p:txBody>
          <a:bodyPr wrap="square" rtlCol="0">
            <a:spAutoFit/>
          </a:bodyPr>
          <a:lstStyle/>
          <a:p>
            <a:r>
              <a:rPr lang="en-US" sz="1000" dirty="0"/>
              <a:t>24.0%</a:t>
            </a:r>
          </a:p>
        </p:txBody>
      </p:sp>
      <p:sp>
        <p:nvSpPr>
          <p:cNvPr id="68" name="TextBox 67">
            <a:extLst>
              <a:ext uri="{FF2B5EF4-FFF2-40B4-BE49-F238E27FC236}">
                <a16:creationId xmlns:a16="http://schemas.microsoft.com/office/drawing/2014/main" id="{833F1DF8-465D-4879-BF32-D97DF7038B50}"/>
              </a:ext>
            </a:extLst>
          </p:cNvPr>
          <p:cNvSpPr txBox="1"/>
          <p:nvPr/>
        </p:nvSpPr>
        <p:spPr>
          <a:xfrm>
            <a:off x="2672212" y="4567701"/>
            <a:ext cx="741283" cy="246221"/>
          </a:xfrm>
          <a:prstGeom prst="rect">
            <a:avLst/>
          </a:prstGeom>
          <a:noFill/>
        </p:spPr>
        <p:txBody>
          <a:bodyPr wrap="square" rtlCol="0">
            <a:spAutoFit/>
          </a:bodyPr>
          <a:lstStyle/>
          <a:p>
            <a:r>
              <a:rPr lang="en-US" sz="1000" dirty="0"/>
              <a:t>19.4%</a:t>
            </a:r>
          </a:p>
        </p:txBody>
      </p:sp>
      <p:sp>
        <p:nvSpPr>
          <p:cNvPr id="69" name="TextBox 68">
            <a:extLst>
              <a:ext uri="{FF2B5EF4-FFF2-40B4-BE49-F238E27FC236}">
                <a16:creationId xmlns:a16="http://schemas.microsoft.com/office/drawing/2014/main" id="{DDD5BCE5-E4C1-461D-BC80-0EBD3343CB35}"/>
              </a:ext>
            </a:extLst>
          </p:cNvPr>
          <p:cNvSpPr txBox="1"/>
          <p:nvPr/>
        </p:nvSpPr>
        <p:spPr>
          <a:xfrm>
            <a:off x="6261495" y="4670029"/>
            <a:ext cx="741283" cy="246221"/>
          </a:xfrm>
          <a:prstGeom prst="rect">
            <a:avLst/>
          </a:prstGeom>
          <a:noFill/>
        </p:spPr>
        <p:txBody>
          <a:bodyPr wrap="square" rtlCol="0">
            <a:spAutoFit/>
          </a:bodyPr>
          <a:lstStyle/>
          <a:p>
            <a:r>
              <a:rPr lang="en-US" sz="1000" dirty="0"/>
              <a:t>20.3%</a:t>
            </a:r>
          </a:p>
        </p:txBody>
      </p:sp>
      <p:cxnSp>
        <p:nvCxnSpPr>
          <p:cNvPr id="70" name="Straight Connector 69">
            <a:extLst>
              <a:ext uri="{FF2B5EF4-FFF2-40B4-BE49-F238E27FC236}">
                <a16:creationId xmlns:a16="http://schemas.microsoft.com/office/drawing/2014/main" id="{D393593D-D557-479A-A4FE-44A604354A20}"/>
              </a:ext>
            </a:extLst>
          </p:cNvPr>
          <p:cNvCxnSpPr>
            <a:cxnSpLocks/>
          </p:cNvCxnSpPr>
          <p:nvPr/>
        </p:nvCxnSpPr>
        <p:spPr>
          <a:xfrm>
            <a:off x="6805378" y="4435069"/>
            <a:ext cx="499430" cy="435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04224B87-0A2D-4F59-8706-EC44680FFE71}"/>
              </a:ext>
            </a:extLst>
          </p:cNvPr>
          <p:cNvSpPr txBox="1"/>
          <p:nvPr/>
        </p:nvSpPr>
        <p:spPr>
          <a:xfrm>
            <a:off x="7198983" y="4546918"/>
            <a:ext cx="741283" cy="246221"/>
          </a:xfrm>
          <a:prstGeom prst="rect">
            <a:avLst/>
          </a:prstGeom>
          <a:noFill/>
        </p:spPr>
        <p:txBody>
          <a:bodyPr wrap="square" rtlCol="0">
            <a:spAutoFit/>
          </a:bodyPr>
          <a:lstStyle/>
          <a:p>
            <a:r>
              <a:rPr lang="en-US" sz="1000" dirty="0"/>
              <a:t>21.3%</a:t>
            </a:r>
          </a:p>
        </p:txBody>
      </p:sp>
      <p:pic>
        <p:nvPicPr>
          <p:cNvPr id="8" name="Picture 7"/>
          <p:cNvPicPr>
            <a:picLocks noChangeAspect="1"/>
          </p:cNvPicPr>
          <p:nvPr/>
        </p:nvPicPr>
        <p:blipFill rotWithShape="1">
          <a:blip r:embed="rId2"/>
          <a:srcRect l="74942" t="38115" r="2299" b="37364"/>
          <a:stretch/>
        </p:blipFill>
        <p:spPr>
          <a:xfrm>
            <a:off x="987971" y="2064100"/>
            <a:ext cx="2124750" cy="1330651"/>
          </a:xfrm>
          <a:prstGeom prst="rect">
            <a:avLst/>
          </a:prstGeom>
        </p:spPr>
      </p:pic>
      <p:sp>
        <p:nvSpPr>
          <p:cNvPr id="72" name="TextBox 71">
            <a:extLst>
              <a:ext uri="{FF2B5EF4-FFF2-40B4-BE49-F238E27FC236}">
                <a16:creationId xmlns:a16="http://schemas.microsoft.com/office/drawing/2014/main" id="{05A089F8-1535-4756-9FF8-ADDC7E292A0B}"/>
              </a:ext>
            </a:extLst>
          </p:cNvPr>
          <p:cNvSpPr txBox="1"/>
          <p:nvPr/>
        </p:nvSpPr>
        <p:spPr>
          <a:xfrm>
            <a:off x="4102686" y="3614322"/>
            <a:ext cx="741283" cy="246221"/>
          </a:xfrm>
          <a:prstGeom prst="rect">
            <a:avLst/>
          </a:prstGeom>
          <a:noFill/>
        </p:spPr>
        <p:txBody>
          <a:bodyPr wrap="square" rtlCol="0">
            <a:spAutoFit/>
          </a:bodyPr>
          <a:lstStyle/>
          <a:p>
            <a:r>
              <a:rPr lang="en-US" sz="1000" dirty="0"/>
              <a:t>21.5%</a:t>
            </a:r>
          </a:p>
        </p:txBody>
      </p:sp>
      <p:sp>
        <p:nvSpPr>
          <p:cNvPr id="75" name="Text Box 24"/>
          <p:cNvSpPr txBox="1">
            <a:spLocks noChangeArrowheads="1"/>
          </p:cNvSpPr>
          <p:nvPr/>
        </p:nvSpPr>
        <p:spPr bwMode="auto">
          <a:xfrm>
            <a:off x="457200" y="5631556"/>
            <a:ext cx="82296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100" i="1" dirty="0">
                <a:cs typeface="Arial" charset="0"/>
              </a:rPr>
              <a:t>Note: This map does not reflect Virginia’s Medicaid expansion, which went into effect on January 1, 2019.</a:t>
            </a:r>
          </a:p>
          <a:p>
            <a:pPr>
              <a:spcBef>
                <a:spcPct val="50000"/>
              </a:spcBef>
            </a:pPr>
            <a:r>
              <a:rPr lang="en-US" sz="1100" i="1" dirty="0">
                <a:cs typeface="Arial" charset="0"/>
              </a:rPr>
              <a:t>Source: Urban Institute, February 2020. Based on the 2018 American Community Survey (ACS) data from the Integrated Public Use Microdata Series (IPUMS). For area definitions, see “Guide to Regions of Virginia”. The estimates reflect Urban Institute adjustments for potential misreporting of coverage.</a:t>
            </a:r>
          </a:p>
        </p:txBody>
      </p:sp>
    </p:spTree>
    <p:extLst>
      <p:ext uri="{BB962C8B-B14F-4D97-AF65-F5344CB8AC3E}">
        <p14:creationId xmlns:p14="http://schemas.microsoft.com/office/powerpoint/2010/main" val="169659248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1958" t="26868" r="41720" b="28045"/>
          <a:stretch/>
        </p:blipFill>
        <p:spPr>
          <a:xfrm>
            <a:off x="1260525" y="1979324"/>
            <a:ext cx="6501384" cy="3025138"/>
          </a:xfrm>
          <a:prstGeom prst="rect">
            <a:avLst/>
          </a:prstGeom>
        </p:spPr>
      </p:pic>
      <p:sp>
        <p:nvSpPr>
          <p:cNvPr id="3" name="Rectangle 2"/>
          <p:cNvSpPr/>
          <p:nvPr/>
        </p:nvSpPr>
        <p:spPr>
          <a:xfrm>
            <a:off x="457200" y="548640"/>
            <a:ext cx="8229600" cy="1200329"/>
          </a:xfrm>
          <a:prstGeom prst="rect">
            <a:avLst/>
          </a:prstGeom>
        </p:spPr>
        <p:txBody>
          <a:bodyPr wrap="square">
            <a:spAutoFit/>
          </a:bodyPr>
          <a:lstStyle/>
          <a:p>
            <a:pPr algn="ctr"/>
            <a:r>
              <a:rPr lang="en-US" sz="2400" b="1" dirty="0"/>
              <a:t>Map 4: Percentage point decreases in the uninsured rate among nonelderly (0-64) Virginians</a:t>
            </a:r>
          </a:p>
          <a:p>
            <a:pPr algn="ctr"/>
            <a:r>
              <a:rPr lang="en-US" sz="2400" b="1" dirty="0"/>
              <a:t>from 2013 to 2018, by region</a:t>
            </a:r>
          </a:p>
        </p:txBody>
      </p:sp>
      <p:sp>
        <p:nvSpPr>
          <p:cNvPr id="5"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
        <p:nvSpPr>
          <p:cNvPr id="6" name="TextBox 5">
            <a:extLst>
              <a:ext uri="{FF2B5EF4-FFF2-40B4-BE49-F238E27FC236}">
                <a16:creationId xmlns:a16="http://schemas.microsoft.com/office/drawing/2014/main" id="{ECD3E400-35D8-419E-9885-9E3E53E34A0A}"/>
              </a:ext>
            </a:extLst>
          </p:cNvPr>
          <p:cNvSpPr txBox="1"/>
          <p:nvPr/>
        </p:nvSpPr>
        <p:spPr>
          <a:xfrm>
            <a:off x="6633928" y="2560305"/>
            <a:ext cx="363682" cy="307777"/>
          </a:xfrm>
          <a:prstGeom prst="rect">
            <a:avLst/>
          </a:prstGeom>
          <a:noFill/>
        </p:spPr>
        <p:txBody>
          <a:bodyPr wrap="square" rtlCol="0">
            <a:spAutoFit/>
          </a:bodyPr>
          <a:lstStyle/>
          <a:p>
            <a:r>
              <a:rPr lang="en-US" sz="1400" dirty="0"/>
              <a:t>1</a:t>
            </a:r>
          </a:p>
        </p:txBody>
      </p:sp>
      <p:sp>
        <p:nvSpPr>
          <p:cNvPr id="8" name="TextBox 7">
            <a:extLst>
              <a:ext uri="{FF2B5EF4-FFF2-40B4-BE49-F238E27FC236}">
                <a16:creationId xmlns:a16="http://schemas.microsoft.com/office/drawing/2014/main" id="{D779594A-1338-4A7C-8515-3ED76CAC2A8B}"/>
              </a:ext>
            </a:extLst>
          </p:cNvPr>
          <p:cNvSpPr txBox="1"/>
          <p:nvPr/>
        </p:nvSpPr>
        <p:spPr>
          <a:xfrm>
            <a:off x="6421081" y="2212245"/>
            <a:ext cx="363682" cy="307777"/>
          </a:xfrm>
          <a:prstGeom prst="rect">
            <a:avLst/>
          </a:prstGeom>
          <a:noFill/>
        </p:spPr>
        <p:txBody>
          <a:bodyPr wrap="square" rtlCol="0">
            <a:spAutoFit/>
          </a:bodyPr>
          <a:lstStyle/>
          <a:p>
            <a:r>
              <a:rPr lang="en-US" sz="1400" dirty="0"/>
              <a:t>2</a:t>
            </a:r>
          </a:p>
        </p:txBody>
      </p:sp>
      <p:sp>
        <p:nvSpPr>
          <p:cNvPr id="9" name="TextBox 8">
            <a:extLst>
              <a:ext uri="{FF2B5EF4-FFF2-40B4-BE49-F238E27FC236}">
                <a16:creationId xmlns:a16="http://schemas.microsoft.com/office/drawing/2014/main" id="{10137881-5991-473A-A7F2-D98853C9C2C7}"/>
              </a:ext>
            </a:extLst>
          </p:cNvPr>
          <p:cNvSpPr txBox="1"/>
          <p:nvPr/>
        </p:nvSpPr>
        <p:spPr>
          <a:xfrm>
            <a:off x="6067790" y="2003554"/>
            <a:ext cx="363682" cy="307777"/>
          </a:xfrm>
          <a:prstGeom prst="rect">
            <a:avLst/>
          </a:prstGeom>
          <a:noFill/>
        </p:spPr>
        <p:txBody>
          <a:bodyPr wrap="square" rtlCol="0">
            <a:spAutoFit/>
          </a:bodyPr>
          <a:lstStyle/>
          <a:p>
            <a:r>
              <a:rPr lang="en-US" sz="1400" dirty="0"/>
              <a:t>6</a:t>
            </a:r>
          </a:p>
        </p:txBody>
      </p:sp>
      <p:sp>
        <p:nvSpPr>
          <p:cNvPr id="10" name="TextBox 9">
            <a:extLst>
              <a:ext uri="{FF2B5EF4-FFF2-40B4-BE49-F238E27FC236}">
                <a16:creationId xmlns:a16="http://schemas.microsoft.com/office/drawing/2014/main" id="{2B10CEB3-42C4-4980-B3B2-77A3DB08A563}"/>
              </a:ext>
            </a:extLst>
          </p:cNvPr>
          <p:cNvSpPr txBox="1"/>
          <p:nvPr/>
        </p:nvSpPr>
        <p:spPr>
          <a:xfrm>
            <a:off x="6348177" y="2884136"/>
            <a:ext cx="363682" cy="307777"/>
          </a:xfrm>
          <a:prstGeom prst="rect">
            <a:avLst/>
          </a:prstGeom>
          <a:noFill/>
        </p:spPr>
        <p:txBody>
          <a:bodyPr wrap="square" rtlCol="0">
            <a:spAutoFit/>
          </a:bodyPr>
          <a:lstStyle/>
          <a:p>
            <a:r>
              <a:rPr lang="en-US" sz="1400" dirty="0"/>
              <a:t>3</a:t>
            </a:r>
          </a:p>
        </p:txBody>
      </p:sp>
      <p:sp>
        <p:nvSpPr>
          <p:cNvPr id="11" name="TextBox 10">
            <a:extLst>
              <a:ext uri="{FF2B5EF4-FFF2-40B4-BE49-F238E27FC236}">
                <a16:creationId xmlns:a16="http://schemas.microsoft.com/office/drawing/2014/main" id="{50BF4C85-EA63-4E36-99C0-0199520A47A9}"/>
              </a:ext>
            </a:extLst>
          </p:cNvPr>
          <p:cNvSpPr txBox="1"/>
          <p:nvPr/>
        </p:nvSpPr>
        <p:spPr>
          <a:xfrm>
            <a:off x="4904174" y="2678055"/>
            <a:ext cx="363682" cy="307777"/>
          </a:xfrm>
          <a:prstGeom prst="rect">
            <a:avLst/>
          </a:prstGeom>
          <a:noFill/>
        </p:spPr>
        <p:txBody>
          <a:bodyPr wrap="square" rtlCol="0">
            <a:spAutoFit/>
          </a:bodyPr>
          <a:lstStyle/>
          <a:p>
            <a:r>
              <a:rPr lang="en-US" sz="1400" dirty="0"/>
              <a:t>4</a:t>
            </a:r>
          </a:p>
        </p:txBody>
      </p:sp>
      <p:sp>
        <p:nvSpPr>
          <p:cNvPr id="12" name="TextBox 11">
            <a:extLst>
              <a:ext uri="{FF2B5EF4-FFF2-40B4-BE49-F238E27FC236}">
                <a16:creationId xmlns:a16="http://schemas.microsoft.com/office/drawing/2014/main" id="{F7F917B4-BFC2-41BA-B8AC-9D12685F456A}"/>
              </a:ext>
            </a:extLst>
          </p:cNvPr>
          <p:cNvSpPr txBox="1"/>
          <p:nvPr/>
        </p:nvSpPr>
        <p:spPr>
          <a:xfrm>
            <a:off x="6929049" y="2960650"/>
            <a:ext cx="363682" cy="307777"/>
          </a:xfrm>
          <a:prstGeom prst="rect">
            <a:avLst/>
          </a:prstGeom>
          <a:noFill/>
        </p:spPr>
        <p:txBody>
          <a:bodyPr wrap="square" rtlCol="0">
            <a:spAutoFit/>
          </a:bodyPr>
          <a:lstStyle/>
          <a:p>
            <a:r>
              <a:rPr lang="en-US" sz="1400" dirty="0"/>
              <a:t>5</a:t>
            </a:r>
          </a:p>
        </p:txBody>
      </p:sp>
      <p:sp>
        <p:nvSpPr>
          <p:cNvPr id="13" name="TextBox 12">
            <a:extLst>
              <a:ext uri="{FF2B5EF4-FFF2-40B4-BE49-F238E27FC236}">
                <a16:creationId xmlns:a16="http://schemas.microsoft.com/office/drawing/2014/main" id="{A6CF08F9-F466-4B46-8E50-15EAFA29EA21}"/>
              </a:ext>
            </a:extLst>
          </p:cNvPr>
          <p:cNvSpPr txBox="1"/>
          <p:nvPr/>
        </p:nvSpPr>
        <p:spPr>
          <a:xfrm>
            <a:off x="5770584" y="3706711"/>
            <a:ext cx="363682" cy="307777"/>
          </a:xfrm>
          <a:prstGeom prst="rect">
            <a:avLst/>
          </a:prstGeom>
          <a:noFill/>
        </p:spPr>
        <p:txBody>
          <a:bodyPr wrap="square" rtlCol="0">
            <a:spAutoFit/>
          </a:bodyPr>
          <a:lstStyle/>
          <a:p>
            <a:r>
              <a:rPr lang="en-US" sz="1400" dirty="0"/>
              <a:t>8</a:t>
            </a:r>
          </a:p>
        </p:txBody>
      </p:sp>
      <p:sp>
        <p:nvSpPr>
          <p:cNvPr id="14" name="TextBox 13">
            <a:extLst>
              <a:ext uri="{FF2B5EF4-FFF2-40B4-BE49-F238E27FC236}">
                <a16:creationId xmlns:a16="http://schemas.microsoft.com/office/drawing/2014/main" id="{44DA386F-2710-4267-B412-69675832239F}"/>
              </a:ext>
            </a:extLst>
          </p:cNvPr>
          <p:cNvSpPr txBox="1"/>
          <p:nvPr/>
        </p:nvSpPr>
        <p:spPr>
          <a:xfrm>
            <a:off x="5234875" y="3127431"/>
            <a:ext cx="363682" cy="307777"/>
          </a:xfrm>
          <a:prstGeom prst="rect">
            <a:avLst/>
          </a:prstGeom>
          <a:noFill/>
        </p:spPr>
        <p:txBody>
          <a:bodyPr wrap="square" rtlCol="0">
            <a:spAutoFit/>
          </a:bodyPr>
          <a:lstStyle/>
          <a:p>
            <a:r>
              <a:rPr lang="en-US" sz="1400" dirty="0"/>
              <a:t>7</a:t>
            </a:r>
          </a:p>
        </p:txBody>
      </p:sp>
      <p:sp>
        <p:nvSpPr>
          <p:cNvPr id="15" name="TextBox 14">
            <a:extLst>
              <a:ext uri="{FF2B5EF4-FFF2-40B4-BE49-F238E27FC236}">
                <a16:creationId xmlns:a16="http://schemas.microsoft.com/office/drawing/2014/main" id="{EB6FB5A6-5CF3-484D-BBE5-C4369304DBE8}"/>
              </a:ext>
            </a:extLst>
          </p:cNvPr>
          <p:cNvSpPr txBox="1"/>
          <p:nvPr/>
        </p:nvSpPr>
        <p:spPr>
          <a:xfrm>
            <a:off x="4987301" y="4171759"/>
            <a:ext cx="467925" cy="307777"/>
          </a:xfrm>
          <a:prstGeom prst="rect">
            <a:avLst/>
          </a:prstGeom>
          <a:noFill/>
        </p:spPr>
        <p:txBody>
          <a:bodyPr wrap="square" rtlCol="0">
            <a:spAutoFit/>
          </a:bodyPr>
          <a:lstStyle/>
          <a:p>
            <a:r>
              <a:rPr lang="en-US" sz="1400" dirty="0"/>
              <a:t>10</a:t>
            </a:r>
          </a:p>
        </p:txBody>
      </p:sp>
      <p:sp>
        <p:nvSpPr>
          <p:cNvPr id="16" name="TextBox 15">
            <a:extLst>
              <a:ext uri="{FF2B5EF4-FFF2-40B4-BE49-F238E27FC236}">
                <a16:creationId xmlns:a16="http://schemas.microsoft.com/office/drawing/2014/main" id="{45653D30-C26D-4630-85F1-099BF4EE6491}"/>
              </a:ext>
            </a:extLst>
          </p:cNvPr>
          <p:cNvSpPr txBox="1"/>
          <p:nvPr/>
        </p:nvSpPr>
        <p:spPr>
          <a:xfrm>
            <a:off x="4202051" y="3387288"/>
            <a:ext cx="363682" cy="307777"/>
          </a:xfrm>
          <a:prstGeom prst="rect">
            <a:avLst/>
          </a:prstGeom>
          <a:noFill/>
        </p:spPr>
        <p:txBody>
          <a:bodyPr wrap="square" rtlCol="0">
            <a:spAutoFit/>
          </a:bodyPr>
          <a:lstStyle/>
          <a:p>
            <a:r>
              <a:rPr lang="en-US" sz="1400" dirty="0"/>
              <a:t>9</a:t>
            </a:r>
          </a:p>
        </p:txBody>
      </p:sp>
      <p:sp>
        <p:nvSpPr>
          <p:cNvPr id="17" name="TextBox 16">
            <a:extLst>
              <a:ext uri="{FF2B5EF4-FFF2-40B4-BE49-F238E27FC236}">
                <a16:creationId xmlns:a16="http://schemas.microsoft.com/office/drawing/2014/main" id="{F3AFB02E-123C-4E58-9086-29D7F369E388}"/>
              </a:ext>
            </a:extLst>
          </p:cNvPr>
          <p:cNvSpPr txBox="1"/>
          <p:nvPr/>
        </p:nvSpPr>
        <p:spPr>
          <a:xfrm>
            <a:off x="2763648" y="4325647"/>
            <a:ext cx="467925" cy="307777"/>
          </a:xfrm>
          <a:prstGeom prst="rect">
            <a:avLst/>
          </a:prstGeom>
          <a:noFill/>
        </p:spPr>
        <p:txBody>
          <a:bodyPr wrap="square" rtlCol="0">
            <a:spAutoFit/>
          </a:bodyPr>
          <a:lstStyle/>
          <a:p>
            <a:r>
              <a:rPr lang="en-US" sz="1400" dirty="0"/>
              <a:t>11</a:t>
            </a:r>
          </a:p>
        </p:txBody>
      </p:sp>
      <p:sp>
        <p:nvSpPr>
          <p:cNvPr id="18" name="TextBox 17">
            <a:extLst>
              <a:ext uri="{FF2B5EF4-FFF2-40B4-BE49-F238E27FC236}">
                <a16:creationId xmlns:a16="http://schemas.microsoft.com/office/drawing/2014/main" id="{C1D1F950-D8EE-4C5E-AB7F-2656FFF82FFE}"/>
              </a:ext>
            </a:extLst>
          </p:cNvPr>
          <p:cNvSpPr txBox="1"/>
          <p:nvPr/>
        </p:nvSpPr>
        <p:spPr>
          <a:xfrm>
            <a:off x="6316838" y="4468222"/>
            <a:ext cx="467925" cy="307777"/>
          </a:xfrm>
          <a:prstGeom prst="rect">
            <a:avLst/>
          </a:prstGeom>
          <a:noFill/>
        </p:spPr>
        <p:txBody>
          <a:bodyPr wrap="square" rtlCol="0">
            <a:spAutoFit/>
          </a:bodyPr>
          <a:lstStyle/>
          <a:p>
            <a:r>
              <a:rPr lang="en-US" sz="1400" dirty="0"/>
              <a:t>12</a:t>
            </a:r>
          </a:p>
        </p:txBody>
      </p:sp>
      <p:sp>
        <p:nvSpPr>
          <p:cNvPr id="19" name="TextBox 18">
            <a:extLst>
              <a:ext uri="{FF2B5EF4-FFF2-40B4-BE49-F238E27FC236}">
                <a16:creationId xmlns:a16="http://schemas.microsoft.com/office/drawing/2014/main" id="{CD8DDB5B-F9A5-4D83-8504-A159D8D46690}"/>
              </a:ext>
            </a:extLst>
          </p:cNvPr>
          <p:cNvSpPr txBox="1"/>
          <p:nvPr/>
        </p:nvSpPr>
        <p:spPr>
          <a:xfrm>
            <a:off x="7258960" y="4324726"/>
            <a:ext cx="467925" cy="307777"/>
          </a:xfrm>
          <a:prstGeom prst="rect">
            <a:avLst/>
          </a:prstGeom>
          <a:noFill/>
        </p:spPr>
        <p:txBody>
          <a:bodyPr wrap="square" rtlCol="0">
            <a:spAutoFit/>
          </a:bodyPr>
          <a:lstStyle/>
          <a:p>
            <a:r>
              <a:rPr lang="en-US" sz="1400" dirty="0"/>
              <a:t>13</a:t>
            </a:r>
          </a:p>
        </p:txBody>
      </p:sp>
      <p:cxnSp>
        <p:nvCxnSpPr>
          <p:cNvPr id="20" name="Straight Connector 19">
            <a:extLst>
              <a:ext uri="{FF2B5EF4-FFF2-40B4-BE49-F238E27FC236}">
                <a16:creationId xmlns:a16="http://schemas.microsoft.com/office/drawing/2014/main" id="{23EA6858-51B6-402A-9E45-BF4F73F5A5B4}"/>
              </a:ext>
            </a:extLst>
          </p:cNvPr>
          <p:cNvCxnSpPr>
            <a:cxnSpLocks/>
          </p:cNvCxnSpPr>
          <p:nvPr/>
        </p:nvCxnSpPr>
        <p:spPr>
          <a:xfrm>
            <a:off x="6227785" y="2702624"/>
            <a:ext cx="458098" cy="172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86FB50-A667-4015-8A72-9471F5836083}"/>
              </a:ext>
            </a:extLst>
          </p:cNvPr>
          <p:cNvCxnSpPr>
            <a:cxnSpLocks/>
          </p:cNvCxnSpPr>
          <p:nvPr/>
        </p:nvCxnSpPr>
        <p:spPr>
          <a:xfrm flipV="1">
            <a:off x="6088073" y="2467589"/>
            <a:ext cx="353622" cy="2276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1BB4773-2F3C-41AE-B605-029EAC1D2716}"/>
              </a:ext>
            </a:extLst>
          </p:cNvPr>
          <p:cNvCxnSpPr>
            <a:cxnSpLocks/>
          </p:cNvCxnSpPr>
          <p:nvPr/>
        </p:nvCxnSpPr>
        <p:spPr>
          <a:xfrm>
            <a:off x="6036451" y="2985832"/>
            <a:ext cx="343881" cy="457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C0007DF-2DD4-4B91-836F-011DFCB30B57}"/>
              </a:ext>
            </a:extLst>
          </p:cNvPr>
          <p:cNvCxnSpPr>
            <a:cxnSpLocks/>
          </p:cNvCxnSpPr>
          <p:nvPr/>
        </p:nvCxnSpPr>
        <p:spPr>
          <a:xfrm flipV="1">
            <a:off x="5822539" y="2208604"/>
            <a:ext cx="280054" cy="2826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B1E6237-15D7-45D9-A451-696DBD2C3E1D}"/>
              </a:ext>
            </a:extLst>
          </p:cNvPr>
          <p:cNvCxnSpPr>
            <a:cxnSpLocks/>
          </p:cNvCxnSpPr>
          <p:nvPr/>
        </p:nvCxnSpPr>
        <p:spPr>
          <a:xfrm flipV="1">
            <a:off x="6561358" y="3325621"/>
            <a:ext cx="363683" cy="2349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EB9AD12-4786-4A83-84F7-485A103542E7}"/>
              </a:ext>
            </a:extLst>
          </p:cNvPr>
          <p:cNvCxnSpPr>
            <a:cxnSpLocks/>
          </p:cNvCxnSpPr>
          <p:nvPr/>
        </p:nvCxnSpPr>
        <p:spPr>
          <a:xfrm flipH="1" flipV="1">
            <a:off x="7129074" y="3356918"/>
            <a:ext cx="181842" cy="40761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351A5D87-956B-4090-B202-B4A5A925DFC2}"/>
              </a:ext>
            </a:extLst>
          </p:cNvPr>
          <p:cNvSpPr txBox="1"/>
          <p:nvPr/>
        </p:nvSpPr>
        <p:spPr>
          <a:xfrm>
            <a:off x="6859878" y="3158265"/>
            <a:ext cx="741283" cy="246221"/>
          </a:xfrm>
          <a:prstGeom prst="rect">
            <a:avLst/>
          </a:prstGeom>
          <a:noFill/>
        </p:spPr>
        <p:txBody>
          <a:bodyPr wrap="square" rtlCol="0">
            <a:spAutoFit/>
          </a:bodyPr>
          <a:lstStyle/>
          <a:p>
            <a:r>
              <a:rPr lang="en-US" sz="1000" dirty="0"/>
              <a:t>5.4</a:t>
            </a:r>
          </a:p>
        </p:txBody>
      </p:sp>
      <p:sp>
        <p:nvSpPr>
          <p:cNvPr id="27" name="TextBox 26">
            <a:extLst>
              <a:ext uri="{FF2B5EF4-FFF2-40B4-BE49-F238E27FC236}">
                <a16:creationId xmlns:a16="http://schemas.microsoft.com/office/drawing/2014/main" id="{E4390F64-7019-4545-B2EE-0C0D68B3B92D}"/>
              </a:ext>
            </a:extLst>
          </p:cNvPr>
          <p:cNvSpPr txBox="1"/>
          <p:nvPr/>
        </p:nvSpPr>
        <p:spPr>
          <a:xfrm>
            <a:off x="6612812" y="2758560"/>
            <a:ext cx="741283" cy="246221"/>
          </a:xfrm>
          <a:prstGeom prst="rect">
            <a:avLst/>
          </a:prstGeom>
          <a:noFill/>
        </p:spPr>
        <p:txBody>
          <a:bodyPr wrap="square" rtlCol="0">
            <a:spAutoFit/>
          </a:bodyPr>
          <a:lstStyle/>
          <a:p>
            <a:r>
              <a:rPr lang="en-US" sz="1000" dirty="0"/>
              <a:t>6.1</a:t>
            </a:r>
          </a:p>
        </p:txBody>
      </p:sp>
      <p:sp>
        <p:nvSpPr>
          <p:cNvPr id="28" name="TextBox 27">
            <a:extLst>
              <a:ext uri="{FF2B5EF4-FFF2-40B4-BE49-F238E27FC236}">
                <a16:creationId xmlns:a16="http://schemas.microsoft.com/office/drawing/2014/main" id="{F03E33E9-0B54-4FBE-B3F1-825DBD572ADB}"/>
              </a:ext>
            </a:extLst>
          </p:cNvPr>
          <p:cNvSpPr txBox="1"/>
          <p:nvPr/>
        </p:nvSpPr>
        <p:spPr>
          <a:xfrm>
            <a:off x="6387791" y="2406662"/>
            <a:ext cx="741283" cy="246221"/>
          </a:xfrm>
          <a:prstGeom prst="rect">
            <a:avLst/>
          </a:prstGeom>
          <a:noFill/>
        </p:spPr>
        <p:txBody>
          <a:bodyPr wrap="square" rtlCol="0">
            <a:spAutoFit/>
          </a:bodyPr>
          <a:lstStyle/>
          <a:p>
            <a:r>
              <a:rPr lang="en-US" sz="1000" dirty="0"/>
              <a:t>4.4</a:t>
            </a:r>
          </a:p>
        </p:txBody>
      </p:sp>
      <p:sp>
        <p:nvSpPr>
          <p:cNvPr id="29" name="TextBox 28">
            <a:extLst>
              <a:ext uri="{FF2B5EF4-FFF2-40B4-BE49-F238E27FC236}">
                <a16:creationId xmlns:a16="http://schemas.microsoft.com/office/drawing/2014/main" id="{A20AF15E-7A2A-41F4-BC13-78B70D2F44BD}"/>
              </a:ext>
            </a:extLst>
          </p:cNvPr>
          <p:cNvSpPr txBox="1"/>
          <p:nvPr/>
        </p:nvSpPr>
        <p:spPr>
          <a:xfrm>
            <a:off x="6306447" y="3065811"/>
            <a:ext cx="741283" cy="246221"/>
          </a:xfrm>
          <a:prstGeom prst="rect">
            <a:avLst/>
          </a:prstGeom>
          <a:noFill/>
        </p:spPr>
        <p:txBody>
          <a:bodyPr wrap="square" rtlCol="0">
            <a:spAutoFit/>
          </a:bodyPr>
          <a:lstStyle/>
          <a:p>
            <a:r>
              <a:rPr lang="en-US" sz="1000" dirty="0"/>
              <a:t>2.6</a:t>
            </a:r>
          </a:p>
        </p:txBody>
      </p:sp>
      <p:sp>
        <p:nvSpPr>
          <p:cNvPr id="30" name="TextBox 29">
            <a:extLst>
              <a:ext uri="{FF2B5EF4-FFF2-40B4-BE49-F238E27FC236}">
                <a16:creationId xmlns:a16="http://schemas.microsoft.com/office/drawing/2014/main" id="{4E0E98BC-01FB-4435-939B-BBE7276FFCF9}"/>
              </a:ext>
            </a:extLst>
          </p:cNvPr>
          <p:cNvSpPr txBox="1"/>
          <p:nvPr/>
        </p:nvSpPr>
        <p:spPr>
          <a:xfrm>
            <a:off x="4848526" y="2872915"/>
            <a:ext cx="741283" cy="246221"/>
          </a:xfrm>
          <a:prstGeom prst="rect">
            <a:avLst/>
          </a:prstGeom>
          <a:noFill/>
        </p:spPr>
        <p:txBody>
          <a:bodyPr wrap="square" rtlCol="0">
            <a:spAutoFit/>
          </a:bodyPr>
          <a:lstStyle/>
          <a:p>
            <a:r>
              <a:rPr lang="en-US" sz="1000" dirty="0"/>
              <a:t>3.8</a:t>
            </a:r>
          </a:p>
        </p:txBody>
      </p:sp>
      <p:sp>
        <p:nvSpPr>
          <p:cNvPr id="31" name="TextBox 30">
            <a:extLst>
              <a:ext uri="{FF2B5EF4-FFF2-40B4-BE49-F238E27FC236}">
                <a16:creationId xmlns:a16="http://schemas.microsoft.com/office/drawing/2014/main" id="{B2AABDAF-37C2-447A-8CBC-AB5FD85CD962}"/>
              </a:ext>
            </a:extLst>
          </p:cNvPr>
          <p:cNvSpPr txBox="1"/>
          <p:nvPr/>
        </p:nvSpPr>
        <p:spPr>
          <a:xfrm>
            <a:off x="6026726" y="2188378"/>
            <a:ext cx="741283" cy="246221"/>
          </a:xfrm>
          <a:prstGeom prst="rect">
            <a:avLst/>
          </a:prstGeom>
          <a:noFill/>
        </p:spPr>
        <p:txBody>
          <a:bodyPr wrap="square" rtlCol="0">
            <a:spAutoFit/>
          </a:bodyPr>
          <a:lstStyle/>
          <a:p>
            <a:r>
              <a:rPr lang="en-US" sz="1000" dirty="0"/>
              <a:t>9.5</a:t>
            </a:r>
          </a:p>
        </p:txBody>
      </p:sp>
      <p:sp>
        <p:nvSpPr>
          <p:cNvPr id="32" name="TextBox 31">
            <a:extLst>
              <a:ext uri="{FF2B5EF4-FFF2-40B4-BE49-F238E27FC236}">
                <a16:creationId xmlns:a16="http://schemas.microsoft.com/office/drawing/2014/main" id="{CB20604F-E293-4539-8343-12448142E5BE}"/>
              </a:ext>
            </a:extLst>
          </p:cNvPr>
          <p:cNvSpPr txBox="1"/>
          <p:nvPr/>
        </p:nvSpPr>
        <p:spPr>
          <a:xfrm>
            <a:off x="5174488" y="3345211"/>
            <a:ext cx="741283" cy="246221"/>
          </a:xfrm>
          <a:prstGeom prst="rect">
            <a:avLst/>
          </a:prstGeom>
          <a:noFill/>
        </p:spPr>
        <p:txBody>
          <a:bodyPr wrap="square" rtlCol="0">
            <a:spAutoFit/>
          </a:bodyPr>
          <a:lstStyle/>
          <a:p>
            <a:r>
              <a:rPr lang="en-US" sz="1000" dirty="0"/>
              <a:t>5.9</a:t>
            </a:r>
          </a:p>
        </p:txBody>
      </p:sp>
      <p:sp>
        <p:nvSpPr>
          <p:cNvPr id="33" name="TextBox 32">
            <a:extLst>
              <a:ext uri="{FF2B5EF4-FFF2-40B4-BE49-F238E27FC236}">
                <a16:creationId xmlns:a16="http://schemas.microsoft.com/office/drawing/2014/main" id="{3B8BFBD9-8052-43B6-BFBA-255C5A8C10C9}"/>
              </a:ext>
            </a:extLst>
          </p:cNvPr>
          <p:cNvSpPr txBox="1"/>
          <p:nvPr/>
        </p:nvSpPr>
        <p:spPr>
          <a:xfrm>
            <a:off x="5708212" y="3898156"/>
            <a:ext cx="741283" cy="246221"/>
          </a:xfrm>
          <a:prstGeom prst="rect">
            <a:avLst/>
          </a:prstGeom>
          <a:noFill/>
        </p:spPr>
        <p:txBody>
          <a:bodyPr wrap="square" rtlCol="0">
            <a:spAutoFit/>
          </a:bodyPr>
          <a:lstStyle/>
          <a:p>
            <a:r>
              <a:rPr lang="en-US" sz="1000" dirty="0"/>
              <a:t>7.1</a:t>
            </a:r>
          </a:p>
        </p:txBody>
      </p:sp>
      <p:sp>
        <p:nvSpPr>
          <p:cNvPr id="34" name="TextBox 33">
            <a:extLst>
              <a:ext uri="{FF2B5EF4-FFF2-40B4-BE49-F238E27FC236}">
                <a16:creationId xmlns:a16="http://schemas.microsoft.com/office/drawing/2014/main" id="{E0F96E18-BDE1-431B-9073-B17EBF31330F}"/>
              </a:ext>
            </a:extLst>
          </p:cNvPr>
          <p:cNvSpPr txBox="1"/>
          <p:nvPr/>
        </p:nvSpPr>
        <p:spPr>
          <a:xfrm>
            <a:off x="4997692" y="4393409"/>
            <a:ext cx="741283" cy="246221"/>
          </a:xfrm>
          <a:prstGeom prst="rect">
            <a:avLst/>
          </a:prstGeom>
          <a:noFill/>
        </p:spPr>
        <p:txBody>
          <a:bodyPr wrap="square" rtlCol="0">
            <a:spAutoFit/>
          </a:bodyPr>
          <a:lstStyle/>
          <a:p>
            <a:r>
              <a:rPr lang="en-US" sz="1000" dirty="0"/>
              <a:t>2.3</a:t>
            </a:r>
          </a:p>
        </p:txBody>
      </p:sp>
      <p:sp>
        <p:nvSpPr>
          <p:cNvPr id="35" name="TextBox 34">
            <a:extLst>
              <a:ext uri="{FF2B5EF4-FFF2-40B4-BE49-F238E27FC236}">
                <a16:creationId xmlns:a16="http://schemas.microsoft.com/office/drawing/2014/main" id="{91347307-B7C8-48B9-AF91-B405F70A5509}"/>
              </a:ext>
            </a:extLst>
          </p:cNvPr>
          <p:cNvSpPr txBox="1"/>
          <p:nvPr/>
        </p:nvSpPr>
        <p:spPr>
          <a:xfrm>
            <a:off x="2763648" y="4546918"/>
            <a:ext cx="741283" cy="246221"/>
          </a:xfrm>
          <a:prstGeom prst="rect">
            <a:avLst/>
          </a:prstGeom>
          <a:noFill/>
        </p:spPr>
        <p:txBody>
          <a:bodyPr wrap="square" rtlCol="0">
            <a:spAutoFit/>
          </a:bodyPr>
          <a:lstStyle/>
          <a:p>
            <a:r>
              <a:rPr lang="en-US" sz="1000" dirty="0"/>
              <a:t>2.6</a:t>
            </a:r>
          </a:p>
        </p:txBody>
      </p:sp>
      <p:sp>
        <p:nvSpPr>
          <p:cNvPr id="36" name="TextBox 35">
            <a:extLst>
              <a:ext uri="{FF2B5EF4-FFF2-40B4-BE49-F238E27FC236}">
                <a16:creationId xmlns:a16="http://schemas.microsoft.com/office/drawing/2014/main" id="{0BE28A71-CE9C-421F-8603-A079C2EF1F5A}"/>
              </a:ext>
            </a:extLst>
          </p:cNvPr>
          <p:cNvSpPr txBox="1"/>
          <p:nvPr/>
        </p:nvSpPr>
        <p:spPr>
          <a:xfrm>
            <a:off x="6327543" y="4670028"/>
            <a:ext cx="741283" cy="246221"/>
          </a:xfrm>
          <a:prstGeom prst="rect">
            <a:avLst/>
          </a:prstGeom>
          <a:noFill/>
        </p:spPr>
        <p:txBody>
          <a:bodyPr wrap="square" rtlCol="0">
            <a:spAutoFit/>
          </a:bodyPr>
          <a:lstStyle/>
          <a:p>
            <a:r>
              <a:rPr lang="en-US" sz="1000" dirty="0"/>
              <a:t>4.5</a:t>
            </a:r>
          </a:p>
        </p:txBody>
      </p:sp>
      <p:cxnSp>
        <p:nvCxnSpPr>
          <p:cNvPr id="37" name="Straight Connector 36">
            <a:extLst>
              <a:ext uri="{FF2B5EF4-FFF2-40B4-BE49-F238E27FC236}">
                <a16:creationId xmlns:a16="http://schemas.microsoft.com/office/drawing/2014/main" id="{15B253A8-D7FD-4330-89AA-CF123E9A374D}"/>
              </a:ext>
            </a:extLst>
          </p:cNvPr>
          <p:cNvCxnSpPr>
            <a:cxnSpLocks/>
          </p:cNvCxnSpPr>
          <p:nvPr/>
        </p:nvCxnSpPr>
        <p:spPr>
          <a:xfrm>
            <a:off x="6805378" y="4435069"/>
            <a:ext cx="499430" cy="435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611B82BD-CF5A-4426-836B-BF57B7243ECC}"/>
              </a:ext>
            </a:extLst>
          </p:cNvPr>
          <p:cNvSpPr txBox="1"/>
          <p:nvPr/>
        </p:nvSpPr>
        <p:spPr>
          <a:xfrm>
            <a:off x="7250938" y="4546918"/>
            <a:ext cx="741283" cy="246221"/>
          </a:xfrm>
          <a:prstGeom prst="rect">
            <a:avLst/>
          </a:prstGeom>
          <a:noFill/>
        </p:spPr>
        <p:txBody>
          <a:bodyPr wrap="square" rtlCol="0">
            <a:spAutoFit/>
          </a:bodyPr>
          <a:lstStyle/>
          <a:p>
            <a:r>
              <a:rPr lang="en-US" sz="1000" dirty="0"/>
              <a:t>5.3</a:t>
            </a:r>
          </a:p>
        </p:txBody>
      </p:sp>
      <p:sp>
        <p:nvSpPr>
          <p:cNvPr id="41" name="TextBox 40">
            <a:extLst>
              <a:ext uri="{FF2B5EF4-FFF2-40B4-BE49-F238E27FC236}">
                <a16:creationId xmlns:a16="http://schemas.microsoft.com/office/drawing/2014/main" id="{CA8F7000-630B-4464-8124-0363F610CCF9}"/>
              </a:ext>
            </a:extLst>
          </p:cNvPr>
          <p:cNvSpPr txBox="1"/>
          <p:nvPr/>
        </p:nvSpPr>
        <p:spPr>
          <a:xfrm>
            <a:off x="4149443" y="3593880"/>
            <a:ext cx="741283" cy="246221"/>
          </a:xfrm>
          <a:prstGeom prst="rect">
            <a:avLst/>
          </a:prstGeom>
          <a:noFill/>
        </p:spPr>
        <p:txBody>
          <a:bodyPr wrap="square" rtlCol="0">
            <a:spAutoFit/>
          </a:bodyPr>
          <a:lstStyle/>
          <a:p>
            <a:r>
              <a:rPr lang="en-US" sz="1000" dirty="0"/>
              <a:t>3.7</a:t>
            </a:r>
          </a:p>
        </p:txBody>
      </p:sp>
      <p:pic>
        <p:nvPicPr>
          <p:cNvPr id="40" name="Picture 39"/>
          <p:cNvPicPr>
            <a:picLocks noChangeAspect="1"/>
          </p:cNvPicPr>
          <p:nvPr/>
        </p:nvPicPr>
        <p:blipFill rotWithShape="1">
          <a:blip r:embed="rId2">
            <a:clrChange>
              <a:clrFrom>
                <a:srgbClr val="FFFFFF"/>
              </a:clrFrom>
              <a:clrTo>
                <a:srgbClr val="FFFFFF">
                  <a:alpha val="0"/>
                </a:srgbClr>
              </a:clrTo>
            </a:clrChange>
          </a:blip>
          <a:srcRect l="59961" t="36794" r="-192" b="37894"/>
          <a:stretch/>
        </p:blipFill>
        <p:spPr>
          <a:xfrm>
            <a:off x="993224" y="1982535"/>
            <a:ext cx="3767328" cy="1377765"/>
          </a:xfrm>
          <a:prstGeom prst="rect">
            <a:avLst/>
          </a:prstGeom>
        </p:spPr>
      </p:pic>
      <p:sp>
        <p:nvSpPr>
          <p:cNvPr id="42" name="Text Box 24"/>
          <p:cNvSpPr txBox="1">
            <a:spLocks noChangeArrowheads="1"/>
          </p:cNvSpPr>
          <p:nvPr/>
        </p:nvSpPr>
        <p:spPr bwMode="auto">
          <a:xfrm>
            <a:off x="461194" y="5630045"/>
            <a:ext cx="8225606"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100" i="1" dirty="0">
                <a:cs typeface="Arial" charset="0"/>
              </a:rPr>
              <a:t>Note: This map does not reflect Virginia’s Medicaid expansion, which went into effect on January 1, 2019.</a:t>
            </a:r>
          </a:p>
          <a:p>
            <a:pPr>
              <a:spcBef>
                <a:spcPct val="50000"/>
              </a:spcBef>
            </a:pPr>
            <a:r>
              <a:rPr lang="en-US" sz="1100" i="1" dirty="0">
                <a:cs typeface="Arial" charset="0"/>
              </a:rPr>
              <a:t>Source: Urban Institute, February 2020. Based on the 2018 American Community Survey (ACS) data from the Integrated Public Use Microdata Series (IPUMS). For area definitions, see “Guide to Regions of Virginia”. The estimates reflect Urban Institute adjustments for potential misreporting of coverage.</a:t>
            </a:r>
          </a:p>
        </p:txBody>
      </p:sp>
    </p:spTree>
    <p:extLst>
      <p:ext uri="{BB962C8B-B14F-4D97-AF65-F5344CB8AC3E}">
        <p14:creationId xmlns:p14="http://schemas.microsoft.com/office/powerpoint/2010/main" val="353319116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srcRect l="2212" t="28093" r="40547" b="28007"/>
          <a:stretch/>
        </p:blipFill>
        <p:spPr>
          <a:xfrm>
            <a:off x="1260728" y="2085073"/>
            <a:ext cx="6529855" cy="2910899"/>
          </a:xfrm>
          <a:prstGeom prst="rect">
            <a:avLst/>
          </a:prstGeom>
        </p:spPr>
      </p:pic>
      <p:sp>
        <p:nvSpPr>
          <p:cNvPr id="34818" name="Rectangle 2"/>
          <p:cNvSpPr>
            <a:spLocks noChangeArrowheads="1"/>
          </p:cNvSpPr>
          <p:nvPr/>
        </p:nvSpPr>
        <p:spPr bwMode="auto">
          <a:xfrm>
            <a:off x="0" y="803275"/>
            <a:ext cx="9144000"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lnSpc>
                <a:spcPct val="115000"/>
              </a:lnSpc>
            </a:pPr>
            <a:endParaRPr lang="en-US" sz="2200" b="1" dirty="0">
              <a:solidFill>
                <a:schemeClr val="tx2"/>
              </a:solidFill>
            </a:endParaRPr>
          </a:p>
        </p:txBody>
      </p:sp>
      <p:sp>
        <p:nvSpPr>
          <p:cNvPr id="8" name="Line 16"/>
          <p:cNvSpPr>
            <a:spLocks noChangeShapeType="1"/>
          </p:cNvSpPr>
          <p:nvPr/>
        </p:nvSpPr>
        <p:spPr bwMode="auto">
          <a:xfrm>
            <a:off x="914400" y="2871788"/>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9" name="TextBox 8"/>
          <p:cNvSpPr txBox="1"/>
          <p:nvPr/>
        </p:nvSpPr>
        <p:spPr>
          <a:xfrm>
            <a:off x="457200" y="548640"/>
            <a:ext cx="8229600" cy="830997"/>
          </a:xfrm>
          <a:prstGeom prst="rect">
            <a:avLst/>
          </a:prstGeom>
          <a:noFill/>
        </p:spPr>
        <p:txBody>
          <a:bodyPr wrap="square" rtlCol="0">
            <a:spAutoFit/>
          </a:bodyPr>
          <a:lstStyle/>
          <a:p>
            <a:pPr algn="ctr"/>
            <a:r>
              <a:rPr lang="en-US" sz="2400" b="1" dirty="0"/>
              <a:t>Map 5: Uninsured rate for all nonelderly adult (19-64)</a:t>
            </a:r>
          </a:p>
          <a:p>
            <a:pPr algn="ctr"/>
            <a:r>
              <a:rPr lang="en-US" sz="2400" b="1" dirty="0"/>
              <a:t>Virginians in 2018, by region</a:t>
            </a:r>
          </a:p>
        </p:txBody>
      </p:sp>
      <p:sp>
        <p:nvSpPr>
          <p:cNvPr id="7" name="Footer Placeholder 4"/>
          <p:cNvSpPr txBox="1">
            <a:spLocks/>
          </p:cNvSpPr>
          <p:nvPr/>
        </p:nvSpPr>
        <p:spPr>
          <a:xfrm>
            <a:off x="4407876" y="6531829"/>
            <a:ext cx="4431323" cy="236538"/>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defRPr/>
            </a:pPr>
            <a:r>
              <a:rPr lang="en-US" sz="1400" b="1" dirty="0">
                <a:latin typeface="Gill Sans MT" panose="020B0502020104020203" pitchFamily="34" charset="0"/>
              </a:rPr>
              <a:t>for the Virginia Health Care Foundation</a:t>
            </a:r>
          </a:p>
        </p:txBody>
      </p:sp>
      <p:sp>
        <p:nvSpPr>
          <p:cNvPr id="10" name="TextBox 9">
            <a:extLst>
              <a:ext uri="{FF2B5EF4-FFF2-40B4-BE49-F238E27FC236}">
                <a16:creationId xmlns:a16="http://schemas.microsoft.com/office/drawing/2014/main" id="{48651A64-552F-4591-8D82-4CD35F5D6756}"/>
              </a:ext>
            </a:extLst>
          </p:cNvPr>
          <p:cNvSpPr txBox="1"/>
          <p:nvPr/>
        </p:nvSpPr>
        <p:spPr>
          <a:xfrm>
            <a:off x="6633928" y="2560305"/>
            <a:ext cx="363682" cy="307777"/>
          </a:xfrm>
          <a:prstGeom prst="rect">
            <a:avLst/>
          </a:prstGeom>
          <a:noFill/>
        </p:spPr>
        <p:txBody>
          <a:bodyPr wrap="square" rtlCol="0">
            <a:spAutoFit/>
          </a:bodyPr>
          <a:lstStyle/>
          <a:p>
            <a:r>
              <a:rPr lang="en-US" sz="1400" dirty="0"/>
              <a:t>1</a:t>
            </a:r>
          </a:p>
        </p:txBody>
      </p:sp>
      <p:sp>
        <p:nvSpPr>
          <p:cNvPr id="11" name="TextBox 10">
            <a:extLst>
              <a:ext uri="{FF2B5EF4-FFF2-40B4-BE49-F238E27FC236}">
                <a16:creationId xmlns:a16="http://schemas.microsoft.com/office/drawing/2014/main" id="{567DC629-889B-4F83-9FB9-5E2C4CB997EB}"/>
              </a:ext>
            </a:extLst>
          </p:cNvPr>
          <p:cNvSpPr txBox="1"/>
          <p:nvPr/>
        </p:nvSpPr>
        <p:spPr>
          <a:xfrm>
            <a:off x="6421081" y="2212245"/>
            <a:ext cx="363682" cy="307777"/>
          </a:xfrm>
          <a:prstGeom prst="rect">
            <a:avLst/>
          </a:prstGeom>
          <a:noFill/>
        </p:spPr>
        <p:txBody>
          <a:bodyPr wrap="square" rtlCol="0">
            <a:spAutoFit/>
          </a:bodyPr>
          <a:lstStyle/>
          <a:p>
            <a:r>
              <a:rPr lang="en-US" sz="1400" dirty="0"/>
              <a:t>2</a:t>
            </a:r>
          </a:p>
        </p:txBody>
      </p:sp>
      <p:sp>
        <p:nvSpPr>
          <p:cNvPr id="12" name="TextBox 11">
            <a:extLst>
              <a:ext uri="{FF2B5EF4-FFF2-40B4-BE49-F238E27FC236}">
                <a16:creationId xmlns:a16="http://schemas.microsoft.com/office/drawing/2014/main" id="{386DDEE5-5B1D-4302-AF5B-BD16D93CDC49}"/>
              </a:ext>
            </a:extLst>
          </p:cNvPr>
          <p:cNvSpPr txBox="1"/>
          <p:nvPr/>
        </p:nvSpPr>
        <p:spPr>
          <a:xfrm>
            <a:off x="6067790" y="2003554"/>
            <a:ext cx="363682" cy="307777"/>
          </a:xfrm>
          <a:prstGeom prst="rect">
            <a:avLst/>
          </a:prstGeom>
          <a:noFill/>
        </p:spPr>
        <p:txBody>
          <a:bodyPr wrap="square" rtlCol="0">
            <a:spAutoFit/>
          </a:bodyPr>
          <a:lstStyle/>
          <a:p>
            <a:r>
              <a:rPr lang="en-US" sz="1400" dirty="0"/>
              <a:t>6</a:t>
            </a:r>
          </a:p>
        </p:txBody>
      </p:sp>
      <p:sp>
        <p:nvSpPr>
          <p:cNvPr id="13" name="TextBox 12">
            <a:extLst>
              <a:ext uri="{FF2B5EF4-FFF2-40B4-BE49-F238E27FC236}">
                <a16:creationId xmlns:a16="http://schemas.microsoft.com/office/drawing/2014/main" id="{86DFC7D9-C81C-4B7D-B35C-69C96CA67781}"/>
              </a:ext>
            </a:extLst>
          </p:cNvPr>
          <p:cNvSpPr txBox="1"/>
          <p:nvPr/>
        </p:nvSpPr>
        <p:spPr>
          <a:xfrm>
            <a:off x="6348177" y="2884136"/>
            <a:ext cx="363682" cy="307777"/>
          </a:xfrm>
          <a:prstGeom prst="rect">
            <a:avLst/>
          </a:prstGeom>
          <a:noFill/>
        </p:spPr>
        <p:txBody>
          <a:bodyPr wrap="square" rtlCol="0">
            <a:spAutoFit/>
          </a:bodyPr>
          <a:lstStyle/>
          <a:p>
            <a:r>
              <a:rPr lang="en-US" sz="1400" dirty="0"/>
              <a:t>3</a:t>
            </a:r>
          </a:p>
        </p:txBody>
      </p:sp>
      <p:sp>
        <p:nvSpPr>
          <p:cNvPr id="14" name="TextBox 13">
            <a:extLst>
              <a:ext uri="{FF2B5EF4-FFF2-40B4-BE49-F238E27FC236}">
                <a16:creationId xmlns:a16="http://schemas.microsoft.com/office/drawing/2014/main" id="{4DF1D600-B85C-42B3-9224-4C0CB24A4737}"/>
              </a:ext>
            </a:extLst>
          </p:cNvPr>
          <p:cNvSpPr txBox="1"/>
          <p:nvPr/>
        </p:nvSpPr>
        <p:spPr>
          <a:xfrm>
            <a:off x="4904174" y="2678055"/>
            <a:ext cx="363682" cy="307777"/>
          </a:xfrm>
          <a:prstGeom prst="rect">
            <a:avLst/>
          </a:prstGeom>
          <a:noFill/>
        </p:spPr>
        <p:txBody>
          <a:bodyPr wrap="square" rtlCol="0">
            <a:spAutoFit/>
          </a:bodyPr>
          <a:lstStyle/>
          <a:p>
            <a:r>
              <a:rPr lang="en-US" sz="1400" dirty="0"/>
              <a:t>4</a:t>
            </a:r>
          </a:p>
        </p:txBody>
      </p:sp>
      <p:sp>
        <p:nvSpPr>
          <p:cNvPr id="15" name="TextBox 14">
            <a:extLst>
              <a:ext uri="{FF2B5EF4-FFF2-40B4-BE49-F238E27FC236}">
                <a16:creationId xmlns:a16="http://schemas.microsoft.com/office/drawing/2014/main" id="{2B31E304-D68A-464F-B113-3A16E2FD3DC3}"/>
              </a:ext>
            </a:extLst>
          </p:cNvPr>
          <p:cNvSpPr txBox="1"/>
          <p:nvPr/>
        </p:nvSpPr>
        <p:spPr>
          <a:xfrm>
            <a:off x="6929049" y="2960650"/>
            <a:ext cx="363682" cy="307777"/>
          </a:xfrm>
          <a:prstGeom prst="rect">
            <a:avLst/>
          </a:prstGeom>
          <a:noFill/>
        </p:spPr>
        <p:txBody>
          <a:bodyPr wrap="square" rtlCol="0">
            <a:spAutoFit/>
          </a:bodyPr>
          <a:lstStyle/>
          <a:p>
            <a:r>
              <a:rPr lang="en-US" sz="1400" dirty="0"/>
              <a:t>5</a:t>
            </a:r>
          </a:p>
        </p:txBody>
      </p:sp>
      <p:sp>
        <p:nvSpPr>
          <p:cNvPr id="16" name="TextBox 15">
            <a:extLst>
              <a:ext uri="{FF2B5EF4-FFF2-40B4-BE49-F238E27FC236}">
                <a16:creationId xmlns:a16="http://schemas.microsoft.com/office/drawing/2014/main" id="{4504B8EE-220B-401B-B4F7-9BC12E9A400A}"/>
              </a:ext>
            </a:extLst>
          </p:cNvPr>
          <p:cNvSpPr txBox="1"/>
          <p:nvPr/>
        </p:nvSpPr>
        <p:spPr>
          <a:xfrm>
            <a:off x="5770584" y="3706711"/>
            <a:ext cx="363682" cy="307777"/>
          </a:xfrm>
          <a:prstGeom prst="rect">
            <a:avLst/>
          </a:prstGeom>
          <a:noFill/>
        </p:spPr>
        <p:txBody>
          <a:bodyPr wrap="square" rtlCol="0">
            <a:spAutoFit/>
          </a:bodyPr>
          <a:lstStyle/>
          <a:p>
            <a:r>
              <a:rPr lang="en-US" sz="1400" dirty="0"/>
              <a:t>8</a:t>
            </a:r>
          </a:p>
        </p:txBody>
      </p:sp>
      <p:sp>
        <p:nvSpPr>
          <p:cNvPr id="17" name="TextBox 16">
            <a:extLst>
              <a:ext uri="{FF2B5EF4-FFF2-40B4-BE49-F238E27FC236}">
                <a16:creationId xmlns:a16="http://schemas.microsoft.com/office/drawing/2014/main" id="{A8C1788C-DDEC-4DF4-9E32-3DF98653057A}"/>
              </a:ext>
            </a:extLst>
          </p:cNvPr>
          <p:cNvSpPr txBox="1"/>
          <p:nvPr/>
        </p:nvSpPr>
        <p:spPr>
          <a:xfrm>
            <a:off x="5234875" y="3127431"/>
            <a:ext cx="363682" cy="307777"/>
          </a:xfrm>
          <a:prstGeom prst="rect">
            <a:avLst/>
          </a:prstGeom>
          <a:noFill/>
        </p:spPr>
        <p:txBody>
          <a:bodyPr wrap="square" rtlCol="0">
            <a:spAutoFit/>
          </a:bodyPr>
          <a:lstStyle/>
          <a:p>
            <a:r>
              <a:rPr lang="en-US" sz="1400" dirty="0"/>
              <a:t>7</a:t>
            </a:r>
          </a:p>
        </p:txBody>
      </p:sp>
      <p:sp>
        <p:nvSpPr>
          <p:cNvPr id="18" name="TextBox 17">
            <a:extLst>
              <a:ext uri="{FF2B5EF4-FFF2-40B4-BE49-F238E27FC236}">
                <a16:creationId xmlns:a16="http://schemas.microsoft.com/office/drawing/2014/main" id="{02CBA003-DB01-4445-9BC0-4FF8B9C0BE37}"/>
              </a:ext>
            </a:extLst>
          </p:cNvPr>
          <p:cNvSpPr txBox="1"/>
          <p:nvPr/>
        </p:nvSpPr>
        <p:spPr>
          <a:xfrm>
            <a:off x="4987301" y="4171759"/>
            <a:ext cx="467925" cy="307777"/>
          </a:xfrm>
          <a:prstGeom prst="rect">
            <a:avLst/>
          </a:prstGeom>
          <a:noFill/>
        </p:spPr>
        <p:txBody>
          <a:bodyPr wrap="square" rtlCol="0">
            <a:spAutoFit/>
          </a:bodyPr>
          <a:lstStyle/>
          <a:p>
            <a:r>
              <a:rPr lang="en-US" sz="1400" dirty="0"/>
              <a:t>10</a:t>
            </a:r>
          </a:p>
        </p:txBody>
      </p:sp>
      <p:sp>
        <p:nvSpPr>
          <p:cNvPr id="19" name="TextBox 18">
            <a:extLst>
              <a:ext uri="{FF2B5EF4-FFF2-40B4-BE49-F238E27FC236}">
                <a16:creationId xmlns:a16="http://schemas.microsoft.com/office/drawing/2014/main" id="{E54C1771-296A-4272-8758-1EA61B45E0AF}"/>
              </a:ext>
            </a:extLst>
          </p:cNvPr>
          <p:cNvSpPr txBox="1"/>
          <p:nvPr/>
        </p:nvSpPr>
        <p:spPr>
          <a:xfrm>
            <a:off x="4170878" y="3387288"/>
            <a:ext cx="363682" cy="307777"/>
          </a:xfrm>
          <a:prstGeom prst="rect">
            <a:avLst/>
          </a:prstGeom>
          <a:noFill/>
        </p:spPr>
        <p:txBody>
          <a:bodyPr wrap="square" rtlCol="0">
            <a:spAutoFit/>
          </a:bodyPr>
          <a:lstStyle/>
          <a:p>
            <a:r>
              <a:rPr lang="en-US" sz="1400" dirty="0"/>
              <a:t>9</a:t>
            </a:r>
          </a:p>
        </p:txBody>
      </p:sp>
      <p:sp>
        <p:nvSpPr>
          <p:cNvPr id="20" name="TextBox 19">
            <a:extLst>
              <a:ext uri="{FF2B5EF4-FFF2-40B4-BE49-F238E27FC236}">
                <a16:creationId xmlns:a16="http://schemas.microsoft.com/office/drawing/2014/main" id="{4DE6FBCC-0EE1-4590-B874-60E84F410F98}"/>
              </a:ext>
            </a:extLst>
          </p:cNvPr>
          <p:cNvSpPr txBox="1"/>
          <p:nvPr/>
        </p:nvSpPr>
        <p:spPr>
          <a:xfrm>
            <a:off x="2763648" y="4325647"/>
            <a:ext cx="467925" cy="307777"/>
          </a:xfrm>
          <a:prstGeom prst="rect">
            <a:avLst/>
          </a:prstGeom>
          <a:noFill/>
        </p:spPr>
        <p:txBody>
          <a:bodyPr wrap="square" rtlCol="0">
            <a:spAutoFit/>
          </a:bodyPr>
          <a:lstStyle/>
          <a:p>
            <a:r>
              <a:rPr lang="en-US" sz="1400" dirty="0"/>
              <a:t>11</a:t>
            </a:r>
          </a:p>
        </p:txBody>
      </p:sp>
      <p:sp>
        <p:nvSpPr>
          <p:cNvPr id="21" name="TextBox 20">
            <a:extLst>
              <a:ext uri="{FF2B5EF4-FFF2-40B4-BE49-F238E27FC236}">
                <a16:creationId xmlns:a16="http://schemas.microsoft.com/office/drawing/2014/main" id="{AD3303C1-705D-434C-91AE-3175C90D85F4}"/>
              </a:ext>
            </a:extLst>
          </p:cNvPr>
          <p:cNvSpPr txBox="1"/>
          <p:nvPr/>
        </p:nvSpPr>
        <p:spPr>
          <a:xfrm>
            <a:off x="6316838" y="4468222"/>
            <a:ext cx="467925" cy="307777"/>
          </a:xfrm>
          <a:prstGeom prst="rect">
            <a:avLst/>
          </a:prstGeom>
          <a:noFill/>
        </p:spPr>
        <p:txBody>
          <a:bodyPr wrap="square" rtlCol="0">
            <a:spAutoFit/>
          </a:bodyPr>
          <a:lstStyle/>
          <a:p>
            <a:r>
              <a:rPr lang="en-US" sz="1400" dirty="0"/>
              <a:t>12</a:t>
            </a:r>
          </a:p>
        </p:txBody>
      </p:sp>
      <p:sp>
        <p:nvSpPr>
          <p:cNvPr id="22" name="TextBox 21">
            <a:extLst>
              <a:ext uri="{FF2B5EF4-FFF2-40B4-BE49-F238E27FC236}">
                <a16:creationId xmlns:a16="http://schemas.microsoft.com/office/drawing/2014/main" id="{28082CE4-5BE0-4C55-8E0D-F006ABE8B399}"/>
              </a:ext>
            </a:extLst>
          </p:cNvPr>
          <p:cNvSpPr txBox="1"/>
          <p:nvPr/>
        </p:nvSpPr>
        <p:spPr>
          <a:xfrm>
            <a:off x="7258960" y="4324726"/>
            <a:ext cx="467925" cy="307777"/>
          </a:xfrm>
          <a:prstGeom prst="rect">
            <a:avLst/>
          </a:prstGeom>
          <a:noFill/>
        </p:spPr>
        <p:txBody>
          <a:bodyPr wrap="square" rtlCol="0">
            <a:spAutoFit/>
          </a:bodyPr>
          <a:lstStyle/>
          <a:p>
            <a:r>
              <a:rPr lang="en-US" sz="1400" dirty="0"/>
              <a:t>13</a:t>
            </a:r>
          </a:p>
        </p:txBody>
      </p:sp>
      <p:cxnSp>
        <p:nvCxnSpPr>
          <p:cNvPr id="23" name="Straight Connector 22">
            <a:extLst>
              <a:ext uri="{FF2B5EF4-FFF2-40B4-BE49-F238E27FC236}">
                <a16:creationId xmlns:a16="http://schemas.microsoft.com/office/drawing/2014/main" id="{5B964BA6-7788-4380-B29D-74C6D9A52C13}"/>
              </a:ext>
            </a:extLst>
          </p:cNvPr>
          <p:cNvCxnSpPr>
            <a:cxnSpLocks/>
          </p:cNvCxnSpPr>
          <p:nvPr/>
        </p:nvCxnSpPr>
        <p:spPr>
          <a:xfrm>
            <a:off x="6227785" y="2702624"/>
            <a:ext cx="458098" cy="172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4517CC40-8C02-4288-B2AB-5D5B6ED027C5}"/>
              </a:ext>
            </a:extLst>
          </p:cNvPr>
          <p:cNvCxnSpPr>
            <a:cxnSpLocks/>
          </p:cNvCxnSpPr>
          <p:nvPr/>
        </p:nvCxnSpPr>
        <p:spPr>
          <a:xfrm flipV="1">
            <a:off x="6088073" y="2467589"/>
            <a:ext cx="353622" cy="2276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3EF07B5-2F95-40B0-A284-C805E7EF88D8}"/>
              </a:ext>
            </a:extLst>
          </p:cNvPr>
          <p:cNvCxnSpPr>
            <a:cxnSpLocks/>
          </p:cNvCxnSpPr>
          <p:nvPr/>
        </p:nvCxnSpPr>
        <p:spPr>
          <a:xfrm>
            <a:off x="6036451" y="2985832"/>
            <a:ext cx="343881" cy="457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9E30B66-6626-47F4-AE75-24ABF50B85FA}"/>
              </a:ext>
            </a:extLst>
          </p:cNvPr>
          <p:cNvCxnSpPr>
            <a:cxnSpLocks/>
          </p:cNvCxnSpPr>
          <p:nvPr/>
        </p:nvCxnSpPr>
        <p:spPr>
          <a:xfrm flipV="1">
            <a:off x="5822539" y="2208604"/>
            <a:ext cx="280054" cy="2826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EE67BF0-737F-4226-B67A-5516A352908F}"/>
              </a:ext>
            </a:extLst>
          </p:cNvPr>
          <p:cNvCxnSpPr>
            <a:cxnSpLocks/>
          </p:cNvCxnSpPr>
          <p:nvPr/>
        </p:nvCxnSpPr>
        <p:spPr>
          <a:xfrm flipV="1">
            <a:off x="6561358" y="3325621"/>
            <a:ext cx="363683" cy="2349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329722A5-0EFC-4E15-9BCA-65F1B8F09506}"/>
              </a:ext>
            </a:extLst>
          </p:cNvPr>
          <p:cNvCxnSpPr>
            <a:cxnSpLocks/>
          </p:cNvCxnSpPr>
          <p:nvPr/>
        </p:nvCxnSpPr>
        <p:spPr>
          <a:xfrm flipH="1" flipV="1">
            <a:off x="7129074" y="3356918"/>
            <a:ext cx="181842" cy="40761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A8FB2448-09F2-42BA-94F6-25A7F8245A10}"/>
              </a:ext>
            </a:extLst>
          </p:cNvPr>
          <p:cNvSpPr txBox="1"/>
          <p:nvPr/>
        </p:nvSpPr>
        <p:spPr>
          <a:xfrm>
            <a:off x="6839096" y="3158265"/>
            <a:ext cx="741283" cy="246221"/>
          </a:xfrm>
          <a:prstGeom prst="rect">
            <a:avLst/>
          </a:prstGeom>
          <a:noFill/>
        </p:spPr>
        <p:txBody>
          <a:bodyPr wrap="square" rtlCol="0">
            <a:spAutoFit/>
          </a:bodyPr>
          <a:lstStyle/>
          <a:p>
            <a:r>
              <a:rPr lang="en-US" sz="1000" dirty="0"/>
              <a:t>11.9%</a:t>
            </a:r>
          </a:p>
        </p:txBody>
      </p:sp>
      <p:sp>
        <p:nvSpPr>
          <p:cNvPr id="30" name="TextBox 29">
            <a:extLst>
              <a:ext uri="{FF2B5EF4-FFF2-40B4-BE49-F238E27FC236}">
                <a16:creationId xmlns:a16="http://schemas.microsoft.com/office/drawing/2014/main" id="{2F312168-CE26-40B0-B888-67A5309CBBAB}"/>
              </a:ext>
            </a:extLst>
          </p:cNvPr>
          <p:cNvSpPr txBox="1"/>
          <p:nvPr/>
        </p:nvSpPr>
        <p:spPr>
          <a:xfrm>
            <a:off x="6612812" y="2758560"/>
            <a:ext cx="741283" cy="246221"/>
          </a:xfrm>
          <a:prstGeom prst="rect">
            <a:avLst/>
          </a:prstGeom>
          <a:noFill/>
        </p:spPr>
        <p:txBody>
          <a:bodyPr wrap="square" rtlCol="0">
            <a:spAutoFit/>
          </a:bodyPr>
          <a:lstStyle/>
          <a:p>
            <a:r>
              <a:rPr lang="en-US" sz="1000" dirty="0"/>
              <a:t>10.4%</a:t>
            </a:r>
          </a:p>
        </p:txBody>
      </p:sp>
      <p:sp>
        <p:nvSpPr>
          <p:cNvPr id="31" name="TextBox 30">
            <a:extLst>
              <a:ext uri="{FF2B5EF4-FFF2-40B4-BE49-F238E27FC236}">
                <a16:creationId xmlns:a16="http://schemas.microsoft.com/office/drawing/2014/main" id="{7B9C366A-E33C-4F1F-8FFC-A4A8FE6B7710}"/>
              </a:ext>
            </a:extLst>
          </p:cNvPr>
          <p:cNvSpPr txBox="1"/>
          <p:nvPr/>
        </p:nvSpPr>
        <p:spPr>
          <a:xfrm>
            <a:off x="6387791" y="2406662"/>
            <a:ext cx="741283" cy="246221"/>
          </a:xfrm>
          <a:prstGeom prst="rect">
            <a:avLst/>
          </a:prstGeom>
          <a:noFill/>
        </p:spPr>
        <p:txBody>
          <a:bodyPr wrap="square" rtlCol="0">
            <a:spAutoFit/>
          </a:bodyPr>
          <a:lstStyle/>
          <a:p>
            <a:r>
              <a:rPr lang="en-US" sz="1000" dirty="0"/>
              <a:t>10.9%</a:t>
            </a:r>
          </a:p>
        </p:txBody>
      </p:sp>
      <p:sp>
        <p:nvSpPr>
          <p:cNvPr id="32" name="TextBox 31">
            <a:extLst>
              <a:ext uri="{FF2B5EF4-FFF2-40B4-BE49-F238E27FC236}">
                <a16:creationId xmlns:a16="http://schemas.microsoft.com/office/drawing/2014/main" id="{0F6E63C8-7C0A-4796-B8F2-E9CABEE68262}"/>
              </a:ext>
            </a:extLst>
          </p:cNvPr>
          <p:cNvSpPr txBox="1"/>
          <p:nvPr/>
        </p:nvSpPr>
        <p:spPr>
          <a:xfrm>
            <a:off x="6285665" y="3065811"/>
            <a:ext cx="741283" cy="246221"/>
          </a:xfrm>
          <a:prstGeom prst="rect">
            <a:avLst/>
          </a:prstGeom>
          <a:noFill/>
        </p:spPr>
        <p:txBody>
          <a:bodyPr wrap="square" rtlCol="0">
            <a:spAutoFit/>
          </a:bodyPr>
          <a:lstStyle/>
          <a:p>
            <a:r>
              <a:rPr lang="en-US" sz="1000" dirty="0"/>
              <a:t>13.3%</a:t>
            </a:r>
          </a:p>
        </p:txBody>
      </p:sp>
      <p:sp>
        <p:nvSpPr>
          <p:cNvPr id="33" name="TextBox 32">
            <a:extLst>
              <a:ext uri="{FF2B5EF4-FFF2-40B4-BE49-F238E27FC236}">
                <a16:creationId xmlns:a16="http://schemas.microsoft.com/office/drawing/2014/main" id="{F0964C15-1E3B-42EA-8656-A44656AF998D}"/>
              </a:ext>
            </a:extLst>
          </p:cNvPr>
          <p:cNvSpPr txBox="1"/>
          <p:nvPr/>
        </p:nvSpPr>
        <p:spPr>
          <a:xfrm>
            <a:off x="4775789" y="2872915"/>
            <a:ext cx="741283" cy="246221"/>
          </a:xfrm>
          <a:prstGeom prst="rect">
            <a:avLst/>
          </a:prstGeom>
          <a:noFill/>
        </p:spPr>
        <p:txBody>
          <a:bodyPr wrap="square" rtlCol="0">
            <a:spAutoFit/>
          </a:bodyPr>
          <a:lstStyle/>
          <a:p>
            <a:r>
              <a:rPr lang="en-US" sz="1000" dirty="0"/>
              <a:t>14.1%</a:t>
            </a:r>
          </a:p>
        </p:txBody>
      </p:sp>
      <p:sp>
        <p:nvSpPr>
          <p:cNvPr id="34" name="TextBox 33">
            <a:extLst>
              <a:ext uri="{FF2B5EF4-FFF2-40B4-BE49-F238E27FC236}">
                <a16:creationId xmlns:a16="http://schemas.microsoft.com/office/drawing/2014/main" id="{68C2C54A-FF4B-4CA8-93D1-AE33CBCC9419}"/>
              </a:ext>
            </a:extLst>
          </p:cNvPr>
          <p:cNvSpPr txBox="1"/>
          <p:nvPr/>
        </p:nvSpPr>
        <p:spPr>
          <a:xfrm>
            <a:off x="6016335" y="2188378"/>
            <a:ext cx="741283" cy="246221"/>
          </a:xfrm>
          <a:prstGeom prst="rect">
            <a:avLst/>
          </a:prstGeom>
          <a:noFill/>
        </p:spPr>
        <p:txBody>
          <a:bodyPr wrap="square" rtlCol="0">
            <a:spAutoFit/>
          </a:bodyPr>
          <a:lstStyle/>
          <a:p>
            <a:r>
              <a:rPr lang="en-US" sz="1000" dirty="0"/>
              <a:t>8.0%</a:t>
            </a:r>
          </a:p>
        </p:txBody>
      </p:sp>
      <p:sp>
        <p:nvSpPr>
          <p:cNvPr id="35" name="TextBox 34">
            <a:extLst>
              <a:ext uri="{FF2B5EF4-FFF2-40B4-BE49-F238E27FC236}">
                <a16:creationId xmlns:a16="http://schemas.microsoft.com/office/drawing/2014/main" id="{1F7F7633-F211-42FA-9650-A04A05593C01}"/>
              </a:ext>
            </a:extLst>
          </p:cNvPr>
          <p:cNvSpPr txBox="1"/>
          <p:nvPr/>
        </p:nvSpPr>
        <p:spPr>
          <a:xfrm>
            <a:off x="5101751" y="3345211"/>
            <a:ext cx="741283" cy="246221"/>
          </a:xfrm>
          <a:prstGeom prst="rect">
            <a:avLst/>
          </a:prstGeom>
          <a:noFill/>
        </p:spPr>
        <p:txBody>
          <a:bodyPr wrap="square" rtlCol="0">
            <a:spAutoFit/>
          </a:bodyPr>
          <a:lstStyle/>
          <a:p>
            <a:r>
              <a:rPr lang="en-US" sz="1000" dirty="0"/>
              <a:t>10.4%</a:t>
            </a:r>
          </a:p>
        </p:txBody>
      </p:sp>
      <p:sp>
        <p:nvSpPr>
          <p:cNvPr id="36" name="TextBox 35">
            <a:extLst>
              <a:ext uri="{FF2B5EF4-FFF2-40B4-BE49-F238E27FC236}">
                <a16:creationId xmlns:a16="http://schemas.microsoft.com/office/drawing/2014/main" id="{0F1EDB14-D6A8-40A4-8A5A-71B906752AA9}"/>
              </a:ext>
            </a:extLst>
          </p:cNvPr>
          <p:cNvSpPr txBox="1"/>
          <p:nvPr/>
        </p:nvSpPr>
        <p:spPr>
          <a:xfrm>
            <a:off x="5708212" y="3898156"/>
            <a:ext cx="741283" cy="246221"/>
          </a:xfrm>
          <a:prstGeom prst="rect">
            <a:avLst/>
          </a:prstGeom>
          <a:noFill/>
        </p:spPr>
        <p:txBody>
          <a:bodyPr wrap="square" rtlCol="0">
            <a:spAutoFit/>
          </a:bodyPr>
          <a:lstStyle/>
          <a:p>
            <a:r>
              <a:rPr lang="en-US" sz="1000" dirty="0"/>
              <a:t>12.3%</a:t>
            </a:r>
          </a:p>
        </p:txBody>
      </p:sp>
      <p:sp>
        <p:nvSpPr>
          <p:cNvPr id="37" name="TextBox 36">
            <a:extLst>
              <a:ext uri="{FF2B5EF4-FFF2-40B4-BE49-F238E27FC236}">
                <a16:creationId xmlns:a16="http://schemas.microsoft.com/office/drawing/2014/main" id="{8CD0770A-8FB5-4700-8745-521017D30B84}"/>
              </a:ext>
            </a:extLst>
          </p:cNvPr>
          <p:cNvSpPr txBox="1"/>
          <p:nvPr/>
        </p:nvSpPr>
        <p:spPr>
          <a:xfrm>
            <a:off x="4956128" y="4393409"/>
            <a:ext cx="741283" cy="246221"/>
          </a:xfrm>
          <a:prstGeom prst="rect">
            <a:avLst/>
          </a:prstGeom>
          <a:noFill/>
        </p:spPr>
        <p:txBody>
          <a:bodyPr wrap="square" rtlCol="0">
            <a:spAutoFit/>
          </a:bodyPr>
          <a:lstStyle/>
          <a:p>
            <a:r>
              <a:rPr lang="en-US" sz="1000" dirty="0"/>
              <a:t>15.6%</a:t>
            </a:r>
          </a:p>
        </p:txBody>
      </p:sp>
      <p:sp>
        <p:nvSpPr>
          <p:cNvPr id="38" name="TextBox 37">
            <a:extLst>
              <a:ext uri="{FF2B5EF4-FFF2-40B4-BE49-F238E27FC236}">
                <a16:creationId xmlns:a16="http://schemas.microsoft.com/office/drawing/2014/main" id="{5B42CDE3-8252-443C-8064-2A9A904E820D}"/>
              </a:ext>
            </a:extLst>
          </p:cNvPr>
          <p:cNvSpPr txBox="1"/>
          <p:nvPr/>
        </p:nvSpPr>
        <p:spPr>
          <a:xfrm>
            <a:off x="2672212" y="4567701"/>
            <a:ext cx="741283" cy="246221"/>
          </a:xfrm>
          <a:prstGeom prst="rect">
            <a:avLst/>
          </a:prstGeom>
          <a:noFill/>
        </p:spPr>
        <p:txBody>
          <a:bodyPr wrap="square" rtlCol="0">
            <a:spAutoFit/>
          </a:bodyPr>
          <a:lstStyle/>
          <a:p>
            <a:r>
              <a:rPr lang="en-US" sz="1000" dirty="0"/>
              <a:t>14.5%</a:t>
            </a:r>
          </a:p>
        </p:txBody>
      </p:sp>
      <p:sp>
        <p:nvSpPr>
          <p:cNvPr id="39" name="TextBox 38">
            <a:extLst>
              <a:ext uri="{FF2B5EF4-FFF2-40B4-BE49-F238E27FC236}">
                <a16:creationId xmlns:a16="http://schemas.microsoft.com/office/drawing/2014/main" id="{226DF530-B2F4-4B52-890D-2C51ECC7FCBD}"/>
              </a:ext>
            </a:extLst>
          </p:cNvPr>
          <p:cNvSpPr txBox="1"/>
          <p:nvPr/>
        </p:nvSpPr>
        <p:spPr>
          <a:xfrm>
            <a:off x="6261495" y="4670029"/>
            <a:ext cx="741283" cy="246221"/>
          </a:xfrm>
          <a:prstGeom prst="rect">
            <a:avLst/>
          </a:prstGeom>
          <a:noFill/>
        </p:spPr>
        <p:txBody>
          <a:bodyPr wrap="square" rtlCol="0">
            <a:spAutoFit/>
          </a:bodyPr>
          <a:lstStyle/>
          <a:p>
            <a:r>
              <a:rPr lang="en-US" sz="1000" dirty="0"/>
              <a:t>12.3%</a:t>
            </a:r>
          </a:p>
        </p:txBody>
      </p:sp>
      <p:cxnSp>
        <p:nvCxnSpPr>
          <p:cNvPr id="40" name="Straight Connector 39">
            <a:extLst>
              <a:ext uri="{FF2B5EF4-FFF2-40B4-BE49-F238E27FC236}">
                <a16:creationId xmlns:a16="http://schemas.microsoft.com/office/drawing/2014/main" id="{61A23C52-7A69-450F-8FD0-9B4AF7DBB4C5}"/>
              </a:ext>
            </a:extLst>
          </p:cNvPr>
          <p:cNvCxnSpPr>
            <a:cxnSpLocks/>
          </p:cNvCxnSpPr>
          <p:nvPr/>
        </p:nvCxnSpPr>
        <p:spPr>
          <a:xfrm>
            <a:off x="6805378" y="4435069"/>
            <a:ext cx="499430" cy="435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843EF812-B0EB-4274-9714-F65B2632C052}"/>
              </a:ext>
            </a:extLst>
          </p:cNvPr>
          <p:cNvSpPr txBox="1"/>
          <p:nvPr/>
        </p:nvSpPr>
        <p:spPr>
          <a:xfrm>
            <a:off x="7198983" y="4546918"/>
            <a:ext cx="741283" cy="246221"/>
          </a:xfrm>
          <a:prstGeom prst="rect">
            <a:avLst/>
          </a:prstGeom>
          <a:noFill/>
        </p:spPr>
        <p:txBody>
          <a:bodyPr wrap="square" rtlCol="0">
            <a:spAutoFit/>
          </a:bodyPr>
          <a:lstStyle/>
          <a:p>
            <a:r>
              <a:rPr lang="en-US" sz="1000" dirty="0"/>
              <a:t>14.8%</a:t>
            </a:r>
          </a:p>
        </p:txBody>
      </p:sp>
      <p:sp>
        <p:nvSpPr>
          <p:cNvPr id="44" name="TextBox 43">
            <a:extLst>
              <a:ext uri="{FF2B5EF4-FFF2-40B4-BE49-F238E27FC236}">
                <a16:creationId xmlns:a16="http://schemas.microsoft.com/office/drawing/2014/main" id="{445D5D60-EBFB-4041-BFF0-3B07F5730309}"/>
              </a:ext>
            </a:extLst>
          </p:cNvPr>
          <p:cNvSpPr txBox="1"/>
          <p:nvPr/>
        </p:nvSpPr>
        <p:spPr>
          <a:xfrm>
            <a:off x="4102686" y="3614322"/>
            <a:ext cx="741283" cy="246221"/>
          </a:xfrm>
          <a:prstGeom prst="rect">
            <a:avLst/>
          </a:prstGeom>
          <a:noFill/>
        </p:spPr>
        <p:txBody>
          <a:bodyPr wrap="square" rtlCol="0">
            <a:spAutoFit/>
          </a:bodyPr>
          <a:lstStyle/>
          <a:p>
            <a:r>
              <a:rPr lang="en-US" sz="1000" dirty="0"/>
              <a:t>13.9%</a:t>
            </a:r>
          </a:p>
        </p:txBody>
      </p:sp>
      <p:pic>
        <p:nvPicPr>
          <p:cNvPr id="43" name="Picture 42"/>
          <p:cNvPicPr>
            <a:picLocks noChangeAspect="1"/>
          </p:cNvPicPr>
          <p:nvPr/>
        </p:nvPicPr>
        <p:blipFill rotWithShape="1">
          <a:blip r:embed="rId3">
            <a:clrChange>
              <a:clrFrom>
                <a:srgbClr val="FFFFFF"/>
              </a:clrFrom>
              <a:clrTo>
                <a:srgbClr val="FFFFFF">
                  <a:alpha val="0"/>
                </a:srgbClr>
              </a:clrTo>
            </a:clrChange>
          </a:blip>
          <a:srcRect l="61062" t="39472" b="38380"/>
          <a:stretch/>
        </p:blipFill>
        <p:spPr>
          <a:xfrm>
            <a:off x="1010159" y="2051443"/>
            <a:ext cx="3508196" cy="1159857"/>
          </a:xfrm>
          <a:prstGeom prst="rect">
            <a:avLst/>
          </a:prstGeom>
        </p:spPr>
      </p:pic>
      <p:sp>
        <p:nvSpPr>
          <p:cNvPr id="42" name="Text Box 24"/>
          <p:cNvSpPr txBox="1">
            <a:spLocks noChangeArrowheads="1"/>
          </p:cNvSpPr>
          <p:nvPr/>
        </p:nvSpPr>
        <p:spPr bwMode="auto">
          <a:xfrm>
            <a:off x="457200" y="5631556"/>
            <a:ext cx="8229600"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spcBef>
                <a:spcPct val="50000"/>
              </a:spcBef>
            </a:pPr>
            <a:r>
              <a:rPr lang="en-US" sz="1100" i="1" dirty="0">
                <a:cs typeface="Arial" charset="0"/>
              </a:rPr>
              <a:t>Note: This map does not reflect Virginia’s Medicaid expansion, which went into effect on January 1, 2019.</a:t>
            </a:r>
          </a:p>
          <a:p>
            <a:pPr>
              <a:spcBef>
                <a:spcPct val="50000"/>
              </a:spcBef>
            </a:pPr>
            <a:r>
              <a:rPr lang="en-US" sz="1100" i="1" dirty="0">
                <a:cs typeface="Arial" charset="0"/>
              </a:rPr>
              <a:t>Source: Urban Institute, February 2020. Based on the 2018 American Community Survey (ACS) data from the Integrated Public Use Microdata Series (IPUMS). For area definitions, see “Guide to Regions of Virginia”. The estimates reflect Urban Institute adjustments for potential misreporting of coverage.</a:t>
            </a:r>
          </a:p>
        </p:txBody>
      </p:sp>
    </p:spTree>
    <p:extLst>
      <p:ext uri="{BB962C8B-B14F-4D97-AF65-F5344CB8AC3E}">
        <p14:creationId xmlns:p14="http://schemas.microsoft.com/office/powerpoint/2010/main" val="2331044017"/>
      </p:ext>
    </p:extLst>
  </p:cSld>
  <p:clrMapOvr>
    <a:masterClrMapping/>
  </p:clrMapOvr>
  <p:transition/>
</p:sld>
</file>

<file path=ppt/theme/theme1.xml><?xml version="1.0" encoding="utf-8"?>
<a:theme xmlns:a="http://schemas.openxmlformats.org/drawingml/2006/main" name="UI New Brand Basic 1">
  <a:themeElements>
    <a:clrScheme name="Custom 6">
      <a:dk1>
        <a:sysClr val="windowText" lastClr="000000"/>
      </a:dk1>
      <a:lt1>
        <a:sysClr val="window" lastClr="FFFFFF"/>
      </a:lt1>
      <a:dk2>
        <a:srgbClr val="0096D2"/>
      </a:dk2>
      <a:lt2>
        <a:srgbClr val="CECFCE"/>
      </a:lt2>
      <a:accent1>
        <a:srgbClr val="0096D2"/>
      </a:accent1>
      <a:accent2>
        <a:srgbClr val="9FC7DE"/>
      </a:accent2>
      <a:accent3>
        <a:srgbClr val="153D66"/>
      </a:accent3>
      <a:accent4>
        <a:srgbClr val="828381"/>
      </a:accent4>
      <a:accent5>
        <a:srgbClr val="B1B3B1"/>
      </a:accent5>
      <a:accent6>
        <a:srgbClr val="F0BA1B"/>
      </a:accent6>
      <a:hlink>
        <a:srgbClr val="3091C4"/>
      </a:hlink>
      <a:folHlink>
        <a:srgbClr val="FAB15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Urban-PPT-Template</Template>
  <TotalTime>21844</TotalTime>
  <Words>2614</Words>
  <Application>Microsoft Office PowerPoint</Application>
  <PresentationFormat>On-screen Show (4:3)</PresentationFormat>
  <Paragraphs>551</Paragraphs>
  <Slides>17</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MS PGothic</vt:lpstr>
      <vt:lpstr>MS PGothic</vt:lpstr>
      <vt:lpstr>Arial</vt:lpstr>
      <vt:lpstr>Arial Black</vt:lpstr>
      <vt:lpstr>Gill Sans MT</vt:lpstr>
      <vt:lpstr>Lato Black</vt:lpstr>
      <vt:lpstr>Lato Regular</vt:lpstr>
      <vt:lpstr>Wingdings</vt:lpstr>
      <vt:lpstr>UI New Brand Basic 1</vt:lpstr>
      <vt:lpstr>A Profile of Virginia’s Uninsured: Maps</vt:lpstr>
      <vt:lpstr>Methods</vt:lpstr>
      <vt:lpstr>Table of Contents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Urban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16 Uninsured Workers by Income, New York State, 2004–2005</dc:title>
  <dc:creator>AFwillia</dc:creator>
  <cp:lastModifiedBy>Shartzer, Adele</cp:lastModifiedBy>
  <cp:revision>818</cp:revision>
  <cp:lastPrinted>2020-02-18T18:36:32Z</cp:lastPrinted>
  <dcterms:created xsi:type="dcterms:W3CDTF">2012-03-26T02:59:45Z</dcterms:created>
  <dcterms:modified xsi:type="dcterms:W3CDTF">2020-02-28T17:21:59Z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ce2010EditCount">
    <vt:lpwstr>1</vt:lpwstr>
  </property>
  <property fmtid="{D5CDD505-2E9C-101B-9397-08002B2CF9AE}" pid="3" name="Office2003EditCount">
    <vt:lpwstr>0</vt:lpwstr>
  </property>
  <property fmtid="{D5CDD505-2E9C-101B-9397-08002B2CF9AE}" pid="4" name="LastEditedOfficeVersion">
    <vt:lpwstr>Office2010</vt:lpwstr>
  </property>
  <property fmtid="{D5CDD505-2E9C-101B-9397-08002B2CF9AE}" pid="5" name="Office2010WasSaved">
    <vt:lpwstr>1</vt:lpwstr>
  </property>
</Properties>
</file>