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84" r:id="rId2"/>
  </p:sldMasterIdLst>
  <p:notesMasterIdLst>
    <p:notesMasterId r:id="rId17"/>
  </p:notesMasterIdLst>
  <p:handoutMasterIdLst>
    <p:handoutMasterId r:id="rId18"/>
  </p:handoutMasterIdLst>
  <p:sldIdLst>
    <p:sldId id="382" r:id="rId3"/>
    <p:sldId id="400" r:id="rId4"/>
    <p:sldId id="401" r:id="rId5"/>
    <p:sldId id="444" r:id="rId6"/>
    <p:sldId id="445" r:id="rId7"/>
    <p:sldId id="447" r:id="rId8"/>
    <p:sldId id="452" r:id="rId9"/>
    <p:sldId id="456" r:id="rId10"/>
    <p:sldId id="453" r:id="rId11"/>
    <p:sldId id="448" r:id="rId12"/>
    <p:sldId id="454" r:id="rId13"/>
    <p:sldId id="449" r:id="rId14"/>
    <p:sldId id="455" r:id="rId15"/>
    <p:sldId id="451" r:id="rId1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yes, Emily" initials="HE" lastIdx="18" clrIdx="0"/>
  <p:cmAuthor id="1" name="Skopec, Laura" initials="LS" lastIdx="1" clrIdx="1"/>
  <p:cmAuthor id="2" name="Denise Daly Konrad" initials="DDK" lastIdx="21" clrIdx="2">
    <p:extLst>
      <p:ext uri="{19B8F6BF-5375-455C-9EA6-DF929625EA0E}">
        <p15:presenceInfo xmlns:p15="http://schemas.microsoft.com/office/powerpoint/2012/main" userId="S-1-5-21-854245398-362288127-682003330-6193" providerId="AD"/>
      </p:ext>
    </p:extLst>
  </p:cmAuthor>
  <p:cmAuthor id="3" name="Aarons, Joshua" initials="AJ" lastIdx="59" clrIdx="3">
    <p:extLst>
      <p:ext uri="{19B8F6BF-5375-455C-9EA6-DF929625EA0E}">
        <p15:presenceInfo xmlns:p15="http://schemas.microsoft.com/office/powerpoint/2012/main" userId="S-1-5-21-1053119219-327446729-612134452-16191" providerId="AD"/>
      </p:ext>
    </p:extLst>
  </p:cmAuthor>
  <p:cmAuthor id="4" name="Skopec, Laura" initials="SL" lastIdx="15" clrIdx="4">
    <p:extLst>
      <p:ext uri="{19B8F6BF-5375-455C-9EA6-DF929625EA0E}">
        <p15:presenceInfo xmlns:p15="http://schemas.microsoft.com/office/powerpoint/2012/main" userId="S-1-5-21-1053119219-327446729-612134452-119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a:srgbClr val="008000"/>
    <a:srgbClr val="99CCFF"/>
    <a:srgbClr val="FFCC00"/>
    <a:srgbClr val="993300"/>
    <a:srgbClr val="FF9900"/>
    <a:srgbClr val="92D050"/>
    <a:srgbClr val="7F7F7F"/>
    <a:srgbClr val="C3EEFF"/>
    <a:srgbClr val="84B5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0791" autoAdjust="0"/>
  </p:normalViewPr>
  <p:slideViewPr>
    <p:cSldViewPr snapToGrid="0">
      <p:cViewPr varScale="1">
        <p:scale>
          <a:sx n="68" d="100"/>
          <a:sy n="68" d="100"/>
        </p:scale>
        <p:origin x="142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7" d="100"/>
          <a:sy n="67" d="100"/>
        </p:scale>
        <p:origin x="-2196" y="-102"/>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80" name="Rectangle 4"/>
          <p:cNvSpPr>
            <a:spLocks noGrp="1" noChangeArrowheads="1"/>
          </p:cNvSpPr>
          <p:nvPr>
            <p:ph type="ftr" sz="quarter" idx="2"/>
          </p:nvPr>
        </p:nvSpPr>
        <p:spPr bwMode="auto">
          <a:xfrm>
            <a:off x="0"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defTabSz="967091">
              <a:defRPr sz="1200">
                <a:ea typeface="+mn-ea"/>
                <a:cs typeface="+mn-cs"/>
              </a:defRPr>
            </a:lvl1pPr>
          </a:lstStyle>
          <a:p>
            <a:pPr>
              <a:defRPr/>
            </a:pPr>
            <a:endParaRPr lang="en-US" dirty="0"/>
          </a:p>
        </p:txBody>
      </p:sp>
      <p:sp>
        <p:nvSpPr>
          <p:cNvPr id="24581" name="Rectangle 5"/>
          <p:cNvSpPr>
            <a:spLocks noGrp="1" noChangeArrowheads="1"/>
          </p:cNvSpPr>
          <p:nvPr>
            <p:ph type="sldNum" sz="quarter" idx="3"/>
          </p:nvPr>
        </p:nvSpPr>
        <p:spPr bwMode="auto">
          <a:xfrm>
            <a:off x="4144617"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algn="r" defTabSz="966621">
              <a:defRPr sz="1200" smtClean="0">
                <a:cs typeface="+mn-cs"/>
              </a:defRPr>
            </a:lvl1pPr>
          </a:lstStyle>
          <a:p>
            <a:pPr>
              <a:defRPr/>
            </a:pPr>
            <a:fld id="{3A1B619F-22BF-0D4E-AAE6-AAC95F0C7668}" type="slidenum">
              <a:rPr lang="en-US"/>
              <a:pPr>
                <a:defRPr/>
              </a:pPr>
              <a:t>‹#›</a:t>
            </a:fld>
            <a:endParaRPr lang="en-US" dirty="0"/>
          </a:p>
        </p:txBody>
      </p:sp>
    </p:spTree>
    <p:extLst>
      <p:ext uri="{BB962C8B-B14F-4D97-AF65-F5344CB8AC3E}">
        <p14:creationId xmlns:p14="http://schemas.microsoft.com/office/powerpoint/2010/main" val="48404004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168927" cy="480388"/>
          </a:xfrm>
          <a:prstGeom prst="rect">
            <a:avLst/>
          </a:prstGeom>
          <a:noFill/>
          <a:ln>
            <a:noFill/>
          </a:ln>
          <a:effectLst/>
        </p:spPr>
        <p:txBody>
          <a:bodyPr vert="horz" wrap="square" lIns="96635" tIns="48317" rIns="96635" bIns="48317" numCol="1" anchor="t" anchorCtr="0" compatLnSpc="1">
            <a:prstTxWarp prst="textNoShape">
              <a:avLst/>
            </a:prstTxWarp>
          </a:bodyPr>
          <a:lstStyle>
            <a:lvl1pPr defTabSz="967091">
              <a:defRPr sz="1200">
                <a:ea typeface="+mn-ea"/>
                <a:cs typeface="+mn-cs"/>
              </a:defRPr>
            </a:lvl1pPr>
          </a:lstStyle>
          <a:p>
            <a:pPr>
              <a:defRPr/>
            </a:pPr>
            <a:r>
              <a:rPr lang="en-US" dirty="0"/>
              <a:t>DRAFT--NOT FOR QUOTATION OR DISTRIBUTION</a:t>
            </a:r>
          </a:p>
        </p:txBody>
      </p:sp>
      <p:sp>
        <p:nvSpPr>
          <p:cNvPr id="4099" name="Rectangle 3"/>
          <p:cNvSpPr>
            <a:spLocks noGrp="1" noChangeArrowheads="1"/>
          </p:cNvSpPr>
          <p:nvPr>
            <p:ph type="dt" idx="1"/>
          </p:nvPr>
        </p:nvSpPr>
        <p:spPr bwMode="auto">
          <a:xfrm>
            <a:off x="4144617" y="1"/>
            <a:ext cx="3168927" cy="480388"/>
          </a:xfrm>
          <a:prstGeom prst="rect">
            <a:avLst/>
          </a:prstGeom>
          <a:noFill/>
          <a:ln>
            <a:noFill/>
          </a:ln>
          <a:effectLst/>
        </p:spPr>
        <p:txBody>
          <a:bodyPr vert="horz" wrap="square" lIns="96635" tIns="48317" rIns="96635" bIns="48317" numCol="1" anchor="t" anchorCtr="0" compatLnSpc="1">
            <a:prstTxWarp prst="textNoShape">
              <a:avLst/>
            </a:prstTxWarp>
          </a:bodyPr>
          <a:lstStyle>
            <a:lvl1pPr algn="r" defTabSz="967091">
              <a:defRPr sz="1200">
                <a:ea typeface="+mn-ea"/>
                <a:cs typeface="+mn-cs"/>
              </a:defRPr>
            </a:lvl1pPr>
          </a:lstStyle>
          <a:p>
            <a:pPr>
              <a:defRPr/>
            </a:pPr>
            <a:r>
              <a:rPr lang="en-US" dirty="0"/>
              <a:t>March 5, 2012</a:t>
            </a:r>
          </a:p>
        </p:txBody>
      </p:sp>
      <p:sp>
        <p:nvSpPr>
          <p:cNvPr id="16388" name="Rectangle 4"/>
          <p:cNvSpPr>
            <a:spLocks noGrp="1" noRot="1" noChangeAspect="1" noChangeArrowheads="1" noTextEdit="1"/>
          </p:cNvSpPr>
          <p:nvPr>
            <p:ph type="sldImg" idx="2"/>
          </p:nvPr>
        </p:nvSpPr>
        <p:spPr bwMode="auto">
          <a:xfrm>
            <a:off x="1255713" y="719138"/>
            <a:ext cx="4803775" cy="3602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01" name="Rectangle 5"/>
          <p:cNvSpPr>
            <a:spLocks noGrp="1" noChangeArrowheads="1"/>
          </p:cNvSpPr>
          <p:nvPr>
            <p:ph type="body" sz="quarter" idx="3"/>
          </p:nvPr>
        </p:nvSpPr>
        <p:spPr bwMode="auto">
          <a:xfrm>
            <a:off x="732184" y="4561228"/>
            <a:ext cx="5850835" cy="4320213"/>
          </a:xfrm>
          <a:prstGeom prst="rect">
            <a:avLst/>
          </a:prstGeom>
          <a:noFill/>
          <a:ln>
            <a:noFill/>
          </a:ln>
          <a:effectLst/>
        </p:spPr>
        <p:txBody>
          <a:bodyPr vert="horz" wrap="square" lIns="96635" tIns="48317" rIns="96635" bIns="483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defTabSz="967091">
              <a:defRPr sz="1200">
                <a:ea typeface="+mn-ea"/>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4144617"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algn="r" defTabSz="966621">
              <a:defRPr sz="1200" smtClean="0">
                <a:cs typeface="+mn-cs"/>
              </a:defRPr>
            </a:lvl1pPr>
          </a:lstStyle>
          <a:p>
            <a:pPr>
              <a:defRPr/>
            </a:pPr>
            <a:fld id="{9FBBB4D2-B1DF-204C-9590-AC2857C1E164}" type="slidenum">
              <a:rPr lang="en-US"/>
              <a:pPr>
                <a:defRPr/>
              </a:pPr>
              <a:t>‹#›</a:t>
            </a:fld>
            <a:endParaRPr lang="en-US" dirty="0"/>
          </a:p>
        </p:txBody>
      </p:sp>
    </p:spTree>
    <p:extLst>
      <p:ext uri="{BB962C8B-B14F-4D97-AF65-F5344CB8AC3E}">
        <p14:creationId xmlns:p14="http://schemas.microsoft.com/office/powerpoint/2010/main" val="393126691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a:t>March 5, 2012</a:t>
            </a:r>
          </a:p>
        </p:txBody>
      </p:sp>
      <p:sp>
        <p:nvSpPr>
          <p:cNvPr id="5" name="Slide Number Placeholder 4"/>
          <p:cNvSpPr>
            <a:spLocks noGrp="1"/>
          </p:cNvSpPr>
          <p:nvPr>
            <p:ph type="sldNum" sz="quarter" idx="11"/>
          </p:nvPr>
        </p:nvSpPr>
        <p:spPr/>
        <p:txBody>
          <a:bodyPr/>
          <a:lstStyle/>
          <a:p>
            <a:pPr>
              <a:defRPr/>
            </a:pPr>
            <a:fld id="{9FBBB4D2-B1DF-204C-9590-AC2857C1E164}" type="slidenum">
              <a:rPr lang="en-US" smtClean="0"/>
              <a:pPr>
                <a:defRPr/>
              </a:pPr>
              <a:t>1</a:t>
            </a:fld>
            <a:endParaRPr lang="en-US" dirty="0"/>
          </a:p>
        </p:txBody>
      </p:sp>
    </p:spTree>
    <p:extLst>
      <p:ext uri="{BB962C8B-B14F-4D97-AF65-F5344CB8AC3E}">
        <p14:creationId xmlns:p14="http://schemas.microsoft.com/office/powerpoint/2010/main" val="498253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529957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dirty="0"/>
              <a:t>Click icon to add picture</a:t>
            </a:r>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3944031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5053736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974567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21362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6801079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1952725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909660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110162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43458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9153631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73393473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159091182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278756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016436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a:t>Click icon to add picture</a:t>
            </a:r>
            <a:endParaRPr lang="en-US" noProof="0" dirty="0"/>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796089997"/>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490238864"/>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427183919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816564974"/>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09376310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731768986"/>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4075853215"/>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3544454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46348119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1692922179"/>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3819850358"/>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93185954"/>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Box 4"/>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254503"/>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16166894"/>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4328496"/>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2926205"/>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284597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381529419"/>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59632740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71881438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98511990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4493428"/>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6921138"/>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8" name="TextBox 7"/>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18691672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7" name="TextBox 6"/>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3855470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419724252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71485745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900243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4288773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6023328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5" Type="http://schemas.openxmlformats.org/officeDocument/2006/relationships/image" Target="../media/image1.png"/><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theme" Target="../theme/theme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slideLayout" Target="../slideLayouts/slideLayout44.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3"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 id="2147483682" r:id="rId20"/>
    <p:sldLayoutId id="2147483683" r:id="rId21"/>
  </p:sldLayoutIdLst>
  <p:transition/>
  <p:hf sldNum="0"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5"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07716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 id="2147483705" r:id="rId21"/>
    <p:sldLayoutId id="2147483706" r:id="rId22"/>
    <p:sldLayoutId id="2147483707" r:id="rId23"/>
  </p:sldLayoutIdLst>
  <p:transition/>
  <p:hf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05352"/>
            <a:ext cx="7543800" cy="2133600"/>
          </a:xfrm>
        </p:spPr>
        <p:txBody>
          <a:bodyPr/>
          <a:lstStyle/>
          <a:p>
            <a:r>
              <a:rPr lang="en-US" b="1" dirty="0"/>
              <a:t>A Profile of Virginia’s Uninsured in 2021: Maps</a:t>
            </a:r>
          </a:p>
        </p:txBody>
      </p:sp>
      <p:sp>
        <p:nvSpPr>
          <p:cNvPr id="4" name="Subtitle 3"/>
          <p:cNvSpPr>
            <a:spLocks noGrp="1"/>
          </p:cNvSpPr>
          <p:nvPr>
            <p:ph type="subTitle" idx="1"/>
          </p:nvPr>
        </p:nvSpPr>
        <p:spPr>
          <a:xfrm>
            <a:off x="762000" y="3994273"/>
            <a:ext cx="7620000" cy="1752600"/>
          </a:xfrm>
        </p:spPr>
        <p:txBody>
          <a:bodyPr/>
          <a:lstStyle/>
          <a:p>
            <a:r>
              <a:rPr lang="en-US" dirty="0"/>
              <a:t>April 19, 2023</a:t>
            </a:r>
          </a:p>
          <a:p>
            <a:r>
              <a:rPr lang="en-US" dirty="0"/>
              <a:t>Adele Shartzer and Julia Long</a:t>
            </a:r>
          </a:p>
          <a:p>
            <a:r>
              <a:rPr lang="en-US" dirty="0"/>
              <a:t>Urban Institute</a:t>
            </a:r>
          </a:p>
          <a:p>
            <a:endParaRPr lang="en-US" dirty="0"/>
          </a:p>
          <a:p>
            <a:endParaRPr lang="en-US" dirty="0"/>
          </a:p>
        </p:txBody>
      </p:sp>
    </p:spTree>
    <p:extLst>
      <p:ext uri="{BB962C8B-B14F-4D97-AF65-F5344CB8AC3E}">
        <p14:creationId xmlns:p14="http://schemas.microsoft.com/office/powerpoint/2010/main" val="247655084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7" y="1828800"/>
            <a:ext cx="6857564" cy="3810296"/>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46.1%</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41.6%</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41.4%</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53.6%</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45.9%</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53.8%</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51.5%</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46.7%</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34.1%</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40.1%</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45.2%</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43.4%</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42.5%</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0" name="TextBox 39">
            <a:extLst>
              <a:ext uri="{FF2B5EF4-FFF2-40B4-BE49-F238E27FC236}">
                <a16:creationId xmlns:a16="http://schemas.microsoft.com/office/drawing/2014/main" id="{86B0163A-F9D1-4432-84A9-B06ED7C3FDD7}"/>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7: Share of uninsured nonelderly adults (19-64) in Virginia with family income 139-400% FPL in 2021,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by region</a:t>
            </a:r>
          </a:p>
        </p:txBody>
      </p:sp>
      <p:sp>
        <p:nvSpPr>
          <p:cNvPr id="41" name="TextBox 40">
            <a:extLst>
              <a:ext uri="{FF2B5EF4-FFF2-40B4-BE49-F238E27FC236}">
                <a16:creationId xmlns:a16="http://schemas.microsoft.com/office/drawing/2014/main" id="{9B549750-D970-429C-BAA3-30C11308527D}"/>
              </a:ext>
            </a:extLst>
          </p:cNvPr>
          <p:cNvSpPr txBox="1"/>
          <p:nvPr/>
        </p:nvSpPr>
        <p:spPr>
          <a:xfrm>
            <a:off x="1406930" y="1894672"/>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Adults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139-400%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44.4%)</a:t>
            </a:r>
          </a:p>
        </p:txBody>
      </p:sp>
      <p:sp>
        <p:nvSpPr>
          <p:cNvPr id="42" name="Text Box 24">
            <a:extLst>
              <a:ext uri="{FF2B5EF4-FFF2-40B4-BE49-F238E27FC236}">
                <a16:creationId xmlns:a16="http://schemas.microsoft.com/office/drawing/2014/main" id="{8E642265-A886-4831-9E05-10B994F62B88}"/>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share of uninsured nonelderly adult Virginians (19-64) with family income 139-400% FPL in 7 regions exceeds the share of uninsured nonelderly adult Virginians (19-64) with family income 139-400%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139824588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20" y="1828800"/>
            <a:ext cx="6857558" cy="3810292"/>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66.6%</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62.5%</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59.8%</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52.4%</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60.9%</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52.7%</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64.7%</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59.9%</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61.8%</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57.7%</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48.2%</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64.1%</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65.4%</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2" name="Text Box 24">
            <a:extLst>
              <a:ext uri="{FF2B5EF4-FFF2-40B4-BE49-F238E27FC236}">
                <a16:creationId xmlns:a16="http://schemas.microsoft.com/office/drawing/2014/main" id="{31DE45A8-E8FD-4FCC-98AF-93C8CB77C33D}"/>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Notes: The share of uninsured nonelderly adults (19-64) in Virginia with family income at or below 200% FPL in 10 regions exceeds the share of uninsured nonelderly adults (19-64) in Virginia with family income at or below 200%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
        <p:nvSpPr>
          <p:cNvPr id="38" name="TextBox 37">
            <a:extLst>
              <a:ext uri="{FF2B5EF4-FFF2-40B4-BE49-F238E27FC236}">
                <a16:creationId xmlns:a16="http://schemas.microsoft.com/office/drawing/2014/main" id="{69F3D879-443E-4C03-87A8-D83144152069}"/>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8: Share of uninsured nonelderly adults (19-64) in Virginia with family income ≤200% FPL in 2021,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by region</a:t>
            </a:r>
          </a:p>
        </p:txBody>
      </p:sp>
      <p:sp>
        <p:nvSpPr>
          <p:cNvPr id="40" name="TextBox 39">
            <a:extLst>
              <a:ext uri="{FF2B5EF4-FFF2-40B4-BE49-F238E27FC236}">
                <a16:creationId xmlns:a16="http://schemas.microsoft.com/office/drawing/2014/main" id="{D04D10E3-55D9-4E75-BBDF-B5A49BCEB7C5}"/>
              </a:ext>
            </a:extLst>
          </p:cNvPr>
          <p:cNvSpPr txBox="1"/>
          <p:nvPr/>
        </p:nvSpPr>
        <p:spPr>
          <a:xfrm>
            <a:off x="1412490" y="1890110"/>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Adults ≤200%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59.0%)</a:t>
            </a:r>
          </a:p>
        </p:txBody>
      </p:sp>
    </p:spTree>
    <p:extLst>
      <p:ext uri="{BB962C8B-B14F-4D97-AF65-F5344CB8AC3E}">
        <p14:creationId xmlns:p14="http://schemas.microsoft.com/office/powerpoint/2010/main" val="139468249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7" y="1828800"/>
            <a:ext cx="6857564" cy="3810295"/>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15.3%</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14.3%</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16.7%</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23.7%</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16.5%</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17.9%</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14.7%</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18.0%</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12.3%</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17.2%</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22.0%</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10.2%</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14.1%</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1" name="TextBox 40">
            <a:extLst>
              <a:ext uri="{FF2B5EF4-FFF2-40B4-BE49-F238E27FC236}">
                <a16:creationId xmlns:a16="http://schemas.microsoft.com/office/drawing/2014/main" id="{9B549750-D970-429C-BAA3-30C11308527D}"/>
              </a:ext>
            </a:extLst>
          </p:cNvPr>
          <p:cNvSpPr txBox="1"/>
          <p:nvPr/>
        </p:nvSpPr>
        <p:spPr>
          <a:xfrm>
            <a:off x="1406930" y="1894672"/>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Adults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251-400%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16.8%)</a:t>
            </a:r>
          </a:p>
        </p:txBody>
      </p:sp>
      <p:sp>
        <p:nvSpPr>
          <p:cNvPr id="38" name="TextBox 37">
            <a:extLst>
              <a:ext uri="{FF2B5EF4-FFF2-40B4-BE49-F238E27FC236}">
                <a16:creationId xmlns:a16="http://schemas.microsoft.com/office/drawing/2014/main" id="{27DF83C6-0AEE-4219-B9B8-357F9A5F1D68}"/>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9: Share of uninsured nonelderly adults (19-64) in Virginia with family income 251-400% FPL in 2021,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by region</a:t>
            </a:r>
          </a:p>
        </p:txBody>
      </p:sp>
      <p:sp>
        <p:nvSpPr>
          <p:cNvPr id="39" name="Text Box 24">
            <a:extLst>
              <a:ext uri="{FF2B5EF4-FFF2-40B4-BE49-F238E27FC236}">
                <a16:creationId xmlns:a16="http://schemas.microsoft.com/office/drawing/2014/main" id="{9C7EB54C-AC14-457A-A52A-DD0D97B29F96}"/>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share of uninsured nonelderly adult Virginians (19-64) with family income 251-400% FPL in 5 regions exceeds the share of uninsured nonelderly adult Virginians (19-64) with family income 251-400%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103066003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20" y="1828800"/>
            <a:ext cx="6857557" cy="3810292"/>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72.7%</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73.4%</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69.8%</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65.0%</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73.0%</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65.5%</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77.6%</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66.1%</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69.5%</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65.7%</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55.5%</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75.4%</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76.3%</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2" name="Text Box 24">
            <a:extLst>
              <a:ext uri="{FF2B5EF4-FFF2-40B4-BE49-F238E27FC236}">
                <a16:creationId xmlns:a16="http://schemas.microsoft.com/office/drawing/2014/main" id="{31DE45A8-E8FD-4FCC-98AF-93C8CB77C33D}"/>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Notes: The share of uninsured nonelderly adult (19-64) Virginians with family income at or below 300% FPL in 8 regions exceeds the share of uninsured nonelderly adult (19-64) Virginians with family income at or below 300%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
        <p:nvSpPr>
          <p:cNvPr id="39" name="TextBox 38">
            <a:extLst>
              <a:ext uri="{FF2B5EF4-FFF2-40B4-BE49-F238E27FC236}">
                <a16:creationId xmlns:a16="http://schemas.microsoft.com/office/drawing/2014/main" id="{0E56D753-3878-4BC9-8FDB-19F3CE9AFFB5}"/>
              </a:ext>
            </a:extLst>
          </p:cNvPr>
          <p:cNvSpPr txBox="1"/>
          <p:nvPr/>
        </p:nvSpPr>
        <p:spPr>
          <a:xfrm>
            <a:off x="510181" y="549265"/>
            <a:ext cx="7744266"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10: Share of uninsured nonelderly adult (19-64) Virginians with family income ≤300% FPL in 2021, by region</a:t>
            </a:r>
          </a:p>
        </p:txBody>
      </p:sp>
      <p:sp>
        <p:nvSpPr>
          <p:cNvPr id="41" name="TextBox 40">
            <a:extLst>
              <a:ext uri="{FF2B5EF4-FFF2-40B4-BE49-F238E27FC236}">
                <a16:creationId xmlns:a16="http://schemas.microsoft.com/office/drawing/2014/main" id="{C85C832E-4763-402A-85C2-A90A6B8CC735}"/>
              </a:ext>
            </a:extLst>
          </p:cNvPr>
          <p:cNvSpPr txBox="1"/>
          <p:nvPr/>
        </p:nvSpPr>
        <p:spPr>
          <a:xfrm>
            <a:off x="1412490" y="1890110"/>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Nonelderly ≤300%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75.6%)</a:t>
            </a:r>
          </a:p>
        </p:txBody>
      </p:sp>
    </p:spTree>
    <p:extLst>
      <p:ext uri="{BB962C8B-B14F-4D97-AF65-F5344CB8AC3E}">
        <p14:creationId xmlns:p14="http://schemas.microsoft.com/office/powerpoint/2010/main" val="128539635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8" y="1828800"/>
            <a:ext cx="6857562" cy="3810294"/>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34.5%</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40.4%</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29.4%</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26.6%</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31.1%</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26.8%</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32.2%</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26.3%</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41.2%</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33.4%</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21.5%</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27.4%</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34.7%</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40" name="TextBox 39">
            <a:extLst>
              <a:ext uri="{FF2B5EF4-FFF2-40B4-BE49-F238E27FC236}">
                <a16:creationId xmlns:a16="http://schemas.microsoft.com/office/drawing/2014/main" id="{F69D1518-72AF-4D52-BF30-38536F7E6233}"/>
              </a:ext>
            </a:extLst>
          </p:cNvPr>
          <p:cNvSpPr txBox="1"/>
          <p:nvPr/>
        </p:nvSpPr>
        <p:spPr>
          <a:xfrm>
            <a:off x="1412490" y="1890110"/>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Nonelderly ≤100%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30.8%)</a:t>
            </a:r>
          </a:p>
        </p:txBody>
      </p:sp>
      <p:sp>
        <p:nvSpPr>
          <p:cNvPr id="38" name="TextBox 37">
            <a:extLst>
              <a:ext uri="{FF2B5EF4-FFF2-40B4-BE49-F238E27FC236}">
                <a16:creationId xmlns:a16="http://schemas.microsoft.com/office/drawing/2014/main" id="{7958CD55-9498-4687-9A76-0A22B68EBABA}"/>
              </a:ext>
            </a:extLst>
          </p:cNvPr>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11: Share of uninsured nonelderly (0-64) Virginians with family income ≤100% FPL in 2021, by region</a:t>
            </a:r>
          </a:p>
        </p:txBody>
      </p:sp>
      <p:sp>
        <p:nvSpPr>
          <p:cNvPr id="41" name="Text Box 24">
            <a:extLst>
              <a:ext uri="{FF2B5EF4-FFF2-40B4-BE49-F238E27FC236}">
                <a16:creationId xmlns:a16="http://schemas.microsoft.com/office/drawing/2014/main" id="{6F626788-6CA8-4E5C-A9E6-0770D3ED2030}"/>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share of uninsured nonelderly Virginians (0-64) with family income at or below 100% FPL in 6 regions exceeds the share of uninsured nonelderly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Vriginians</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(0-64) with family income at or below 100%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413952530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6425" cy="568325"/>
          </a:xfrm>
        </p:spPr>
        <p:txBody>
          <a:bodyPr/>
          <a:lstStyle/>
          <a:p>
            <a:r>
              <a:rPr lang="en-US" dirty="0"/>
              <a:t>Table of Contents</a:t>
            </a:r>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7" name="Content Placeholder 2">
            <a:extLst>
              <a:ext uri="{FF2B5EF4-FFF2-40B4-BE49-F238E27FC236}">
                <a16:creationId xmlns:a16="http://schemas.microsoft.com/office/drawing/2014/main" id="{A420DA1D-FA50-47A4-8D7E-A1315B7C3463}"/>
              </a:ext>
            </a:extLst>
          </p:cNvPr>
          <p:cNvSpPr>
            <a:spLocks noGrp="1"/>
          </p:cNvSpPr>
          <p:nvPr>
            <p:ph idx="1"/>
          </p:nvPr>
        </p:nvSpPr>
        <p:spPr>
          <a:xfrm>
            <a:off x="132055" y="1025525"/>
            <a:ext cx="8876713" cy="4284060"/>
          </a:xfrm>
        </p:spPr>
        <p:txBody>
          <a:bodyPr/>
          <a:lstStyle/>
          <a:p>
            <a:pPr marL="0" lvl="0" indent="0">
              <a:lnSpc>
                <a:spcPct val="100000"/>
              </a:lnSpc>
              <a:spcBef>
                <a:spcPts val="800"/>
              </a:spcBef>
              <a:spcAft>
                <a:spcPts val="0"/>
              </a:spcAft>
            </a:pPr>
            <a:r>
              <a:rPr lang="en-US" sz="1300" dirty="0"/>
              <a:t>Guide to Regions of Virginia</a:t>
            </a:r>
          </a:p>
          <a:p>
            <a:pPr marL="0" lvl="0" indent="0">
              <a:lnSpc>
                <a:spcPct val="100000"/>
              </a:lnSpc>
              <a:spcBef>
                <a:spcPts val="800"/>
              </a:spcBef>
              <a:spcAft>
                <a:spcPts val="0"/>
              </a:spcAft>
            </a:pPr>
            <a:r>
              <a:rPr lang="en-US" sz="1300" dirty="0"/>
              <a:t>Map 1: Uninsured rate for all nonelderly (0-64) Virginians in 2021, by region</a:t>
            </a:r>
          </a:p>
          <a:p>
            <a:pPr marL="0" indent="0">
              <a:lnSpc>
                <a:spcPct val="100000"/>
              </a:lnSpc>
              <a:spcBef>
                <a:spcPts val="800"/>
              </a:spcBef>
              <a:spcAft>
                <a:spcPts val="0"/>
              </a:spcAft>
            </a:pPr>
            <a:r>
              <a:rPr lang="en-US" sz="1300" dirty="0"/>
              <a:t>Map 2: Uninsured rate for all children (0-18) in Virginia in 2021, by region</a:t>
            </a:r>
          </a:p>
          <a:p>
            <a:pPr marL="0" lvl="0" indent="0">
              <a:lnSpc>
                <a:spcPct val="100000"/>
              </a:lnSpc>
              <a:spcBef>
                <a:spcPts val="800"/>
              </a:spcBef>
              <a:spcAft>
                <a:spcPts val="0"/>
              </a:spcAft>
            </a:pPr>
            <a:r>
              <a:rPr lang="en-US" sz="1300" dirty="0"/>
              <a:t>Map 3: Uninsured rate for all nonelderly adult (19-64) Virginians in 2021, by region</a:t>
            </a:r>
          </a:p>
          <a:p>
            <a:pPr marL="0" indent="0">
              <a:lnSpc>
                <a:spcPct val="100000"/>
              </a:lnSpc>
              <a:spcBef>
                <a:spcPts val="800"/>
              </a:spcBef>
              <a:spcAft>
                <a:spcPts val="0"/>
              </a:spcAft>
            </a:pPr>
            <a:r>
              <a:rPr lang="en-US" sz="1300" dirty="0"/>
              <a:t>Map 4: Share of uninsured nonelderly adults (19-64) in Virginia with family income ≤138% FPL in 2021, by region</a:t>
            </a:r>
          </a:p>
          <a:p>
            <a:pPr marL="0" indent="0">
              <a:lnSpc>
                <a:spcPct val="100000"/>
              </a:lnSpc>
              <a:spcBef>
                <a:spcPts val="800"/>
              </a:spcBef>
              <a:spcAft>
                <a:spcPts val="0"/>
              </a:spcAft>
            </a:pPr>
            <a:r>
              <a:rPr lang="en-US" sz="1300" dirty="0"/>
              <a:t>Map 5: Share of uninsured nonelderly adult parents (19-64) in Virginia with family income ≤138% FPL in 2021, by region</a:t>
            </a:r>
          </a:p>
          <a:p>
            <a:pPr marL="0" indent="0">
              <a:lnSpc>
                <a:spcPct val="100000"/>
              </a:lnSpc>
              <a:spcBef>
                <a:spcPts val="800"/>
              </a:spcBef>
              <a:spcAft>
                <a:spcPts val="0"/>
              </a:spcAft>
            </a:pPr>
            <a:r>
              <a:rPr lang="en-US" sz="1300" dirty="0"/>
              <a:t>Map 6: Share of uninsured nonelderly childless adults (19-64) in Virginia with family income ≤138% FPL in 2021, by region</a:t>
            </a:r>
          </a:p>
          <a:p>
            <a:pPr marL="0" indent="0">
              <a:lnSpc>
                <a:spcPct val="100000"/>
              </a:lnSpc>
              <a:spcBef>
                <a:spcPts val="800"/>
              </a:spcBef>
              <a:spcAft>
                <a:spcPts val="0"/>
              </a:spcAft>
            </a:pPr>
            <a:r>
              <a:rPr lang="en-US" sz="1300" dirty="0"/>
              <a:t>Map 7: Share of uninsured nonelderly adults (19-64) in Virginia with family income 139-400% FPL in 2021, by region</a:t>
            </a:r>
          </a:p>
          <a:p>
            <a:pPr marL="0" indent="0">
              <a:lnSpc>
                <a:spcPct val="100000"/>
              </a:lnSpc>
              <a:spcBef>
                <a:spcPts val="800"/>
              </a:spcBef>
              <a:spcAft>
                <a:spcPts val="0"/>
              </a:spcAft>
            </a:pPr>
            <a:r>
              <a:rPr lang="en-US" sz="1300" dirty="0"/>
              <a:t>Map 8: Share of uninsured nonelderly adults (19-64) in Virginia with family income ≤200% FPL in 2021, by region</a:t>
            </a:r>
          </a:p>
          <a:p>
            <a:pPr marL="0" indent="0">
              <a:lnSpc>
                <a:spcPct val="100000"/>
              </a:lnSpc>
              <a:spcBef>
                <a:spcPts val="800"/>
              </a:spcBef>
              <a:spcAft>
                <a:spcPts val="0"/>
              </a:spcAft>
            </a:pPr>
            <a:r>
              <a:rPr lang="en-US" sz="1300" dirty="0"/>
              <a:t>Map 9: Share of uninsured nonelderly adults (19-64) in Virginia with family income 251-400% FPL in 2021, by region</a:t>
            </a:r>
          </a:p>
          <a:p>
            <a:pPr marL="0" lvl="0" indent="0">
              <a:lnSpc>
                <a:spcPct val="100000"/>
              </a:lnSpc>
              <a:spcBef>
                <a:spcPts val="800"/>
              </a:spcBef>
              <a:spcAft>
                <a:spcPts val="0"/>
              </a:spcAft>
            </a:pPr>
            <a:r>
              <a:rPr lang="en-US" sz="1300" dirty="0"/>
              <a:t>Map 10: Share of uninsured nonelderly adults (19-64) in Virginia with family income ≤300% FPL in 2021,by region </a:t>
            </a:r>
          </a:p>
          <a:p>
            <a:pPr marL="0" indent="0">
              <a:lnSpc>
                <a:spcPct val="100000"/>
              </a:lnSpc>
              <a:spcBef>
                <a:spcPts val="800"/>
              </a:spcBef>
              <a:spcAft>
                <a:spcPts val="0"/>
              </a:spcAft>
            </a:pPr>
            <a:r>
              <a:rPr lang="en-US" sz="1300" dirty="0"/>
              <a:t>Map 11: Share of uninsured nonelderly (0-64) Virginians with family income ≤100% FPL in 2021, by region</a:t>
            </a:r>
          </a:p>
          <a:p>
            <a:pPr marL="0" indent="0">
              <a:lnSpc>
                <a:spcPct val="100000"/>
              </a:lnSpc>
              <a:spcBef>
                <a:spcPts val="800"/>
              </a:spcBef>
              <a:spcAft>
                <a:spcPts val="0"/>
              </a:spcAft>
            </a:pPr>
            <a:endParaRPr lang="en-US" sz="1300" dirty="0"/>
          </a:p>
          <a:p>
            <a:pPr marL="0" indent="0">
              <a:lnSpc>
                <a:spcPct val="100000"/>
              </a:lnSpc>
              <a:spcBef>
                <a:spcPts val="800"/>
              </a:spcBef>
              <a:spcAft>
                <a:spcPts val="0"/>
              </a:spcAft>
            </a:pPr>
            <a:endParaRPr lang="en-US" sz="1300" dirty="0"/>
          </a:p>
          <a:p>
            <a:pPr marL="0" lvl="0" indent="0">
              <a:lnSpc>
                <a:spcPct val="100000"/>
              </a:lnSpc>
              <a:spcBef>
                <a:spcPts val="800"/>
              </a:spcBef>
              <a:spcAft>
                <a:spcPts val="0"/>
              </a:spcAft>
            </a:pPr>
            <a:r>
              <a:rPr lang="en-US" sz="1300" b="1" dirty="0"/>
              <a:t>Notes: “Uninsured rate” refers to the percentage of Virginians in the specified group who are uninsured.  “Share of uninsured” refers to the percentage of the uninsured who are in the specified group. Maps showing rates use a red color scheme. Maps showing share use a blue color scheme.</a:t>
            </a:r>
          </a:p>
        </p:txBody>
      </p:sp>
    </p:spTree>
    <p:extLst>
      <p:ext uri="{BB962C8B-B14F-4D97-AF65-F5344CB8AC3E}">
        <p14:creationId xmlns:p14="http://schemas.microsoft.com/office/powerpoint/2010/main" val="18856000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a:stretch>
            <a:fillRect/>
          </a:stretch>
        </p:blipFill>
        <p:spPr>
          <a:xfrm>
            <a:off x="409949" y="3044457"/>
            <a:ext cx="8166487" cy="3590152"/>
          </a:xfrm>
          <a:prstGeom prst="rect">
            <a:avLst/>
          </a:prstGeom>
        </p:spPr>
      </p:pic>
      <p:sp>
        <p:nvSpPr>
          <p:cNvPr id="2" name="object 2"/>
          <p:cNvSpPr txBox="1"/>
          <p:nvPr/>
        </p:nvSpPr>
        <p:spPr>
          <a:xfrm>
            <a:off x="4238045" y="4810933"/>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9</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3" name="object 3"/>
          <p:cNvSpPr txBox="1"/>
          <p:nvPr/>
        </p:nvSpPr>
        <p:spPr>
          <a:xfrm>
            <a:off x="5406589" y="5830271"/>
            <a:ext cx="293034"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0</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4" name="object 4"/>
          <p:cNvSpPr txBox="1"/>
          <p:nvPr/>
        </p:nvSpPr>
        <p:spPr>
          <a:xfrm>
            <a:off x="5612328" y="4423639"/>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7</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5" name="object 5"/>
          <p:cNvSpPr txBox="1"/>
          <p:nvPr/>
        </p:nvSpPr>
        <p:spPr>
          <a:xfrm>
            <a:off x="7481461" y="4523152"/>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5</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6" name="object 6"/>
          <p:cNvSpPr txBox="1"/>
          <p:nvPr/>
        </p:nvSpPr>
        <p:spPr>
          <a:xfrm>
            <a:off x="6351913" y="5252018"/>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8</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7" name="object 7"/>
          <p:cNvSpPr txBox="1"/>
          <p:nvPr/>
        </p:nvSpPr>
        <p:spPr>
          <a:xfrm>
            <a:off x="2382359" y="5894819"/>
            <a:ext cx="279587"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110"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1</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8" name="object 8"/>
          <p:cNvSpPr txBox="1"/>
          <p:nvPr/>
        </p:nvSpPr>
        <p:spPr>
          <a:xfrm>
            <a:off x="4415437" y="2175722"/>
            <a:ext cx="1059516" cy="1949824"/>
          </a:xfrm>
          <a:prstGeom prst="rect">
            <a:avLst/>
          </a:prstGeom>
        </p:spPr>
        <p:txBody>
          <a:bodyPr vert="horz" wrap="square" lIns="0" tIns="0" rIns="0" bIns="0" rtlCol="0">
            <a:noAutofit/>
          </a:bodyPr>
          <a:lstStyle/>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Cumberland</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Danville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Dinwiddie</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Emporia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Greensville</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Halifax</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Henry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Hopewell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Lunenburg</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Lynchburg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Martinsville City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Mecklenburg</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Nottoway</a:t>
            </a:r>
          </a:p>
          <a:p>
            <a:pPr marL="0" marR="48188" lvl="0" indent="0" algn="r" defTabSz="914400" rtl="0" eaLnBrk="1" fontAlgn="base" latinLnBrk="0" hangingPunct="1">
              <a:lnSpc>
                <a:spcPts val="2087"/>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4</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9" name="object 9"/>
          <p:cNvSpPr txBox="1"/>
          <p:nvPr/>
        </p:nvSpPr>
        <p:spPr>
          <a:xfrm>
            <a:off x="7119736" y="6155706"/>
            <a:ext cx="293034"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2</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10" name="object 10"/>
          <p:cNvSpPr txBox="1"/>
          <p:nvPr/>
        </p:nvSpPr>
        <p:spPr>
          <a:xfrm>
            <a:off x="6120624" y="3433885"/>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6</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11" name="object 11"/>
          <p:cNvSpPr txBox="1"/>
          <p:nvPr/>
        </p:nvSpPr>
        <p:spPr>
          <a:xfrm>
            <a:off x="6354602" y="3679134"/>
            <a:ext cx="252693" cy="613522"/>
          </a:xfrm>
          <a:prstGeom prst="rect">
            <a:avLst/>
          </a:prstGeom>
        </p:spPr>
        <p:txBody>
          <a:bodyPr vert="horz" wrap="square" lIns="0" tIns="0" rIns="0" bIns="0" rtlCol="0">
            <a:noAutofit/>
          </a:bodyPr>
          <a:lstStyle/>
          <a:p>
            <a:pPr marL="105341"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2</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ct val="100000"/>
              </a:lnSpc>
              <a:spcBef>
                <a:spcPts val="199"/>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3</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2" name="object 12"/>
          <p:cNvSpPr txBox="1"/>
          <p:nvPr/>
        </p:nvSpPr>
        <p:spPr>
          <a:xfrm>
            <a:off x="7517767" y="5773791"/>
            <a:ext cx="293034"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3</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13" name="object 13"/>
          <p:cNvSpPr txBox="1"/>
          <p:nvPr/>
        </p:nvSpPr>
        <p:spPr>
          <a:xfrm>
            <a:off x="6768770" y="3692082"/>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1</a:t>
            </a:r>
            <a:endParaRPr kumimoji="0" sz="1897" b="0" i="0" u="none" strike="noStrike" kern="1200" cap="none" spc="0" normalizeH="0" baseline="0" noProof="0">
              <a:ln>
                <a:noFill/>
              </a:ln>
              <a:solidFill>
                <a:prstClr val="black"/>
              </a:solidFill>
              <a:effectLst/>
              <a:uLnTx/>
              <a:uFillTx/>
              <a:latin typeface="Arial"/>
              <a:ea typeface="ＭＳ Ｐゴシック" charset="0"/>
              <a:cs typeface="Arial"/>
            </a:endParaRPr>
          </a:p>
        </p:txBody>
      </p:sp>
      <p:sp>
        <p:nvSpPr>
          <p:cNvPr id="14" name="object 14"/>
          <p:cNvSpPr txBox="1"/>
          <p:nvPr/>
        </p:nvSpPr>
        <p:spPr>
          <a:xfrm>
            <a:off x="2828278" y="323091"/>
            <a:ext cx="3329827"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Gu</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d</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e</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R</a:t>
            </a:r>
            <a:r>
              <a:rPr kumimoji="0" sz="1897"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g</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on</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s</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o</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f</a:t>
            </a:r>
            <a:r>
              <a:rPr kumimoji="0" sz="1897" b="1" i="0" u="none" strike="noStrike" kern="1200" cap="none" spc="13"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V</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r</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gin</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a</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5" name="object 15"/>
          <p:cNvSpPr txBox="1"/>
          <p:nvPr/>
        </p:nvSpPr>
        <p:spPr>
          <a:xfrm>
            <a:off x="445992" y="649399"/>
            <a:ext cx="874059" cy="1088651"/>
          </a:xfrm>
          <a:prstGeom prst="rect">
            <a:avLst/>
          </a:prstGeom>
        </p:spPr>
        <p:txBody>
          <a:bodyPr vert="horz" wrap="square" lIns="0" tIns="0" rIns="0" bIns="0" rtlCol="0">
            <a:noAutofit/>
          </a:bodyPr>
          <a:lstStyle/>
          <a:p>
            <a:pPr marL="11206" marR="110384" lvl="0" indent="0" algn="l" defTabSz="914400" rtl="0" eaLnBrk="1" fontAlgn="base" latinLnBrk="0" hangingPunct="1">
              <a:lnSpc>
                <a:spcPts val="997"/>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1</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x</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and</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0384" lvl="0" indent="0" algn="l" defTabSz="914400" rtl="0" eaLnBrk="1" fontAlgn="base" latinLnBrk="0" hangingPunct="1">
              <a:lnSpc>
                <a:spcPts val="997"/>
              </a:lnSpc>
              <a:spcBef>
                <a:spcPct val="0"/>
              </a:spcBef>
              <a:spcAft>
                <a:spcPct val="0"/>
              </a:spcAft>
              <a:buClrTx/>
              <a:buSzTx/>
              <a:buFontTx/>
              <a:buNone/>
              <a:tabLst/>
              <a:defRPr/>
            </a:pP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ngton</a:t>
            </a:r>
            <a:endParaRPr kumimoji="0" sz="574" b="0" i="0" u="none" strike="noStrike" kern="1200" cap="none" spc="0" normalizeH="0" baseline="0" noProof="0" dirty="0">
              <a:ln>
                <a:noFill/>
              </a:ln>
              <a:solidFill>
                <a:prstClr val="black"/>
              </a:solidFill>
              <a:effectLst/>
              <a:uLnTx/>
              <a:uFillTx/>
              <a:latin typeface="Arial" charset="0"/>
              <a:ea typeface="ＭＳ Ｐゴシック" charset="0"/>
            </a:endParaRPr>
          </a:p>
          <a:p>
            <a:pPr marL="0" marR="0" lvl="0" indent="0" algn="l" defTabSz="914400" rtl="0" eaLnBrk="1" fontAlgn="base" latinLnBrk="0" hangingPunct="1">
              <a:lnSpc>
                <a:spcPts val="882"/>
              </a:lnSpc>
              <a:spcBef>
                <a:spcPct val="0"/>
              </a:spcBef>
              <a:spcAft>
                <a:spcPct val="0"/>
              </a:spcAft>
              <a:buClrTx/>
              <a:buSzTx/>
              <a:buFontTx/>
              <a:buNone/>
              <a:tabLst/>
              <a:defRPr/>
            </a:pPr>
            <a:endParaRPr kumimoji="0" sz="882" b="0" i="0" u="none" strike="noStrike" kern="1200" cap="none" spc="0" normalizeH="0" baseline="0" noProof="0" dirty="0">
              <a:ln>
                <a:noFill/>
              </a:ln>
              <a:solidFill>
                <a:prstClr val="black"/>
              </a:solidFill>
              <a:effectLst/>
              <a:uLnTx/>
              <a:uFillTx/>
              <a:latin typeface="Arial" charset="0"/>
              <a:ea typeface="ＭＳ Ｐゴシック" charset="0"/>
            </a:endParaRPr>
          </a:p>
          <a:p>
            <a:pPr marL="11206" marR="298653" lvl="0" indent="0" algn="l" defTabSz="914400" rtl="0" eaLnBrk="1" fontAlgn="base" latinLnBrk="0" hangingPunct="1">
              <a:lnSpc>
                <a:spcPct val="990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2</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fax</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fax</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44"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ct val="100000"/>
              </a:lnSpc>
              <a:spcBef>
                <a:spcPts val="9"/>
              </a:spcBef>
              <a:spcAft>
                <a:spcPct val="0"/>
              </a:spcAft>
              <a:buClrTx/>
              <a:buSzTx/>
              <a:buFontTx/>
              <a:buNone/>
              <a:tabLst/>
              <a:defRPr/>
            </a:pP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u</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6" name="object 16"/>
          <p:cNvSpPr txBox="1"/>
          <p:nvPr/>
        </p:nvSpPr>
        <p:spPr>
          <a:xfrm>
            <a:off x="445991" y="1870538"/>
            <a:ext cx="1371594" cy="782171"/>
          </a:xfrm>
          <a:prstGeom prst="rect">
            <a:avLst/>
          </a:prstGeom>
        </p:spPr>
        <p:txBody>
          <a:bodyPr vert="horz" wrap="square" lIns="0" tIns="0" rIns="0" bIns="0" rtlCol="0">
            <a:noAutofit/>
          </a:bodyPr>
          <a:lstStyle/>
          <a:p>
            <a:pPr marL="11206" marR="271757" lvl="0" indent="0" algn="l" defTabSz="914400" rtl="0" eaLnBrk="1" fontAlgn="base" latinLnBrk="0" hangingPunct="1">
              <a:lnSpc>
                <a:spcPct val="1004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3</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ede</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cks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bu</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 </a:t>
            </a:r>
          </a:p>
          <a:p>
            <a:pPr marL="11206" marR="271757" lvl="0" indent="0" algn="l" defTabSz="914400" rtl="0" eaLnBrk="1" fontAlgn="base" latinLnBrk="0" hangingPunct="1">
              <a:lnSpc>
                <a:spcPct val="100400"/>
              </a:lnSpc>
              <a:spcBef>
                <a:spcPct val="0"/>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Ma</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1099"/>
              </a:lnSpc>
              <a:spcBef>
                <a:spcPct val="0"/>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Ma</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6" normalizeH="0" baseline="0" noProof="0" dirty="0">
                <a:ln>
                  <a:noFill/>
                </a:ln>
                <a:solidFill>
                  <a:prstClr val="black"/>
                </a:solidFill>
                <a:effectLst/>
                <a:uLnTx/>
                <a:uFillTx/>
                <a:latin typeface="Arial"/>
                <a:ea typeface="ＭＳ Ｐゴシック" charset="0"/>
                <a:cs typeface="Arial"/>
              </a:rPr>
              <a:t>P</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rk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P</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9" normalizeH="0" baseline="0" noProof="0" dirty="0">
                <a:ln>
                  <a:noFill/>
                </a:ln>
                <a:solidFill>
                  <a:prstClr val="black"/>
                </a:solidFill>
                <a:effectLst/>
                <a:uLnTx/>
                <a:uFillTx/>
                <a:latin typeface="Arial"/>
                <a:ea typeface="ＭＳ Ｐゴシック" charset="0"/>
                <a:cs typeface="Arial"/>
              </a:rPr>
              <a:t>W</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ill</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am</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ff</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d</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7" name="object 17"/>
          <p:cNvSpPr txBox="1"/>
          <p:nvPr/>
        </p:nvSpPr>
        <p:spPr>
          <a:xfrm>
            <a:off x="445993" y="2834548"/>
            <a:ext cx="892549" cy="1167093"/>
          </a:xfrm>
          <a:prstGeom prst="rect">
            <a:avLst/>
          </a:prstGeom>
        </p:spPr>
        <p:txBody>
          <a:bodyPr vert="horz" wrap="square" lIns="0" tIns="0" rIns="0" bIns="0" rtlCol="0">
            <a:noAutofit/>
          </a:bodyPr>
          <a:lstStyle/>
          <a:p>
            <a:pPr marL="11206" marR="11206" lvl="0" indent="0" algn="l" defTabSz="914400" rtl="0" eaLnBrk="1" fontAlgn="base" latinLnBrk="0" hangingPunct="1">
              <a:lnSpc>
                <a:spcPct val="100499"/>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4</a:t>
            </a:r>
            <a:endParaRPr kumimoji="0" lang="en-US" sz="838" b="1"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4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499"/>
              </a:lnSpc>
              <a:spcBef>
                <a:spcPct val="0"/>
              </a:spcBef>
              <a:spcAft>
                <a:spcPct val="0"/>
              </a:spcAft>
              <a:buClrTx/>
              <a:buSzTx/>
              <a:buFontTx/>
              <a:buNone/>
              <a:tabLst/>
              <a:defRPr/>
            </a:pP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ede</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k</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onbu</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g</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P</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ngham </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nand</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o</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ah</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en</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6"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he</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er</a:t>
            </a:r>
            <a:r>
              <a:rPr kumimoji="0" sz="838" b="0" i="0" u="none" strike="noStrike" kern="1200" cap="none" spc="26"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9" name="object 19"/>
          <p:cNvSpPr txBox="1"/>
          <p:nvPr/>
        </p:nvSpPr>
        <p:spPr>
          <a:xfrm>
            <a:off x="1815056" y="2174516"/>
            <a:ext cx="1013222" cy="1040466"/>
          </a:xfrm>
          <a:prstGeom prst="rect">
            <a:avLst/>
          </a:prstGeom>
        </p:spPr>
        <p:txBody>
          <a:bodyPr vert="horz" wrap="square" lIns="0" tIns="0" rIns="0" bIns="0" rtlCol="0">
            <a:noAutofit/>
          </a:bodyPr>
          <a:lstStyle/>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Northampton</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Northumberland</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Poquoson City</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Richmond</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Spotsylvania</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Westmoreland</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Williamsburg City</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York</a:t>
            </a:r>
          </a:p>
        </p:txBody>
      </p:sp>
      <p:sp>
        <p:nvSpPr>
          <p:cNvPr id="20" name="object 20"/>
          <p:cNvSpPr txBox="1"/>
          <p:nvPr/>
        </p:nvSpPr>
        <p:spPr>
          <a:xfrm>
            <a:off x="1796565" y="3316119"/>
            <a:ext cx="493059" cy="262778"/>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6</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ts val="975"/>
              </a:lnSpc>
              <a:spcBef>
                <a:spcPct val="0"/>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Loudo</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u</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21" name="object 21"/>
          <p:cNvSpPr txBox="1"/>
          <p:nvPr/>
        </p:nvSpPr>
        <p:spPr>
          <a:xfrm>
            <a:off x="1796564" y="3730046"/>
            <a:ext cx="1412611" cy="1554255"/>
          </a:xfrm>
          <a:prstGeom prst="rect">
            <a:avLst/>
          </a:prstGeom>
        </p:spPr>
        <p:txBody>
          <a:bodyPr vert="horz" wrap="square" lIns="0" tIns="0" rIns="0" bIns="0" rtlCol="0">
            <a:noAutofit/>
          </a:bodyPr>
          <a:lstStyle/>
          <a:p>
            <a:pPr marL="11206" marR="435372" lvl="0" indent="0" algn="l" defTabSz="914400" rtl="0" eaLnBrk="1" fontAlgn="base" latinLnBrk="0" hangingPunct="1">
              <a:lnSpc>
                <a:spcPct val="1004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7</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be</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m</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ha</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ot</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pe</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p</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er</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auq</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er</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na</a:t>
            </a: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eene</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477956" lvl="0" indent="0" algn="l" defTabSz="914400" rtl="0" eaLnBrk="1" fontAlgn="base" latinLnBrk="0" hangingPunct="1">
              <a:lnSpc>
                <a:spcPts val="1015"/>
              </a:lnSpc>
              <a:spcBef>
                <a:spcPts val="4"/>
              </a:spcBef>
              <a:spcAft>
                <a:spcPct val="0"/>
              </a:spcAft>
              <a:buClrTx/>
              <a:buSzTx/>
              <a:buFontTx/>
              <a:buNone/>
              <a:tabLst/>
              <a:defRPr/>
            </a:pP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Lou</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477956" lvl="0" indent="0" algn="l" defTabSz="914400" rtl="0" eaLnBrk="1" fontAlgn="base" latinLnBrk="0" hangingPunct="1">
              <a:lnSpc>
                <a:spcPts val="1015"/>
              </a:lnSpc>
              <a:spcBef>
                <a:spcPts val="4"/>
              </a:spcBef>
              <a:spcAft>
                <a:spcPct val="0"/>
              </a:spcAft>
              <a:buClrTx/>
              <a:buSzTx/>
              <a:buFontTx/>
              <a:buNone/>
              <a:tabLst/>
              <a:defRPr/>
            </a:pP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Ma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d</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on</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on</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ange</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ts val="979"/>
              </a:lnSpc>
              <a:spcBef>
                <a:spcPct val="0"/>
              </a:spcBef>
              <a:spcAft>
                <a:spcPct val="0"/>
              </a:spcAft>
              <a:buClrTx/>
              <a:buSzTx/>
              <a:buFontTx/>
              <a:buNone/>
              <a:tabLst/>
              <a:defRPr/>
            </a:pP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appah</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nno</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k</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22" name="object 22"/>
          <p:cNvSpPr txBox="1"/>
          <p:nvPr/>
        </p:nvSpPr>
        <p:spPr>
          <a:xfrm>
            <a:off x="3230196" y="2141257"/>
            <a:ext cx="1128866" cy="2196913"/>
          </a:xfrm>
          <a:prstGeom prst="rect">
            <a:avLst/>
          </a:prstGeom>
        </p:spPr>
        <p:txBody>
          <a:bodyPr vert="horz" wrap="square" lIns="0" tIns="0" rIns="0" bIns="0" rtlCol="0">
            <a:noAutofit/>
          </a:bodyPr>
          <a:lstStyle/>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9</a:t>
            </a:r>
            <a:endParaRPr kumimoji="0" lang="en-US" sz="838" b="1"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egha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ath</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otetou</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 </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ngton</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416321"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an</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416321"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H</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gh</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nd </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Le</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x</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ngton</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oano</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endPar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endParaRPr>
          </a:p>
          <a:p>
            <a:pPr marL="11206" marR="416321" lvl="0" indent="0" algn="l" defTabSz="914400" rtl="0" eaLnBrk="1" fontAlgn="base" latinLnBrk="0" hangingPunct="1">
              <a:lnSpc>
                <a:spcPct val="101099"/>
              </a:lnSpc>
              <a:spcBef>
                <a:spcPct val="0"/>
              </a:spcBef>
              <a:spcAft>
                <a:spcPct val="0"/>
              </a:spcAft>
              <a:buClrTx/>
              <a:buSzTx/>
              <a:buFontTx/>
              <a:buNone/>
              <a:tabLst/>
              <a:defRPr/>
            </a:pP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oano</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dge </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em</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taunton</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bo</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 </a:t>
            </a:r>
            <a:r>
              <a:rPr kumimoji="0" sz="838" b="0" i="0" u="none" strike="noStrike" kern="1200" cap="none" spc="44"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23" name="object 23"/>
          <p:cNvSpPr txBox="1"/>
          <p:nvPr/>
        </p:nvSpPr>
        <p:spPr>
          <a:xfrm>
            <a:off x="6862559" y="2161778"/>
            <a:ext cx="797577" cy="1427629"/>
          </a:xfrm>
          <a:prstGeom prst="rect">
            <a:avLst/>
          </a:prstGeom>
        </p:spPr>
        <p:txBody>
          <a:bodyPr vert="horz" wrap="square" lIns="0" tIns="0" rIns="0" bIns="0" rtlCol="0">
            <a:noAutofit/>
          </a:bodyPr>
          <a:lstStyle/>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Montgomery</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Norton City</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Pulaski</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Radford City</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Russell</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Scott</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Smyth</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Tazewell</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Washington</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Wise</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Wythe</a:t>
            </a:r>
          </a:p>
        </p:txBody>
      </p:sp>
      <p:sp>
        <p:nvSpPr>
          <p:cNvPr id="24" name="object 24"/>
          <p:cNvSpPr txBox="1"/>
          <p:nvPr/>
        </p:nvSpPr>
        <p:spPr>
          <a:xfrm>
            <a:off x="7655776" y="2153320"/>
            <a:ext cx="973231" cy="390525"/>
          </a:xfrm>
          <a:prstGeom prst="rect">
            <a:avLst/>
          </a:prstGeom>
        </p:spPr>
        <p:txBody>
          <a:bodyPr vert="horz" wrap="square" lIns="0" tIns="0" rIns="0" bIns="0" rtlCol="0">
            <a:noAutofit/>
          </a:bodyPr>
          <a:lstStyle/>
          <a:p>
            <a:pPr marL="11206" marR="11206" lvl="0" indent="0" algn="l" defTabSz="914400" rtl="0" eaLnBrk="1" fontAlgn="base" latinLnBrk="0" hangingPunct="1">
              <a:lnSpc>
                <a:spcPct val="990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13</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H</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am</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p</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on</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Ci</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99000"/>
              </a:lnSpc>
              <a:spcBef>
                <a:spcPct val="0"/>
              </a:spcBef>
              <a:spcAft>
                <a:spcPct val="0"/>
              </a:spcAft>
              <a:buClrTx/>
              <a:buSzTx/>
              <a:buFontTx/>
              <a:buNone/>
              <a:tabLst/>
              <a:defRPr/>
            </a:pP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po</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44"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graphicFrame>
        <p:nvGraphicFramePr>
          <p:cNvPr id="18" name="object 18"/>
          <p:cNvGraphicFramePr>
            <a:graphicFrameLocks noGrp="1"/>
          </p:cNvGraphicFramePr>
          <p:nvPr/>
        </p:nvGraphicFramePr>
        <p:xfrm>
          <a:off x="1817585" y="676980"/>
          <a:ext cx="6793917" cy="1494917"/>
        </p:xfrm>
        <a:graphic>
          <a:graphicData uri="http://schemas.openxmlformats.org/drawingml/2006/table">
            <a:tbl>
              <a:tblPr firstRow="1" bandRow="1">
                <a:tableStyleId>{2D5ABB26-0587-4C30-8999-92F81FD0307C}</a:tableStyleId>
              </a:tblPr>
              <a:tblGrid>
                <a:gridCol w="1135173">
                  <a:extLst>
                    <a:ext uri="{9D8B030D-6E8A-4147-A177-3AD203B41FA5}">
                      <a16:colId xmlns:a16="http://schemas.microsoft.com/office/drawing/2014/main" val="20000"/>
                    </a:ext>
                  </a:extLst>
                </a:gridCol>
                <a:gridCol w="1156787">
                  <a:extLst>
                    <a:ext uri="{9D8B030D-6E8A-4147-A177-3AD203B41FA5}">
                      <a16:colId xmlns:a16="http://schemas.microsoft.com/office/drawing/2014/main" val="20001"/>
                    </a:ext>
                  </a:extLst>
                </a:gridCol>
                <a:gridCol w="1291907">
                  <a:extLst>
                    <a:ext uri="{9D8B030D-6E8A-4147-A177-3AD203B41FA5}">
                      <a16:colId xmlns:a16="http://schemas.microsoft.com/office/drawing/2014/main" val="20002"/>
                    </a:ext>
                  </a:extLst>
                </a:gridCol>
                <a:gridCol w="1220065">
                  <a:extLst>
                    <a:ext uri="{9D8B030D-6E8A-4147-A177-3AD203B41FA5}">
                      <a16:colId xmlns:a16="http://schemas.microsoft.com/office/drawing/2014/main" val="20003"/>
                    </a:ext>
                  </a:extLst>
                </a:gridCol>
                <a:gridCol w="818495">
                  <a:extLst>
                    <a:ext uri="{9D8B030D-6E8A-4147-A177-3AD203B41FA5}">
                      <a16:colId xmlns:a16="http://schemas.microsoft.com/office/drawing/2014/main" val="20004"/>
                    </a:ext>
                  </a:extLst>
                </a:gridCol>
                <a:gridCol w="1171490">
                  <a:extLst>
                    <a:ext uri="{9D8B030D-6E8A-4147-A177-3AD203B41FA5}">
                      <a16:colId xmlns:a16="http://schemas.microsoft.com/office/drawing/2014/main" val="20005"/>
                    </a:ext>
                  </a:extLst>
                </a:gridCol>
              </a:tblGrid>
              <a:tr h="251567">
                <a:tc>
                  <a:txBody>
                    <a:bodyPr/>
                    <a:lstStyle/>
                    <a:p>
                      <a:pPr marL="2540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5</a:t>
                      </a:r>
                      <a:endParaRPr sz="840" dirty="0">
                        <a:latin typeface="Arial"/>
                        <a:cs typeface="Arial"/>
                      </a:endParaRPr>
                    </a:p>
                    <a:p>
                      <a:pPr marL="25400">
                        <a:lnSpc>
                          <a:spcPts val="1130"/>
                        </a:lnSpc>
                      </a:pPr>
                      <a:r>
                        <a:rPr lang="en-US" sz="840" spc="-10" dirty="0">
                          <a:latin typeface="Arial"/>
                          <a:cs typeface="Arial"/>
                        </a:rPr>
                        <a:t>Accomack</a:t>
                      </a:r>
                      <a:endParaRPr sz="840" dirty="0">
                        <a:latin typeface="Arial"/>
                        <a:cs typeface="Arial"/>
                      </a:endParaRPr>
                    </a:p>
                  </a:txBody>
                  <a:tcPr marL="0" marR="0" marT="0" marB="0"/>
                </a:tc>
                <a:tc>
                  <a:txBody>
                    <a:bodyPr/>
                    <a:lstStyle/>
                    <a:p>
                      <a:pPr marL="28067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8</a:t>
                      </a:r>
                      <a:endParaRPr sz="840" dirty="0">
                        <a:latin typeface="Arial"/>
                        <a:cs typeface="Arial"/>
                      </a:endParaRPr>
                    </a:p>
                    <a:p>
                      <a:pPr marL="280670" marR="0" lvl="0" indent="0" algn="l" defTabSz="914400" rtl="0" eaLnBrk="1" fontAlgn="auto" latinLnBrk="0" hangingPunct="1">
                        <a:lnSpc>
                          <a:spcPts val="1130"/>
                        </a:lnSpc>
                        <a:spcBef>
                          <a:spcPts val="0"/>
                        </a:spcBef>
                        <a:spcAft>
                          <a:spcPts val="0"/>
                        </a:spcAft>
                        <a:buClrTx/>
                        <a:buSzTx/>
                        <a:buFontTx/>
                        <a:buNone/>
                        <a:tabLst/>
                        <a:defRPr/>
                      </a:pPr>
                      <a:r>
                        <a:rPr lang="en-US" sz="840" spc="5" dirty="0">
                          <a:latin typeface="Arial"/>
                          <a:cs typeface="Arial"/>
                        </a:rPr>
                        <a:t>C</a:t>
                      </a:r>
                      <a:r>
                        <a:rPr lang="en-US" sz="840" spc="0" dirty="0">
                          <a:latin typeface="Arial"/>
                          <a:cs typeface="Arial"/>
                        </a:rPr>
                        <a:t>ha</a:t>
                      </a:r>
                      <a:r>
                        <a:rPr lang="en-US" sz="840" spc="5" dirty="0">
                          <a:latin typeface="Arial"/>
                          <a:cs typeface="Arial"/>
                        </a:rPr>
                        <a:t>r</a:t>
                      </a:r>
                      <a:r>
                        <a:rPr lang="en-US" sz="840" spc="-5" dirty="0">
                          <a:latin typeface="Arial"/>
                          <a:cs typeface="Arial"/>
                        </a:rPr>
                        <a:t>l</a:t>
                      </a:r>
                      <a:r>
                        <a:rPr lang="en-US" sz="840" spc="0" dirty="0">
                          <a:latin typeface="Arial"/>
                          <a:cs typeface="Arial"/>
                        </a:rPr>
                        <a:t>es</a:t>
                      </a:r>
                      <a:r>
                        <a:rPr lang="en-US" sz="840" spc="3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lang="en-US" sz="840" dirty="0">
                        <a:latin typeface="Arial"/>
                        <a:cs typeface="Arial"/>
                      </a:endParaRPr>
                    </a:p>
                  </a:txBody>
                  <a:tcPr marL="0" marR="0" marT="0" marB="0"/>
                </a:tc>
                <a:tc>
                  <a:txBody>
                    <a:bodyPr/>
                    <a:lstStyle/>
                    <a:p>
                      <a:pPr marL="31877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10</a:t>
                      </a:r>
                      <a:endParaRPr sz="840" dirty="0">
                        <a:latin typeface="Arial"/>
                        <a:cs typeface="Arial"/>
                      </a:endParaRPr>
                    </a:p>
                    <a:p>
                      <a:pPr marL="318770">
                        <a:lnSpc>
                          <a:spcPts val="1130"/>
                        </a:lnSpc>
                      </a:pPr>
                      <a:r>
                        <a:rPr lang="en-US" sz="840" spc="-45" dirty="0">
                          <a:latin typeface="Arial"/>
                          <a:cs typeface="Arial"/>
                        </a:rPr>
                        <a:t>Amelia</a:t>
                      </a:r>
                      <a:endParaRPr sz="840" dirty="0">
                        <a:latin typeface="Arial"/>
                        <a:cs typeface="Arial"/>
                      </a:endParaRP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40" spc="5" dirty="0">
                          <a:latin typeface="Arial"/>
                          <a:cs typeface="Arial"/>
                        </a:rPr>
                        <a:t>Patrick</a:t>
                      </a:r>
                    </a:p>
                    <a:p>
                      <a:pPr marL="0" marR="0" lvl="0" indent="0" algn="l" defTabSz="914400" rtl="0" eaLnBrk="1" fontAlgn="b" latinLnBrk="0" hangingPunct="1">
                        <a:lnSpc>
                          <a:spcPct val="100000"/>
                        </a:lnSpc>
                        <a:spcBef>
                          <a:spcPts val="0"/>
                        </a:spcBef>
                        <a:spcAft>
                          <a:spcPts val="0"/>
                        </a:spcAft>
                        <a:buClrTx/>
                        <a:buSzTx/>
                        <a:buFontTx/>
                        <a:buNone/>
                        <a:tabLst/>
                        <a:defRPr/>
                      </a:pPr>
                      <a:r>
                        <a:rPr lang="en-US" sz="840" spc="5" dirty="0">
                          <a:latin typeface="Arial"/>
                          <a:cs typeface="Arial"/>
                        </a:rPr>
                        <a:t>Petersburg</a:t>
                      </a:r>
                      <a:r>
                        <a:rPr lang="en-US" sz="840" spc="5" baseline="0" dirty="0">
                          <a:latin typeface="Arial"/>
                          <a:cs typeface="Arial"/>
                        </a:rPr>
                        <a:t> City</a:t>
                      </a:r>
                      <a:endParaRPr lang="en-US" sz="840" dirty="0">
                        <a:latin typeface="Arial"/>
                        <a:cs typeface="Arial"/>
                      </a:endParaRPr>
                    </a:p>
                  </a:txBody>
                  <a:tcPr marL="164592" marR="0" marT="0" marB="0"/>
                </a:tc>
                <a:tc>
                  <a:txBody>
                    <a:bodyPr/>
                    <a:lstStyle/>
                    <a:p>
                      <a:pPr marL="245745">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45" dirty="0">
                          <a:latin typeface="Arial"/>
                          <a:cs typeface="Arial"/>
                        </a:rPr>
                        <a:t>1</a:t>
                      </a:r>
                      <a:r>
                        <a:rPr sz="840" b="1" spc="0" dirty="0">
                          <a:latin typeface="Arial"/>
                          <a:cs typeface="Arial"/>
                        </a:rPr>
                        <a:t>1</a:t>
                      </a:r>
                      <a:endParaRPr lang="en-US" sz="840" b="0" spc="0" dirty="0">
                        <a:latin typeface="Arial"/>
                        <a:cs typeface="Arial"/>
                      </a:endParaRPr>
                    </a:p>
                    <a:p>
                      <a:pPr marL="245745">
                        <a:lnSpc>
                          <a:spcPct val="100000"/>
                        </a:lnSpc>
                      </a:pPr>
                      <a:r>
                        <a:rPr lang="en-US" sz="840" spc="-5" dirty="0">
                          <a:latin typeface="Arial"/>
                          <a:cs typeface="Arial"/>
                        </a:rPr>
                        <a:t>Bland</a:t>
                      </a:r>
                      <a:endParaRPr sz="840" dirty="0">
                        <a:latin typeface="Arial"/>
                        <a:cs typeface="Arial"/>
                      </a:endParaRPr>
                    </a:p>
                  </a:txBody>
                  <a:tcPr marL="0" marR="0" marT="0" marB="0"/>
                </a:tc>
                <a:tc>
                  <a:txBody>
                    <a:bodyPr/>
                    <a:lstStyle/>
                    <a:p>
                      <a:pPr marL="233679">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12</a:t>
                      </a:r>
                      <a:endParaRPr sz="840" dirty="0">
                        <a:latin typeface="Arial"/>
                        <a:cs typeface="Arial"/>
                      </a:endParaRPr>
                    </a:p>
                    <a:p>
                      <a:pPr marL="233679">
                        <a:lnSpc>
                          <a:spcPts val="1130"/>
                        </a:lnSpc>
                      </a:pPr>
                      <a:r>
                        <a:rPr lang="en-US" sz="840" spc="5" dirty="0">
                          <a:latin typeface="Arial"/>
                          <a:cs typeface="Arial"/>
                        </a:rPr>
                        <a:t>C</a:t>
                      </a:r>
                      <a:r>
                        <a:rPr lang="en-US" sz="840" spc="0" dirty="0">
                          <a:latin typeface="Arial"/>
                          <a:cs typeface="Arial"/>
                        </a:rPr>
                        <a:t>he</a:t>
                      </a:r>
                      <a:r>
                        <a:rPr lang="en-US" sz="840" spc="10" dirty="0">
                          <a:latin typeface="Arial"/>
                          <a:cs typeface="Arial"/>
                        </a:rPr>
                        <a:t>s</a:t>
                      </a:r>
                      <a:r>
                        <a:rPr lang="en-US" sz="840" spc="0" dirty="0">
                          <a:latin typeface="Arial"/>
                          <a:cs typeface="Arial"/>
                        </a:rPr>
                        <a:t>apea</a:t>
                      </a:r>
                      <a:r>
                        <a:rPr lang="en-US" sz="840" spc="10" dirty="0">
                          <a:latin typeface="Arial"/>
                          <a:cs typeface="Arial"/>
                        </a:rPr>
                        <a:t>k</a:t>
                      </a:r>
                      <a:r>
                        <a:rPr lang="en-US" sz="840" spc="0" dirty="0">
                          <a:latin typeface="Arial"/>
                          <a:cs typeface="Arial"/>
                        </a:rPr>
                        <a:t>e</a:t>
                      </a:r>
                      <a:r>
                        <a:rPr lang="en-US" sz="840" spc="2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0"/>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Caroline</a:t>
                      </a:r>
                    </a:p>
                  </a:txBody>
                  <a:tcPr marL="9525" marR="9525" marT="9525" marB="0" anchor="ctr"/>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5" dirty="0">
                          <a:latin typeface="Arial"/>
                          <a:cs typeface="Arial"/>
                        </a:rPr>
                        <a:t>C</a:t>
                      </a:r>
                      <a:r>
                        <a:rPr lang="en-US" sz="840" spc="0" dirty="0">
                          <a:latin typeface="Arial"/>
                          <a:cs typeface="Arial"/>
                        </a:rPr>
                        <a:t>he</a:t>
                      </a:r>
                      <a:r>
                        <a:rPr lang="en-US" sz="840" spc="10" dirty="0">
                          <a:latin typeface="Arial"/>
                          <a:cs typeface="Arial"/>
                        </a:rPr>
                        <a:t>s</a:t>
                      </a:r>
                      <a:r>
                        <a:rPr lang="en-US" sz="840" spc="-10" dirty="0">
                          <a:latin typeface="Arial"/>
                          <a:cs typeface="Arial"/>
                        </a:rPr>
                        <a:t>t</a:t>
                      </a:r>
                      <a:r>
                        <a:rPr lang="en-US" sz="840" spc="25" dirty="0">
                          <a:latin typeface="Arial"/>
                          <a:cs typeface="Arial"/>
                        </a:rPr>
                        <a:t>e</a:t>
                      </a:r>
                      <a:r>
                        <a:rPr lang="en-US" sz="840" spc="-20" dirty="0">
                          <a:latin typeface="Arial"/>
                          <a:cs typeface="Arial"/>
                        </a:rPr>
                        <a:t>r</a:t>
                      </a:r>
                      <a:r>
                        <a:rPr lang="en-US" sz="840" spc="10" dirty="0">
                          <a:latin typeface="Arial"/>
                          <a:cs typeface="Arial"/>
                        </a:rPr>
                        <a:t>f</a:t>
                      </a:r>
                      <a:r>
                        <a:rPr lang="en-US" sz="840" spc="-5" dirty="0">
                          <a:latin typeface="Arial"/>
                          <a:cs typeface="Arial"/>
                        </a:rPr>
                        <a:t>i</a:t>
                      </a:r>
                      <a:r>
                        <a:rPr lang="en-US" sz="840" spc="0" dirty="0">
                          <a:latin typeface="Arial"/>
                          <a:cs typeface="Arial"/>
                        </a:rPr>
                        <a:t>e</a:t>
                      </a:r>
                      <a:r>
                        <a:rPr lang="en-US" sz="840" spc="20" dirty="0">
                          <a:latin typeface="Arial"/>
                          <a:cs typeface="Arial"/>
                        </a:rPr>
                        <a:t>l</a:t>
                      </a:r>
                      <a:r>
                        <a:rPr lang="en-US" sz="840" spc="0" dirty="0">
                          <a:latin typeface="Arial"/>
                          <a:cs typeface="Arial"/>
                        </a:rPr>
                        <a:t>d</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Amherst</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Pittsylvania</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Bristol City</a:t>
                      </a:r>
                    </a:p>
                  </a:txBody>
                  <a:tcPr marL="256032" marR="9525" marT="9525" marB="0"/>
                </a:tc>
                <a:tc>
                  <a:txBody>
                    <a:bodyPr/>
                    <a:lstStyle/>
                    <a:p>
                      <a:pPr marL="233679">
                        <a:lnSpc>
                          <a:spcPct val="100000"/>
                        </a:lnSpc>
                      </a:pPr>
                      <a:r>
                        <a:rPr lang="en-US" sz="840" spc="-5" dirty="0">
                          <a:latin typeface="Arial"/>
                          <a:cs typeface="Arial"/>
                        </a:rPr>
                        <a:t>F</a:t>
                      </a:r>
                      <a:r>
                        <a:rPr lang="en-US" sz="840" spc="5" dirty="0">
                          <a:latin typeface="Arial"/>
                          <a:cs typeface="Arial"/>
                        </a:rPr>
                        <a:t>r</a:t>
                      </a:r>
                      <a:r>
                        <a:rPr lang="en-US" sz="840" spc="0" dirty="0">
                          <a:latin typeface="Arial"/>
                          <a:cs typeface="Arial"/>
                        </a:rPr>
                        <a:t>an</a:t>
                      </a:r>
                      <a:r>
                        <a:rPr lang="en-US" sz="840" spc="10" dirty="0">
                          <a:latin typeface="Arial"/>
                          <a:cs typeface="Arial"/>
                        </a:rPr>
                        <a:t>k</a:t>
                      </a:r>
                      <a:r>
                        <a:rPr lang="en-US" sz="840" spc="-5" dirty="0">
                          <a:latin typeface="Arial"/>
                          <a:cs typeface="Arial"/>
                        </a:rPr>
                        <a:t>l</a:t>
                      </a:r>
                      <a:r>
                        <a:rPr lang="en-US" sz="840" spc="20" dirty="0">
                          <a:latin typeface="Arial"/>
                          <a:cs typeface="Arial"/>
                        </a:rPr>
                        <a:t>i</a:t>
                      </a:r>
                      <a:r>
                        <a:rPr lang="en-US" sz="840" spc="0" dirty="0">
                          <a:latin typeface="Arial"/>
                          <a:cs typeface="Arial"/>
                        </a:rPr>
                        <a:t>n </a:t>
                      </a:r>
                      <a:r>
                        <a:rPr lang="en-US" sz="840" spc="5" dirty="0">
                          <a:latin typeface="Arial"/>
                          <a:cs typeface="Arial"/>
                        </a:rPr>
                        <a:t>C</a:t>
                      </a:r>
                      <a:r>
                        <a:rPr lang="en-US" sz="840" spc="20"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1"/>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Essex</a:t>
                      </a:r>
                    </a:p>
                  </a:txBody>
                  <a:tcPr marL="9525" marR="9525" marT="9525" marB="0" anchor="b"/>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dirty="0">
                          <a:latin typeface="Arial"/>
                          <a:cs typeface="Arial"/>
                        </a:rPr>
                        <a:t>Goo</a:t>
                      </a:r>
                      <a:r>
                        <a:rPr lang="en-US" sz="840" spc="10" dirty="0">
                          <a:latin typeface="Arial"/>
                          <a:cs typeface="Arial"/>
                        </a:rPr>
                        <a:t>c</a:t>
                      </a:r>
                      <a:r>
                        <a:rPr lang="en-US" sz="840" spc="0" dirty="0">
                          <a:latin typeface="Arial"/>
                          <a:cs typeface="Arial"/>
                        </a:rPr>
                        <a:t>h</a:t>
                      </a:r>
                      <a:r>
                        <a:rPr lang="en-US" sz="840" spc="20" dirty="0">
                          <a:latin typeface="Arial"/>
                          <a:cs typeface="Arial"/>
                        </a:rPr>
                        <a:t>l</a:t>
                      </a:r>
                      <a:r>
                        <a:rPr lang="en-US" sz="840" spc="0" dirty="0">
                          <a:latin typeface="Arial"/>
                          <a:cs typeface="Arial"/>
                        </a:rPr>
                        <a:t>and</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Appomattox</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Prince Edward</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Buchanan</a:t>
                      </a:r>
                    </a:p>
                  </a:txBody>
                  <a:tcPr marL="256032" marR="9525" marT="9525" marB="0"/>
                </a:tc>
                <a:tc>
                  <a:txBody>
                    <a:bodyPr/>
                    <a:lstStyle/>
                    <a:p>
                      <a:pPr marL="233679">
                        <a:lnSpc>
                          <a:spcPct val="100000"/>
                        </a:lnSpc>
                      </a:pPr>
                      <a:r>
                        <a:rPr lang="en-US" sz="840" spc="-10" dirty="0">
                          <a:latin typeface="Arial"/>
                          <a:cs typeface="Arial"/>
                        </a:rPr>
                        <a:t>I</a:t>
                      </a:r>
                      <a:r>
                        <a:rPr lang="en-US" sz="840" spc="10" dirty="0">
                          <a:latin typeface="Arial"/>
                          <a:cs typeface="Arial"/>
                        </a:rPr>
                        <a:t>s</a:t>
                      </a:r>
                      <a:r>
                        <a:rPr lang="en-US" sz="840" spc="-5" dirty="0">
                          <a:latin typeface="Arial"/>
                          <a:cs typeface="Arial"/>
                        </a:rPr>
                        <a:t>l</a:t>
                      </a:r>
                      <a:r>
                        <a:rPr lang="en-US" sz="840" spc="0" dirty="0">
                          <a:latin typeface="Arial"/>
                          <a:cs typeface="Arial"/>
                        </a:rPr>
                        <a:t>e</a:t>
                      </a:r>
                      <a:r>
                        <a:rPr lang="en-US" sz="840" spc="25" dirty="0">
                          <a:latin typeface="Arial"/>
                          <a:cs typeface="Arial"/>
                        </a:rPr>
                        <a:t> </a:t>
                      </a:r>
                      <a:r>
                        <a:rPr lang="en-US" sz="840" spc="0" dirty="0">
                          <a:latin typeface="Arial"/>
                          <a:cs typeface="Arial"/>
                        </a:rPr>
                        <a:t>of</a:t>
                      </a:r>
                      <a:r>
                        <a:rPr lang="en-US" sz="840" spc="10" dirty="0">
                          <a:latin typeface="Arial"/>
                          <a:cs typeface="Arial"/>
                        </a:rPr>
                        <a:t> </a:t>
                      </a:r>
                      <a:r>
                        <a:rPr lang="en-US" sz="840" spc="30" dirty="0">
                          <a:latin typeface="Arial"/>
                          <a:cs typeface="Arial"/>
                        </a:rPr>
                        <a:t>W</a:t>
                      </a:r>
                      <a:r>
                        <a:rPr lang="en-US" sz="840" spc="-5" dirty="0">
                          <a:latin typeface="Arial"/>
                          <a:cs typeface="Arial"/>
                        </a:rPr>
                        <a:t>i</a:t>
                      </a:r>
                      <a:r>
                        <a:rPr lang="en-US" sz="840" spc="0" dirty="0">
                          <a:latin typeface="Arial"/>
                          <a:cs typeface="Arial"/>
                        </a:rPr>
                        <a:t>ght</a:t>
                      </a:r>
                      <a:endParaRPr sz="840" dirty="0">
                        <a:latin typeface="Arial"/>
                        <a:cs typeface="Arial"/>
                      </a:endParaRPr>
                    </a:p>
                  </a:txBody>
                  <a:tcPr marL="0" marR="0" marT="0" marB="0"/>
                </a:tc>
                <a:extLst>
                  <a:ext uri="{0D108BD9-81ED-4DB2-BD59-A6C34878D82A}">
                    <a16:rowId xmlns:a16="http://schemas.microsoft.com/office/drawing/2014/main" val="10002"/>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Gloucester</a:t>
                      </a:r>
                    </a:p>
                  </a:txBody>
                  <a:tcPr marL="9525" marR="9525" marT="9525" marB="0" anchor="ctr"/>
                </a:tc>
                <a:tc>
                  <a:txBody>
                    <a:bodyPr/>
                    <a:lstStyle/>
                    <a:p>
                      <a:pPr marL="280670">
                        <a:lnSpc>
                          <a:spcPct val="100000"/>
                        </a:lnSpc>
                      </a:pPr>
                      <a:r>
                        <a:rPr sz="840" spc="5" dirty="0">
                          <a:latin typeface="Arial"/>
                          <a:cs typeface="Arial"/>
                        </a:rPr>
                        <a:t>H</a:t>
                      </a:r>
                      <a:r>
                        <a:rPr sz="840" spc="0" dirty="0">
                          <a:latin typeface="Arial"/>
                          <a:cs typeface="Arial"/>
                        </a:rPr>
                        <a:t>ano</a:t>
                      </a:r>
                      <a:r>
                        <a:rPr sz="840" spc="10" dirty="0">
                          <a:latin typeface="Arial"/>
                          <a:cs typeface="Arial"/>
                        </a:rPr>
                        <a:t>v</a:t>
                      </a:r>
                      <a:r>
                        <a:rPr sz="840" spc="0" dirty="0">
                          <a:latin typeface="Arial"/>
                          <a:cs typeface="Arial"/>
                        </a:rPr>
                        <a:t>er</a:t>
                      </a:r>
                      <a:endParaRPr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Bedford</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Prince George</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Carroll</a:t>
                      </a:r>
                    </a:p>
                  </a:txBody>
                  <a:tcPr marL="256032" marR="9525" marT="9525" marB="0"/>
                </a:tc>
                <a:tc>
                  <a:txBody>
                    <a:bodyPr/>
                    <a:lstStyle/>
                    <a:p>
                      <a:pPr marL="233679">
                        <a:lnSpc>
                          <a:spcPct val="100000"/>
                        </a:lnSpc>
                      </a:pPr>
                      <a:r>
                        <a:rPr lang="en-US" sz="840" spc="5" dirty="0">
                          <a:latin typeface="Arial"/>
                          <a:cs typeface="Arial"/>
                        </a:rPr>
                        <a:t>N</a:t>
                      </a:r>
                      <a:r>
                        <a:rPr lang="en-US" sz="840" spc="0" dirty="0">
                          <a:latin typeface="Arial"/>
                          <a:cs typeface="Arial"/>
                        </a:rPr>
                        <a:t>o</a:t>
                      </a:r>
                      <a:r>
                        <a:rPr lang="en-US" sz="840" spc="5" dirty="0">
                          <a:latin typeface="Arial"/>
                          <a:cs typeface="Arial"/>
                        </a:rPr>
                        <a:t>r</a:t>
                      </a:r>
                      <a:r>
                        <a:rPr lang="en-US" sz="840" spc="-10" dirty="0">
                          <a:latin typeface="Arial"/>
                          <a:cs typeface="Arial"/>
                        </a:rPr>
                        <a:t>f</a:t>
                      </a:r>
                      <a:r>
                        <a:rPr lang="en-US" sz="840" spc="0" dirty="0">
                          <a:latin typeface="Arial"/>
                          <a:cs typeface="Arial"/>
                        </a:rPr>
                        <a:t>o</a:t>
                      </a:r>
                      <a:r>
                        <a:rPr lang="en-US" sz="840" spc="20" dirty="0">
                          <a:latin typeface="Arial"/>
                          <a:cs typeface="Arial"/>
                        </a:rPr>
                        <a:t>l</a:t>
                      </a:r>
                      <a:r>
                        <a:rPr lang="en-US" sz="840" spc="0" dirty="0">
                          <a:latin typeface="Arial"/>
                          <a:cs typeface="Arial"/>
                        </a:rPr>
                        <a:t>k</a:t>
                      </a:r>
                      <a:r>
                        <a:rPr lang="en-US" sz="840" spc="10"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3"/>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James City</a:t>
                      </a:r>
                    </a:p>
                  </a:txBody>
                  <a:tcPr marL="9525" marR="9525" marT="9525" marB="0" anchor="ctr"/>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5" dirty="0">
                          <a:latin typeface="Arial"/>
                          <a:cs typeface="Arial"/>
                        </a:rPr>
                        <a:t>H</a:t>
                      </a:r>
                      <a:r>
                        <a:rPr lang="en-US" sz="840" spc="0" dirty="0">
                          <a:latin typeface="Arial"/>
                          <a:cs typeface="Arial"/>
                        </a:rPr>
                        <a:t>en</a:t>
                      </a:r>
                      <a:r>
                        <a:rPr lang="en-US" sz="840" spc="5" dirty="0">
                          <a:latin typeface="Arial"/>
                          <a:cs typeface="Arial"/>
                        </a:rPr>
                        <a:t>r</a:t>
                      </a:r>
                      <a:r>
                        <a:rPr lang="en-US" sz="840" spc="-5" dirty="0">
                          <a:latin typeface="Arial"/>
                          <a:cs typeface="Arial"/>
                        </a:rPr>
                        <a:t>i</a:t>
                      </a:r>
                      <a:r>
                        <a:rPr lang="en-US" sz="840" spc="10" dirty="0">
                          <a:latin typeface="Arial"/>
                          <a:cs typeface="Arial"/>
                        </a:rPr>
                        <a:t>c</a:t>
                      </a:r>
                      <a:r>
                        <a:rPr lang="en-US" sz="840" spc="0" dirty="0">
                          <a:latin typeface="Arial"/>
                          <a:cs typeface="Arial"/>
                        </a:rPr>
                        <a:t>o</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Bedford City</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Surrey</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Dickenson</a:t>
                      </a:r>
                    </a:p>
                  </a:txBody>
                  <a:tcPr marL="256032" marR="9525" marT="9525" marB="0"/>
                </a:tc>
                <a:tc>
                  <a:txBody>
                    <a:bodyPr/>
                    <a:lstStyle/>
                    <a:p>
                      <a:pPr marL="233679">
                        <a:lnSpc>
                          <a:spcPct val="100000"/>
                        </a:lnSpc>
                      </a:pPr>
                      <a:r>
                        <a:rPr lang="en-US" sz="840" spc="-10" dirty="0">
                          <a:latin typeface="Arial"/>
                          <a:cs typeface="Arial"/>
                        </a:rPr>
                        <a:t>P</a:t>
                      </a:r>
                      <a:r>
                        <a:rPr lang="en-US" sz="840" spc="0" dirty="0">
                          <a:latin typeface="Arial"/>
                          <a:cs typeface="Arial"/>
                        </a:rPr>
                        <a:t>o</a:t>
                      </a:r>
                      <a:r>
                        <a:rPr lang="en-US" sz="840" spc="5" dirty="0">
                          <a:latin typeface="Arial"/>
                          <a:cs typeface="Arial"/>
                        </a:rPr>
                        <a:t>r</a:t>
                      </a:r>
                      <a:r>
                        <a:rPr lang="en-US" sz="840" spc="10" dirty="0">
                          <a:latin typeface="Arial"/>
                          <a:cs typeface="Arial"/>
                        </a:rPr>
                        <a:t>ts</a:t>
                      </a:r>
                      <a:r>
                        <a:rPr lang="en-US" sz="840" spc="-5" dirty="0">
                          <a:latin typeface="Arial"/>
                          <a:cs typeface="Arial"/>
                        </a:rPr>
                        <a:t>m</a:t>
                      </a:r>
                      <a:r>
                        <a:rPr lang="en-US" sz="840" spc="25" dirty="0">
                          <a:latin typeface="Arial"/>
                          <a:cs typeface="Arial"/>
                        </a:rPr>
                        <a:t>o</a:t>
                      </a:r>
                      <a:r>
                        <a:rPr lang="en-US" sz="840" spc="0" dirty="0">
                          <a:latin typeface="Arial"/>
                          <a:cs typeface="Arial"/>
                        </a:rPr>
                        <a:t>u</a:t>
                      </a:r>
                      <a:r>
                        <a:rPr lang="en-US" sz="840" spc="-10" dirty="0">
                          <a:latin typeface="Arial"/>
                          <a:cs typeface="Arial"/>
                        </a:rPr>
                        <a:t>t</a:t>
                      </a:r>
                      <a:r>
                        <a:rPr lang="en-US" sz="840" spc="0" dirty="0">
                          <a:latin typeface="Arial"/>
                          <a:cs typeface="Arial"/>
                        </a:rPr>
                        <a:t>h</a:t>
                      </a:r>
                      <a:r>
                        <a:rPr lang="en-US" sz="840" spc="25" dirty="0">
                          <a:latin typeface="Arial"/>
                          <a:cs typeface="Arial"/>
                        </a:rPr>
                        <a:t> </a:t>
                      </a:r>
                      <a:r>
                        <a:rPr lang="en-US" sz="840" spc="5" dirty="0">
                          <a:latin typeface="Arial"/>
                          <a:cs typeface="Arial"/>
                        </a:rPr>
                        <a:t>C</a:t>
                      </a:r>
                      <a:r>
                        <a:rPr lang="en-US" sz="840" spc="20"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4"/>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King and Queen</a:t>
                      </a:r>
                    </a:p>
                  </a:txBody>
                  <a:tcPr marL="9525" marR="9525" marT="9525" marB="0" anchor="ctr"/>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10" dirty="0">
                          <a:latin typeface="Arial"/>
                          <a:cs typeface="Arial"/>
                        </a:rPr>
                        <a:t>K</a:t>
                      </a:r>
                      <a:r>
                        <a:rPr lang="en-US" sz="840" spc="20" dirty="0">
                          <a:latin typeface="Arial"/>
                          <a:cs typeface="Arial"/>
                        </a:rPr>
                        <a:t>i</a:t>
                      </a:r>
                      <a:r>
                        <a:rPr lang="en-US" sz="840" spc="0" dirty="0">
                          <a:latin typeface="Arial"/>
                          <a:cs typeface="Arial"/>
                        </a:rPr>
                        <a:t>ng </a:t>
                      </a:r>
                      <a:r>
                        <a:rPr lang="en-US" sz="840" spc="30" dirty="0">
                          <a:latin typeface="Arial"/>
                          <a:cs typeface="Arial"/>
                        </a:rPr>
                        <a:t>W</a:t>
                      </a:r>
                      <a:r>
                        <a:rPr lang="en-US" sz="840" spc="-5" dirty="0">
                          <a:latin typeface="Arial"/>
                          <a:cs typeface="Arial"/>
                        </a:rPr>
                        <a:t>il</a:t>
                      </a:r>
                      <a:r>
                        <a:rPr lang="en-US" sz="840" spc="20" dirty="0">
                          <a:latin typeface="Arial"/>
                          <a:cs typeface="Arial"/>
                        </a:rPr>
                        <a:t>l</a:t>
                      </a:r>
                      <a:r>
                        <a:rPr lang="en-US" sz="840" spc="-5" dirty="0">
                          <a:latin typeface="Arial"/>
                          <a:cs typeface="Arial"/>
                        </a:rPr>
                        <a:t>i</a:t>
                      </a:r>
                      <a:r>
                        <a:rPr lang="en-US" sz="840" spc="0" dirty="0">
                          <a:latin typeface="Arial"/>
                          <a:cs typeface="Arial"/>
                        </a:rPr>
                        <a:t>am</a:t>
                      </a:r>
                      <a:endParaRPr lang="en-US" sz="840" dirty="0">
                        <a:latin typeface="Arial"/>
                        <a:cs typeface="Arial"/>
                      </a:endParaRPr>
                    </a:p>
                  </a:txBody>
                  <a:tcPr marL="0" marR="0" marT="0" marB="0"/>
                </a:tc>
                <a:tc>
                  <a:txBody>
                    <a:bodyPr/>
                    <a:lstStyle/>
                    <a:p>
                      <a:pPr algn="l" fontAlgn="b"/>
                      <a:r>
                        <a:rPr lang="en-US" sz="840" b="0" i="0" u="none" strike="noStrike">
                          <a:solidFill>
                            <a:srgbClr val="000000"/>
                          </a:solidFill>
                          <a:effectLst/>
                          <a:latin typeface="Arial" panose="020B0604020202020204" pitchFamily="34" charset="0"/>
                          <a:cs typeface="Arial" panose="020B0604020202020204" pitchFamily="34" charset="0"/>
                        </a:rPr>
                        <a:t>Brunswick</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Sussex</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Floyd</a:t>
                      </a:r>
                    </a:p>
                  </a:txBody>
                  <a:tcPr marL="256032" marR="9525" marT="9525" marB="0"/>
                </a:tc>
                <a:tc>
                  <a:txBody>
                    <a:bodyPr/>
                    <a:lstStyle/>
                    <a:p>
                      <a:pPr marL="233679">
                        <a:lnSpc>
                          <a:spcPct val="100000"/>
                        </a:lnSpc>
                      </a:pPr>
                      <a:r>
                        <a:rPr lang="en-US" sz="840" spc="-10" dirty="0">
                          <a:latin typeface="Arial"/>
                          <a:cs typeface="Arial"/>
                        </a:rPr>
                        <a:t>S</a:t>
                      </a:r>
                      <a:r>
                        <a:rPr lang="en-US" sz="840" spc="0" dirty="0">
                          <a:latin typeface="Arial"/>
                          <a:cs typeface="Arial"/>
                        </a:rPr>
                        <a:t>o</a:t>
                      </a:r>
                      <a:r>
                        <a:rPr lang="en-US" sz="840" spc="25" dirty="0">
                          <a:latin typeface="Arial"/>
                          <a:cs typeface="Arial"/>
                        </a:rPr>
                        <a:t>u</a:t>
                      </a:r>
                      <a:r>
                        <a:rPr lang="en-US" sz="840" spc="-10" dirty="0">
                          <a:latin typeface="Arial"/>
                          <a:cs typeface="Arial"/>
                        </a:rPr>
                        <a:t>t</a:t>
                      </a:r>
                      <a:r>
                        <a:rPr lang="en-US" sz="840" spc="0" dirty="0">
                          <a:latin typeface="Arial"/>
                          <a:cs typeface="Arial"/>
                        </a:rPr>
                        <a:t>h</a:t>
                      </a:r>
                      <a:r>
                        <a:rPr lang="en-US" sz="840" spc="25" dirty="0">
                          <a:latin typeface="Arial"/>
                          <a:cs typeface="Arial"/>
                        </a:rPr>
                        <a:t>a</a:t>
                      </a:r>
                      <a:r>
                        <a:rPr lang="en-US" sz="840" spc="-5" dirty="0">
                          <a:latin typeface="Arial"/>
                          <a:cs typeface="Arial"/>
                        </a:rPr>
                        <a:t>m</a:t>
                      </a:r>
                      <a:r>
                        <a:rPr lang="en-US" sz="840" spc="0" dirty="0">
                          <a:latin typeface="Arial"/>
                          <a:cs typeface="Arial"/>
                        </a:rPr>
                        <a:t>p</a:t>
                      </a:r>
                      <a:r>
                        <a:rPr lang="en-US" sz="840" spc="10" dirty="0">
                          <a:latin typeface="Arial"/>
                          <a:cs typeface="Arial"/>
                        </a:rPr>
                        <a:t>t</a:t>
                      </a:r>
                      <a:r>
                        <a:rPr lang="en-US" sz="840" spc="0" dirty="0">
                          <a:latin typeface="Arial"/>
                          <a:cs typeface="Arial"/>
                        </a:rPr>
                        <a:t>on</a:t>
                      </a:r>
                      <a:endParaRPr sz="840" dirty="0">
                        <a:latin typeface="Arial"/>
                        <a:cs typeface="Arial"/>
                      </a:endParaRPr>
                    </a:p>
                  </a:txBody>
                  <a:tcPr marL="0" marR="0" marT="0" marB="0"/>
                </a:tc>
                <a:extLst>
                  <a:ext uri="{0D108BD9-81ED-4DB2-BD59-A6C34878D82A}">
                    <a16:rowId xmlns:a16="http://schemas.microsoft.com/office/drawing/2014/main" val="10005"/>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King George</a:t>
                      </a:r>
                    </a:p>
                  </a:txBody>
                  <a:tcPr marL="9525" marR="9525" marT="9525" marB="0" anchor="ctr"/>
                </a:tc>
                <a:tc>
                  <a:txBody>
                    <a:bodyPr/>
                    <a:lstStyle/>
                    <a:p>
                      <a:pPr marL="280670">
                        <a:lnSpc>
                          <a:spcPct val="100000"/>
                        </a:lnSpc>
                      </a:pPr>
                      <a:r>
                        <a:rPr sz="840" spc="5" dirty="0">
                          <a:latin typeface="Arial"/>
                          <a:cs typeface="Arial"/>
                        </a:rPr>
                        <a:t>N</a:t>
                      </a:r>
                      <a:r>
                        <a:rPr sz="840" spc="0" dirty="0">
                          <a:latin typeface="Arial"/>
                          <a:cs typeface="Arial"/>
                        </a:rPr>
                        <a:t>ew</a:t>
                      </a:r>
                      <a:r>
                        <a:rPr sz="840" spc="5" dirty="0">
                          <a:latin typeface="Arial"/>
                          <a:cs typeface="Arial"/>
                        </a:rPr>
                        <a:t> </a:t>
                      </a:r>
                      <a:r>
                        <a:rPr sz="840" spc="15" dirty="0">
                          <a:latin typeface="Arial"/>
                          <a:cs typeface="Arial"/>
                        </a:rPr>
                        <a:t>K</a:t>
                      </a:r>
                      <a:r>
                        <a:rPr sz="840" spc="0" dirty="0">
                          <a:latin typeface="Arial"/>
                          <a:cs typeface="Arial"/>
                        </a:rPr>
                        <a:t>e</a:t>
                      </a:r>
                      <a:r>
                        <a:rPr sz="840" spc="25" dirty="0">
                          <a:latin typeface="Arial"/>
                          <a:cs typeface="Arial"/>
                        </a:rPr>
                        <a:t>n</a:t>
                      </a:r>
                      <a:r>
                        <a:rPr sz="840" spc="0" dirty="0">
                          <a:latin typeface="Arial"/>
                          <a:cs typeface="Arial"/>
                        </a:rPr>
                        <a:t>t</a:t>
                      </a:r>
                      <a:endParaRPr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Buckingham</a:t>
                      </a:r>
                    </a:p>
                  </a:txBody>
                  <a:tcPr marL="320040" marR="9525" marT="9525" marB="0" anchor="b"/>
                </a:tc>
                <a:tc>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Galax City</a:t>
                      </a:r>
                    </a:p>
                  </a:txBody>
                  <a:tcPr marL="256032" marR="9525" marT="9525" marB="0"/>
                </a:tc>
                <a:tc>
                  <a:txBody>
                    <a:bodyPr/>
                    <a:lstStyle/>
                    <a:p>
                      <a:pPr marL="233679">
                        <a:lnSpc>
                          <a:spcPct val="100000"/>
                        </a:lnSpc>
                      </a:pPr>
                      <a:r>
                        <a:rPr lang="en-US" sz="840" spc="-10" dirty="0">
                          <a:latin typeface="Arial"/>
                          <a:cs typeface="Arial"/>
                        </a:rPr>
                        <a:t>S</a:t>
                      </a:r>
                      <a:r>
                        <a:rPr lang="en-US" sz="840" spc="0" dirty="0">
                          <a:latin typeface="Arial"/>
                          <a:cs typeface="Arial"/>
                        </a:rPr>
                        <a:t>u</a:t>
                      </a:r>
                      <a:r>
                        <a:rPr lang="en-US" sz="840" spc="-10" dirty="0">
                          <a:latin typeface="Arial"/>
                          <a:cs typeface="Arial"/>
                        </a:rPr>
                        <a:t>f</a:t>
                      </a:r>
                      <a:r>
                        <a:rPr lang="en-US" sz="840" spc="10" dirty="0">
                          <a:latin typeface="Arial"/>
                          <a:cs typeface="Arial"/>
                        </a:rPr>
                        <a:t>f</a:t>
                      </a:r>
                      <a:r>
                        <a:rPr lang="en-US" sz="840" spc="0" dirty="0">
                          <a:latin typeface="Arial"/>
                          <a:cs typeface="Arial"/>
                        </a:rPr>
                        <a:t>o</a:t>
                      </a:r>
                      <a:r>
                        <a:rPr lang="en-US" sz="840" spc="-5" dirty="0">
                          <a:latin typeface="Arial"/>
                          <a:cs typeface="Arial"/>
                        </a:rPr>
                        <a:t>l</a:t>
                      </a:r>
                      <a:r>
                        <a:rPr lang="en-US" sz="840" spc="0" dirty="0">
                          <a:latin typeface="Arial"/>
                          <a:cs typeface="Arial"/>
                        </a:rPr>
                        <a:t>k</a:t>
                      </a:r>
                      <a:r>
                        <a:rPr lang="en-US" sz="840" spc="3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6"/>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Lancaster</a:t>
                      </a:r>
                    </a:p>
                  </a:txBody>
                  <a:tcPr marL="9525" marR="9525" marT="9525" marB="0" anchor="b"/>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10" dirty="0">
                          <a:latin typeface="Arial"/>
                          <a:cs typeface="Arial"/>
                        </a:rPr>
                        <a:t>P</a:t>
                      </a:r>
                      <a:r>
                        <a:rPr lang="en-US" sz="840" spc="0" dirty="0">
                          <a:latin typeface="Arial"/>
                          <a:cs typeface="Arial"/>
                        </a:rPr>
                        <a:t>o</a:t>
                      </a:r>
                      <a:r>
                        <a:rPr lang="en-US" sz="840" spc="30" dirty="0">
                          <a:latin typeface="Arial"/>
                          <a:cs typeface="Arial"/>
                        </a:rPr>
                        <a:t>w</a:t>
                      </a:r>
                      <a:r>
                        <a:rPr lang="en-US" sz="840" spc="0" dirty="0">
                          <a:latin typeface="Arial"/>
                          <a:cs typeface="Arial"/>
                        </a:rPr>
                        <a:t>ha</a:t>
                      </a:r>
                      <a:r>
                        <a:rPr lang="en-US" sz="840" spc="-10" dirty="0">
                          <a:latin typeface="Arial"/>
                          <a:cs typeface="Arial"/>
                        </a:rPr>
                        <a:t>t</a:t>
                      </a:r>
                      <a:r>
                        <a:rPr lang="en-US" sz="840" spc="25" dirty="0">
                          <a:latin typeface="Arial"/>
                          <a:cs typeface="Arial"/>
                        </a:rPr>
                        <a:t>a</a:t>
                      </a:r>
                      <a:r>
                        <a:rPr lang="en-US" sz="840" spc="0" dirty="0">
                          <a:latin typeface="Arial"/>
                          <a:cs typeface="Arial"/>
                        </a:rPr>
                        <a:t>n</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Campbell</a:t>
                      </a:r>
                    </a:p>
                  </a:txBody>
                  <a:tcPr marL="320040" marR="9525" marT="9525" marB="0" anchor="b"/>
                </a:tc>
                <a:tc>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Giles</a:t>
                      </a:r>
                    </a:p>
                  </a:txBody>
                  <a:tcPr marL="256032" marR="9525" marT="9525" marB="0"/>
                </a:tc>
                <a:tc>
                  <a:txBody>
                    <a:bodyPr/>
                    <a:lstStyle/>
                    <a:p>
                      <a:pPr marL="233679">
                        <a:lnSpc>
                          <a:spcPct val="100000"/>
                        </a:lnSpc>
                      </a:pPr>
                      <a:r>
                        <a:rPr lang="en-US" sz="840" spc="-10" dirty="0">
                          <a:latin typeface="Arial"/>
                          <a:cs typeface="Arial"/>
                        </a:rPr>
                        <a:t>V</a:t>
                      </a:r>
                      <a:r>
                        <a:rPr lang="en-US" sz="840" spc="-5" dirty="0">
                          <a:latin typeface="Arial"/>
                          <a:cs typeface="Arial"/>
                        </a:rPr>
                        <a:t>i</a:t>
                      </a:r>
                      <a:r>
                        <a:rPr lang="en-US" sz="840" spc="5" dirty="0">
                          <a:latin typeface="Arial"/>
                          <a:cs typeface="Arial"/>
                        </a:rPr>
                        <a:t>r</a:t>
                      </a:r>
                      <a:r>
                        <a:rPr lang="en-US" sz="840" spc="0" dirty="0">
                          <a:latin typeface="Arial"/>
                          <a:cs typeface="Arial"/>
                        </a:rPr>
                        <a:t>g</a:t>
                      </a:r>
                      <a:r>
                        <a:rPr lang="en-US" sz="840" spc="-5" dirty="0">
                          <a:latin typeface="Arial"/>
                          <a:cs typeface="Arial"/>
                        </a:rPr>
                        <a:t>i</a:t>
                      </a:r>
                      <a:r>
                        <a:rPr lang="en-US" sz="840" spc="0" dirty="0">
                          <a:latin typeface="Arial"/>
                          <a:cs typeface="Arial"/>
                        </a:rPr>
                        <a:t>n</a:t>
                      </a:r>
                      <a:r>
                        <a:rPr lang="en-US" sz="840" spc="20" dirty="0">
                          <a:latin typeface="Arial"/>
                          <a:cs typeface="Arial"/>
                        </a:rPr>
                        <a:t>i</a:t>
                      </a:r>
                      <a:r>
                        <a:rPr lang="en-US" sz="840" spc="0" dirty="0">
                          <a:latin typeface="Arial"/>
                          <a:cs typeface="Arial"/>
                        </a:rPr>
                        <a:t>a </a:t>
                      </a:r>
                      <a:r>
                        <a:rPr lang="en-US" sz="840" spc="15" dirty="0">
                          <a:latin typeface="Arial"/>
                          <a:cs typeface="Arial"/>
                        </a:rPr>
                        <a:t>B</a:t>
                      </a:r>
                      <a:r>
                        <a:rPr lang="en-US" sz="840" spc="0" dirty="0">
                          <a:latin typeface="Arial"/>
                          <a:cs typeface="Arial"/>
                        </a:rPr>
                        <a:t>ea</a:t>
                      </a:r>
                      <a:r>
                        <a:rPr lang="en-US" sz="840" spc="10" dirty="0">
                          <a:latin typeface="Arial"/>
                          <a:cs typeface="Arial"/>
                        </a:rPr>
                        <a:t>c</a:t>
                      </a:r>
                      <a:r>
                        <a:rPr lang="en-US" sz="840" spc="0" dirty="0">
                          <a:latin typeface="Arial"/>
                          <a:cs typeface="Arial"/>
                        </a:rPr>
                        <a:t>h</a:t>
                      </a:r>
                      <a:r>
                        <a:rPr lang="en-US" sz="840" spc="2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7"/>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Mathews</a:t>
                      </a:r>
                    </a:p>
                  </a:txBody>
                  <a:tcPr marL="9525" marR="9525" marT="9525" marB="0" anchor="b"/>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5" dirty="0">
                          <a:latin typeface="Arial"/>
                          <a:cs typeface="Arial"/>
                        </a:rPr>
                        <a:t>R</a:t>
                      </a:r>
                      <a:r>
                        <a:rPr lang="en-US" sz="840" spc="-5" dirty="0">
                          <a:latin typeface="Arial"/>
                          <a:cs typeface="Arial"/>
                        </a:rPr>
                        <a:t>i</a:t>
                      </a:r>
                      <a:r>
                        <a:rPr lang="en-US" sz="840" spc="10" dirty="0">
                          <a:latin typeface="Arial"/>
                          <a:cs typeface="Arial"/>
                        </a:rPr>
                        <a:t>c</a:t>
                      </a:r>
                      <a:r>
                        <a:rPr lang="en-US" sz="840" spc="0" dirty="0">
                          <a:latin typeface="Arial"/>
                          <a:cs typeface="Arial"/>
                        </a:rPr>
                        <a:t>h</a:t>
                      </a:r>
                      <a:r>
                        <a:rPr lang="en-US" sz="840" spc="20" dirty="0">
                          <a:latin typeface="Arial"/>
                          <a:cs typeface="Arial"/>
                        </a:rPr>
                        <a:t>m</a:t>
                      </a:r>
                      <a:r>
                        <a:rPr lang="en-US" sz="840" spc="0" dirty="0">
                          <a:latin typeface="Arial"/>
                          <a:cs typeface="Arial"/>
                        </a:rPr>
                        <a:t>ond</a:t>
                      </a:r>
                      <a:r>
                        <a:rPr lang="en-US" sz="840" spc="2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Charlotte </a:t>
                      </a:r>
                    </a:p>
                  </a:txBody>
                  <a:tcPr marL="320040" marR="9525" marT="9525" marB="0" anchor="b"/>
                </a:tc>
                <a:tc>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Grayson</a:t>
                      </a:r>
                    </a:p>
                  </a:txBody>
                  <a:tcPr marL="256032" marR="9525" marT="9525" marB="0"/>
                </a:tc>
                <a:tc>
                  <a:txBody>
                    <a:bodyPr/>
                    <a:lstStyle/>
                    <a:p>
                      <a:endParaRPr sz="840" dirty="0">
                        <a:latin typeface="Arial"/>
                        <a:cs typeface="Arial"/>
                      </a:endParaRPr>
                    </a:p>
                  </a:txBody>
                  <a:tcPr marL="0" marR="0" marT="0" marB="0"/>
                </a:tc>
                <a:extLst>
                  <a:ext uri="{0D108BD9-81ED-4DB2-BD59-A6C34878D82A}">
                    <a16:rowId xmlns:a16="http://schemas.microsoft.com/office/drawing/2014/main" val="10008"/>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Middlesex</a:t>
                      </a:r>
                    </a:p>
                  </a:txBody>
                  <a:tcPr marL="9525" marR="9525" marT="9525" marB="0" anchor="b"/>
                </a:tc>
                <a:tc>
                  <a:txBody>
                    <a:bodyPr/>
                    <a:lstStyle/>
                    <a:p>
                      <a:endParaRPr sz="840" dirty="0">
                        <a:latin typeface="Arial"/>
                        <a:cs typeface="Arial"/>
                      </a:endParaRPr>
                    </a:p>
                  </a:txBody>
                  <a:tcPr marL="0" marR="0" marT="0" marB="0"/>
                </a:tc>
                <a:tc gridSpan="2">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Colonial Heights City</a:t>
                      </a:r>
                    </a:p>
                  </a:txBody>
                  <a:tcPr marL="320040" marR="9525" marT="9525" marB="0" anchor="b"/>
                </a:tc>
                <a:tc hMerge="1">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Lee</a:t>
                      </a:r>
                    </a:p>
                  </a:txBody>
                  <a:tcPr marL="256032" marR="9525" marT="9525" marB="0"/>
                </a:tc>
                <a:tc>
                  <a:txBody>
                    <a:bodyPr/>
                    <a:lstStyle/>
                    <a:p>
                      <a:endParaRPr sz="840" dirty="0">
                        <a:latin typeface="Arial"/>
                        <a:cs typeface="Arial"/>
                      </a:endParaRPr>
                    </a:p>
                  </a:txBody>
                  <a:tcPr marL="0" marR="0" marT="0" marB="0"/>
                </a:tc>
                <a:extLst>
                  <a:ext uri="{0D108BD9-81ED-4DB2-BD59-A6C34878D82A}">
                    <a16:rowId xmlns:a16="http://schemas.microsoft.com/office/drawing/2014/main" val="10009"/>
                  </a:ext>
                </a:extLst>
              </a:tr>
            </a:tbl>
          </a:graphicData>
        </a:graphic>
      </p:graphicFrame>
      <p:sp>
        <p:nvSpPr>
          <p:cNvPr id="2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Gill Sans MT" panose="020B0502020104020203" pitchFamily="34" charset="0"/>
                <a:ea typeface="ＭＳ Ｐゴシック" charset="0"/>
              </a:rPr>
              <a:t>for the Virginia Health Care Foundation</a:t>
            </a:r>
          </a:p>
        </p:txBody>
      </p:sp>
    </p:spTree>
    <p:extLst>
      <p:ext uri="{BB962C8B-B14F-4D97-AF65-F5344CB8AC3E}">
        <p14:creationId xmlns:p14="http://schemas.microsoft.com/office/powerpoint/2010/main" val="429109184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6" y="1828800"/>
            <a:ext cx="6857566" cy="381029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7.6%</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7.8%</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7.7%</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8.1%</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7.4%</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7.3%</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10.3%</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6.1%</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7.7%</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7.8%</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10.8%</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6.9%</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7.7%</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7" name="Text Box 24"/>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rate for all nonelderly Virginians in three regions exceeds the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rate for nonelderly Virginians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
        <p:nvSpPr>
          <p:cNvPr id="38" name="TextBox 37"/>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1: Uninsured rate for all nonelderly (0-64)</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Virginians in 2021, by region</a:t>
            </a:r>
          </a:p>
        </p:txBody>
      </p:sp>
      <p:sp>
        <p:nvSpPr>
          <p:cNvPr id="39" name="TextBox 38"/>
          <p:cNvSpPr txBox="1"/>
          <p:nvPr/>
        </p:nvSpPr>
        <p:spPr>
          <a:xfrm>
            <a:off x="1406059" y="2136106"/>
            <a:ext cx="3353392" cy="52322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 Nonelderly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Rate: 8.0%)</a:t>
            </a:r>
          </a:p>
        </p:txBody>
      </p:sp>
    </p:spTree>
    <p:extLst>
      <p:ext uri="{BB962C8B-B14F-4D97-AF65-F5344CB8AC3E}">
        <p14:creationId xmlns:p14="http://schemas.microsoft.com/office/powerpoint/2010/main" val="267397730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6" y="1828800"/>
            <a:ext cx="6857566" cy="3810296"/>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2.0%</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3.3%</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4.2%</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4.2%</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4.5%</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3.2%</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6.9%</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4.4%</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4.9%</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5.3%</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6.4%</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3.6%</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p:cNvSpPr txBox="1"/>
          <p:nvPr/>
        </p:nvSpPr>
        <p:spPr>
          <a:xfrm>
            <a:off x="1464482" y="2118798"/>
            <a:ext cx="3353392" cy="52322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 Children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Rate: 4.4%)</a:t>
            </a:r>
          </a:p>
        </p:txBody>
      </p:sp>
      <p:sp>
        <p:nvSpPr>
          <p:cNvPr id="40" name="TextBox 39">
            <a:extLst>
              <a:ext uri="{FF2B5EF4-FFF2-40B4-BE49-F238E27FC236}">
                <a16:creationId xmlns:a16="http://schemas.microsoft.com/office/drawing/2014/main" id="{E0BD4DAF-6413-45E3-8084-11B22EA9E4B9}"/>
              </a:ext>
            </a:extLst>
          </p:cNvPr>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2: Uninsured rate for all children (0-18)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in Virginia in 2021, by region</a:t>
            </a:r>
          </a:p>
        </p:txBody>
      </p:sp>
      <p:sp>
        <p:nvSpPr>
          <p:cNvPr id="41" name="Text Box 24">
            <a:extLst>
              <a:ext uri="{FF2B5EF4-FFF2-40B4-BE49-F238E27FC236}">
                <a16:creationId xmlns:a16="http://schemas.microsoft.com/office/drawing/2014/main" id="{1042CC6F-651D-4FCB-AB2C-FD22577E5CF0}"/>
              </a:ext>
            </a:extLst>
          </p:cNvPr>
          <p:cNvSpPr txBox="1">
            <a:spLocks noChangeArrowheads="1"/>
          </p:cNvSpPr>
          <p:nvPr/>
        </p:nvSpPr>
        <p:spPr bwMode="auto">
          <a:xfrm>
            <a:off x="457200" y="5631556"/>
            <a:ext cx="822960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rate for all Virginia children in five regions exceeds the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rate for all Virginia children, overall.</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31674144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7" y="1828800"/>
            <a:ext cx="6857564" cy="3810296"/>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9.6%</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9.5%</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9.2%</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9.6%</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8.4%</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8.8%</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11.7%</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6.9%</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8.5%</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3.9%</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12.8%</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8.3%</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10.4%</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p:cNvSpPr txBox="1"/>
          <p:nvPr/>
        </p:nvSpPr>
        <p:spPr>
          <a:xfrm>
            <a:off x="1406351" y="1915188"/>
            <a:ext cx="3353392"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 nonelderly adults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Rate: 9.4%)</a:t>
            </a:r>
          </a:p>
        </p:txBody>
      </p:sp>
      <p:sp>
        <p:nvSpPr>
          <p:cNvPr id="38" name="TextBox 37">
            <a:extLst>
              <a:ext uri="{FF2B5EF4-FFF2-40B4-BE49-F238E27FC236}">
                <a16:creationId xmlns:a16="http://schemas.microsoft.com/office/drawing/2014/main" id="{3B7E428B-070E-4BDA-9844-DCCB13608636}"/>
              </a:ext>
            </a:extLst>
          </p:cNvPr>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3: Uninsured rate for all nonelderly adult (19-64)</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Virginians in 2021, by region</a:t>
            </a:r>
          </a:p>
        </p:txBody>
      </p:sp>
      <p:sp>
        <p:nvSpPr>
          <p:cNvPr id="41" name="Text Box 24">
            <a:extLst>
              <a:ext uri="{FF2B5EF4-FFF2-40B4-BE49-F238E27FC236}">
                <a16:creationId xmlns:a16="http://schemas.microsoft.com/office/drawing/2014/main" id="{4F1E4DF5-850C-410A-B1F2-D3D47CE4B36F}"/>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rate for all nonelderly adult Virginians (19-64) in five regions exceeds the </a:t>
            </a:r>
            <a:r>
              <a:rPr kumimoji="0" lang="en-US" sz="1100" b="0" i="1" u="none" strike="noStrike" kern="1200" cap="none" spc="0" normalizeH="0" baseline="0" noProof="0" dirty="0" err="1">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rate for all nonelderly adult Virginians (19-64), overall.</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251196158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19" y="1828800"/>
            <a:ext cx="6857560" cy="3810294"/>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41.9%</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46.1%</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45.1%</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35.2%</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43.5%</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29.6%</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40.8%</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37.5%</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47.6%</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42.9%</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32.3%</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42.1%</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47.8%</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a:extLst>
              <a:ext uri="{FF2B5EF4-FFF2-40B4-BE49-F238E27FC236}">
                <a16:creationId xmlns:a16="http://schemas.microsoft.com/office/drawing/2014/main" id="{F208526A-B32D-4F00-BCC6-E2ECC8E1CCF5}"/>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4: Share of uninsured nonelderly adults (19-64) in Virginia with family income ≤138% FPL in 2021,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by region</a:t>
            </a:r>
          </a:p>
        </p:txBody>
      </p:sp>
      <p:sp>
        <p:nvSpPr>
          <p:cNvPr id="41" name="TextBox 40">
            <a:extLst>
              <a:ext uri="{FF2B5EF4-FFF2-40B4-BE49-F238E27FC236}">
                <a16:creationId xmlns:a16="http://schemas.microsoft.com/office/drawing/2014/main" id="{257FADDA-2B7B-4519-8F28-D1383D98974D}"/>
              </a:ext>
            </a:extLst>
          </p:cNvPr>
          <p:cNvSpPr txBox="1"/>
          <p:nvPr/>
        </p:nvSpPr>
        <p:spPr>
          <a:xfrm>
            <a:off x="1412490" y="1890110"/>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Adults ≤138%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41.2%)</a:t>
            </a:r>
          </a:p>
        </p:txBody>
      </p:sp>
      <p:sp>
        <p:nvSpPr>
          <p:cNvPr id="42" name="Text Box 24">
            <a:extLst>
              <a:ext uri="{FF2B5EF4-FFF2-40B4-BE49-F238E27FC236}">
                <a16:creationId xmlns:a16="http://schemas.microsoft.com/office/drawing/2014/main" id="{23AA958D-C7F3-4A2F-B07D-10B451CB0E92}"/>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share of uninsured nonelderly adult Virginians (19-64) with family incomes at or below 138% FPL in 8 regions exceeds the share of uninsured nonelderly adult Virginians (19-64) with family income at or below 138%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320625817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t="10868" b="10868"/>
          <a:stretch/>
        </p:blipFill>
        <p:spPr>
          <a:xfrm>
            <a:off x="1048227" y="1907401"/>
            <a:ext cx="7075207" cy="3419493"/>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40.9%</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40.9%</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47.3%</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381836"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NA</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47.5%</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25.6%</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37.8%</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381836"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NA</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45.9%</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39.9%</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26.8%</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50.5%</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381836"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NA</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794830" y="4615400"/>
            <a:ext cx="574129" cy="74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8" name="TextBox 37">
            <a:extLst>
              <a:ext uri="{FF2B5EF4-FFF2-40B4-BE49-F238E27FC236}">
                <a16:creationId xmlns:a16="http://schemas.microsoft.com/office/drawing/2014/main" id="{3C3A6B6C-CCCF-43C4-97AD-674B59B4525A}"/>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5: Share of uninsured nonelderly adult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parents (19-64) in Virginia with family income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≤138% FPL in 2021, by region</a:t>
            </a:r>
          </a:p>
        </p:txBody>
      </p:sp>
      <p:sp>
        <p:nvSpPr>
          <p:cNvPr id="40" name="TextBox 39">
            <a:extLst>
              <a:ext uri="{FF2B5EF4-FFF2-40B4-BE49-F238E27FC236}">
                <a16:creationId xmlns:a16="http://schemas.microsoft.com/office/drawing/2014/main" id="{F67DAEEE-CAB7-4B9D-8702-410578D1BD4F}"/>
              </a:ext>
            </a:extLst>
          </p:cNvPr>
          <p:cNvSpPr txBox="1"/>
          <p:nvPr/>
        </p:nvSpPr>
        <p:spPr>
          <a:xfrm>
            <a:off x="1447300" y="1921536"/>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Parents ≤138%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a:t>
            </a:r>
            <a:r>
              <a:rPr lang="en-US" sz="1400" b="1" dirty="0">
                <a:solidFill>
                  <a:prstClr val="black"/>
                </a:solidFill>
                <a:latin typeface="Arial" panose="020B0604020202020204" pitchFamily="34" charset="0"/>
                <a:cs typeface="Arial" panose="020B0604020202020204" pitchFamily="34" charset="0"/>
              </a:rPr>
              <a:t>Share</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38.6%)</a:t>
            </a:r>
          </a:p>
        </p:txBody>
      </p:sp>
      <p:sp>
        <p:nvSpPr>
          <p:cNvPr id="42" name="Text Box 24">
            <a:extLst>
              <a:ext uri="{FF2B5EF4-FFF2-40B4-BE49-F238E27FC236}">
                <a16:creationId xmlns:a16="http://schemas.microsoft.com/office/drawing/2014/main" id="{88BEBA09-B874-4256-AF2C-7FC727A9EC4B}"/>
              </a:ext>
            </a:extLst>
          </p:cNvPr>
          <p:cNvSpPr txBox="1">
            <a:spLocks noChangeArrowheads="1"/>
          </p:cNvSpPr>
          <p:nvPr/>
        </p:nvSpPr>
        <p:spPr bwMode="auto">
          <a:xfrm>
            <a:off x="467599" y="5396097"/>
            <a:ext cx="8229600" cy="102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r>
              <a:rPr lang="en-US" sz="1100" i="1" dirty="0">
                <a:solidFill>
                  <a:prstClr val="black"/>
                </a:solidFill>
                <a:latin typeface="Arial" panose="020B0604020202020204" pitchFamily="34"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Notes: The share of uninsured nonelderly adult parents (19-64) in Virginia with family </a:t>
            </a:r>
            <a:r>
              <a:rPr lang="en-US" sz="1100" i="1" dirty="0">
                <a:solidFill>
                  <a:prstClr val="black"/>
                </a:solidFill>
                <a:latin typeface="Arial" panose="020B0604020202020204" pitchFamily="34" charset="0"/>
                <a:cs typeface="Arial" panose="020B0604020202020204" pitchFamily="34" charset="0"/>
              </a:rPr>
              <a:t>incomes at or below 138% FPL in 6 regions exceeds the share of uninsured nonelderly adult parents (19-64) in Virginia with family incomes at or below 138% FPL in the state, overall. “NA” stands for not applicable and refers to regions where the sample size from the ACS was less than n=50.</a:t>
            </a:r>
            <a:endPar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p:txBody>
      </p:sp>
      <p:sp>
        <p:nvSpPr>
          <p:cNvPr id="44" name="TextBox 43">
            <a:extLst>
              <a:ext uri="{FF2B5EF4-FFF2-40B4-BE49-F238E27FC236}">
                <a16:creationId xmlns:a16="http://schemas.microsoft.com/office/drawing/2014/main" id="{5E3E3F5F-6FC5-492B-85CA-48BC7E3042C5}"/>
              </a:ext>
            </a:extLst>
          </p:cNvPr>
          <p:cNvSpPr txBox="1"/>
          <p:nvPr/>
        </p:nvSpPr>
        <p:spPr>
          <a:xfrm>
            <a:off x="1020566" y="1866468"/>
            <a:ext cx="3748014"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1" dirty="0">
                <a:solidFill>
                  <a:prstClr val="black"/>
                </a:solidFill>
                <a:latin typeface="Arial" panose="020B0604020202020204" pitchFamily="34" charset="0"/>
                <a:cs typeface="Arial" panose="020B0604020202020204" pitchFamily="34" charset="0"/>
              </a:rPr>
              <a:t>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a:t>
            </a:r>
            <a:r>
              <a:rPr lang="en-US" sz="1400" b="1" dirty="0">
                <a:solidFill>
                  <a:prstClr val="black"/>
                </a:solidFill>
                <a:latin typeface="Arial" panose="020B0604020202020204" pitchFamily="34" charset="0"/>
                <a:cs typeface="Arial" panose="020B0604020202020204" pitchFamily="34" charset="0"/>
              </a:rPr>
              <a:t>Parents</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a:t>
            </a:r>
            <a:r>
              <a:rPr lang="en-US" sz="1400" b="1" dirty="0">
                <a:solidFill>
                  <a:prstClr val="black"/>
                </a:solidFill>
                <a:latin typeface="Arial" panose="020B0604020202020204" pitchFamily="34" charset="0"/>
                <a:cs typeface="Arial" panose="020B0604020202020204" pitchFamily="34" charset="0"/>
              </a:rPr>
              <a:t>138</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a:t>
            </a:r>
            <a:r>
              <a:rPr lang="en-US" sz="1400" b="1" dirty="0">
                <a:solidFill>
                  <a:prstClr val="black"/>
                </a:solidFill>
                <a:latin typeface="Arial" panose="020B0604020202020204" pitchFamily="34" charset="0"/>
                <a:cs typeface="Arial" panose="020B0604020202020204" pitchFamily="34" charset="0"/>
              </a:rPr>
              <a:t>38.6</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45" name="Rectangle 44">
            <a:extLst>
              <a:ext uri="{FF2B5EF4-FFF2-40B4-BE49-F238E27FC236}">
                <a16:creationId xmlns:a16="http://schemas.microsoft.com/office/drawing/2014/main" id="{E5370FB2-69C0-408A-8FA8-7EF926F36510}"/>
              </a:ext>
            </a:extLst>
          </p:cNvPr>
          <p:cNvSpPr/>
          <p:nvPr/>
        </p:nvSpPr>
        <p:spPr>
          <a:xfrm>
            <a:off x="2310796" y="2569283"/>
            <a:ext cx="1397318" cy="938719"/>
          </a:xfrm>
          <a:prstGeom prst="rect">
            <a:avLst/>
          </a:prstGeom>
          <a:solidFill>
            <a:schemeClr val="bg1"/>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25.6% - 36.5</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36.5% - 40.4%</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40.4% - 46.9%</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46.9% - 50.5</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NA</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a:t>
            </a:r>
          </a:p>
        </p:txBody>
      </p:sp>
      <p:pic>
        <p:nvPicPr>
          <p:cNvPr id="46" name="Picture 45">
            <a:extLst>
              <a:ext uri="{FF2B5EF4-FFF2-40B4-BE49-F238E27FC236}">
                <a16:creationId xmlns:a16="http://schemas.microsoft.com/office/drawing/2014/main" id="{D43B1277-C0B7-4C55-982F-469A53D3067B}"/>
              </a:ext>
            </a:extLst>
          </p:cNvPr>
          <p:cNvPicPr>
            <a:picLocks noChangeAspect="1"/>
          </p:cNvPicPr>
          <p:nvPr/>
        </p:nvPicPr>
        <p:blipFill>
          <a:blip r:embed="rId3"/>
          <a:stretch>
            <a:fillRect/>
          </a:stretch>
        </p:blipFill>
        <p:spPr>
          <a:xfrm>
            <a:off x="2003713" y="2598313"/>
            <a:ext cx="330448" cy="936270"/>
          </a:xfrm>
          <a:prstGeom prst="rect">
            <a:avLst/>
          </a:prstGeom>
        </p:spPr>
      </p:pic>
    </p:spTree>
    <p:extLst>
      <p:ext uri="{BB962C8B-B14F-4D97-AF65-F5344CB8AC3E}">
        <p14:creationId xmlns:p14="http://schemas.microsoft.com/office/powerpoint/2010/main" val="37097351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Grp="1" noChangeAspect="1"/>
          </p:cNvPicPr>
          <p:nvPr isPhoto="1"/>
        </p:nvPicPr>
        <p:blipFill>
          <a:blip r:embed="rId2" cstate="email">
            <a:extLst>
              <a:ext uri="{28A0092B-C50C-407E-A947-70E740481C1C}">
                <a14:useLocalDpi xmlns:a14="http://schemas.microsoft.com/office/drawing/2010/main" val="0"/>
              </a:ext>
            </a:extLst>
          </a:blip>
          <a:srcRect/>
          <a:stretch/>
        </p:blipFill>
        <p:spPr>
          <a:xfrm>
            <a:off x="1143220" y="1828800"/>
            <a:ext cx="6857558" cy="3810293"/>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44.1%</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47.3%</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44.3%</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37.2%</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42.2%</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32.1%</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42.8%</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44.1%</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48.5%</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44.5%</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35.1%</a:t>
            </a:r>
          </a:p>
        </p:txBody>
      </p:sp>
      <p:sp>
        <p:nvSpPr>
          <p:cNvPr id="25" name="TextBox 24"/>
          <p:cNvSpPr txBox="1"/>
          <p:nvPr/>
        </p:nvSpPr>
        <p:spPr>
          <a:xfrm>
            <a:off x="6693522" y="383823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596636" y="40249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38.0%</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46.6%</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2686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a:extLst>
              <a:ext uri="{FF2B5EF4-FFF2-40B4-BE49-F238E27FC236}">
                <a16:creationId xmlns:a16="http://schemas.microsoft.com/office/drawing/2014/main" id="{085569A0-61BD-4EFE-BC0F-753628532D2E}"/>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6: Share of uninsured nonelderly childless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adults (19-64) in Virginia with family income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≤138% FPL in 2021, by region</a:t>
            </a:r>
          </a:p>
        </p:txBody>
      </p:sp>
      <p:sp>
        <p:nvSpPr>
          <p:cNvPr id="41" name="TextBox 40">
            <a:extLst>
              <a:ext uri="{FF2B5EF4-FFF2-40B4-BE49-F238E27FC236}">
                <a16:creationId xmlns:a16="http://schemas.microsoft.com/office/drawing/2014/main" id="{B44F10FA-75DC-4080-961C-EFE3E9781F0E}"/>
              </a:ext>
            </a:extLst>
          </p:cNvPr>
          <p:cNvSpPr txBox="1"/>
          <p:nvPr/>
        </p:nvSpPr>
        <p:spPr>
          <a:xfrm>
            <a:off x="1412490" y="1890110"/>
            <a:ext cx="31247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Childless Adults ≤138%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42.3%)</a:t>
            </a:r>
          </a:p>
        </p:txBody>
      </p:sp>
      <p:sp>
        <p:nvSpPr>
          <p:cNvPr id="42" name="Text Box 24">
            <a:extLst>
              <a:ext uri="{FF2B5EF4-FFF2-40B4-BE49-F238E27FC236}">
                <a16:creationId xmlns:a16="http://schemas.microsoft.com/office/drawing/2014/main" id="{31DE45A8-E8FD-4FCC-98AF-93C8CB77C33D}"/>
              </a:ext>
            </a:extLst>
          </p:cNvPr>
          <p:cNvSpPr txBox="1">
            <a:spLocks noChangeArrowheads="1"/>
          </p:cNvSpPr>
          <p:nvPr/>
        </p:nvSpPr>
        <p:spPr bwMode="auto">
          <a:xfrm>
            <a:off x="422390" y="5505500"/>
            <a:ext cx="8229600" cy="102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The share of uninsured nonelderly childless adults (19-64) in Virginia with family incomes at or below 138% FPL in 8 regions exceeds the share of uninsured nonelderly childless adults (19-64) in Virginia with family incomes at or below 138% FPL in the state, overall.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2023. Based on the 2021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2466375599"/>
      </p:ext>
    </p:extLst>
  </p:cSld>
  <p:clrMapOvr>
    <a:masterClrMapping/>
  </p:clrMapOvr>
  <p:transition/>
</p:sld>
</file>

<file path=ppt/theme/theme1.xml><?xml version="1.0" encoding="utf-8"?>
<a:theme xmlns:a="http://schemas.openxmlformats.org/drawingml/2006/main" name="UI New Brand Basic 1">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HCF_same">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HCF_same" id="{E13D732D-40C7-4016-9DA8-E07A37B5656A}" vid="{C2C92C88-EF41-47D1-8DAF-AECAB95BB727}"/>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22287</TotalTime>
  <Words>2467</Words>
  <Application>Microsoft Office PowerPoint</Application>
  <PresentationFormat>On-screen Show (4:3)</PresentationFormat>
  <Paragraphs>544</Paragraphs>
  <Slides>14</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Arial Black</vt:lpstr>
      <vt:lpstr>Gill Sans MT</vt:lpstr>
      <vt:lpstr>Lato</vt:lpstr>
      <vt:lpstr>Lato Black</vt:lpstr>
      <vt:lpstr>Lato Regular</vt:lpstr>
      <vt:lpstr>Wingdings</vt:lpstr>
      <vt:lpstr>UI New Brand Basic 1</vt:lpstr>
      <vt:lpstr>VHCF_same</vt:lpstr>
      <vt:lpstr>A Profile of Virginia’s Uninsured in 2021: Maps</vt:lpstr>
      <vt:lpstr>Table of 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Urban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16 Uninsured Workers by Income, New York State, 2004–2005</dc:title>
  <dc:creator>AFwillia</dc:creator>
  <cp:lastModifiedBy>Adele Shartzer</cp:lastModifiedBy>
  <cp:revision>872</cp:revision>
  <cp:lastPrinted>2020-02-26T20:18:07Z</cp:lastPrinted>
  <dcterms:created xsi:type="dcterms:W3CDTF">2012-03-26T02:59:45Z</dcterms:created>
  <dcterms:modified xsi:type="dcterms:W3CDTF">2023-04-19T17:27:47Z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ce2010EditCount">
    <vt:lpwstr>1</vt:lpwstr>
  </property>
  <property fmtid="{D5CDD505-2E9C-101B-9397-08002B2CF9AE}" pid="3" name="Office2003EditCount">
    <vt:lpwstr>0</vt:lpwstr>
  </property>
  <property fmtid="{D5CDD505-2E9C-101B-9397-08002B2CF9AE}" pid="4" name="LastEditedOfficeVersion">
    <vt:lpwstr>Office2010</vt:lpwstr>
  </property>
  <property fmtid="{D5CDD505-2E9C-101B-9397-08002B2CF9AE}" pid="5" name="Office2010WasSaved">
    <vt:lpwstr>1</vt:lpwstr>
  </property>
</Properties>
</file>