
<file path=[Content_Types].xml><?xml version="1.0" encoding="utf-8"?>
<Types xmlns="http://schemas.openxmlformats.org/package/2006/content-types">
  <Default Extension="png" ContentType="image/png"/>
  <Default Extension="rels" ContentType="application/vnd.openxmlformats-package.relationships+xml"/>
  <Default Extension="xlsm" ContentType="application/vnd.ms-excel.sheet.macroEnabled.12"/>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3.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8.xml" ContentType="application/vnd.openxmlformats-officedocument.drawingml.chart+xml"/>
  <Override PartName="/ppt/notesSlides/notesSlide8.xml" ContentType="application/vnd.openxmlformats-officedocument.presentationml.notesSlide+xml"/>
  <Override PartName="/ppt/charts/chart9.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notesSlides/notesSlide11.xml" ContentType="application/vnd.openxmlformats-officedocument.presentationml.notesSlide+xml"/>
  <Override PartName="/ppt/charts/chart12.xml" ContentType="application/vnd.openxmlformats-officedocument.drawingml.chart+xml"/>
  <Override PartName="/ppt/notesSlides/notesSlide12.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style6.xml" ContentType="application/vnd.ms-office.chartstyle+xml"/>
  <Override PartName="/ppt/charts/colors6.xml" ContentType="application/vnd.ms-office.chartcolorstyle+xml"/>
  <Override PartName="/ppt/charts/chart15.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 id="2147483686" r:id="rId2"/>
    <p:sldMasterId id="2147483710" r:id="rId3"/>
    <p:sldMasterId id="2147483734" r:id="rId4"/>
  </p:sldMasterIdLst>
  <p:notesMasterIdLst>
    <p:notesMasterId r:id="rId35"/>
  </p:notesMasterIdLst>
  <p:handoutMasterIdLst>
    <p:handoutMasterId r:id="rId36"/>
  </p:handoutMasterIdLst>
  <p:sldIdLst>
    <p:sldId id="322" r:id="rId5"/>
    <p:sldId id="324" r:id="rId6"/>
    <p:sldId id="328" r:id="rId7"/>
    <p:sldId id="257" r:id="rId8"/>
    <p:sldId id="276" r:id="rId9"/>
    <p:sldId id="458" r:id="rId10"/>
    <p:sldId id="456" r:id="rId11"/>
    <p:sldId id="443" r:id="rId12"/>
    <p:sldId id="417" r:id="rId13"/>
    <p:sldId id="269" r:id="rId14"/>
    <p:sldId id="457" r:id="rId15"/>
    <p:sldId id="321" r:id="rId16"/>
    <p:sldId id="301" r:id="rId17"/>
    <p:sldId id="433" r:id="rId18"/>
    <p:sldId id="461" r:id="rId19"/>
    <p:sldId id="333" r:id="rId20"/>
    <p:sldId id="382" r:id="rId21"/>
    <p:sldId id="400" r:id="rId22"/>
    <p:sldId id="401" r:id="rId23"/>
    <p:sldId id="444" r:id="rId24"/>
    <p:sldId id="445" r:id="rId25"/>
    <p:sldId id="447" r:id="rId26"/>
    <p:sldId id="452" r:id="rId27"/>
    <p:sldId id="462" r:id="rId28"/>
    <p:sldId id="453" r:id="rId29"/>
    <p:sldId id="448" r:id="rId30"/>
    <p:sldId id="454" r:id="rId31"/>
    <p:sldId id="449" r:id="rId32"/>
    <p:sldId id="455" r:id="rId33"/>
    <p:sldId id="451" r:id="rId3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93224E-39C4-9B2B-3C03-C6A51631A091}" name="Adele Shartzer" initials="AS" userId="8a8528185a75c2a6" providerId="Windows Live"/>
  <p188:author id="{C26D58A3-95FF-2652-1191-39778535FA33}" name="Long, Julia" initials="LJ" userId="S::JLong@urban.org::a03235e8-b1d0-474f-8a2f-8a25163042e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Hayes, Emily" initials="HE" lastIdx="18" clrIdx="0"/>
  <p:cmAuthor id="1" name="Skopec, Laura" initials="LS" lastIdx="1" clrIdx="1"/>
  <p:cmAuthor id="2" name="Denise Daly Konrad" initials="DDK" lastIdx="23" clrIdx="2">
    <p:extLst>
      <p:ext uri="{19B8F6BF-5375-455C-9EA6-DF929625EA0E}">
        <p15:presenceInfo xmlns:p15="http://schemas.microsoft.com/office/powerpoint/2012/main" userId="S-1-5-21-854245398-362288127-682003330-6193" providerId="AD"/>
      </p:ext>
    </p:extLst>
  </p:cmAuthor>
  <p:cmAuthor id="3" name="Aarons, Joshua" initials="AJ" lastIdx="59" clrIdx="3">
    <p:extLst>
      <p:ext uri="{19B8F6BF-5375-455C-9EA6-DF929625EA0E}">
        <p15:presenceInfo xmlns:p15="http://schemas.microsoft.com/office/powerpoint/2012/main" userId="S-1-5-21-1053119219-327446729-612134452-16191" providerId="AD"/>
      </p:ext>
    </p:extLst>
  </p:cmAuthor>
  <p:cmAuthor id="4" name="Skopec, Laura" initials="SL" lastIdx="15" clrIdx="4">
    <p:extLst>
      <p:ext uri="{19B8F6BF-5375-455C-9EA6-DF929625EA0E}">
        <p15:presenceInfo xmlns:p15="http://schemas.microsoft.com/office/powerpoint/2012/main" userId="S-1-5-21-1053119219-327446729-612134452-11903" providerId="AD"/>
      </p:ext>
    </p:extLst>
  </p:cmAuthor>
  <p:cmAuthor id="5" name="Adele Shartzer" initials="AS" lastIdx="6" clrIdx="5">
    <p:extLst>
      <p:ext uri="{19B8F6BF-5375-455C-9EA6-DF929625EA0E}">
        <p15:presenceInfo xmlns:p15="http://schemas.microsoft.com/office/powerpoint/2012/main" userId="8a8528185a75c2a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96D2"/>
    <a:srgbClr val="000080"/>
    <a:srgbClr val="99CCFF"/>
    <a:srgbClr val="A3E448"/>
    <a:srgbClr val="EC008B"/>
    <a:srgbClr val="EC0000"/>
    <a:srgbClr val="FDBF11"/>
    <a:srgbClr val="FDBF00"/>
    <a:srgbClr val="008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27" autoAdjust="0"/>
    <p:restoredTop sz="90791" autoAdjust="0"/>
  </p:normalViewPr>
  <p:slideViewPr>
    <p:cSldViewPr snapToGrid="0">
      <p:cViewPr varScale="1">
        <p:scale>
          <a:sx n="68" d="100"/>
          <a:sy n="68" d="100"/>
        </p:scale>
        <p:origin x="134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2010"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5.xml"/><Relationship Id="rId1" Type="http://schemas.microsoft.com/office/2011/relationships/chartStyle" Target="style5.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6.xml"/><Relationship Id="rId1" Type="http://schemas.microsoft.com/office/2011/relationships/chartStyle" Target="style6.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090909090909103"/>
          <c:y val="0.121875"/>
          <c:w val="0.45636363636363603"/>
          <c:h val="0.78437500000000004"/>
        </c:manualLayout>
      </c:layout>
      <c:pieChart>
        <c:varyColors val="1"/>
        <c:ser>
          <c:idx val="1"/>
          <c:order val="1"/>
          <c:tx>
            <c:strRef>
              <c:f>Sheet1!$A$3</c:f>
              <c:strCache>
                <c:ptCount val="1"/>
              </c:strCache>
            </c:strRef>
          </c:tx>
          <c:spPr>
            <a:solidFill>
              <a:srgbClr val="DD2D32"/>
            </a:solidFill>
            <a:ln w="12688">
              <a:solidFill>
                <a:srgbClr val="000000"/>
              </a:solidFill>
              <a:prstDash val="solid"/>
            </a:ln>
          </c:spPr>
          <c:dPt>
            <c:idx val="0"/>
            <c:bubble3D val="0"/>
            <c:spPr>
              <a:solidFill>
                <a:srgbClr val="63AAFE"/>
              </a:solidFill>
              <a:ln w="12688">
                <a:solidFill>
                  <a:srgbClr val="000000"/>
                </a:solidFill>
                <a:prstDash val="solid"/>
              </a:ln>
            </c:spPr>
            <c:extLst>
              <c:ext xmlns:c16="http://schemas.microsoft.com/office/drawing/2014/chart" uri="{C3380CC4-5D6E-409C-BE32-E72D297353CC}">
                <c16:uniqueId val="{00000001-3AFF-476B-AB17-C24EDE05C0D9}"/>
              </c:ext>
            </c:extLst>
          </c:dPt>
          <c:dPt>
            <c:idx val="1"/>
            <c:bubble3D val="0"/>
            <c:extLst>
              <c:ext xmlns:c16="http://schemas.microsoft.com/office/drawing/2014/chart" uri="{C3380CC4-5D6E-409C-BE32-E72D297353CC}">
                <c16:uniqueId val="{00000002-3AFF-476B-AB17-C24EDE05C0D9}"/>
              </c:ext>
            </c:extLst>
          </c:dPt>
          <c:cat>
            <c:strRef>
              <c:f>Sheet1!$B$1:$C$1</c:f>
              <c:strCache>
                <c:ptCount val="2"/>
                <c:pt idx="0">
                  <c:v>Insured</c:v>
                </c:pt>
                <c:pt idx="1">
                  <c:v>Uninsured</c:v>
                </c:pt>
              </c:strCache>
            </c:strRef>
          </c:cat>
          <c:val>
            <c:numRef>
              <c:f>Sheet1!$B$3:$C$3</c:f>
              <c:numCache>
                <c:formatCode>General</c:formatCode>
                <c:ptCount val="2"/>
              </c:numCache>
            </c:numRef>
          </c:val>
          <c:extLst>
            <c:ext xmlns:c16="http://schemas.microsoft.com/office/drawing/2014/chart" uri="{C3380CC4-5D6E-409C-BE32-E72D297353CC}">
              <c16:uniqueId val="{00000003-3AFF-476B-AB17-C24EDE05C0D9}"/>
            </c:ext>
          </c:extLst>
        </c:ser>
        <c:dLbls>
          <c:showLegendKey val="0"/>
          <c:showVal val="0"/>
          <c:showCatName val="0"/>
          <c:showSerName val="0"/>
          <c:showPercent val="0"/>
          <c:showBubbleSize val="0"/>
          <c:showLeaderLines val="1"/>
        </c:dLbls>
        <c:firstSliceAng val="175"/>
      </c:pieChart>
      <c:pieChart>
        <c:varyColors val="1"/>
        <c:ser>
          <c:idx val="0"/>
          <c:order val="0"/>
          <c:tx>
            <c:strRef>
              <c:f>Sheet1!$A$2</c:f>
              <c:strCache>
                <c:ptCount val="1"/>
                <c:pt idx="0">
                  <c:v>% of Uninsured</c:v>
                </c:pt>
              </c:strCache>
            </c:strRef>
          </c:tx>
          <c:spPr>
            <a:solidFill>
              <a:srgbClr val="99CCFF"/>
            </a:solidFill>
            <a:ln w="25375">
              <a:solidFill>
                <a:srgbClr val="FFFFFF"/>
              </a:solidFill>
              <a:prstDash val="solid"/>
            </a:ln>
          </c:spPr>
          <c:dPt>
            <c:idx val="0"/>
            <c:bubble3D val="0"/>
            <c:spPr>
              <a:solidFill>
                <a:srgbClr val="000090"/>
              </a:solidFill>
              <a:ln w="25375">
                <a:solidFill>
                  <a:srgbClr val="FFFFFF"/>
                </a:solidFill>
                <a:prstDash val="solid"/>
              </a:ln>
            </c:spPr>
            <c:extLst>
              <c:ext xmlns:c16="http://schemas.microsoft.com/office/drawing/2014/chart" uri="{C3380CC4-5D6E-409C-BE32-E72D297353CC}">
                <c16:uniqueId val="{00000005-3AFF-476B-AB17-C24EDE05C0D9}"/>
              </c:ext>
            </c:extLst>
          </c:dPt>
          <c:dPt>
            <c:idx val="1"/>
            <c:bubble3D val="0"/>
            <c:spPr>
              <a:solidFill>
                <a:srgbClr val="FFCC00"/>
              </a:solidFill>
              <a:ln w="25375">
                <a:solidFill>
                  <a:srgbClr val="FFFFFF"/>
                </a:solidFill>
                <a:prstDash val="solid"/>
              </a:ln>
            </c:spPr>
            <c:extLst>
              <c:ext xmlns:c16="http://schemas.microsoft.com/office/drawing/2014/chart" uri="{C3380CC4-5D6E-409C-BE32-E72D297353CC}">
                <c16:uniqueId val="{00000007-3AFF-476B-AB17-C24EDE05C0D9}"/>
              </c:ext>
            </c:extLst>
          </c:dPt>
          <c:dLbls>
            <c:dLbl>
              <c:idx val="0"/>
              <c:layout>
                <c:manualLayout>
                  <c:x val="0.1851837488699935"/>
                  <c:y val="-0.49895408169466726"/>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FF-476B-AB17-C24EDE05C0D9}"/>
                </c:ext>
              </c:extLst>
            </c:dLbl>
            <c:dLbl>
              <c:idx val="1"/>
              <c:layout>
                <c:manualLayout>
                  <c:x val="-1.9846735374795671E-2"/>
                  <c:y val="3.3901517245326383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197115044479673"/>
                      <c:h val="0.15884223346403767"/>
                    </c:manualLayout>
                  </c15:layout>
                </c:ext>
                <c:ext xmlns:c16="http://schemas.microsoft.com/office/drawing/2014/chart" uri="{C3380CC4-5D6E-409C-BE32-E72D297353CC}">
                  <c16:uniqueId val="{00000007-3AFF-476B-AB17-C24EDE05C0D9}"/>
                </c:ext>
              </c:extLst>
            </c:dLbl>
            <c:dLbl>
              <c:idx val="2"/>
              <c:layout>
                <c:manualLayout>
                  <c:xMode val="edge"/>
                  <c:yMode val="edge"/>
                  <c:x val="0.25090909090909103"/>
                  <c:y val="0.64375000000000104"/>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AFF-476B-AB17-C24EDE05C0D9}"/>
                </c:ext>
              </c:extLst>
            </c:dLbl>
            <c:dLbl>
              <c:idx val="3"/>
              <c:layout>
                <c:manualLayout>
                  <c:xMode val="edge"/>
                  <c:yMode val="edge"/>
                  <c:x val="0.27272727272727298"/>
                  <c:y val="0.65312500000000095"/>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AFF-476B-AB17-C24EDE05C0D9}"/>
                </c:ext>
              </c:extLst>
            </c:dLbl>
            <c:numFmt formatCode="0.0&quot;%&quot;" sourceLinked="0"/>
            <c:spPr>
              <a:noFill/>
              <a:ln w="25375">
                <a:noFill/>
              </a:ln>
            </c:spPr>
            <c:txPr>
              <a:bodyPr/>
              <a:lstStyle/>
              <a:p>
                <a:pPr>
                  <a:defRPr sz="1330"/>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Sheet1!$B$1:$C$1</c:f>
              <c:strCache>
                <c:ptCount val="2"/>
                <c:pt idx="0">
                  <c:v>Insured</c:v>
                </c:pt>
                <c:pt idx="1">
                  <c:v>Uninsured</c:v>
                </c:pt>
              </c:strCache>
            </c:strRef>
          </c:cat>
          <c:val>
            <c:numRef>
              <c:f>Sheet1!$B$2:$C$2</c:f>
              <c:numCache>
                <c:formatCode>0.0</c:formatCode>
                <c:ptCount val="2"/>
                <c:pt idx="0">
                  <c:v>92</c:v>
                </c:pt>
                <c:pt idx="1">
                  <c:v>8</c:v>
                </c:pt>
              </c:numCache>
            </c:numRef>
          </c:val>
          <c:extLst>
            <c:ext xmlns:c16="http://schemas.microsoft.com/office/drawing/2014/chart" uri="{C3380CC4-5D6E-409C-BE32-E72D297353CC}">
              <c16:uniqueId val="{0000000A-3AFF-476B-AB17-C24EDE05C0D9}"/>
            </c:ext>
          </c:extLst>
        </c:ser>
        <c:dLbls>
          <c:showLegendKey val="0"/>
          <c:showVal val="0"/>
          <c:showCatName val="0"/>
          <c:showSerName val="0"/>
          <c:showPercent val="0"/>
          <c:showBubbleSize val="0"/>
          <c:showLeaderLines val="0"/>
        </c:dLbls>
        <c:firstSliceAng val="0"/>
      </c:pieChart>
      <c:spPr>
        <a:noFill/>
        <a:ln w="25375">
          <a:noFill/>
        </a:ln>
      </c:spPr>
    </c:plotArea>
    <c:plotVisOnly val="1"/>
    <c:dispBlanksAs val="gap"/>
    <c:showDLblsOverMax val="0"/>
  </c:chart>
  <c:spPr>
    <a:noFill/>
    <a:ln>
      <a:noFill/>
    </a:ln>
  </c:spPr>
  <c:txPr>
    <a:bodyPr/>
    <a:lstStyle/>
    <a:p>
      <a:pPr>
        <a:defRPr sz="1659" b="1" i="0" u="none" strike="noStrike" baseline="0">
          <a:solidFill>
            <a:schemeClr val="tx1"/>
          </a:solidFill>
          <a:latin typeface="Arial" panose="020B0604020202020204" pitchFamily="34" charset="0"/>
          <a:ea typeface="Arial"/>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Adults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≤100% FPL</c:v>
                </c:pt>
                <c:pt idx="1">
                  <c:v>101-200% FPL</c:v>
                </c:pt>
                <c:pt idx="2">
                  <c:v>201-400% FPL </c:v>
                </c:pt>
                <c:pt idx="3">
                  <c:v>401+% FPL </c:v>
                </c:pt>
              </c:strCache>
            </c:strRef>
          </c:cat>
          <c:val>
            <c:numRef>
              <c:f>Sheet1!$B$2:$B$5</c:f>
              <c:numCache>
                <c:formatCode>0.0%</c:formatCode>
                <c:ptCount val="4"/>
                <c:pt idx="0">
                  <c:v>0.16435577316842295</c:v>
                </c:pt>
                <c:pt idx="1">
                  <c:v>0.20399999999999999</c:v>
                </c:pt>
                <c:pt idx="2">
                  <c:v>0.114</c:v>
                </c:pt>
                <c:pt idx="3">
                  <c:v>2.9213233623236308E-2</c:v>
                </c:pt>
              </c:numCache>
            </c:numRef>
          </c:val>
          <c:extLst>
            <c:ext xmlns:c16="http://schemas.microsoft.com/office/drawing/2014/chart" uri="{C3380CC4-5D6E-409C-BE32-E72D297353CC}">
              <c16:uniqueId val="{00000000-5FB5-40E5-9ECB-3865B2FE66E5}"/>
            </c:ext>
          </c:extLst>
        </c:ser>
        <c:ser>
          <c:idx val="1"/>
          <c:order val="1"/>
          <c:tx>
            <c:strRef>
              <c:f>Sheet1!$C$1</c:f>
              <c:strCache>
                <c:ptCount val="1"/>
                <c:pt idx="0">
                  <c:v>Children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≤100% FPL</c:v>
                </c:pt>
                <c:pt idx="1">
                  <c:v>101-200% FPL</c:v>
                </c:pt>
                <c:pt idx="2">
                  <c:v>201-400% FPL </c:v>
                </c:pt>
                <c:pt idx="3">
                  <c:v>401+% FPL </c:v>
                </c:pt>
              </c:strCache>
            </c:strRef>
          </c:cat>
          <c:val>
            <c:numRef>
              <c:f>Sheet1!$C$2:$C$5</c:f>
              <c:numCache>
                <c:formatCode>0.0%</c:formatCode>
                <c:ptCount val="4"/>
                <c:pt idx="0">
                  <c:v>7.0297688341925832E-2</c:v>
                </c:pt>
                <c:pt idx="1">
                  <c:v>7.2999999999999995E-2</c:v>
                </c:pt>
                <c:pt idx="2">
                  <c:v>4.9000000000000002E-2</c:v>
                </c:pt>
                <c:pt idx="3">
                  <c:v>1.8301759388719731E-2</c:v>
                </c:pt>
              </c:numCache>
            </c:numRef>
          </c:val>
          <c:extLst>
            <c:ext xmlns:c16="http://schemas.microsoft.com/office/drawing/2014/chart" uri="{C3380CC4-5D6E-409C-BE32-E72D297353CC}">
              <c16:uniqueId val="{00000001-5FB5-40E5-9ECB-3865B2FE66E5}"/>
            </c:ext>
          </c:extLst>
        </c:ser>
        <c:dLbls>
          <c:showLegendKey val="0"/>
          <c:showVal val="0"/>
          <c:showCatName val="0"/>
          <c:showSerName val="0"/>
          <c:showPercent val="0"/>
          <c:showBubbleSize val="0"/>
        </c:dLbls>
        <c:gapWidth val="78"/>
        <c:axId val="765337647"/>
        <c:axId val="765335151"/>
      </c:barChart>
      <c:catAx>
        <c:axId val="765337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65335151"/>
        <c:crosses val="autoZero"/>
        <c:auto val="1"/>
        <c:lblAlgn val="ctr"/>
        <c:lblOffset val="100"/>
        <c:noMultiLvlLbl val="0"/>
      </c:catAx>
      <c:valAx>
        <c:axId val="765335151"/>
        <c:scaling>
          <c:orientation val="minMax"/>
        </c:scaling>
        <c:delete val="1"/>
        <c:axPos val="l"/>
        <c:numFmt formatCode="0.0%" sourceLinked="1"/>
        <c:majorTickMark val="none"/>
        <c:minorTickMark val="none"/>
        <c:tickLblPos val="nextTo"/>
        <c:crossAx val="7653376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chemeClr val="accent1"/>
            </a:solidFill>
            <a:ln w="15666">
              <a:solidFill>
                <a:schemeClr val="tx1"/>
              </a:solidFill>
              <a:prstDash val="solid"/>
            </a:ln>
          </c:spPr>
          <c:dPt>
            <c:idx val="0"/>
            <c:bubble3D val="0"/>
            <c:spPr>
              <a:solidFill>
                <a:srgbClr val="008000"/>
              </a:solidFill>
              <a:ln w="47002">
                <a:solidFill>
                  <a:srgbClr val="FFFFFF"/>
                </a:solidFill>
                <a:prstDash val="solid"/>
              </a:ln>
            </c:spPr>
            <c:extLst>
              <c:ext xmlns:c16="http://schemas.microsoft.com/office/drawing/2014/chart" uri="{C3380CC4-5D6E-409C-BE32-E72D297353CC}">
                <c16:uniqueId val="{00000001-0B7B-40F8-969D-4F1F8251CBC1}"/>
              </c:ext>
            </c:extLst>
          </c:dPt>
          <c:dPt>
            <c:idx val="1"/>
            <c:bubble3D val="0"/>
            <c:spPr>
              <a:solidFill>
                <a:srgbClr val="008000"/>
              </a:solidFill>
              <a:ln w="47002">
                <a:solidFill>
                  <a:srgbClr val="FFFFFF"/>
                </a:solidFill>
                <a:prstDash val="solid"/>
              </a:ln>
            </c:spPr>
            <c:extLst>
              <c:ext xmlns:c16="http://schemas.microsoft.com/office/drawing/2014/chart" uri="{C3380CC4-5D6E-409C-BE32-E72D297353CC}">
                <c16:uniqueId val="{00000003-0B7B-40F8-969D-4F1F8251CBC1}"/>
              </c:ext>
            </c:extLst>
          </c:dPt>
          <c:dPt>
            <c:idx val="2"/>
            <c:bubble3D val="0"/>
            <c:spPr>
              <a:solidFill>
                <a:srgbClr val="008000"/>
              </a:solidFill>
              <a:ln w="47002">
                <a:solidFill>
                  <a:srgbClr val="FFFFFF"/>
                </a:solidFill>
                <a:prstDash val="solid"/>
              </a:ln>
            </c:spPr>
            <c:extLst>
              <c:ext xmlns:c16="http://schemas.microsoft.com/office/drawing/2014/chart" uri="{C3380CC4-5D6E-409C-BE32-E72D297353CC}">
                <c16:uniqueId val="{00000005-0B7B-40F8-969D-4F1F8251CBC1}"/>
              </c:ext>
            </c:extLst>
          </c:dPt>
          <c:dPt>
            <c:idx val="3"/>
            <c:bubble3D val="0"/>
            <c:spPr>
              <a:solidFill>
                <a:schemeClr val="accent1"/>
              </a:solidFill>
              <a:ln w="15666">
                <a:noFill/>
                <a:prstDash val="solid"/>
              </a:ln>
            </c:spPr>
            <c:extLst>
              <c:ext xmlns:c16="http://schemas.microsoft.com/office/drawing/2014/chart" uri="{C3380CC4-5D6E-409C-BE32-E72D297353CC}">
                <c16:uniqueId val="{00000007-0B7B-40F8-969D-4F1F8251CBC1}"/>
              </c:ext>
            </c:extLst>
          </c:dPt>
          <c:dPt>
            <c:idx val="4"/>
            <c:bubble3D val="0"/>
            <c:spPr>
              <a:solidFill>
                <a:schemeClr val="accent1"/>
              </a:solidFill>
              <a:ln w="15666">
                <a:solidFill>
                  <a:schemeClr val="bg1"/>
                </a:solidFill>
                <a:prstDash val="solid"/>
              </a:ln>
            </c:spPr>
            <c:extLst>
              <c:ext xmlns:c16="http://schemas.microsoft.com/office/drawing/2014/chart" uri="{C3380CC4-5D6E-409C-BE32-E72D297353CC}">
                <c16:uniqueId val="{00000009-0B7B-40F8-969D-4F1F8251CBC1}"/>
              </c:ext>
            </c:extLst>
          </c:dPt>
          <c:dLbls>
            <c:dLbl>
              <c:idx val="0"/>
              <c:layout>
                <c:manualLayout>
                  <c:x val="6.1300976802300226E-2"/>
                  <c:y val="2.3148148148148095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B7B-40F8-969D-4F1F8251CBC1}"/>
                </c:ext>
              </c:extLst>
            </c:dLbl>
            <c:dLbl>
              <c:idx val="1"/>
              <c:layout>
                <c:manualLayout>
                  <c:x val="4.4852632516250495E-3"/>
                  <c:y val="2.8311145218095829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B7B-40F8-969D-4F1F8251CBC1}"/>
                </c:ext>
              </c:extLst>
            </c:dLbl>
            <c:dLbl>
              <c:idx val="2"/>
              <c:layout>
                <c:manualLayout>
                  <c:x val="0.45388303037241506"/>
                  <c:y val="-2.1784172153846277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1822294022617128"/>
                      <c:h val="0.19928673129221036"/>
                    </c:manualLayout>
                  </c15:layout>
                </c:ext>
                <c:ext xmlns:c16="http://schemas.microsoft.com/office/drawing/2014/chart" uri="{C3380CC4-5D6E-409C-BE32-E72D297353CC}">
                  <c16:uniqueId val="{00000005-0B7B-40F8-969D-4F1F8251CBC1}"/>
                </c:ext>
              </c:extLst>
            </c:dLbl>
            <c:dLbl>
              <c:idx val="3"/>
              <c:layout>
                <c:manualLayout>
                  <c:x val="-1.6682228130207474E-2"/>
                  <c:y val="4.8419138583461106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B7B-40F8-969D-4F1F8251CBC1}"/>
                </c:ext>
              </c:extLst>
            </c:dLbl>
            <c:dLbl>
              <c:idx val="4"/>
              <c:layout>
                <c:manualLayout>
                  <c:x val="-1.5577067406154199E-2"/>
                  <c:y val="0"/>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B7B-40F8-969D-4F1F8251CBC1}"/>
                </c:ext>
              </c:extLst>
            </c:dLbl>
            <c:spPr>
              <a:noFill/>
              <a:ln>
                <a:noFill/>
              </a:ln>
              <a:effectLst/>
            </c:spPr>
            <c:txPr>
              <a:bodyPr/>
              <a:lstStyle/>
              <a:p>
                <a:pPr>
                  <a:defRPr sz="1400" b="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Sheet1!$B$1:$F$1</c:f>
              <c:strCache>
                <c:ptCount val="5"/>
                <c:pt idx="0">
                  <c:v>Part-time worker(s) only</c:v>
                </c:pt>
                <c:pt idx="1">
                  <c:v>Two full-time workers</c:v>
                </c:pt>
                <c:pt idx="2">
                  <c:v>One full-time worker</c:v>
                </c:pt>
                <c:pt idx="3">
                  <c:v>Child not living with parents</c:v>
                </c:pt>
                <c:pt idx="4">
                  <c:v>No working adults</c:v>
                </c:pt>
              </c:strCache>
            </c:strRef>
          </c:cat>
          <c:val>
            <c:numRef>
              <c:f>Sheet1!$B$2:$F$2</c:f>
              <c:numCache>
                <c:formatCode>0.0%</c:formatCode>
                <c:ptCount val="5"/>
                <c:pt idx="0">
                  <c:v>0.129</c:v>
                </c:pt>
                <c:pt idx="1">
                  <c:v>0.13900000000000001</c:v>
                </c:pt>
                <c:pt idx="2">
                  <c:v>0.56100000000000005</c:v>
                </c:pt>
                <c:pt idx="3">
                  <c:v>6.0000000000000001E-3</c:v>
                </c:pt>
                <c:pt idx="4">
                  <c:v>0.16400000000000001</c:v>
                </c:pt>
              </c:numCache>
            </c:numRef>
          </c:val>
          <c:extLst>
            <c:ext xmlns:c16="http://schemas.microsoft.com/office/drawing/2014/chart" uri="{C3380CC4-5D6E-409C-BE32-E72D297353CC}">
              <c16:uniqueId val="{0000000A-0B7B-40F8-969D-4F1F8251CBC1}"/>
            </c:ext>
          </c:extLst>
        </c:ser>
        <c:dLbls>
          <c:showLegendKey val="0"/>
          <c:showVal val="0"/>
          <c:showCatName val="0"/>
          <c:showSerName val="0"/>
          <c:showPercent val="0"/>
          <c:showBubbleSize val="0"/>
          <c:showLeaderLines val="0"/>
        </c:dLbls>
        <c:firstSliceAng val="0"/>
      </c:pieChart>
      <c:spPr>
        <a:noFill/>
        <a:ln w="25394">
          <a:noFill/>
        </a:ln>
      </c:spPr>
    </c:plotArea>
    <c:plotVisOnly val="1"/>
    <c:dispBlanksAs val="zero"/>
    <c:showDLblsOverMax val="0"/>
  </c:chart>
  <c:spPr>
    <a:noFill/>
    <a:ln>
      <a:noFill/>
    </a:ln>
  </c:spPr>
  <c:txPr>
    <a:bodyPr/>
    <a:lstStyle/>
    <a:p>
      <a:pPr>
        <a:defRPr sz="2219"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353720526516406"/>
          <c:y val="3.4798305656352203E-2"/>
          <c:w val="0.36576185998489413"/>
          <c:h val="0.75066513993569917"/>
        </c:manualLayout>
      </c:layout>
      <c:barChart>
        <c:barDir val="col"/>
        <c:grouping val="stacked"/>
        <c:varyColors val="0"/>
        <c:ser>
          <c:idx val="0"/>
          <c:order val="0"/>
          <c:tx>
            <c:strRef>
              <c:f>Sheet1!$A$2</c:f>
              <c:strCache>
                <c:ptCount val="1"/>
                <c:pt idx="0">
                  <c:v>≤100% FPL</c:v>
                </c:pt>
              </c:strCache>
            </c:strRef>
          </c:tx>
          <c:spPr>
            <a:solidFill>
              <a:srgbClr val="993300"/>
            </a:solidFill>
            <a:ln w="12700">
              <a:solidFill>
                <a:srgbClr val="FFFFFF"/>
              </a:solidFill>
              <a:prstDash val="solid"/>
            </a:ln>
          </c:spPr>
          <c:invertIfNegative val="0"/>
          <c:dLbls>
            <c:spPr>
              <a:noFill/>
              <a:ln>
                <a:noFill/>
              </a:ln>
              <a:effectLst/>
            </c:spPr>
            <c:txPr>
              <a:bodyPr wrap="square" lIns="38100" tIns="19050" rIns="38100" bIns="19050" anchor="ctr">
                <a:spAutoFit/>
              </a:bodyPr>
              <a:lstStyle/>
              <a:p>
                <a:pPr>
                  <a:defRPr>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Sheet1!$B$2</c:f>
              <c:numCache>
                <c:formatCode>0.0%</c:formatCode>
                <c:ptCount val="1"/>
                <c:pt idx="0">
                  <c:v>0.17451968230634163</c:v>
                </c:pt>
              </c:numCache>
            </c:numRef>
          </c:val>
          <c:extLst>
            <c:ext xmlns:c16="http://schemas.microsoft.com/office/drawing/2014/chart" uri="{C3380CC4-5D6E-409C-BE32-E72D297353CC}">
              <c16:uniqueId val="{00000001-B0CA-47E3-B506-66365B16EF97}"/>
            </c:ext>
          </c:extLst>
        </c:ser>
        <c:ser>
          <c:idx val="1"/>
          <c:order val="1"/>
          <c:tx>
            <c:strRef>
              <c:f>Sheet1!$A$3</c:f>
              <c:strCache>
                <c:ptCount val="1"/>
                <c:pt idx="0">
                  <c:v>101-138% FPL </c:v>
                </c:pt>
              </c:strCache>
            </c:strRef>
          </c:tx>
          <c:spPr>
            <a:solidFill>
              <a:srgbClr val="FFC000"/>
            </a:solidFill>
            <a:ln w="12700">
              <a:solidFill>
                <a:srgbClr val="FFFFFF"/>
              </a:solidFill>
              <a:prstDash val="solid"/>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Sheet1!$B$3</c:f>
              <c:numCache>
                <c:formatCode>0.0%</c:formatCode>
                <c:ptCount val="1"/>
                <c:pt idx="0">
                  <c:v>9.8023602433745763E-2</c:v>
                </c:pt>
              </c:numCache>
            </c:numRef>
          </c:val>
          <c:extLst>
            <c:ext xmlns:c16="http://schemas.microsoft.com/office/drawing/2014/chart" uri="{C3380CC4-5D6E-409C-BE32-E72D297353CC}">
              <c16:uniqueId val="{00000002-B0CA-47E3-B506-66365B16EF97}"/>
            </c:ext>
          </c:extLst>
        </c:ser>
        <c:ser>
          <c:idx val="3"/>
          <c:order val="2"/>
          <c:tx>
            <c:strRef>
              <c:f>Sheet1!$A$4</c:f>
              <c:strCache>
                <c:ptCount val="1"/>
                <c:pt idx="0">
                  <c:v>139-200% FPL </c:v>
                </c:pt>
              </c:strCache>
            </c:strRef>
          </c:tx>
          <c:spPr>
            <a:solidFill>
              <a:srgbClr val="008000"/>
            </a:solidFill>
            <a:ln w="3175">
              <a:solidFill>
                <a:srgbClr val="FFFFFF"/>
              </a:solidFill>
              <a:prstDash val="solid"/>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Sheet1!$B$4</c:f>
              <c:numCache>
                <c:formatCode>0.0%</c:formatCode>
                <c:ptCount val="1"/>
                <c:pt idx="0">
                  <c:v>0.20938482584017315</c:v>
                </c:pt>
              </c:numCache>
            </c:numRef>
          </c:val>
          <c:extLst>
            <c:ext xmlns:c16="http://schemas.microsoft.com/office/drawing/2014/chart" uri="{C3380CC4-5D6E-409C-BE32-E72D297353CC}">
              <c16:uniqueId val="{00000003-B0CA-47E3-B506-66365B16EF97}"/>
            </c:ext>
          </c:extLst>
        </c:ser>
        <c:ser>
          <c:idx val="2"/>
          <c:order val="3"/>
          <c:tx>
            <c:strRef>
              <c:f>Sheet1!$A$5</c:f>
              <c:strCache>
                <c:ptCount val="1"/>
                <c:pt idx="0">
                  <c:v>201-250% FPL </c:v>
                </c:pt>
              </c:strCache>
            </c:strRef>
          </c:tx>
          <c:spPr>
            <a:solidFill>
              <a:srgbClr val="99CCFF"/>
            </a:solidFill>
            <a:ln w="12700">
              <a:solidFill>
                <a:srgbClr val="FFFFFF"/>
              </a:solidFill>
              <a:prstDash val="solid"/>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Sheet1!$B$5</c:f>
              <c:numCache>
                <c:formatCode>0.0%</c:formatCode>
                <c:ptCount val="1"/>
                <c:pt idx="0">
                  <c:v>0.11852515415084323</c:v>
                </c:pt>
              </c:numCache>
            </c:numRef>
          </c:val>
          <c:extLst>
            <c:ext xmlns:c16="http://schemas.microsoft.com/office/drawing/2014/chart" uri="{C3380CC4-5D6E-409C-BE32-E72D297353CC}">
              <c16:uniqueId val="{00000004-B0CA-47E3-B506-66365B16EF97}"/>
            </c:ext>
          </c:extLst>
        </c:ser>
        <c:ser>
          <c:idx val="4"/>
          <c:order val="4"/>
          <c:tx>
            <c:strRef>
              <c:f>Sheet1!$A$6</c:f>
              <c:strCache>
                <c:ptCount val="1"/>
                <c:pt idx="0">
                  <c:v>251-300% FPL </c:v>
                </c:pt>
              </c:strCache>
            </c:strRef>
          </c:tx>
          <c:spPr>
            <a:ln w="12700">
              <a:solidFill>
                <a:schemeClr val="bg1"/>
              </a:solidFill>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Sheet1!$B$6</c:f>
              <c:numCache>
                <c:formatCode>0.0%</c:formatCode>
                <c:ptCount val="1"/>
                <c:pt idx="0">
                  <c:v>8.7756237494385228E-2</c:v>
                </c:pt>
              </c:numCache>
            </c:numRef>
          </c:val>
          <c:extLst>
            <c:ext xmlns:c16="http://schemas.microsoft.com/office/drawing/2014/chart" uri="{C3380CC4-5D6E-409C-BE32-E72D297353CC}">
              <c16:uniqueId val="{00000005-B0CA-47E3-B506-66365B16EF97}"/>
            </c:ext>
          </c:extLst>
        </c:ser>
        <c:ser>
          <c:idx val="5"/>
          <c:order val="5"/>
          <c:tx>
            <c:strRef>
              <c:f>Sheet1!$A$7</c:f>
              <c:strCache>
                <c:ptCount val="1"/>
                <c:pt idx="0">
                  <c:v>301-400% FPL </c:v>
                </c:pt>
              </c:strCache>
            </c:strRef>
          </c:tx>
          <c:spPr>
            <a:solidFill>
              <a:srgbClr val="002060"/>
            </a:solidFill>
            <a:ln w="12700">
              <a:solidFill>
                <a:schemeClr val="bg1"/>
              </a:solidFill>
            </a:ln>
          </c:spPr>
          <c:invertIfNegative val="0"/>
          <c:dLbls>
            <c:spPr>
              <a:noFill/>
              <a:ln>
                <a:noFill/>
              </a:ln>
              <a:effectLst/>
            </c:spPr>
            <c:txPr>
              <a:bodyPr wrap="square" lIns="38100" tIns="19050" rIns="38100" bIns="19050" anchor="ctr">
                <a:spAutoFit/>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Sheet1!$B$7</c:f>
              <c:numCache>
                <c:formatCode>0.0%</c:formatCode>
                <c:ptCount val="1"/>
                <c:pt idx="0">
                  <c:v>0.11912491322634652</c:v>
                </c:pt>
              </c:numCache>
            </c:numRef>
          </c:val>
          <c:extLst>
            <c:ext xmlns:c16="http://schemas.microsoft.com/office/drawing/2014/chart" uri="{C3380CC4-5D6E-409C-BE32-E72D297353CC}">
              <c16:uniqueId val="{00000007-B0CA-47E3-B506-66365B16EF97}"/>
            </c:ext>
          </c:extLst>
        </c:ser>
        <c:ser>
          <c:idx val="6"/>
          <c:order val="6"/>
          <c:tx>
            <c:strRef>
              <c:f>Sheet1!$A$8</c:f>
              <c:strCache>
                <c:ptCount val="1"/>
                <c:pt idx="0">
                  <c:v>401+% FPL </c:v>
                </c:pt>
              </c:strCache>
            </c:strRef>
          </c:tx>
          <c:spPr>
            <a:ln w="12700">
              <a:solidFill>
                <a:srgbClr val="FFFFFF"/>
              </a:solidFill>
            </a:ln>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c:f>
              <c:strCache>
                <c:ptCount val="1"/>
                <c:pt idx="0">
                  <c:v>Full-time workers and
their families</c:v>
                </c:pt>
              </c:strCache>
            </c:strRef>
          </c:cat>
          <c:val>
            <c:numRef>
              <c:f>Sheet1!$B$8</c:f>
              <c:numCache>
                <c:formatCode>0.0%</c:formatCode>
                <c:ptCount val="1"/>
                <c:pt idx="0">
                  <c:v>0.19266558454816449</c:v>
                </c:pt>
              </c:numCache>
            </c:numRef>
          </c:val>
          <c:extLst>
            <c:ext xmlns:c16="http://schemas.microsoft.com/office/drawing/2014/chart" uri="{C3380CC4-5D6E-409C-BE32-E72D297353CC}">
              <c16:uniqueId val="{00000000-19BD-4B4C-8BA1-29D18D3C8AF8}"/>
            </c:ext>
          </c:extLst>
        </c:ser>
        <c:dLbls>
          <c:dLblPos val="ctr"/>
          <c:showLegendKey val="0"/>
          <c:showVal val="1"/>
          <c:showCatName val="0"/>
          <c:showSerName val="0"/>
          <c:showPercent val="0"/>
          <c:showBubbleSize val="0"/>
        </c:dLbls>
        <c:gapWidth val="50"/>
        <c:overlap val="100"/>
        <c:axId val="875919584"/>
        <c:axId val="875915232"/>
      </c:barChart>
      <c:catAx>
        <c:axId val="875919584"/>
        <c:scaling>
          <c:orientation val="minMax"/>
        </c:scaling>
        <c:delete val="0"/>
        <c:axPos val="b"/>
        <c:numFmt formatCode="General" sourceLinked="1"/>
        <c:majorTickMark val="out"/>
        <c:minorTickMark val="none"/>
        <c:tickLblPos val="nextTo"/>
        <c:spPr>
          <a:ln w="3610">
            <a:solidFill>
              <a:schemeClr val="tx1"/>
            </a:solidFill>
            <a:prstDash val="solid"/>
          </a:ln>
        </c:spPr>
        <c:txPr>
          <a:bodyPr rot="0" vert="horz"/>
          <a:lstStyle/>
          <a:p>
            <a:pPr>
              <a:defRPr/>
            </a:pPr>
            <a:endParaRPr lang="en-US"/>
          </a:p>
        </c:txPr>
        <c:crossAx val="875915232"/>
        <c:crosses val="autoZero"/>
        <c:auto val="1"/>
        <c:lblAlgn val="ctr"/>
        <c:lblOffset val="100"/>
        <c:tickLblSkip val="1"/>
        <c:tickMarkSkip val="1"/>
        <c:noMultiLvlLbl val="0"/>
      </c:catAx>
      <c:valAx>
        <c:axId val="875915232"/>
        <c:scaling>
          <c:orientation val="minMax"/>
          <c:max val="1"/>
        </c:scaling>
        <c:delete val="1"/>
        <c:axPos val="l"/>
        <c:numFmt formatCode="0%" sourceLinked="0"/>
        <c:majorTickMark val="out"/>
        <c:minorTickMark val="none"/>
        <c:tickLblPos val="nextTo"/>
        <c:crossAx val="875919584"/>
        <c:crosses val="autoZero"/>
        <c:crossBetween val="between"/>
        <c:majorUnit val="0.25"/>
      </c:valAx>
      <c:spPr>
        <a:noFill/>
        <a:ln w="25381">
          <a:noFill/>
        </a:ln>
      </c:spPr>
    </c:plotArea>
    <c:legend>
      <c:legendPos val="r"/>
      <c:layout>
        <c:manualLayout>
          <c:xMode val="edge"/>
          <c:yMode val="edge"/>
          <c:x val="0.68420589185366154"/>
          <c:y val="2.7881136327855185E-2"/>
          <c:w val="0.20056465716554017"/>
          <c:h val="0.74888879118011242"/>
        </c:manualLayout>
      </c:layout>
      <c:overlay val="0"/>
      <c:spPr>
        <a:noFill/>
        <a:ln>
          <a:solidFill>
            <a:schemeClr val="tx1"/>
          </a:solidFill>
        </a:ln>
        <a:effectLst>
          <a:glow>
            <a:schemeClr val="accent1">
              <a:alpha val="40000"/>
            </a:schemeClr>
          </a:glow>
        </a:effectLst>
      </c:spPr>
    </c:legend>
    <c:plotVisOnly val="1"/>
    <c:dispBlanksAs val="gap"/>
    <c:showDLblsOverMax val="0"/>
  </c:chart>
  <c:spPr>
    <a:noFill/>
    <a:ln>
      <a:noFill/>
    </a:ln>
  </c:spPr>
  <c:txPr>
    <a:bodyPr/>
    <a:lstStyle/>
    <a:p>
      <a:pPr>
        <a:defRPr sz="1600" b="1" i="0" u="none" strike="noStrike" baseline="0">
          <a:solidFill>
            <a:schemeClr val="tx1"/>
          </a:solidFill>
          <a:latin typeface="Arial" panose="020B0604020202020204" pitchFamily="34" charset="0"/>
          <a:ea typeface="Times New Roman"/>
          <a:cs typeface="Arial" panose="020B0604020202020204" pitchFamily="34"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092748798713924"/>
          <c:y val="9.5902697010201293E-2"/>
          <c:w val="0.51203672059222238"/>
          <c:h val="0.80151402054990073"/>
        </c:manualLayout>
      </c:layout>
      <c:pieChart>
        <c:varyColors val="1"/>
        <c:ser>
          <c:idx val="0"/>
          <c:order val="0"/>
          <c:spPr>
            <a:solidFill>
              <a:schemeClr val="accent1"/>
            </a:solidFill>
            <a:ln w="12727">
              <a:solidFill>
                <a:srgbClr val="FFFFFF"/>
              </a:solidFill>
              <a:prstDash val="solid"/>
            </a:ln>
          </c:spPr>
          <c:dPt>
            <c:idx val="0"/>
            <c:bubble3D val="0"/>
            <c:spPr>
              <a:solidFill>
                <a:srgbClr val="993300"/>
              </a:solidFill>
              <a:ln w="25455">
                <a:solidFill>
                  <a:srgbClr val="FFFFFF"/>
                </a:solidFill>
                <a:prstDash val="solid"/>
              </a:ln>
            </c:spPr>
            <c:extLst>
              <c:ext xmlns:c16="http://schemas.microsoft.com/office/drawing/2014/chart" uri="{C3380CC4-5D6E-409C-BE32-E72D297353CC}">
                <c16:uniqueId val="{00000001-9F13-4D03-AD84-B9477BBD14FE}"/>
              </c:ext>
            </c:extLst>
          </c:dPt>
          <c:dPt>
            <c:idx val="1"/>
            <c:bubble3D val="0"/>
            <c:spPr>
              <a:solidFill>
                <a:srgbClr val="FFCC00"/>
              </a:solidFill>
              <a:ln w="25455">
                <a:solidFill>
                  <a:srgbClr val="FFFFFF"/>
                </a:solidFill>
                <a:prstDash val="solid"/>
              </a:ln>
            </c:spPr>
            <c:extLst>
              <c:ext xmlns:c16="http://schemas.microsoft.com/office/drawing/2014/chart" uri="{C3380CC4-5D6E-409C-BE32-E72D297353CC}">
                <c16:uniqueId val="{00000003-9F13-4D03-AD84-B9477BBD14FE}"/>
              </c:ext>
            </c:extLst>
          </c:dPt>
          <c:dPt>
            <c:idx val="2"/>
            <c:bubble3D val="0"/>
            <c:spPr>
              <a:solidFill>
                <a:srgbClr val="008000"/>
              </a:solidFill>
              <a:ln w="25455">
                <a:solidFill>
                  <a:srgbClr val="FFFFFF"/>
                </a:solidFill>
                <a:prstDash val="solid"/>
              </a:ln>
            </c:spPr>
            <c:extLst>
              <c:ext xmlns:c16="http://schemas.microsoft.com/office/drawing/2014/chart" uri="{C3380CC4-5D6E-409C-BE32-E72D297353CC}">
                <c16:uniqueId val="{00000005-9F13-4D03-AD84-B9477BBD14FE}"/>
              </c:ext>
            </c:extLst>
          </c:dPt>
          <c:dPt>
            <c:idx val="3"/>
            <c:bubble3D val="0"/>
            <c:spPr>
              <a:solidFill>
                <a:srgbClr val="99CCFF"/>
              </a:solidFill>
              <a:ln w="25455">
                <a:solidFill>
                  <a:srgbClr val="FFFFFF"/>
                </a:solidFill>
                <a:prstDash val="solid"/>
              </a:ln>
            </c:spPr>
            <c:extLst>
              <c:ext xmlns:c16="http://schemas.microsoft.com/office/drawing/2014/chart" uri="{C3380CC4-5D6E-409C-BE32-E72D297353CC}">
                <c16:uniqueId val="{00000007-9F13-4D03-AD84-B9477BBD14FE}"/>
              </c:ext>
            </c:extLst>
          </c:dPt>
          <c:dPt>
            <c:idx val="4"/>
            <c:bubble3D val="0"/>
            <c:spPr>
              <a:solidFill>
                <a:srgbClr val="000080"/>
              </a:solidFill>
              <a:ln w="12727">
                <a:solidFill>
                  <a:srgbClr val="FFFFFF"/>
                </a:solidFill>
                <a:prstDash val="solid"/>
              </a:ln>
            </c:spPr>
            <c:extLst>
              <c:ext xmlns:c16="http://schemas.microsoft.com/office/drawing/2014/chart" uri="{C3380CC4-5D6E-409C-BE32-E72D297353CC}">
                <c16:uniqueId val="{00000009-9F13-4D03-AD84-B9477BBD14FE}"/>
              </c:ext>
            </c:extLst>
          </c:dPt>
          <c:dLbls>
            <c:dLbl>
              <c:idx val="1"/>
              <c:layout>
                <c:manualLayout>
                  <c:x val="-5.6445052314238596E-2"/>
                  <c:y val="-3.0888026714494917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F13-4D03-AD84-B9477BBD14FE}"/>
                </c:ext>
              </c:extLst>
            </c:dLbl>
            <c:dLbl>
              <c:idx val="2"/>
              <c:layout>
                <c:manualLayout>
                  <c:x val="0"/>
                  <c:y val="6.1776188547216927E-2"/>
                </c:manualLayout>
              </c:layout>
              <c:spPr>
                <a:noFill/>
                <a:ln>
                  <a:noFill/>
                </a:ln>
                <a:effectLst/>
              </c:spPr>
              <c:txPr>
                <a:bodyPr wrap="square" lIns="38100" tIns="19050" rIns="38100" bIns="19050" anchor="ctr">
                  <a:noAutofit/>
                </a:bodyPr>
                <a:lstStyle/>
                <a:p>
                  <a:pPr>
                    <a:defRPr sz="1200" b="0">
                      <a:latin typeface="Arial" panose="020B0604020202020204" pitchFamily="34"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9250468851203015"/>
                      <c:h val="0.33808661240498816"/>
                    </c:manualLayout>
                  </c15:layout>
                </c:ext>
                <c:ext xmlns:c16="http://schemas.microsoft.com/office/drawing/2014/chart" uri="{C3380CC4-5D6E-409C-BE32-E72D297353CC}">
                  <c16:uniqueId val="{00000005-9F13-4D03-AD84-B9477BBD14FE}"/>
                </c:ext>
              </c:extLst>
            </c:dLbl>
            <c:dLbl>
              <c:idx val="3"/>
              <c:layout>
                <c:manualLayout>
                  <c:x val="-2.1289937872258729E-2"/>
                  <c:y val="6.6897060172357456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23826324967260332"/>
                      <c:h val="0.29343625378770172"/>
                    </c:manualLayout>
                  </c15:layout>
                </c:ext>
                <c:ext xmlns:c16="http://schemas.microsoft.com/office/drawing/2014/chart" uri="{C3380CC4-5D6E-409C-BE32-E72D297353CC}">
                  <c16:uniqueId val="{00000007-9F13-4D03-AD84-B9477BBD14FE}"/>
                </c:ext>
              </c:extLst>
            </c:dLbl>
            <c:dLbl>
              <c:idx val="4"/>
              <c:layout>
                <c:manualLayout>
                  <c:x val="-6.4842689841777194E-4"/>
                  <c:y val="3.431839082824832E-3"/>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3712892976454278"/>
                      <c:h val="0.29686825675597889"/>
                    </c:manualLayout>
                  </c15:layout>
                </c:ext>
                <c:ext xmlns:c16="http://schemas.microsoft.com/office/drawing/2014/chart" uri="{C3380CC4-5D6E-409C-BE32-E72D297353CC}">
                  <c16:uniqueId val="{00000009-9F13-4D03-AD84-B9477BBD14FE}"/>
                </c:ext>
              </c:extLst>
            </c:dLbl>
            <c:spPr>
              <a:noFill/>
              <a:ln>
                <a:noFill/>
              </a:ln>
              <a:effectLst/>
            </c:spPr>
            <c:txPr>
              <a:bodyPr wrap="square" lIns="38100" tIns="19050" rIns="38100" bIns="19050" anchor="ctr">
                <a:spAutoFit/>
              </a:bodyPr>
              <a:lstStyle/>
              <a:p>
                <a:pPr>
                  <a:defRPr sz="1200" b="0">
                    <a:latin typeface="Arial" panose="020B0604020202020204" pitchFamily="34" charset="0"/>
                    <a:cs typeface="Arial" panose="020B0604020202020204" pitchFamily="34" charset="0"/>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Sheet1!$A$1:$E$1</c:f>
              <c:strCache>
                <c:ptCount val="5"/>
                <c:pt idx="0">
                  <c:v>White</c:v>
                </c:pt>
                <c:pt idx="1">
                  <c:v>Hispanic</c:v>
                </c:pt>
                <c:pt idx="2">
                  <c:v>Other/Multiple</c:v>
                </c:pt>
                <c:pt idx="3">
                  <c:v>Asian/Pacific Islander</c:v>
                </c:pt>
                <c:pt idx="4">
                  <c:v>Black or African American</c:v>
                </c:pt>
              </c:strCache>
            </c:strRef>
          </c:cat>
          <c:val>
            <c:numRef>
              <c:f>Sheet1!$A$2:$E$2</c:f>
              <c:numCache>
                <c:formatCode>0.0%</c:formatCode>
                <c:ptCount val="5"/>
                <c:pt idx="0">
                  <c:v>0.37701447435473345</c:v>
                </c:pt>
                <c:pt idx="1">
                  <c:v>0.30663817689288619</c:v>
                </c:pt>
                <c:pt idx="2">
                  <c:v>8.5762563364415789E-2</c:v>
                </c:pt>
                <c:pt idx="3">
                  <c:v>6.2415849373731597E-2</c:v>
                </c:pt>
                <c:pt idx="4">
                  <c:v>0.16816893601423297</c:v>
                </c:pt>
              </c:numCache>
            </c:numRef>
          </c:val>
          <c:extLst>
            <c:ext xmlns:c16="http://schemas.microsoft.com/office/drawing/2014/chart" uri="{C3380CC4-5D6E-409C-BE32-E72D297353CC}">
              <c16:uniqueId val="{0000000A-9F13-4D03-AD84-B9477BBD14FE}"/>
            </c:ext>
          </c:extLst>
        </c:ser>
        <c:dLbls>
          <c:showLegendKey val="0"/>
          <c:showVal val="0"/>
          <c:showCatName val="0"/>
          <c:showSerName val="0"/>
          <c:showPercent val="0"/>
          <c:showBubbleSize val="0"/>
          <c:showLeaderLines val="0"/>
        </c:dLbls>
        <c:firstSliceAng val="0"/>
      </c:pieChart>
      <c:spPr>
        <a:noFill/>
        <a:ln w="25380">
          <a:noFill/>
        </a:ln>
      </c:spPr>
    </c:plotArea>
    <c:plotVisOnly val="1"/>
    <c:dispBlanksAs val="zero"/>
    <c:showDLblsOverMax val="0"/>
  </c:chart>
  <c:spPr>
    <a:noFill/>
    <a:ln>
      <a:noFill/>
    </a:ln>
  </c:spPr>
  <c:txPr>
    <a:bodyPr/>
    <a:lstStyle/>
    <a:p>
      <a:pPr>
        <a:defRPr sz="1805" b="1" i="0" u="none" strike="noStrike" baseline="0">
          <a:solidFill>
            <a:schemeClr val="tx1"/>
          </a:solidFill>
          <a:latin typeface="+mj-lt"/>
          <a:ea typeface="Times New Roman"/>
          <a:cs typeface="Times New Roman"/>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White</c:v>
                </c:pt>
              </c:strCache>
            </c:strRef>
          </c:tx>
          <c:spPr>
            <a:solidFill>
              <a:srgbClr val="C00000"/>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17C4-46A5-9A8E-36C1D6CCB6FE}"/>
              </c:ext>
            </c:extLst>
          </c:dPt>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 Uninsured by Race/Ethnicity</c:v>
                </c:pt>
              </c:strCache>
            </c:strRef>
          </c:cat>
          <c:val>
            <c:numRef>
              <c:f>Sheet1!$B$2</c:f>
              <c:numCache>
                <c:formatCode>0.0%</c:formatCode>
                <c:ptCount val="1"/>
                <c:pt idx="0">
                  <c:v>5.2874996928073792E-2</c:v>
                </c:pt>
              </c:numCache>
            </c:numRef>
          </c:val>
          <c:extLst>
            <c:ext xmlns:c16="http://schemas.microsoft.com/office/drawing/2014/chart" uri="{C3380CC4-5D6E-409C-BE32-E72D297353CC}">
              <c16:uniqueId val="{00000002-17C4-46A5-9A8E-36C1D6CCB6FE}"/>
            </c:ext>
          </c:extLst>
        </c:ser>
        <c:ser>
          <c:idx val="1"/>
          <c:order val="1"/>
          <c:tx>
            <c:strRef>
              <c:f>Sheet1!$C$1</c:f>
              <c:strCache>
                <c:ptCount val="1"/>
                <c:pt idx="0">
                  <c:v>Black or African American </c:v>
                </c:pt>
              </c:strCache>
            </c:strRef>
          </c:tx>
          <c:spPr>
            <a:solidFill>
              <a:srgbClr val="000080"/>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 Uninsured by Race/Ethnicity</c:v>
                </c:pt>
              </c:strCache>
            </c:strRef>
          </c:cat>
          <c:val>
            <c:numRef>
              <c:f>Sheet1!$C$2</c:f>
              <c:numCache>
                <c:formatCode>0.0%</c:formatCode>
                <c:ptCount val="1"/>
                <c:pt idx="0">
                  <c:v>7.3768730234425983E-2</c:v>
                </c:pt>
              </c:numCache>
            </c:numRef>
          </c:val>
          <c:extLst>
            <c:ext xmlns:c16="http://schemas.microsoft.com/office/drawing/2014/chart" uri="{C3380CC4-5D6E-409C-BE32-E72D297353CC}">
              <c16:uniqueId val="{00000003-17C4-46A5-9A8E-36C1D6CCB6FE}"/>
            </c:ext>
          </c:extLst>
        </c:ser>
        <c:ser>
          <c:idx val="2"/>
          <c:order val="2"/>
          <c:tx>
            <c:strRef>
              <c:f>Sheet1!$D$1</c:f>
              <c:strCache>
                <c:ptCount val="1"/>
                <c:pt idx="0">
                  <c:v>Hispanic </c:v>
                </c:pt>
              </c:strCache>
            </c:strRef>
          </c:tx>
          <c:spPr>
            <a:solidFill>
              <a:srgbClr val="FFCC00"/>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 Uninsured by Race/Ethnicity</c:v>
                </c:pt>
              </c:strCache>
            </c:strRef>
          </c:cat>
          <c:val>
            <c:numRef>
              <c:f>Sheet1!$D$2</c:f>
              <c:numCache>
                <c:formatCode>0.0%</c:formatCode>
                <c:ptCount val="1"/>
                <c:pt idx="0">
                  <c:v>0.22925542652187922</c:v>
                </c:pt>
              </c:numCache>
            </c:numRef>
          </c:val>
          <c:extLst>
            <c:ext xmlns:c16="http://schemas.microsoft.com/office/drawing/2014/chart" uri="{C3380CC4-5D6E-409C-BE32-E72D297353CC}">
              <c16:uniqueId val="{00000004-17C4-46A5-9A8E-36C1D6CCB6FE}"/>
            </c:ext>
          </c:extLst>
        </c:ser>
        <c:ser>
          <c:idx val="3"/>
          <c:order val="3"/>
          <c:tx>
            <c:strRef>
              <c:f>Sheet1!$E$1</c:f>
              <c:strCache>
                <c:ptCount val="1"/>
                <c:pt idx="0">
                  <c:v>Asian/Pacific Islander </c:v>
                </c:pt>
              </c:strCache>
            </c:strRef>
          </c:tx>
          <c:spPr>
            <a:solidFill>
              <a:srgbClr val="99CCFF"/>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 Uninsured by Race/Ethnicity</c:v>
                </c:pt>
              </c:strCache>
            </c:strRef>
          </c:cat>
          <c:val>
            <c:numRef>
              <c:f>Sheet1!$E$2</c:f>
              <c:numCache>
                <c:formatCode>0.0%</c:formatCode>
                <c:ptCount val="1"/>
                <c:pt idx="0">
                  <c:v>6.8423631801787677E-2</c:v>
                </c:pt>
              </c:numCache>
            </c:numRef>
          </c:val>
          <c:extLst>
            <c:ext xmlns:c16="http://schemas.microsoft.com/office/drawing/2014/chart" uri="{C3380CC4-5D6E-409C-BE32-E72D297353CC}">
              <c16:uniqueId val="{00000005-17C4-46A5-9A8E-36C1D6CCB6FE}"/>
            </c:ext>
          </c:extLst>
        </c:ser>
        <c:ser>
          <c:idx val="4"/>
          <c:order val="4"/>
          <c:tx>
            <c:strRef>
              <c:f>Sheet1!$F$1</c:f>
              <c:strCache>
                <c:ptCount val="1"/>
                <c:pt idx="0">
                  <c:v>Other/multiple </c:v>
                </c:pt>
              </c:strCache>
            </c:strRef>
          </c:tx>
          <c:spPr>
            <a:solidFill>
              <a:srgbClr val="008000"/>
            </a:solidFill>
            <a:ln>
              <a:noFill/>
            </a:ln>
            <a:effectLst/>
          </c:spPr>
          <c:invertIfNegative val="0"/>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Percent Uninsured by Race/Ethnicity</c:v>
                </c:pt>
              </c:strCache>
            </c:strRef>
          </c:cat>
          <c:val>
            <c:numRef>
              <c:f>Sheet1!$F$2</c:f>
              <c:numCache>
                <c:formatCode>0.0%</c:formatCode>
                <c:ptCount val="1"/>
                <c:pt idx="0">
                  <c:v>9.3688287792043412E-2</c:v>
                </c:pt>
              </c:numCache>
            </c:numRef>
          </c:val>
          <c:extLst>
            <c:ext xmlns:c16="http://schemas.microsoft.com/office/drawing/2014/chart" uri="{C3380CC4-5D6E-409C-BE32-E72D297353CC}">
              <c16:uniqueId val="{00000006-17C4-46A5-9A8E-36C1D6CCB6FE}"/>
            </c:ext>
          </c:extLst>
        </c:ser>
        <c:dLbls>
          <c:dLblPos val="outEnd"/>
          <c:showLegendKey val="0"/>
          <c:showVal val="1"/>
          <c:showCatName val="0"/>
          <c:showSerName val="0"/>
          <c:showPercent val="0"/>
          <c:showBubbleSize val="0"/>
        </c:dLbls>
        <c:gapWidth val="250"/>
        <c:overlap val="-10"/>
        <c:axId val="879929840"/>
        <c:axId val="879932016"/>
      </c:barChart>
      <c:catAx>
        <c:axId val="87992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79932016"/>
        <c:crosses val="autoZero"/>
        <c:auto val="1"/>
        <c:lblAlgn val="ctr"/>
        <c:lblOffset val="100"/>
        <c:noMultiLvlLbl val="0"/>
      </c:catAx>
      <c:valAx>
        <c:axId val="879932016"/>
        <c:scaling>
          <c:orientation val="minMax"/>
        </c:scaling>
        <c:delete val="1"/>
        <c:axPos val="l"/>
        <c:numFmt formatCode="0%" sourceLinked="0"/>
        <c:majorTickMark val="none"/>
        <c:minorTickMark val="none"/>
        <c:tickLblPos val="nextTo"/>
        <c:crossAx val="879929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Insured nonelderly adults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provider</c:v>
                </c:pt>
                <c:pt idx="1">
                  <c:v>Routine checkup</c:v>
                </c:pt>
                <c:pt idx="2">
                  <c:v>Unmet needs due to cost</c:v>
                </c:pt>
                <c:pt idx="3">
                  <c:v>Flu shot</c:v>
                </c:pt>
              </c:strCache>
            </c:strRef>
          </c:cat>
          <c:val>
            <c:numRef>
              <c:f>Sheet1!$B$2:$B$5</c:f>
              <c:numCache>
                <c:formatCode>0.0%</c:formatCode>
                <c:ptCount val="4"/>
                <c:pt idx="0">
                  <c:v>0.84899999999999998</c:v>
                </c:pt>
                <c:pt idx="1">
                  <c:v>0.754</c:v>
                </c:pt>
                <c:pt idx="2">
                  <c:v>7.0000000000000007E-2</c:v>
                </c:pt>
                <c:pt idx="3">
                  <c:v>0.46600000000000003</c:v>
                </c:pt>
              </c:numCache>
            </c:numRef>
          </c:val>
          <c:extLst>
            <c:ext xmlns:c16="http://schemas.microsoft.com/office/drawing/2014/chart" uri="{C3380CC4-5D6E-409C-BE32-E72D297353CC}">
              <c16:uniqueId val="{00000000-5491-4B54-8ABB-0A8F300E5829}"/>
            </c:ext>
          </c:extLst>
        </c:ser>
        <c:ser>
          <c:idx val="1"/>
          <c:order val="1"/>
          <c:tx>
            <c:strRef>
              <c:f>Sheet1!$C$1</c:f>
              <c:strCache>
                <c:ptCount val="1"/>
                <c:pt idx="0">
                  <c:v>Uninsured nonelderly adults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Regular provider</c:v>
                </c:pt>
                <c:pt idx="1">
                  <c:v>Routine checkup</c:v>
                </c:pt>
                <c:pt idx="2">
                  <c:v>Unmet needs due to cost</c:v>
                </c:pt>
                <c:pt idx="3">
                  <c:v>Flu shot</c:v>
                </c:pt>
              </c:strCache>
            </c:strRef>
          </c:cat>
          <c:val>
            <c:numRef>
              <c:f>Sheet1!$C$2:$C$5</c:f>
              <c:numCache>
                <c:formatCode>0.0%</c:formatCode>
                <c:ptCount val="4"/>
                <c:pt idx="0">
                  <c:v>0.35399999999999998</c:v>
                </c:pt>
                <c:pt idx="1">
                  <c:v>0.37</c:v>
                </c:pt>
                <c:pt idx="2">
                  <c:v>0.38500000000000001</c:v>
                </c:pt>
                <c:pt idx="3">
                  <c:v>0.129</c:v>
                </c:pt>
              </c:numCache>
            </c:numRef>
          </c:val>
          <c:extLst>
            <c:ext xmlns:c16="http://schemas.microsoft.com/office/drawing/2014/chart" uri="{C3380CC4-5D6E-409C-BE32-E72D297353CC}">
              <c16:uniqueId val="{00000001-5491-4B54-8ABB-0A8F300E5829}"/>
            </c:ext>
          </c:extLst>
        </c:ser>
        <c:dLbls>
          <c:showLegendKey val="0"/>
          <c:showVal val="0"/>
          <c:showCatName val="0"/>
          <c:showSerName val="0"/>
          <c:showPercent val="0"/>
          <c:showBubbleSize val="0"/>
        </c:dLbls>
        <c:gapWidth val="219"/>
        <c:overlap val="-27"/>
        <c:axId val="1459137840"/>
        <c:axId val="1459115280"/>
      </c:barChart>
      <c:catAx>
        <c:axId val="145913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59115280"/>
        <c:crosses val="autoZero"/>
        <c:auto val="1"/>
        <c:lblAlgn val="ctr"/>
        <c:lblOffset val="100"/>
        <c:noMultiLvlLbl val="0"/>
      </c:catAx>
      <c:valAx>
        <c:axId val="1459115280"/>
        <c:scaling>
          <c:orientation val="minMax"/>
        </c:scaling>
        <c:delete val="1"/>
        <c:axPos val="l"/>
        <c:numFmt formatCode="0.0%" sourceLinked="1"/>
        <c:majorTickMark val="none"/>
        <c:minorTickMark val="none"/>
        <c:tickLblPos val="nextTo"/>
        <c:crossAx val="14591378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090909090909103"/>
          <c:y val="0.121875"/>
          <c:w val="0.45636363636363603"/>
          <c:h val="0.78437500000000004"/>
        </c:manualLayout>
      </c:layout>
      <c:pieChart>
        <c:varyColors val="1"/>
        <c:ser>
          <c:idx val="1"/>
          <c:order val="1"/>
          <c:tx>
            <c:strRef>
              <c:f>Sheet1!$A$3</c:f>
              <c:strCache>
                <c:ptCount val="1"/>
              </c:strCache>
            </c:strRef>
          </c:tx>
          <c:spPr>
            <a:solidFill>
              <a:srgbClr val="DD2D32"/>
            </a:solidFill>
            <a:ln w="12688">
              <a:solidFill>
                <a:srgbClr val="000000"/>
              </a:solidFill>
              <a:prstDash val="solid"/>
            </a:ln>
          </c:spPr>
          <c:dPt>
            <c:idx val="0"/>
            <c:bubble3D val="0"/>
            <c:spPr>
              <a:solidFill>
                <a:srgbClr val="63AAFE"/>
              </a:solidFill>
              <a:ln w="12688">
                <a:solidFill>
                  <a:srgbClr val="000000"/>
                </a:solidFill>
                <a:prstDash val="solid"/>
              </a:ln>
            </c:spPr>
            <c:extLst>
              <c:ext xmlns:c16="http://schemas.microsoft.com/office/drawing/2014/chart" uri="{C3380CC4-5D6E-409C-BE32-E72D297353CC}">
                <c16:uniqueId val="{00000001-B443-4147-A36D-F72BA8B56501}"/>
              </c:ext>
            </c:extLst>
          </c:dPt>
          <c:dPt>
            <c:idx val="1"/>
            <c:bubble3D val="0"/>
            <c:extLst>
              <c:ext xmlns:c16="http://schemas.microsoft.com/office/drawing/2014/chart" uri="{C3380CC4-5D6E-409C-BE32-E72D297353CC}">
                <c16:uniqueId val="{00000002-B443-4147-A36D-F72BA8B56501}"/>
              </c:ext>
            </c:extLst>
          </c:dPt>
          <c:cat>
            <c:strRef>
              <c:f>Sheet1!$B$1:$C$1</c:f>
              <c:strCache>
                <c:ptCount val="2"/>
                <c:pt idx="0">
                  <c:v>Adults</c:v>
                </c:pt>
                <c:pt idx="1">
                  <c:v>Children</c:v>
                </c:pt>
              </c:strCache>
            </c:strRef>
          </c:cat>
          <c:val>
            <c:numRef>
              <c:f>Sheet1!$B$3:$C$3</c:f>
              <c:numCache>
                <c:formatCode>General</c:formatCode>
                <c:ptCount val="2"/>
              </c:numCache>
            </c:numRef>
          </c:val>
          <c:extLst>
            <c:ext xmlns:c16="http://schemas.microsoft.com/office/drawing/2014/chart" uri="{C3380CC4-5D6E-409C-BE32-E72D297353CC}">
              <c16:uniqueId val="{00000003-B443-4147-A36D-F72BA8B56501}"/>
            </c:ext>
          </c:extLst>
        </c:ser>
        <c:dLbls>
          <c:showLegendKey val="0"/>
          <c:showVal val="0"/>
          <c:showCatName val="0"/>
          <c:showSerName val="0"/>
          <c:showPercent val="0"/>
          <c:showBubbleSize val="0"/>
          <c:showLeaderLines val="1"/>
        </c:dLbls>
        <c:firstSliceAng val="175"/>
      </c:pieChart>
      <c:pieChart>
        <c:varyColors val="1"/>
        <c:ser>
          <c:idx val="0"/>
          <c:order val="0"/>
          <c:tx>
            <c:strRef>
              <c:f>Sheet1!$A$2</c:f>
              <c:strCache>
                <c:ptCount val="1"/>
                <c:pt idx="0">
                  <c:v>% of Uninsured</c:v>
                </c:pt>
              </c:strCache>
            </c:strRef>
          </c:tx>
          <c:spPr>
            <a:solidFill>
              <a:srgbClr val="99CCFF"/>
            </a:solidFill>
            <a:ln w="25375">
              <a:solidFill>
                <a:srgbClr val="FFFFFF"/>
              </a:solidFill>
              <a:prstDash val="solid"/>
            </a:ln>
          </c:spPr>
          <c:dPt>
            <c:idx val="0"/>
            <c:bubble3D val="0"/>
            <c:spPr>
              <a:solidFill>
                <a:srgbClr val="78A933"/>
              </a:solidFill>
              <a:ln w="25375">
                <a:solidFill>
                  <a:srgbClr val="FFFFFF"/>
                </a:solidFill>
                <a:prstDash val="solid"/>
              </a:ln>
            </c:spPr>
            <c:extLst>
              <c:ext xmlns:c16="http://schemas.microsoft.com/office/drawing/2014/chart" uri="{C3380CC4-5D6E-409C-BE32-E72D297353CC}">
                <c16:uniqueId val="{00000005-B443-4147-A36D-F72BA8B56501}"/>
              </c:ext>
            </c:extLst>
          </c:dPt>
          <c:dPt>
            <c:idx val="1"/>
            <c:bubble3D val="0"/>
            <c:spPr>
              <a:solidFill>
                <a:srgbClr val="3344C5"/>
              </a:solidFill>
              <a:ln w="25375">
                <a:solidFill>
                  <a:srgbClr val="FFFFFF"/>
                </a:solidFill>
                <a:prstDash val="solid"/>
              </a:ln>
            </c:spPr>
            <c:extLst>
              <c:ext xmlns:c16="http://schemas.microsoft.com/office/drawing/2014/chart" uri="{C3380CC4-5D6E-409C-BE32-E72D297353CC}">
                <c16:uniqueId val="{00000007-B443-4147-A36D-F72BA8B56501}"/>
              </c:ext>
            </c:extLst>
          </c:dPt>
          <c:dLbls>
            <c:dLbl>
              <c:idx val="0"/>
              <c:layout>
                <c:manualLayout>
                  <c:x val="0.13193914558054501"/>
                  <c:y val="-0.49895415989680703"/>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443-4147-A36D-F72BA8B56501}"/>
                </c:ext>
              </c:extLst>
            </c:dLbl>
            <c:dLbl>
              <c:idx val="1"/>
              <c:layout>
                <c:manualLayout>
                  <c:x val="-3.2048621120774598E-2"/>
                  <c:y val="3.3901365310651001E-2"/>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443-4147-A36D-F72BA8B56501}"/>
                </c:ext>
              </c:extLst>
            </c:dLbl>
            <c:dLbl>
              <c:idx val="2"/>
              <c:layout>
                <c:manualLayout>
                  <c:xMode val="edge"/>
                  <c:yMode val="edge"/>
                  <c:x val="0.25090909090909103"/>
                  <c:y val="0.64375000000000104"/>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443-4147-A36D-F72BA8B56501}"/>
                </c:ext>
              </c:extLst>
            </c:dLbl>
            <c:dLbl>
              <c:idx val="3"/>
              <c:layout>
                <c:manualLayout>
                  <c:xMode val="edge"/>
                  <c:yMode val="edge"/>
                  <c:x val="0.27272727272727298"/>
                  <c:y val="0.65312500000000095"/>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443-4147-A36D-F72BA8B56501}"/>
                </c:ext>
              </c:extLst>
            </c:dLbl>
            <c:numFmt formatCode="0.0&quot;%&quot;" sourceLinked="0"/>
            <c:spPr>
              <a:noFill/>
              <a:ln w="25375">
                <a:noFill/>
              </a:ln>
            </c:spPr>
            <c:txPr>
              <a:bodyPr/>
              <a:lstStyle/>
              <a:p>
                <a:pPr>
                  <a:defRPr sz="133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Sheet1!$B$1:$C$1</c:f>
              <c:strCache>
                <c:ptCount val="2"/>
                <c:pt idx="0">
                  <c:v>Adults</c:v>
                </c:pt>
                <c:pt idx="1">
                  <c:v>Children</c:v>
                </c:pt>
              </c:strCache>
            </c:strRef>
          </c:cat>
          <c:val>
            <c:numRef>
              <c:f>Sheet1!$B$2:$C$2</c:f>
              <c:numCache>
                <c:formatCode>General</c:formatCode>
                <c:ptCount val="2"/>
                <c:pt idx="0">
                  <c:v>84.4</c:v>
                </c:pt>
                <c:pt idx="1">
                  <c:v>15.6</c:v>
                </c:pt>
              </c:numCache>
            </c:numRef>
          </c:val>
          <c:extLst>
            <c:ext xmlns:c16="http://schemas.microsoft.com/office/drawing/2014/chart" uri="{C3380CC4-5D6E-409C-BE32-E72D297353CC}">
              <c16:uniqueId val="{0000000A-B443-4147-A36D-F72BA8B56501}"/>
            </c:ext>
          </c:extLst>
        </c:ser>
        <c:dLbls>
          <c:showLegendKey val="0"/>
          <c:showVal val="0"/>
          <c:showCatName val="0"/>
          <c:showSerName val="0"/>
          <c:showPercent val="0"/>
          <c:showBubbleSize val="0"/>
          <c:showLeaderLines val="0"/>
        </c:dLbls>
        <c:firstSliceAng val="0"/>
      </c:pieChart>
      <c:spPr>
        <a:noFill/>
        <a:ln w="25375">
          <a:noFill/>
        </a:ln>
      </c:spPr>
    </c:plotArea>
    <c:plotVisOnly val="1"/>
    <c:dispBlanksAs val="gap"/>
    <c:showDLblsOverMax val="0"/>
  </c:chart>
  <c:spPr>
    <a:noFill/>
    <a:ln>
      <a:noFill/>
    </a:ln>
  </c:spPr>
  <c:txPr>
    <a:bodyPr/>
    <a:lstStyle/>
    <a:p>
      <a:pPr>
        <a:defRPr sz="1659" b="1" i="0" u="none" strike="noStrike" baseline="0">
          <a:solidFill>
            <a:schemeClr val="tx1"/>
          </a:solidFill>
          <a:latin typeface="+mn-lt"/>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65A76B"/>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Children</c:v>
                </c:pt>
                <c:pt idx="1">
                  <c:v>Adults</c:v>
                </c:pt>
                <c:pt idx="2">
                  <c:v>All Nonelderly</c:v>
                </c:pt>
              </c:strCache>
            </c:strRef>
          </c:cat>
          <c:val>
            <c:numRef>
              <c:f>Sheet1!$B$2:$B$4</c:f>
              <c:numCache>
                <c:formatCode>0.0%</c:formatCode>
                <c:ptCount val="3"/>
                <c:pt idx="0">
                  <c:v>4.3999999999999997E-2</c:v>
                </c:pt>
                <c:pt idx="1">
                  <c:v>9.4E-2</c:v>
                </c:pt>
                <c:pt idx="2">
                  <c:v>0.08</c:v>
                </c:pt>
              </c:numCache>
            </c:numRef>
          </c:val>
          <c:extLst>
            <c:ext xmlns:c16="http://schemas.microsoft.com/office/drawing/2014/chart" uri="{C3380CC4-5D6E-409C-BE32-E72D297353CC}">
              <c16:uniqueId val="{00000000-3258-4FCF-8417-30344A76F755}"/>
            </c:ext>
          </c:extLst>
        </c:ser>
        <c:dLbls>
          <c:showLegendKey val="0"/>
          <c:showVal val="0"/>
          <c:showCatName val="0"/>
          <c:showSerName val="0"/>
          <c:showPercent val="0"/>
          <c:showBubbleSize val="0"/>
        </c:dLbls>
        <c:gapWidth val="150"/>
        <c:axId val="758642544"/>
        <c:axId val="758643088"/>
      </c:barChart>
      <c:catAx>
        <c:axId val="758642544"/>
        <c:scaling>
          <c:orientation val="minMax"/>
        </c:scaling>
        <c:delete val="0"/>
        <c:axPos val="b"/>
        <c:numFmt formatCode="General" sourceLinked="0"/>
        <c:majorTickMark val="out"/>
        <c:minorTickMark val="none"/>
        <c:tickLblPos val="nextTo"/>
        <c:crossAx val="758643088"/>
        <c:crosses val="autoZero"/>
        <c:auto val="1"/>
        <c:lblAlgn val="ctr"/>
        <c:lblOffset val="100"/>
        <c:noMultiLvlLbl val="0"/>
      </c:catAx>
      <c:valAx>
        <c:axId val="758643088"/>
        <c:scaling>
          <c:orientation val="minMax"/>
          <c:max val="0.2"/>
        </c:scaling>
        <c:delete val="0"/>
        <c:axPos val="l"/>
        <c:title>
          <c:tx>
            <c:rich>
              <a:bodyPr/>
              <a:lstStyle/>
              <a:p>
                <a:pPr>
                  <a:defRPr/>
                </a:pPr>
                <a:r>
                  <a:rPr lang="en-US"/>
                  <a:t>Uninsurance Rate</a:t>
                </a:r>
              </a:p>
            </c:rich>
          </c:tx>
          <c:overlay val="0"/>
        </c:title>
        <c:numFmt formatCode="0%" sourceLinked="0"/>
        <c:majorTickMark val="out"/>
        <c:minorTickMark val="none"/>
        <c:tickLblPos val="nextTo"/>
        <c:crossAx val="758642544"/>
        <c:crosses val="autoZero"/>
        <c:crossBetween val="between"/>
        <c:majorUnit val="5.000000000000001E-2"/>
      </c:valAx>
    </c:plotArea>
    <c:plotVisOnly val="1"/>
    <c:dispBlanksAs val="gap"/>
    <c:showDLblsOverMax val="0"/>
  </c:chart>
  <c:txPr>
    <a:bodyPr/>
    <a:lstStyle/>
    <a:p>
      <a:pPr>
        <a:defRPr sz="1400" b="1">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Children 0-18</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5D2B-47CF-A0E3-5421D23A0EC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478-478F-A1CC-5F77B3DC9210}"/>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1-5D2B-47CF-A0E3-5421D23A0EC8}"/>
              </c:ext>
            </c:extLst>
          </c:dPt>
          <c:dLbls>
            <c:dLbl>
              <c:idx val="0"/>
              <c:layout>
                <c:manualLayout>
                  <c:x val="-0.19655398189453546"/>
                  <c:y val="-7.84135884451552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D2B-47CF-A0E3-5421D23A0EC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Medicaid/CHIP (&lt;=205%FPL)</c:v>
                </c:pt>
                <c:pt idx="1">
                  <c:v>Marketplace Financial Assistance (206-400% FPL)</c:v>
                </c:pt>
                <c:pt idx="2">
                  <c:v>Over 400% FPL (Ineligible)</c:v>
                </c:pt>
              </c:strCache>
            </c:strRef>
          </c:cat>
          <c:val>
            <c:numRef>
              <c:f>Sheet1!$B$2:$B$4</c:f>
              <c:numCache>
                <c:formatCode>0.0%</c:formatCode>
                <c:ptCount val="3"/>
                <c:pt idx="0">
                  <c:v>0.56799999999999995</c:v>
                </c:pt>
                <c:pt idx="1">
                  <c:v>0.17199999999999999</c:v>
                </c:pt>
                <c:pt idx="2">
                  <c:v>0.16700000000000001</c:v>
                </c:pt>
              </c:numCache>
            </c:numRef>
          </c:val>
          <c:extLst>
            <c:ext xmlns:c16="http://schemas.microsoft.com/office/drawing/2014/chart" uri="{C3380CC4-5D6E-409C-BE32-E72D297353CC}">
              <c16:uniqueId val="{00000000-5D2B-47CF-A0E3-5421D23A0EC8}"/>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8.6801038494935714E-2"/>
          <c:y val="0.73135485199503403"/>
          <c:w val="0.8686681606321629"/>
          <c:h val="0.2518089520395990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Adults 19-64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8355419861130587"/>
          <c:y val="0.15299219193793676"/>
          <c:w val="0.62671852174625209"/>
          <c:h val="0.56978415422309026"/>
        </c:manualLayout>
      </c:layout>
      <c:pieChart>
        <c:varyColors val="1"/>
        <c:ser>
          <c:idx val="0"/>
          <c:order val="0"/>
          <c:tx>
            <c:strRef>
              <c:f>Sheet1!$B$1</c:f>
              <c:strCache>
                <c:ptCount val="1"/>
                <c:pt idx="0">
                  <c:v>Adults 19-64</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3F4-4DC2-99FC-AA2DACB601F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3F4-4DC2-99FC-AA2DACB601F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03F4-4DC2-99FC-AA2DACB601F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3F4-4DC2-99FC-AA2DACB601F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3F4-4DC2-99FC-AA2DACB601F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3F4-4DC2-99FC-AA2DACB601F9}"/>
              </c:ext>
            </c:extLst>
          </c:dPt>
          <c:dLbls>
            <c:dLbl>
              <c:idx val="0"/>
              <c:layout>
                <c:manualLayout>
                  <c:x val="-0.21548441832302462"/>
                  <c:y val="5.2213860343091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3F4-4DC2-99FC-AA2DACB601F9}"/>
                </c:ext>
              </c:extLst>
            </c:dLbl>
            <c:dLbl>
              <c:idx val="1"/>
              <c:layout>
                <c:manualLayout>
                  <c:x val="0.16786376789545837"/>
                  <c:y val="-0.131098287811897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3F4-4DC2-99FC-AA2DACB601F9}"/>
                </c:ext>
              </c:extLst>
            </c:dLbl>
            <c:dLbl>
              <c:idx val="2"/>
              <c:layout>
                <c:manualLayout>
                  <c:x val="0.11131315949422585"/>
                  <c:y val="0.1201035006251708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3F4-4DC2-99FC-AA2DACB601F9}"/>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Medicaid (&lt;=138% FPL)</c:v>
                </c:pt>
                <c:pt idx="1">
                  <c:v>Marketplace Financial Assistance (205-400% FPL)</c:v>
                </c:pt>
                <c:pt idx="2">
                  <c:v>Over 400% FPL (Ineligible)</c:v>
                </c:pt>
              </c:strCache>
            </c:strRef>
          </c:cat>
          <c:val>
            <c:numRef>
              <c:f>Sheet1!$B$2:$B$4</c:f>
              <c:numCache>
                <c:formatCode>0.0%</c:formatCode>
                <c:ptCount val="3"/>
                <c:pt idx="0">
                  <c:v>0.41199999999999998</c:v>
                </c:pt>
                <c:pt idx="1">
                  <c:v>0.44400000000000001</c:v>
                </c:pt>
                <c:pt idx="2">
                  <c:v>0.14399999999999999</c:v>
                </c:pt>
              </c:numCache>
            </c:numRef>
          </c:val>
          <c:extLst>
            <c:ext xmlns:c16="http://schemas.microsoft.com/office/drawing/2014/chart" uri="{C3380CC4-5D6E-409C-BE32-E72D297353CC}">
              <c16:uniqueId val="{0000000C-03F4-4DC2-99FC-AA2DACB601F9}"/>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4.2149790475894212E-2"/>
          <c:y val="0.73141274022788083"/>
          <c:w val="0.95582386608732717"/>
          <c:h val="0.25175106380675227"/>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289953339165941E-2"/>
          <c:y val="4.1206700098962365E-2"/>
          <c:w val="0.90473473801885873"/>
          <c:h val="0.81695431447406885"/>
        </c:manualLayout>
      </c:layout>
      <c:barChart>
        <c:barDir val="col"/>
        <c:grouping val="clustered"/>
        <c:varyColors val="0"/>
        <c:ser>
          <c:idx val="0"/>
          <c:order val="0"/>
          <c:tx>
            <c:strRef>
              <c:f>Sheet1!$B$1</c:f>
              <c:strCache>
                <c:ptCount val="1"/>
                <c:pt idx="0">
                  <c:v>2013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19-24 years</c:v>
                </c:pt>
                <c:pt idx="1">
                  <c:v>25-34 years</c:v>
                </c:pt>
                <c:pt idx="2">
                  <c:v>35-54 years</c:v>
                </c:pt>
                <c:pt idx="3">
                  <c:v>55-64 years</c:v>
                </c:pt>
              </c:strCache>
            </c:strRef>
          </c:cat>
          <c:val>
            <c:numRef>
              <c:f>Sheet1!$B$2:$B$5</c:f>
              <c:numCache>
                <c:formatCode>0.0%</c:formatCode>
                <c:ptCount val="4"/>
                <c:pt idx="0">
                  <c:v>0.2152054139121172</c:v>
                </c:pt>
                <c:pt idx="1">
                  <c:v>0.2319113559133324</c:v>
                </c:pt>
                <c:pt idx="2">
                  <c:v>0.1656668614698325</c:v>
                </c:pt>
                <c:pt idx="3">
                  <c:v>0.12144106165208159</c:v>
                </c:pt>
              </c:numCache>
            </c:numRef>
          </c:val>
          <c:extLst>
            <c:ext xmlns:c16="http://schemas.microsoft.com/office/drawing/2014/chart" uri="{C3380CC4-5D6E-409C-BE32-E72D297353CC}">
              <c16:uniqueId val="{00000000-9AB2-4AAD-AD11-F9435D6176AC}"/>
            </c:ext>
          </c:extLst>
        </c:ser>
        <c:ser>
          <c:idx val="1"/>
          <c:order val="1"/>
          <c:tx>
            <c:strRef>
              <c:f>Sheet1!$C$1</c:f>
              <c:strCache>
                <c:ptCount val="1"/>
                <c:pt idx="0">
                  <c:v>2021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19-24 years</c:v>
                </c:pt>
                <c:pt idx="1">
                  <c:v>25-34 years</c:v>
                </c:pt>
                <c:pt idx="2">
                  <c:v>35-54 years</c:v>
                </c:pt>
                <c:pt idx="3">
                  <c:v>55-64 years</c:v>
                </c:pt>
              </c:strCache>
            </c:strRef>
          </c:cat>
          <c:val>
            <c:numRef>
              <c:f>Sheet1!$C$2:$C$5</c:f>
              <c:numCache>
                <c:formatCode>0.0%</c:formatCode>
                <c:ptCount val="4"/>
                <c:pt idx="0">
                  <c:v>0.10737083404060492</c:v>
                </c:pt>
                <c:pt idx="1">
                  <c:v>0.11938872620119445</c:v>
                </c:pt>
                <c:pt idx="2">
                  <c:v>9.0834261366387448E-2</c:v>
                </c:pt>
                <c:pt idx="3">
                  <c:v>6.6317799078155451E-2</c:v>
                </c:pt>
              </c:numCache>
            </c:numRef>
          </c:val>
          <c:extLst>
            <c:ext xmlns:c16="http://schemas.microsoft.com/office/drawing/2014/chart" uri="{C3380CC4-5D6E-409C-BE32-E72D297353CC}">
              <c16:uniqueId val="{00000001-9AB2-4AAD-AD11-F9435D6176AC}"/>
            </c:ext>
          </c:extLst>
        </c:ser>
        <c:dLbls>
          <c:showLegendKey val="0"/>
          <c:showVal val="0"/>
          <c:showCatName val="0"/>
          <c:showSerName val="0"/>
          <c:showPercent val="0"/>
          <c:showBubbleSize val="0"/>
        </c:dLbls>
        <c:gapWidth val="219"/>
        <c:overlap val="-27"/>
        <c:axId val="1991938736"/>
        <c:axId val="535103008"/>
      </c:barChart>
      <c:catAx>
        <c:axId val="1991938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35103008"/>
        <c:crosses val="autoZero"/>
        <c:auto val="1"/>
        <c:lblAlgn val="ctr"/>
        <c:lblOffset val="100"/>
        <c:noMultiLvlLbl val="0"/>
      </c:catAx>
      <c:valAx>
        <c:axId val="53510300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991938736"/>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1271224449491"/>
          <c:y val="5.9546998031495997E-2"/>
          <c:w val="0.85511343082114721"/>
          <c:h val="0.8108486712598425"/>
        </c:manualLayout>
      </c:layout>
      <c:barChart>
        <c:barDir val="col"/>
        <c:grouping val="clustered"/>
        <c:varyColors val="0"/>
        <c:ser>
          <c:idx val="2"/>
          <c:order val="0"/>
          <c:tx>
            <c:strRef>
              <c:f>Sheet1!$B$1</c:f>
              <c:strCache>
                <c:ptCount val="1"/>
                <c:pt idx="0">
                  <c:v>Virginia</c:v>
                </c:pt>
              </c:strCache>
            </c:strRef>
          </c:tx>
          <c:spPr>
            <a:ln>
              <a:solidFill>
                <a:srgbClr val="000080"/>
              </a:solidFill>
            </a:ln>
            <a:effectLst/>
          </c:spPr>
          <c:invertIfNegative val="0"/>
          <c:dLbls>
            <c:dLbl>
              <c:idx val="4"/>
              <c:tx>
                <c:rich>
                  <a:bodyPr/>
                  <a:lstStyle/>
                  <a:p>
                    <a:fld id="{EFD31F68-0AE3-4C92-AA70-E9158028123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AC1B-4272-A0DD-744CC7C1F421}"/>
                </c:ext>
              </c:extLst>
            </c:dLbl>
            <c:dLbl>
              <c:idx val="5"/>
              <c:tx>
                <c:rich>
                  <a:bodyPr/>
                  <a:lstStyle/>
                  <a:p>
                    <a:fld id="{7F36AC8A-866D-4AB8-AB88-AAFF59183813}"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AC1B-4272-A0DD-744CC7C1F421}"/>
                </c:ext>
              </c:extLst>
            </c:dLbl>
            <c:dLbl>
              <c:idx val="6"/>
              <c:layout>
                <c:manualLayout>
                  <c:x val="-5.0331428571428569E-2"/>
                  <c:y val="-6.1171751968503996E-2"/>
                </c:manualLayout>
              </c:layout>
              <c:tx>
                <c:rich>
                  <a:bodyPr/>
                  <a:lstStyle/>
                  <a:p>
                    <a:fld id="{D34A7EF7-890A-46D2-A5A6-0535F90B800D}"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921-45EA-90E5-B5036FDCC0A2}"/>
                </c:ext>
              </c:extLst>
            </c:dLbl>
            <c:dLbl>
              <c:idx val="7"/>
              <c:layout>
                <c:manualLayout>
                  <c:x val="-4.7283809523809527E-2"/>
                  <c:y val="-6.1171751968503996E-2"/>
                </c:manualLayout>
              </c:layout>
              <c:tx>
                <c:rich>
                  <a:bodyPr/>
                  <a:lstStyle/>
                  <a:p>
                    <a:fld id="{A5E643C8-9334-4B21-8786-69DB7DC4B0D0}"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AE8-41A0-9191-AFC418316F67}"/>
                </c:ext>
              </c:extLst>
            </c:dLbl>
            <c:dLbl>
              <c:idx val="8"/>
              <c:tx>
                <c:rich>
                  <a:bodyPr/>
                  <a:lstStyle/>
                  <a:p>
                    <a:fld id="{1F6D06EB-29E5-45B9-A4D0-A998346E30E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AC1B-4272-A0DD-744CC7C1F421}"/>
                </c:ext>
              </c:extLst>
            </c:dLbl>
            <c:dLbl>
              <c:idx val="9"/>
              <c:tx>
                <c:rich>
                  <a:bodyPr/>
                  <a:lstStyle/>
                  <a:p>
                    <a:fld id="{A6DF5EB8-1A33-40D5-A5A1-9A3DFC377C84}"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AC1B-4272-A0DD-744CC7C1F421}"/>
                </c:ext>
              </c:extLst>
            </c:dLbl>
            <c:spPr>
              <a:noFill/>
              <a:ln>
                <a:noFill/>
              </a:ln>
              <a:effectLst/>
            </c:spPr>
            <c:txPr>
              <a:bodyPr wrap="square" lIns="38100" tIns="19050" rIns="38100" bIns="19050" anchor="ctr">
                <a:spAutoFit/>
              </a:bodyPr>
              <a:lstStyle/>
              <a:p>
                <a:pPr>
                  <a:defRPr sz="1200">
                    <a:ln>
                      <a:noFill/>
                    </a:ln>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pt idx="0">
                  <c:v>2013</c:v>
                </c:pt>
                <c:pt idx="1">
                  <c:v>2018</c:v>
                </c:pt>
                <c:pt idx="2">
                  <c:v>2019</c:v>
                </c:pt>
                <c:pt idx="3">
                  <c:v>2021</c:v>
                </c:pt>
              </c:numCache>
            </c:numRef>
          </c:cat>
          <c:val>
            <c:numRef>
              <c:f>Sheet1!$B$2:$B$5</c:f>
              <c:numCache>
                <c:formatCode>0.0%</c:formatCode>
                <c:ptCount val="4"/>
                <c:pt idx="0">
                  <c:v>0.14299999999999999</c:v>
                </c:pt>
                <c:pt idx="1">
                  <c:v>0.1</c:v>
                </c:pt>
                <c:pt idx="2">
                  <c:v>9.4E-2</c:v>
                </c:pt>
                <c:pt idx="3">
                  <c:v>0.08</c:v>
                </c:pt>
              </c:numCache>
            </c:numRef>
          </c:val>
          <c:extLst>
            <c:ext xmlns:c16="http://schemas.microsoft.com/office/drawing/2014/chart" uri="{C3380CC4-5D6E-409C-BE32-E72D297353CC}">
              <c16:uniqueId val="{00000002-5921-45EA-90E5-B5036FDCC0A2}"/>
            </c:ext>
          </c:extLst>
        </c:ser>
        <c:ser>
          <c:idx val="0"/>
          <c:order val="1"/>
          <c:tx>
            <c:strRef>
              <c:f>Sheet1!$C$1</c:f>
              <c:strCache>
                <c:ptCount val="1"/>
                <c:pt idx="0">
                  <c:v>United States</c:v>
                </c:pt>
              </c:strCache>
            </c:strRef>
          </c:tx>
          <c:spPr>
            <a:solidFill>
              <a:schemeClr val="accent1"/>
            </a:solidFill>
          </c:spPr>
          <c:invertIfNegative val="0"/>
          <c:dLbls>
            <c:dLbl>
              <c:idx val="1"/>
              <c:tx>
                <c:rich>
                  <a:bodyPr/>
                  <a:lstStyle/>
                  <a:p>
                    <a:fld id="{45654122-A555-44BD-ACE3-23E9B194F04B}"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C1B-4272-A0DD-744CC7C1F421}"/>
                </c:ext>
              </c:extLst>
            </c:dLbl>
            <c:dLbl>
              <c:idx val="2"/>
              <c:tx>
                <c:rich>
                  <a:bodyPr/>
                  <a:lstStyle/>
                  <a:p>
                    <a:fld id="{D69790D6-539E-4698-985D-608DE87847CA}"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C1B-4272-A0DD-744CC7C1F421}"/>
                </c:ext>
              </c:extLst>
            </c:dLbl>
            <c:dLbl>
              <c:idx val="3"/>
              <c:tx>
                <c:rich>
                  <a:bodyPr/>
                  <a:lstStyle/>
                  <a:p>
                    <a:fld id="{5344CEF7-2D82-4132-8D2D-B945C81C8DB6}" type="VALUE">
                      <a:rPr lang="en-US" smtClean="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C1B-4272-A0DD-744CC7C1F421}"/>
                </c:ext>
              </c:extLst>
            </c:dLbl>
            <c:dLbl>
              <c:idx val="4"/>
              <c:layout>
                <c:manualLayout>
                  <c:x val="-4.8872410948631477E-2"/>
                  <c:y val="-9.2457319255524376E-2"/>
                </c:manualLayout>
              </c:layout>
              <c:tx>
                <c:rich>
                  <a:bodyPr/>
                  <a:lstStyle/>
                  <a:p>
                    <a:fld id="{CC4FB295-7A7D-4B9E-BC1B-94F94B58F106}"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AC1B-4272-A0DD-744CC7C1F421}"/>
                </c:ext>
              </c:extLst>
            </c:dLbl>
            <c:dLbl>
              <c:idx val="5"/>
              <c:layout>
                <c:manualLayout>
                  <c:x val="-5.192002999625047E-2"/>
                  <c:y val="-9.2457319255524376E-2"/>
                </c:manualLayout>
              </c:layout>
              <c:tx>
                <c:rich>
                  <a:bodyPr/>
                  <a:lstStyle/>
                  <a:p>
                    <a:fld id="{93932B25-0359-4077-BBD1-DE15BC20D67B}"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AC1B-4272-A0DD-744CC7C1F421}"/>
                </c:ext>
              </c:extLst>
            </c:dLbl>
            <c:dLbl>
              <c:idx val="6"/>
              <c:layout>
                <c:manualLayout>
                  <c:x val="-4.1958155230596289E-2"/>
                  <c:y val="5.1796998031496004E-2"/>
                </c:manualLayout>
              </c:layout>
              <c:tx>
                <c:rich>
                  <a:bodyPr/>
                  <a:lstStyle/>
                  <a:p>
                    <a:fld id="{57B72D61-73D5-47A9-AA4E-EEC9878262BB}"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921-45EA-90E5-B5036FDCC0A2}"/>
                </c:ext>
              </c:extLst>
            </c:dLbl>
            <c:dLbl>
              <c:idx val="7"/>
              <c:layout>
                <c:manualLayout>
                  <c:x val="-4.5760000000000113E-2"/>
                  <c:y val="6.4296998031496008E-2"/>
                </c:manualLayout>
              </c:layout>
              <c:tx>
                <c:rich>
                  <a:bodyPr/>
                  <a:lstStyle/>
                  <a:p>
                    <a:fld id="{B3BAC51D-7A88-455D-A71C-C61E582308B8}" type="VALUE">
                      <a:rPr lang="en-US" smtClean="0"/>
                      <a:pPr/>
                      <a:t>[VALUE]</a:t>
                    </a:fld>
                    <a:r>
                      <a:rPr lang="en-US" dirty="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AE8-41A0-9191-AFC418316F67}"/>
                </c:ext>
              </c:extLst>
            </c:dLbl>
            <c:dLbl>
              <c:idx val="8"/>
              <c:tx>
                <c:rich>
                  <a:bodyPr/>
                  <a:lstStyle/>
                  <a:p>
                    <a:fld id="{8F1D22D1-2F46-4114-94BB-9CF2F3B27FB2}"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C1B-4272-A0DD-744CC7C1F421}"/>
                </c:ext>
              </c:extLst>
            </c:dLbl>
            <c:dLbl>
              <c:idx val="9"/>
              <c:tx>
                <c:rich>
                  <a:bodyPr/>
                  <a:lstStyle/>
                  <a:p>
                    <a:fld id="{64FF20F3-9C1F-4CD5-8B32-916F42810C9D}"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AC1B-4272-A0DD-744CC7C1F421}"/>
                </c:ext>
              </c:extLst>
            </c:dLbl>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pt idx="0">
                  <c:v>2013</c:v>
                </c:pt>
                <c:pt idx="1">
                  <c:v>2018</c:v>
                </c:pt>
                <c:pt idx="2">
                  <c:v>2019</c:v>
                </c:pt>
                <c:pt idx="3">
                  <c:v>2021</c:v>
                </c:pt>
              </c:numCache>
            </c:numRef>
          </c:cat>
          <c:val>
            <c:numRef>
              <c:f>Sheet1!$C$2:$C$5</c:f>
              <c:numCache>
                <c:formatCode>0.0%</c:formatCode>
                <c:ptCount val="4"/>
                <c:pt idx="0">
                  <c:v>0.16900000000000001</c:v>
                </c:pt>
                <c:pt idx="1">
                  <c:v>0.109</c:v>
                </c:pt>
                <c:pt idx="2">
                  <c:v>0.108</c:v>
                </c:pt>
                <c:pt idx="3">
                  <c:v>0.10199999999999999</c:v>
                </c:pt>
              </c:numCache>
            </c:numRef>
          </c:val>
          <c:extLst>
            <c:ext xmlns:c16="http://schemas.microsoft.com/office/drawing/2014/chart" uri="{C3380CC4-5D6E-409C-BE32-E72D297353CC}">
              <c16:uniqueId val="{00000004-5921-45EA-90E5-B5036FDCC0A2}"/>
            </c:ext>
          </c:extLst>
        </c:ser>
        <c:dLbls>
          <c:showLegendKey val="0"/>
          <c:showVal val="1"/>
          <c:showCatName val="0"/>
          <c:showSerName val="0"/>
          <c:showPercent val="0"/>
          <c:showBubbleSize val="0"/>
        </c:dLbls>
        <c:gapWidth val="150"/>
        <c:axId val="758646352"/>
        <c:axId val="516881936"/>
      </c:barChart>
      <c:catAx>
        <c:axId val="758646352"/>
        <c:scaling>
          <c:orientation val="minMax"/>
        </c:scaling>
        <c:delete val="0"/>
        <c:axPos val="b"/>
        <c:numFmt formatCode="General" sourceLinked="1"/>
        <c:majorTickMark val="out"/>
        <c:minorTickMark val="none"/>
        <c:tickLblPos val="nextTo"/>
        <c:spPr>
          <a:ln w="3172">
            <a:solidFill>
              <a:srgbClr val="808080"/>
            </a:solidFill>
            <a:prstDash val="solid"/>
          </a:ln>
        </c:spPr>
        <c:crossAx val="516881936"/>
        <c:crosses val="autoZero"/>
        <c:auto val="1"/>
        <c:lblAlgn val="ctr"/>
        <c:lblOffset val="100"/>
        <c:noMultiLvlLbl val="0"/>
      </c:catAx>
      <c:valAx>
        <c:axId val="516881936"/>
        <c:scaling>
          <c:orientation val="minMax"/>
          <c:max val="0.2"/>
          <c:min val="0"/>
        </c:scaling>
        <c:delete val="0"/>
        <c:axPos val="l"/>
        <c:numFmt formatCode="0%" sourceLinked="0"/>
        <c:majorTickMark val="out"/>
        <c:minorTickMark val="none"/>
        <c:tickLblPos val="nextTo"/>
        <c:spPr>
          <a:ln w="3172">
            <a:solidFill>
              <a:srgbClr val="808080"/>
            </a:solidFill>
            <a:prstDash val="solid"/>
          </a:ln>
        </c:spPr>
        <c:crossAx val="758646352"/>
        <c:crosses val="autoZero"/>
        <c:crossBetween val="between"/>
        <c:majorUnit val="5.000000000000001E-2"/>
      </c:valAx>
      <c:spPr>
        <a:noFill/>
        <a:ln w="25373">
          <a:noFill/>
        </a:ln>
      </c:spPr>
    </c:plotArea>
    <c:legend>
      <c:legendPos val="l"/>
      <c:layout>
        <c:manualLayout>
          <c:xMode val="edge"/>
          <c:yMode val="edge"/>
          <c:x val="0.34807577052868394"/>
          <c:y val="1.8086321528318305E-2"/>
          <c:w val="0.35370858642669667"/>
          <c:h val="0.14162695917198356"/>
        </c:manualLayout>
      </c:layout>
      <c:overlay val="0"/>
    </c:legend>
    <c:plotVisOnly val="1"/>
    <c:dispBlanksAs val="zero"/>
    <c:showDLblsOverMax val="0"/>
  </c:chart>
  <c:spPr>
    <a:noFill/>
    <a:ln>
      <a:noFill/>
    </a:ln>
  </c:spPr>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0060454443194601"/>
          <c:y val="0.13901422586939854"/>
          <c:w val="0.87339914510686156"/>
          <c:h val="0.70476495250323035"/>
        </c:manualLayout>
      </c:layout>
      <c:barChart>
        <c:barDir val="col"/>
        <c:grouping val="clustered"/>
        <c:varyColors val="0"/>
        <c:ser>
          <c:idx val="0"/>
          <c:order val="0"/>
          <c:tx>
            <c:strRef>
              <c:f>Sheet1!$B$1</c:f>
              <c:strCache>
                <c:ptCount val="1"/>
                <c:pt idx="0">
                  <c:v>2013</c:v>
                </c:pt>
              </c:strCache>
            </c:strRef>
          </c:tx>
          <c:spPr>
            <a:solidFill>
              <a:srgbClr val="1696D2"/>
            </a:solidFill>
            <a:ln w="6350">
              <a:solidFill>
                <a:srgbClr val="1696D2"/>
              </a:solidFill>
              <a:prstDash val="solid"/>
            </a:ln>
            <a:effectLst/>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Total Nonelderly</c:v>
                </c:pt>
                <c:pt idx="1">
                  <c:v>Adults</c:v>
                </c:pt>
                <c:pt idx="2">
                  <c:v>Children</c:v>
                </c:pt>
              </c:strCache>
            </c:strRef>
          </c:cat>
          <c:val>
            <c:numRef>
              <c:f>Sheet1!$B$2:$B$4</c:f>
              <c:numCache>
                <c:formatCode>0.0%</c:formatCode>
                <c:ptCount val="3"/>
                <c:pt idx="0">
                  <c:v>0.14299999999999999</c:v>
                </c:pt>
                <c:pt idx="1">
                  <c:v>0.17799999999999999</c:v>
                </c:pt>
                <c:pt idx="2">
                  <c:v>5.5E-2</c:v>
                </c:pt>
              </c:numCache>
            </c:numRef>
          </c:val>
          <c:extLst>
            <c:ext xmlns:c16="http://schemas.microsoft.com/office/drawing/2014/chart" uri="{C3380CC4-5D6E-409C-BE32-E72D297353CC}">
              <c16:uniqueId val="{00000002-2977-43D9-87F2-B53DAFB7279F}"/>
            </c:ext>
          </c:extLst>
        </c:ser>
        <c:ser>
          <c:idx val="1"/>
          <c:order val="1"/>
          <c:tx>
            <c:strRef>
              <c:f>Sheet1!$C$1</c:f>
              <c:strCache>
                <c:ptCount val="1"/>
                <c:pt idx="0">
                  <c:v>2018</c:v>
                </c:pt>
              </c:strCache>
            </c:strRef>
          </c:tx>
          <c:spPr>
            <a:solidFill>
              <a:srgbClr val="A3E448"/>
            </a:solidFill>
            <a:ln w="6350">
              <a:solidFill>
                <a:srgbClr val="A3E448"/>
              </a:solidFill>
              <a:prstDash val="solid"/>
            </a:ln>
            <a:effectLst/>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Total Nonelderly</c:v>
                </c:pt>
                <c:pt idx="1">
                  <c:v>Adults</c:v>
                </c:pt>
                <c:pt idx="2">
                  <c:v>Children</c:v>
                </c:pt>
              </c:strCache>
            </c:strRef>
          </c:cat>
          <c:val>
            <c:numRef>
              <c:f>Sheet1!$C$2:$C$4</c:f>
              <c:numCache>
                <c:formatCode>0.0%</c:formatCode>
                <c:ptCount val="3"/>
                <c:pt idx="0">
                  <c:v>0.1</c:v>
                </c:pt>
                <c:pt idx="1">
                  <c:v>0.122</c:v>
                </c:pt>
                <c:pt idx="2">
                  <c:v>4.7E-2</c:v>
                </c:pt>
              </c:numCache>
            </c:numRef>
          </c:val>
          <c:extLst>
            <c:ext xmlns:c16="http://schemas.microsoft.com/office/drawing/2014/chart" uri="{C3380CC4-5D6E-409C-BE32-E72D297353CC}">
              <c16:uniqueId val="{00000005-2977-43D9-87F2-B53DAFB7279F}"/>
            </c:ext>
          </c:extLst>
        </c:ser>
        <c:ser>
          <c:idx val="2"/>
          <c:order val="2"/>
          <c:tx>
            <c:strRef>
              <c:f>Sheet1!$D$1</c:f>
              <c:strCache>
                <c:ptCount val="1"/>
                <c:pt idx="0">
                  <c:v>2019</c:v>
                </c:pt>
              </c:strCache>
            </c:strRef>
          </c:tx>
          <c:spPr>
            <a:solidFill>
              <a:schemeClr val="tx1">
                <a:lumMod val="95000"/>
                <a:lumOff val="5000"/>
              </a:schemeClr>
            </a:solidFill>
            <a:ln w="6350">
              <a:solidFill>
                <a:schemeClr val="tx1">
                  <a:lumMod val="95000"/>
                  <a:lumOff val="5000"/>
                </a:schemeClr>
              </a:solidFill>
              <a:prstDash val="solid"/>
            </a:ln>
            <a:effectLst/>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Total Nonelderly</c:v>
                </c:pt>
                <c:pt idx="1">
                  <c:v>Adults</c:v>
                </c:pt>
                <c:pt idx="2">
                  <c:v>Children</c:v>
                </c:pt>
              </c:strCache>
            </c:strRef>
          </c:cat>
          <c:val>
            <c:numRef>
              <c:f>Sheet1!$D$2:$D$4</c:f>
              <c:numCache>
                <c:formatCode>0.0%</c:formatCode>
                <c:ptCount val="3"/>
                <c:pt idx="0">
                  <c:v>9.4E-2</c:v>
                </c:pt>
                <c:pt idx="1">
                  <c:v>0.111</c:v>
                </c:pt>
                <c:pt idx="2">
                  <c:v>4.9000000000000002E-2</c:v>
                </c:pt>
              </c:numCache>
            </c:numRef>
          </c:val>
          <c:extLst>
            <c:ext xmlns:c16="http://schemas.microsoft.com/office/drawing/2014/chart" uri="{C3380CC4-5D6E-409C-BE32-E72D297353CC}">
              <c16:uniqueId val="{00000008-2977-43D9-87F2-B53DAFB7279F}"/>
            </c:ext>
          </c:extLst>
        </c:ser>
        <c:ser>
          <c:idx val="3"/>
          <c:order val="3"/>
          <c:tx>
            <c:strRef>
              <c:f>Sheet1!$E$1</c:f>
              <c:strCache>
                <c:ptCount val="1"/>
                <c:pt idx="0">
                  <c:v>2021</c:v>
                </c:pt>
              </c:strCache>
            </c:strRef>
          </c:tx>
          <c:spPr>
            <a:solidFill>
              <a:srgbClr val="99CCFF"/>
            </a:solidFill>
            <a:ln w="6350">
              <a:solidFill>
                <a:srgbClr val="99CCFF"/>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Total Nonelderly</c:v>
                </c:pt>
                <c:pt idx="1">
                  <c:v>Adults</c:v>
                </c:pt>
                <c:pt idx="2">
                  <c:v>Children</c:v>
                </c:pt>
              </c:strCache>
            </c:strRef>
          </c:cat>
          <c:val>
            <c:numRef>
              <c:f>Sheet1!$E$2:$E$4</c:f>
              <c:numCache>
                <c:formatCode>0.0%</c:formatCode>
                <c:ptCount val="3"/>
                <c:pt idx="0">
                  <c:v>0.08</c:v>
                </c:pt>
                <c:pt idx="1">
                  <c:v>9.4E-2</c:v>
                </c:pt>
                <c:pt idx="2">
                  <c:v>4.3999999999999997E-2</c:v>
                </c:pt>
              </c:numCache>
            </c:numRef>
          </c:val>
          <c:extLst>
            <c:ext xmlns:c16="http://schemas.microsoft.com/office/drawing/2014/chart" uri="{C3380CC4-5D6E-409C-BE32-E72D297353CC}">
              <c16:uniqueId val="{00000000-A3FA-4509-899A-2E5D9945D3D1}"/>
            </c:ext>
          </c:extLst>
        </c:ser>
        <c:dLbls>
          <c:showLegendKey val="0"/>
          <c:showVal val="1"/>
          <c:showCatName val="0"/>
          <c:showSerName val="0"/>
          <c:showPercent val="0"/>
          <c:showBubbleSize val="0"/>
        </c:dLbls>
        <c:gapWidth val="150"/>
        <c:axId val="875906528"/>
        <c:axId val="875907072"/>
      </c:barChart>
      <c:catAx>
        <c:axId val="875906528"/>
        <c:scaling>
          <c:orientation val="minMax"/>
        </c:scaling>
        <c:delete val="0"/>
        <c:axPos val="b"/>
        <c:numFmt formatCode="General" sourceLinked="1"/>
        <c:majorTickMark val="out"/>
        <c:minorTickMark val="none"/>
        <c:tickLblPos val="nextTo"/>
        <c:spPr>
          <a:ln w="3172">
            <a:solidFill>
              <a:srgbClr val="808080"/>
            </a:solidFill>
            <a:prstDash val="solid"/>
          </a:ln>
        </c:spPr>
        <c:crossAx val="875907072"/>
        <c:crosses val="autoZero"/>
        <c:auto val="1"/>
        <c:lblAlgn val="ctr"/>
        <c:lblOffset val="100"/>
        <c:noMultiLvlLbl val="0"/>
      </c:catAx>
      <c:valAx>
        <c:axId val="875907072"/>
        <c:scaling>
          <c:orientation val="minMax"/>
          <c:max val="0.2"/>
          <c:min val="0"/>
        </c:scaling>
        <c:delete val="0"/>
        <c:axPos val="l"/>
        <c:numFmt formatCode="0%" sourceLinked="0"/>
        <c:majorTickMark val="out"/>
        <c:minorTickMark val="none"/>
        <c:tickLblPos val="nextTo"/>
        <c:spPr>
          <a:ln w="3172">
            <a:solidFill>
              <a:srgbClr val="808080"/>
            </a:solidFill>
            <a:prstDash val="solid"/>
          </a:ln>
        </c:spPr>
        <c:crossAx val="875906528"/>
        <c:crosses val="autoZero"/>
        <c:crossBetween val="between"/>
        <c:majorUnit val="5.000000000000001E-2"/>
      </c:valAx>
      <c:spPr>
        <a:noFill/>
        <a:ln w="25373">
          <a:noFill/>
        </a:ln>
      </c:spPr>
    </c:plotArea>
    <c:legend>
      <c:legendPos val="t"/>
      <c:overlay val="0"/>
    </c:legend>
    <c:plotVisOnly val="1"/>
    <c:dispBlanksAs val="zero"/>
    <c:showDLblsOverMax val="0"/>
  </c:chart>
  <c:spPr>
    <a:noFill/>
    <a:ln>
      <a:noFill/>
    </a:ln>
  </c:spPr>
  <c:txPr>
    <a:bodyPr/>
    <a:lstStyle/>
    <a:p>
      <a:pPr>
        <a:defRPr sz="1400">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Sheet1!$A$2</c:f>
              <c:strCache>
                <c:ptCount val="1"/>
                <c:pt idx="0">
                  <c:v>≤100% FPL</c:v>
                </c:pt>
              </c:strCache>
            </c:strRef>
          </c:tx>
          <c:spPr>
            <a:solidFill>
              <a:srgbClr val="0084BA"/>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Sheet1!$B$2:$D$2</c:f>
              <c:numCache>
                <c:formatCode>0.0%</c:formatCode>
                <c:ptCount val="3"/>
                <c:pt idx="0">
                  <c:v>0.30799889140210812</c:v>
                </c:pt>
                <c:pt idx="1">
                  <c:v>0.28997736159703641</c:v>
                </c:pt>
                <c:pt idx="2">
                  <c:v>0.31133969050641902</c:v>
                </c:pt>
              </c:numCache>
            </c:numRef>
          </c:val>
          <c:extLst>
            <c:ext xmlns:c16="http://schemas.microsoft.com/office/drawing/2014/chart" uri="{C3380CC4-5D6E-409C-BE32-E72D297353CC}">
              <c16:uniqueId val="{00000000-0A0A-41BA-A4C0-69CD6DE7327E}"/>
            </c:ext>
          </c:extLst>
        </c:ser>
        <c:ser>
          <c:idx val="1"/>
          <c:order val="1"/>
          <c:tx>
            <c:strRef>
              <c:f>Sheet1!$A$3</c:f>
              <c:strCache>
                <c:ptCount val="1"/>
                <c:pt idx="0">
                  <c:v>101-138% FPL </c:v>
                </c:pt>
              </c:strCache>
            </c:strRef>
          </c:tx>
          <c:spPr>
            <a:solidFill>
              <a:srgbClr val="8CB0C4"/>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Sheet1!$B$3:$D$3</c:f>
              <c:numCache>
                <c:formatCode>0.0%</c:formatCode>
                <c:ptCount val="3"/>
                <c:pt idx="0">
                  <c:v>0.10137770108982325</c:v>
                </c:pt>
                <c:pt idx="1">
                  <c:v>0.10545151037021792</c:v>
                </c:pt>
                <c:pt idx="2">
                  <c:v>0.10062250557965931</c:v>
                </c:pt>
              </c:numCache>
            </c:numRef>
          </c:val>
          <c:extLst>
            <c:ext xmlns:c16="http://schemas.microsoft.com/office/drawing/2014/chart" uri="{C3380CC4-5D6E-409C-BE32-E72D297353CC}">
              <c16:uniqueId val="{00000001-0A0A-41BA-A4C0-69CD6DE7327E}"/>
            </c:ext>
          </c:extLst>
        </c:ser>
        <c:ser>
          <c:idx val="2"/>
          <c:order val="2"/>
          <c:tx>
            <c:strRef>
              <c:f>Sheet1!$A$4</c:f>
              <c:strCache>
                <c:ptCount val="1"/>
                <c:pt idx="0">
                  <c:v>139-200% FPL </c:v>
                </c:pt>
              </c:strCache>
            </c:strRef>
          </c:tx>
          <c:spPr>
            <a:solidFill>
              <a:srgbClr val="113559"/>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Sheet1!$B$4:$D$4</c:f>
              <c:numCache>
                <c:formatCode>0.0%</c:formatCode>
                <c:ptCount val="3"/>
                <c:pt idx="0">
                  <c:v>0.17724155811645642</c:v>
                </c:pt>
                <c:pt idx="1">
                  <c:v>0.17290937778692461</c:v>
                </c:pt>
                <c:pt idx="2">
                  <c:v>0.17804464999162786</c:v>
                </c:pt>
              </c:numCache>
            </c:numRef>
          </c:val>
          <c:extLst>
            <c:ext xmlns:c16="http://schemas.microsoft.com/office/drawing/2014/chart" uri="{C3380CC4-5D6E-409C-BE32-E72D297353CC}">
              <c16:uniqueId val="{00000002-0A0A-41BA-A4C0-69CD6DE7327E}"/>
            </c:ext>
          </c:extLst>
        </c:ser>
        <c:ser>
          <c:idx val="3"/>
          <c:order val="3"/>
          <c:tx>
            <c:strRef>
              <c:f>Sheet1!$A$5</c:f>
              <c:strCache>
                <c:ptCount val="1"/>
                <c:pt idx="0">
                  <c:v>201-250% FPL </c:v>
                </c:pt>
              </c:strCache>
            </c:strRef>
          </c:tx>
          <c:spPr>
            <a:solidFill>
              <a:srgbClr val="727372"/>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Sheet1!$B$5:$D$5</c:f>
              <c:numCache>
                <c:formatCode>0.0%</c:formatCode>
                <c:ptCount val="3"/>
                <c:pt idx="0">
                  <c:v>9.5448490429402871E-2</c:v>
                </c:pt>
                <c:pt idx="1">
                  <c:v>8.1303880542406989E-2</c:v>
                </c:pt>
                <c:pt idx="2">
                  <c:v>9.8070593022935415E-2</c:v>
                </c:pt>
              </c:numCache>
            </c:numRef>
          </c:val>
          <c:extLst>
            <c:ext xmlns:c16="http://schemas.microsoft.com/office/drawing/2014/chart" uri="{C3380CC4-5D6E-409C-BE32-E72D297353CC}">
              <c16:uniqueId val="{00000003-0A0A-41BA-A4C0-69CD6DE7327E}"/>
            </c:ext>
          </c:extLst>
        </c:ser>
        <c:ser>
          <c:idx val="4"/>
          <c:order val="4"/>
          <c:tx>
            <c:strRef>
              <c:f>Sheet1!$A$6</c:f>
              <c:strCache>
                <c:ptCount val="1"/>
                <c:pt idx="0">
                  <c:v>251-300% FPL </c:v>
                </c:pt>
              </c:strCache>
            </c:strRef>
          </c:tx>
          <c:spPr>
            <a:solidFill>
              <a:srgbClr val="92D050"/>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Sheet1!$B$6:$D$6</c:f>
              <c:numCache>
                <c:formatCode>0.0%</c:formatCode>
                <c:ptCount val="3"/>
                <c:pt idx="0">
                  <c:v>7.1676217893127586E-2</c:v>
                </c:pt>
                <c:pt idx="1">
                  <c:v>9.1113855159955182E-2</c:v>
                </c:pt>
                <c:pt idx="2">
                  <c:v>6.8072903309220167E-2</c:v>
                </c:pt>
              </c:numCache>
            </c:numRef>
          </c:val>
          <c:extLst>
            <c:ext xmlns:c16="http://schemas.microsoft.com/office/drawing/2014/chart" uri="{C3380CC4-5D6E-409C-BE32-E72D297353CC}">
              <c16:uniqueId val="{00000004-0A0A-41BA-A4C0-69CD6DE7327E}"/>
            </c:ext>
          </c:extLst>
        </c:ser>
        <c:ser>
          <c:idx val="5"/>
          <c:order val="5"/>
          <c:tx>
            <c:strRef>
              <c:f>Sheet1!$A$7</c:f>
              <c:strCache>
                <c:ptCount val="1"/>
                <c:pt idx="0">
                  <c:v>301-400% FPL </c:v>
                </c:pt>
              </c:strCache>
            </c:strRef>
          </c:tx>
          <c:spPr>
            <a:solidFill>
              <a:srgbClr val="006411"/>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Sheet1!$B$1:$D$1</c:f>
              <c:strCache>
                <c:ptCount val="3"/>
                <c:pt idx="0">
                  <c:v>Total Nonelderly 
(0-64)</c:v>
                </c:pt>
                <c:pt idx="1">
                  <c:v>Children 
(0-18)</c:v>
                </c:pt>
                <c:pt idx="2">
                  <c:v>Adults 
(19-64)</c:v>
                </c:pt>
              </c:strCache>
            </c:strRef>
          </c:cat>
          <c:val>
            <c:numRef>
              <c:f>Sheet1!$B$7:$D$7</c:f>
              <c:numCache>
                <c:formatCode>0.0%</c:formatCode>
                <c:ptCount val="3"/>
                <c:pt idx="0">
                  <c:v>9.881362144958114E-2</c:v>
                </c:pt>
                <c:pt idx="1">
                  <c:v>9.2520180192540755E-2</c:v>
                </c:pt>
                <c:pt idx="2">
                  <c:v>9.9980288383075142E-2</c:v>
                </c:pt>
              </c:numCache>
            </c:numRef>
          </c:val>
          <c:extLst>
            <c:ext xmlns:c16="http://schemas.microsoft.com/office/drawing/2014/chart" uri="{C3380CC4-5D6E-409C-BE32-E72D297353CC}">
              <c16:uniqueId val="{00000005-0A0A-41BA-A4C0-69CD6DE7327E}"/>
            </c:ext>
          </c:extLst>
        </c:ser>
        <c:ser>
          <c:idx val="6"/>
          <c:order val="6"/>
          <c:tx>
            <c:strRef>
              <c:f>Sheet1!$A$8</c:f>
              <c:strCache>
                <c:ptCount val="1"/>
                <c:pt idx="0">
                  <c:v>401+% FPL </c:v>
                </c:pt>
              </c:strCache>
            </c:strRef>
          </c:tx>
          <c:spPr>
            <a:solidFill>
              <a:srgbClr val="84B5DD"/>
            </a:solidFill>
            <a:ln>
              <a:solidFill>
                <a:schemeClr val="bg1"/>
              </a:solid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shade val="95000"/>
                          <a:satMod val="105000"/>
                        </a:schemeClr>
                      </a:solidFill>
                      <a:prstDash val="solid"/>
                      <a:round/>
                    </a:ln>
                    <a:effectLst/>
                  </c:spPr>
                </c15:leaderLines>
              </c:ext>
            </c:extLst>
          </c:dLbls>
          <c:cat>
            <c:strRef>
              <c:f>Sheet1!$B$1:$D$1</c:f>
              <c:strCache>
                <c:ptCount val="3"/>
                <c:pt idx="0">
                  <c:v>Total Nonelderly 
(0-64)</c:v>
                </c:pt>
                <c:pt idx="1">
                  <c:v>Children 
(0-18)</c:v>
                </c:pt>
                <c:pt idx="2">
                  <c:v>Adults 
(19-64)</c:v>
                </c:pt>
              </c:strCache>
            </c:strRef>
          </c:cat>
          <c:val>
            <c:numRef>
              <c:f>Sheet1!$B$8:$D$8</c:f>
              <c:numCache>
                <c:formatCode>0.0%</c:formatCode>
                <c:ptCount val="3"/>
                <c:pt idx="0">
                  <c:v>0.14744351961950058</c:v>
                </c:pt>
                <c:pt idx="1">
                  <c:v>0.16672383435091812</c:v>
                </c:pt>
                <c:pt idx="2">
                  <c:v>0.14386936920706311</c:v>
                </c:pt>
              </c:numCache>
            </c:numRef>
          </c:val>
          <c:extLst>
            <c:ext xmlns:c16="http://schemas.microsoft.com/office/drawing/2014/chart" uri="{C3380CC4-5D6E-409C-BE32-E72D297353CC}">
              <c16:uniqueId val="{00000000-F805-45C2-9897-5C37FA616BE3}"/>
            </c:ext>
          </c:extLst>
        </c:ser>
        <c:dLbls>
          <c:showLegendKey val="0"/>
          <c:showVal val="0"/>
          <c:showCatName val="0"/>
          <c:showSerName val="0"/>
          <c:showPercent val="0"/>
          <c:showBubbleSize val="0"/>
        </c:dLbls>
        <c:gapWidth val="150"/>
        <c:overlap val="100"/>
        <c:axId val="875907616"/>
        <c:axId val="875908704"/>
      </c:barChart>
      <c:catAx>
        <c:axId val="875907616"/>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75908704"/>
        <c:crosses val="autoZero"/>
        <c:auto val="1"/>
        <c:lblAlgn val="ctr"/>
        <c:lblOffset val="100"/>
        <c:noMultiLvlLbl val="0"/>
      </c:catAx>
      <c:valAx>
        <c:axId val="875908704"/>
        <c:scaling>
          <c:orientation val="minMax"/>
          <c:max val="1"/>
          <c:min val="0"/>
        </c:scaling>
        <c:delete val="1"/>
        <c:axPos val="l"/>
        <c:numFmt formatCode="0%" sourceLinked="0"/>
        <c:majorTickMark val="out"/>
        <c:minorTickMark val="none"/>
        <c:tickLblPos val="nextTo"/>
        <c:crossAx val="875907616"/>
        <c:crosses val="autoZero"/>
        <c:crossBetween val="between"/>
        <c:majorUnit val="0.25"/>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9525" cap="flat" cmpd="sng" algn="ctr">
      <a:noFill/>
      <a:prstDash val="solid"/>
    </a:ln>
    <a:effectLst/>
  </c:spPr>
  <c:txPr>
    <a:bodyPr/>
    <a:lstStyle/>
    <a:p>
      <a:pPr>
        <a:defRPr sz="14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0.73714</cdr:x>
      <cdr:y>0.55494</cdr:y>
    </cdr:from>
    <cdr:to>
      <cdr:x>0.76939</cdr:x>
      <cdr:y>0.62147</cdr:y>
    </cdr:to>
    <cdr:sp macro="" textlink="">
      <cdr:nvSpPr>
        <cdr:cNvPr id="3" name="TextBox 1"/>
        <cdr:cNvSpPr txBox="1"/>
      </cdr:nvSpPr>
      <cdr:spPr>
        <a:xfrm xmlns:a="http://schemas.openxmlformats.org/drawingml/2006/main">
          <a:off x="6137339" y="2228855"/>
          <a:ext cx="266700" cy="2632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1100" dirty="0"/>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80" name="Rectangle 4"/>
          <p:cNvSpPr>
            <a:spLocks noGrp="1" noChangeArrowheads="1"/>
          </p:cNvSpPr>
          <p:nvPr>
            <p:ph type="ftr" sz="quarter" idx="2"/>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24581" name="Rectangle 5"/>
          <p:cNvSpPr>
            <a:spLocks noGrp="1" noChangeArrowheads="1"/>
          </p:cNvSpPr>
          <p:nvPr>
            <p:ph type="sldNum" sz="quarter" idx="3"/>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3A1B619F-22BF-0D4E-AAE6-AAC95F0C7668}" type="slidenum">
              <a:rPr lang="en-US"/>
              <a:pPr>
                <a:defRPr/>
              </a:pPr>
              <a:t>‹#›</a:t>
            </a:fld>
            <a:endParaRPr lang="en-US" dirty="0"/>
          </a:p>
        </p:txBody>
      </p:sp>
    </p:spTree>
    <p:extLst>
      <p:ext uri="{BB962C8B-B14F-4D97-AF65-F5344CB8AC3E}">
        <p14:creationId xmlns:p14="http://schemas.microsoft.com/office/powerpoint/2010/main" val="48404004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defTabSz="967091">
              <a:defRPr sz="1200">
                <a:ea typeface="+mn-ea"/>
                <a:cs typeface="+mn-cs"/>
              </a:defRPr>
            </a:lvl1pPr>
          </a:lstStyle>
          <a:p>
            <a:pPr>
              <a:defRPr/>
            </a:pPr>
            <a:r>
              <a:rPr lang="en-US" dirty="0"/>
              <a:t>DRAFT--NOT FOR QUOTATION OR DISTRIBUTION</a:t>
            </a:r>
          </a:p>
        </p:txBody>
      </p:sp>
      <p:sp>
        <p:nvSpPr>
          <p:cNvPr id="4099" name="Rectangle 3"/>
          <p:cNvSpPr>
            <a:spLocks noGrp="1" noChangeArrowheads="1"/>
          </p:cNvSpPr>
          <p:nvPr>
            <p:ph type="dt" idx="1"/>
          </p:nvPr>
        </p:nvSpPr>
        <p:spPr bwMode="auto">
          <a:xfrm>
            <a:off x="4144617" y="1"/>
            <a:ext cx="3168927" cy="480388"/>
          </a:xfrm>
          <a:prstGeom prst="rect">
            <a:avLst/>
          </a:prstGeom>
          <a:noFill/>
          <a:ln>
            <a:noFill/>
          </a:ln>
          <a:effectLst/>
        </p:spPr>
        <p:txBody>
          <a:bodyPr vert="horz" wrap="square" lIns="96635" tIns="48317" rIns="96635" bIns="48317" numCol="1" anchor="t" anchorCtr="0" compatLnSpc="1">
            <a:prstTxWarp prst="textNoShape">
              <a:avLst/>
            </a:prstTxWarp>
          </a:bodyPr>
          <a:lstStyle>
            <a:lvl1pPr algn="r" defTabSz="967091">
              <a:defRPr sz="1200">
                <a:ea typeface="+mn-ea"/>
                <a:cs typeface="+mn-cs"/>
              </a:defRPr>
            </a:lvl1pPr>
          </a:lstStyle>
          <a:p>
            <a:pPr>
              <a:defRPr/>
            </a:pPr>
            <a:r>
              <a:rPr lang="en-US" dirty="0"/>
              <a:t>March 5, 2012</a:t>
            </a:r>
          </a:p>
        </p:txBody>
      </p:sp>
      <p:sp>
        <p:nvSpPr>
          <p:cNvPr id="16388" name="Rectangle 4"/>
          <p:cNvSpPr>
            <a:spLocks noGrp="1" noRot="1" noChangeAspect="1" noChangeArrowheads="1" noTextEdit="1"/>
          </p:cNvSpPr>
          <p:nvPr>
            <p:ph type="sldImg" idx="2"/>
          </p:nvPr>
        </p:nvSpPr>
        <p:spPr bwMode="auto">
          <a:xfrm>
            <a:off x="1255713" y="719138"/>
            <a:ext cx="4803775" cy="3602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01" name="Rectangle 5"/>
          <p:cNvSpPr>
            <a:spLocks noGrp="1" noChangeArrowheads="1"/>
          </p:cNvSpPr>
          <p:nvPr>
            <p:ph type="body" sz="quarter" idx="3"/>
          </p:nvPr>
        </p:nvSpPr>
        <p:spPr bwMode="auto">
          <a:xfrm>
            <a:off x="732184" y="4561228"/>
            <a:ext cx="5850835" cy="4320213"/>
          </a:xfrm>
          <a:prstGeom prst="rect">
            <a:avLst/>
          </a:prstGeom>
          <a:noFill/>
          <a:ln>
            <a:noFill/>
          </a:ln>
          <a:effectLst/>
        </p:spPr>
        <p:txBody>
          <a:bodyPr vert="horz" wrap="square" lIns="96635" tIns="48317" rIns="96635" bIns="4831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defTabSz="967091">
              <a:defRPr sz="1200">
                <a:ea typeface="+mn-ea"/>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4144617" y="9119173"/>
            <a:ext cx="3168927" cy="480388"/>
          </a:xfrm>
          <a:prstGeom prst="rect">
            <a:avLst/>
          </a:prstGeom>
          <a:noFill/>
          <a:ln>
            <a:noFill/>
          </a:ln>
          <a:effectLst/>
        </p:spPr>
        <p:txBody>
          <a:bodyPr vert="horz" wrap="square" lIns="96635" tIns="48317" rIns="96635" bIns="48317" numCol="1" anchor="b" anchorCtr="0" compatLnSpc="1">
            <a:prstTxWarp prst="textNoShape">
              <a:avLst/>
            </a:prstTxWarp>
          </a:bodyPr>
          <a:lstStyle>
            <a:lvl1pPr algn="r" defTabSz="966621">
              <a:defRPr sz="1200" smtClean="0">
                <a:cs typeface="+mn-cs"/>
              </a:defRPr>
            </a:lvl1pPr>
          </a:lstStyle>
          <a:p>
            <a:pPr>
              <a:defRPr/>
            </a:pPr>
            <a:fld id="{9FBBB4D2-B1DF-204C-9590-AC2857C1E164}" type="slidenum">
              <a:rPr lang="en-US"/>
              <a:pPr>
                <a:defRPr/>
              </a:pPr>
              <a:t>‹#›</a:t>
            </a:fld>
            <a:endParaRPr lang="en-US" dirty="0"/>
          </a:p>
        </p:txBody>
      </p:sp>
    </p:spTree>
    <p:extLst>
      <p:ext uri="{BB962C8B-B14F-4D97-AF65-F5344CB8AC3E}">
        <p14:creationId xmlns:p14="http://schemas.microsoft.com/office/powerpoint/2010/main" val="3931266918"/>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Tree>
    <p:extLst>
      <p:ext uri="{BB962C8B-B14F-4D97-AF65-F5344CB8AC3E}">
        <p14:creationId xmlns:p14="http://schemas.microsoft.com/office/powerpoint/2010/main" val="637711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257300" y="717550"/>
            <a:ext cx="4800600" cy="3600450"/>
          </a:xfrm>
          <a:ln/>
        </p:spPr>
      </p:sp>
      <p:sp>
        <p:nvSpPr>
          <p:cNvPr id="31747"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31748"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758551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257300" y="719138"/>
            <a:ext cx="4803775" cy="3602037"/>
          </a:xfrm>
          <a:ln/>
        </p:spPr>
      </p:sp>
      <p:sp>
        <p:nvSpPr>
          <p:cNvPr id="33795"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33796"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659222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257300" y="717550"/>
            <a:ext cx="4800600" cy="3600450"/>
          </a:xfrm>
          <a:ln/>
        </p:spPr>
      </p:sp>
      <p:sp>
        <p:nvSpPr>
          <p:cNvPr id="3584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3584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897749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74319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dirty="0"/>
              <a:t>March 5, 2012</a:t>
            </a:r>
          </a:p>
        </p:txBody>
      </p:sp>
      <p:sp>
        <p:nvSpPr>
          <p:cNvPr id="5" name="Slide Number Placeholder 4"/>
          <p:cNvSpPr>
            <a:spLocks noGrp="1"/>
          </p:cNvSpPr>
          <p:nvPr>
            <p:ph type="sldNum" sz="quarter" idx="11"/>
          </p:nvPr>
        </p:nvSpPr>
        <p:spPr/>
        <p:txBody>
          <a:bodyPr/>
          <a:lstStyle/>
          <a:p>
            <a:pPr>
              <a:defRPr/>
            </a:pPr>
            <a:fld id="{9FBBB4D2-B1DF-204C-9590-AC2857C1E164}" type="slidenum">
              <a:rPr lang="en-US" smtClean="0"/>
              <a:pPr>
                <a:defRPr/>
              </a:pPr>
              <a:t>17</a:t>
            </a:fld>
            <a:endParaRPr lang="en-US" dirty="0"/>
          </a:p>
        </p:txBody>
      </p:sp>
    </p:spTree>
    <p:extLst>
      <p:ext uri="{BB962C8B-B14F-4D97-AF65-F5344CB8AC3E}">
        <p14:creationId xmlns:p14="http://schemas.microsoft.com/office/powerpoint/2010/main" val="4982535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52995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March 5, 2012</a:t>
            </a:r>
            <a:endParaRPr lang="en-US" dirty="0"/>
          </a:p>
        </p:txBody>
      </p:sp>
    </p:spTree>
    <p:extLst>
      <p:ext uri="{BB962C8B-B14F-4D97-AF65-F5344CB8AC3E}">
        <p14:creationId xmlns:p14="http://schemas.microsoft.com/office/powerpoint/2010/main" val="1953575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March 5, 2012</a:t>
            </a:r>
            <a:endParaRPr lang="en-US" dirty="0"/>
          </a:p>
        </p:txBody>
      </p:sp>
    </p:spTree>
    <p:extLst>
      <p:ext uri="{BB962C8B-B14F-4D97-AF65-F5344CB8AC3E}">
        <p14:creationId xmlns:p14="http://schemas.microsoft.com/office/powerpoint/2010/main" val="3439583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255713" y="717550"/>
            <a:ext cx="4800600" cy="3600450"/>
          </a:xfrm>
          <a:ln/>
        </p:spPr>
      </p:sp>
      <p:sp>
        <p:nvSpPr>
          <p:cNvPr id="2048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2048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3562902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296988" y="708025"/>
            <a:ext cx="4802187" cy="3602038"/>
          </a:xfrm>
          <a:ln/>
        </p:spPr>
      </p:sp>
      <p:sp>
        <p:nvSpPr>
          <p:cNvPr id="67587"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67588"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2305573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pPr>
              <a:defRPr/>
            </a:pPr>
            <a:r>
              <a:rPr lang="en-US" dirty="0"/>
              <a:t>March 5, 2012</a:t>
            </a:r>
          </a:p>
        </p:txBody>
      </p:sp>
    </p:spTree>
    <p:extLst>
      <p:ext uri="{BB962C8B-B14F-4D97-AF65-F5344CB8AC3E}">
        <p14:creationId xmlns:p14="http://schemas.microsoft.com/office/powerpoint/2010/main" val="522049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23556"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2400">
                <a:solidFill>
                  <a:schemeClr val="tx1"/>
                </a:solidFill>
                <a:latin typeface="Arial" charset="0"/>
                <a:ea typeface="ＭＳ Ｐゴシック" charset="0"/>
                <a:cs typeface="ＭＳ Ｐゴシック" charset="0"/>
              </a:defRPr>
            </a:lvl1pPr>
            <a:lvl2pPr marL="742950" indent="-285750" defTabSz="930275" eaLnBrk="0" hangingPunct="0">
              <a:defRPr sz="2400">
                <a:solidFill>
                  <a:schemeClr val="tx1"/>
                </a:solidFill>
                <a:latin typeface="Arial" charset="0"/>
                <a:ea typeface="ＭＳ Ｐゴシック" charset="0"/>
              </a:defRPr>
            </a:lvl2pPr>
            <a:lvl3pPr marL="1143000" indent="-228600" defTabSz="930275" eaLnBrk="0" hangingPunct="0">
              <a:defRPr sz="2400">
                <a:solidFill>
                  <a:schemeClr val="tx1"/>
                </a:solidFill>
                <a:latin typeface="Arial" charset="0"/>
                <a:ea typeface="ＭＳ Ｐゴシック" charset="0"/>
              </a:defRPr>
            </a:lvl3pPr>
            <a:lvl4pPr marL="1600200" indent="-228600" defTabSz="930275" eaLnBrk="0" hangingPunct="0">
              <a:defRPr sz="2400">
                <a:solidFill>
                  <a:schemeClr val="tx1"/>
                </a:solidFill>
                <a:latin typeface="Arial" charset="0"/>
                <a:ea typeface="ＭＳ Ｐゴシック" charset="0"/>
              </a:defRPr>
            </a:lvl4pPr>
            <a:lvl5pPr marL="2057400" indent="-228600" defTabSz="930275" eaLnBrk="0" hangingPunct="0">
              <a:defRPr sz="2400">
                <a:solidFill>
                  <a:schemeClr val="tx1"/>
                </a:solidFill>
                <a:latin typeface="Arial" charset="0"/>
                <a:ea typeface="ＭＳ Ｐゴシック" charset="0"/>
              </a:defRPr>
            </a:lvl5pPr>
            <a:lvl6pPr marL="2514600" indent="-228600" defTabSz="930275"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30275"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30275"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30275"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962046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257300" y="719138"/>
            <a:ext cx="4803775" cy="3602037"/>
          </a:xfrm>
          <a:ln/>
        </p:spPr>
      </p:sp>
      <p:sp>
        <p:nvSpPr>
          <p:cNvPr id="25603"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p>
        </p:txBody>
      </p:sp>
      <p:sp>
        <p:nvSpPr>
          <p:cNvPr id="25604"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547441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296988" y="708025"/>
            <a:ext cx="4802187" cy="3602038"/>
          </a:xfrm>
          <a:ln/>
        </p:spPr>
      </p:sp>
      <p:sp>
        <p:nvSpPr>
          <p:cNvPr id="29699" name="Rectangle 3"/>
          <p:cNvSpPr>
            <a:spLocks noGrp="1" noChangeArrowheads="1"/>
          </p:cNvSpPr>
          <p:nvPr>
            <p:ph type="body" idx="1"/>
          </p:nvPr>
        </p:nvSpPr>
        <p:spPr>
          <a:xfrm>
            <a:off x="975693" y="4561227"/>
            <a:ext cx="5363817" cy="43218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p>
        </p:txBody>
      </p:sp>
      <p:sp>
        <p:nvSpPr>
          <p:cNvPr id="29700" name="Date Placeholder 1"/>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4974" eaLnBrk="0" hangingPunct="0">
              <a:defRPr sz="2500">
                <a:solidFill>
                  <a:schemeClr val="tx1"/>
                </a:solidFill>
                <a:latin typeface="Arial" charset="0"/>
                <a:ea typeface="ＭＳ Ｐゴシック" charset="0"/>
                <a:cs typeface="ＭＳ Ｐゴシック" charset="0"/>
              </a:defRPr>
            </a:lvl1pPr>
            <a:lvl2pPr marL="770662" indent="-296408" defTabSz="964974" eaLnBrk="0" hangingPunct="0">
              <a:defRPr sz="2500">
                <a:solidFill>
                  <a:schemeClr val="tx1"/>
                </a:solidFill>
                <a:latin typeface="Arial" charset="0"/>
                <a:ea typeface="ＭＳ Ｐゴシック" charset="0"/>
              </a:defRPr>
            </a:lvl2pPr>
            <a:lvl3pPr marL="1185634" indent="-237127" defTabSz="964974" eaLnBrk="0" hangingPunct="0">
              <a:defRPr sz="2500">
                <a:solidFill>
                  <a:schemeClr val="tx1"/>
                </a:solidFill>
                <a:latin typeface="Arial" charset="0"/>
                <a:ea typeface="ＭＳ Ｐゴシック" charset="0"/>
              </a:defRPr>
            </a:lvl3pPr>
            <a:lvl4pPr marL="1659887" indent="-237127" defTabSz="964974" eaLnBrk="0" hangingPunct="0">
              <a:defRPr sz="2500">
                <a:solidFill>
                  <a:schemeClr val="tx1"/>
                </a:solidFill>
                <a:latin typeface="Arial" charset="0"/>
                <a:ea typeface="ＭＳ Ｐゴシック" charset="0"/>
              </a:defRPr>
            </a:lvl4pPr>
            <a:lvl5pPr marL="2134141" indent="-237127" defTabSz="964974" eaLnBrk="0" hangingPunct="0">
              <a:defRPr sz="2500">
                <a:solidFill>
                  <a:schemeClr val="tx1"/>
                </a:solidFill>
                <a:latin typeface="Arial" charset="0"/>
                <a:ea typeface="ＭＳ Ｐゴシック" charset="0"/>
              </a:defRPr>
            </a:lvl5pPr>
            <a:lvl6pPr marL="2608395" indent="-237127" defTabSz="964974" eaLnBrk="0" fontAlgn="base" hangingPunct="0">
              <a:spcBef>
                <a:spcPct val="0"/>
              </a:spcBef>
              <a:spcAft>
                <a:spcPct val="0"/>
              </a:spcAft>
              <a:defRPr sz="2500">
                <a:solidFill>
                  <a:schemeClr val="tx1"/>
                </a:solidFill>
                <a:latin typeface="Arial" charset="0"/>
                <a:ea typeface="ＭＳ Ｐゴシック" charset="0"/>
              </a:defRPr>
            </a:lvl6pPr>
            <a:lvl7pPr marL="3082648" indent="-237127" defTabSz="964974" eaLnBrk="0" fontAlgn="base" hangingPunct="0">
              <a:spcBef>
                <a:spcPct val="0"/>
              </a:spcBef>
              <a:spcAft>
                <a:spcPct val="0"/>
              </a:spcAft>
              <a:defRPr sz="2500">
                <a:solidFill>
                  <a:schemeClr val="tx1"/>
                </a:solidFill>
                <a:latin typeface="Arial" charset="0"/>
                <a:ea typeface="ＭＳ Ｐゴシック" charset="0"/>
              </a:defRPr>
            </a:lvl7pPr>
            <a:lvl8pPr marL="3556902" indent="-237127" defTabSz="964974" eaLnBrk="0" fontAlgn="base" hangingPunct="0">
              <a:spcBef>
                <a:spcPct val="0"/>
              </a:spcBef>
              <a:spcAft>
                <a:spcPct val="0"/>
              </a:spcAft>
              <a:defRPr sz="2500">
                <a:solidFill>
                  <a:schemeClr val="tx1"/>
                </a:solidFill>
                <a:latin typeface="Arial" charset="0"/>
                <a:ea typeface="ＭＳ Ｐゴシック" charset="0"/>
              </a:defRPr>
            </a:lvl8pPr>
            <a:lvl9pPr marL="4031155" indent="-237127" defTabSz="96497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r>
              <a:rPr lang="en-US" sz="1200" dirty="0"/>
              <a:t>March 5, 2012</a:t>
            </a:r>
          </a:p>
        </p:txBody>
      </p:sp>
    </p:spTree>
    <p:extLst>
      <p:ext uri="{BB962C8B-B14F-4D97-AF65-F5344CB8AC3E}">
        <p14:creationId xmlns:p14="http://schemas.microsoft.com/office/powerpoint/2010/main" val="1199989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3944031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5053736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74567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21362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68010790"/>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19527259"/>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909660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0110162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43458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9153631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27339347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590911825"/>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278756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0164367"/>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9C74665-4F40-D84E-A9BB-CE338222C502}" type="slidenum">
              <a:rPr lang="en-US"/>
              <a:pPr>
                <a:defRPr/>
              </a:pPr>
              <a:t>‹#›</a:t>
            </a:fld>
            <a:endParaRPr lang="en-US" dirty="0"/>
          </a:p>
        </p:txBody>
      </p:sp>
    </p:spTree>
    <p:extLst>
      <p:ext uri="{BB962C8B-B14F-4D97-AF65-F5344CB8AC3E}">
        <p14:creationId xmlns:p14="http://schemas.microsoft.com/office/powerpoint/2010/main" val="3364977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C6B3C74-5EE0-CE47-A1A2-CE9BD0B27E66}" type="slidenum">
              <a:rPr lang="en-US"/>
              <a:pPr>
                <a:defRPr/>
              </a:pPr>
              <a:t>‹#›</a:t>
            </a:fld>
            <a:endParaRPr lang="en-US" dirty="0"/>
          </a:p>
        </p:txBody>
      </p:sp>
    </p:spTree>
    <p:extLst>
      <p:ext uri="{BB962C8B-B14F-4D97-AF65-F5344CB8AC3E}">
        <p14:creationId xmlns:p14="http://schemas.microsoft.com/office/powerpoint/2010/main" val="1030230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a:t>Click icon to add picture</a:t>
            </a:r>
            <a:endParaRPr lang="en-US" noProof="0" dirty="0"/>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1271604565"/>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108789890"/>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80254164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7231056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1646591"/>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4528448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46348119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503364751"/>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75175941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60343572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3351795245"/>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1259521"/>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8880947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191021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3112558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570362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781021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71881438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93503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9478291"/>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4006189720"/>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176295"/>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3683037"/>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89C74665-4F40-D84E-A9BB-CE338222C502}" type="slidenum">
              <a:rPr lang="en-US"/>
              <a:pPr>
                <a:defRPr/>
              </a:pPr>
              <a:t>‹#›</a:t>
            </a:fld>
            <a:endParaRPr lang="en-US" dirty="0"/>
          </a:p>
        </p:txBody>
      </p:sp>
    </p:spTree>
    <p:extLst>
      <p:ext uri="{BB962C8B-B14F-4D97-AF65-F5344CB8AC3E}">
        <p14:creationId xmlns:p14="http://schemas.microsoft.com/office/powerpoint/2010/main" val="2359987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C6B3C74-5EE0-CE47-A1A2-CE9BD0B27E66}" type="slidenum">
              <a:rPr lang="en-US"/>
              <a:pPr>
                <a:defRPr/>
              </a:pPr>
              <a:t>‹#›</a:t>
            </a:fld>
            <a:endParaRPr lang="en-US" dirty="0"/>
          </a:p>
        </p:txBody>
      </p:sp>
    </p:spTree>
    <p:extLst>
      <p:ext uri="{BB962C8B-B14F-4D97-AF65-F5344CB8AC3E}">
        <p14:creationId xmlns:p14="http://schemas.microsoft.com/office/powerpoint/2010/main" val="4488310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a:t>Click icon to add picture</a:t>
            </a:r>
            <a:endParaRPr lang="en-US" noProof="0" dirty="0"/>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665809162"/>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1893184921"/>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67233595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4197242528"/>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612944272"/>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193338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253236881"/>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236247007"/>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06941801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849993975"/>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997335714"/>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82488325"/>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Box 4"/>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278587430"/>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569122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714857453"/>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98715798"/>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4958832"/>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35530869"/>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1"/>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1996827300"/>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05099836"/>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046999205"/>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8199226"/>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0289640"/>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chartAndTx">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sz="half" idx="1"/>
          </p:nvPr>
        </p:nvSpPr>
        <p:spPr>
          <a:xfrm>
            <a:off x="457200" y="1600200"/>
            <a:ext cx="4038600" cy="4525963"/>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8" name="TextBox 7"/>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241732396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dirty="0"/>
          </a:p>
        </p:txBody>
      </p:sp>
      <p:sp>
        <p:nvSpPr>
          <p:cNvPr id="7" name="TextBox 6"/>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564003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90024334"/>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itle with Image">
    <p:spTree>
      <p:nvGrpSpPr>
        <p:cNvPr id="1" name=""/>
        <p:cNvGrpSpPr/>
        <p:nvPr/>
      </p:nvGrpSpPr>
      <p:grpSpPr>
        <a:xfrm>
          <a:off x="0" y="0"/>
          <a:ext cx="0" cy="0"/>
          <a:chOff x="0" y="0"/>
          <a:chExt cx="0" cy="0"/>
        </a:xfrm>
      </p:grpSpPr>
      <p:pic>
        <p:nvPicPr>
          <p:cNvPr id="4" name="Picture 5"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6248400"/>
            <a:ext cx="9144000" cy="6096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endParaRPr>
          </a:p>
        </p:txBody>
      </p:sp>
      <p:sp>
        <p:nvSpPr>
          <p:cNvPr id="8" name="Picture Placeholder 7"/>
          <p:cNvSpPr>
            <a:spLocks noGrp="1"/>
          </p:cNvSpPr>
          <p:nvPr>
            <p:ph type="pic" sz="quarter" idx="10"/>
          </p:nvPr>
        </p:nvSpPr>
        <p:spPr>
          <a:xfrm>
            <a:off x="0" y="1981200"/>
            <a:ext cx="9144000" cy="2895600"/>
          </a:xfrm>
        </p:spPr>
        <p:txBody>
          <a:bodyPr/>
          <a:lstStyle/>
          <a:p>
            <a:pPr lvl="0"/>
            <a:r>
              <a:rPr lang="en-US" noProof="0" dirty="0"/>
              <a:t>Click icon to add picture</a:t>
            </a:r>
          </a:p>
        </p:txBody>
      </p:sp>
      <p:sp>
        <p:nvSpPr>
          <p:cNvPr id="2" name="Title 1"/>
          <p:cNvSpPr>
            <a:spLocks noGrp="1"/>
          </p:cNvSpPr>
          <p:nvPr>
            <p:ph type="title"/>
          </p:nvPr>
        </p:nvSpPr>
        <p:spPr>
          <a:xfrm>
            <a:off x="457201" y="5105400"/>
            <a:ext cx="7696199" cy="1371600"/>
          </a:xfrm>
        </p:spPr>
        <p:txBody>
          <a:bodyPr/>
          <a:lstStyle>
            <a:lvl1pPr>
              <a:lnSpc>
                <a:spcPct val="100000"/>
              </a:lnSpc>
              <a:defRPr sz="4000">
                <a:solidFill>
                  <a:schemeClr val="tx1"/>
                </a:solidFill>
              </a:defRPr>
            </a:lvl1pPr>
          </a:lstStyle>
          <a:p>
            <a:r>
              <a:rPr lang="en-US"/>
              <a:t>Click to edit Master title style</a:t>
            </a:r>
            <a:endParaRPr lang="en-US" dirty="0"/>
          </a:p>
        </p:txBody>
      </p:sp>
    </p:spTree>
    <p:extLst>
      <p:ext uri="{BB962C8B-B14F-4D97-AF65-F5344CB8AC3E}">
        <p14:creationId xmlns:p14="http://schemas.microsoft.com/office/powerpoint/2010/main" val="3545741685"/>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Title with no image">
    <p:spTree>
      <p:nvGrpSpPr>
        <p:cNvPr id="1" name=""/>
        <p:cNvGrpSpPr/>
        <p:nvPr/>
      </p:nvGrpSpPr>
      <p:grpSpPr>
        <a:xfrm>
          <a:off x="0" y="0"/>
          <a:ext cx="0" cy="0"/>
          <a:chOff x="0" y="0"/>
          <a:chExt cx="0" cy="0"/>
        </a:xfrm>
      </p:grpSpPr>
      <p:sp>
        <p:nvSpPr>
          <p:cNvPr id="4" name="Rectangle 3"/>
          <p:cNvSpPr/>
          <p:nvPr/>
        </p:nvSpPr>
        <p:spPr>
          <a:xfrm>
            <a:off x="0" y="6324600"/>
            <a:ext cx="9144000" cy="5334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4"/>
          <p:cNvGrpSpPr/>
          <p:nvPr/>
        </p:nvGrpSpPr>
        <p:grpSpPr>
          <a:xfrm>
            <a:off x="304800" y="5715000"/>
            <a:ext cx="8580120" cy="883920"/>
            <a:chOff x="304800" y="5715000"/>
            <a:chExt cx="8580120" cy="883920"/>
          </a:xfrm>
          <a:solidFill>
            <a:schemeClr val="accent5">
              <a:lumMod val="40000"/>
              <a:lumOff val="60000"/>
            </a:schemeClr>
          </a:solidFill>
        </p:grpSpPr>
        <p:grpSp>
          <p:nvGrpSpPr>
            <p:cNvPr id="6" name="Group 5"/>
            <p:cNvGrpSpPr/>
            <p:nvPr/>
          </p:nvGrpSpPr>
          <p:grpSpPr>
            <a:xfrm>
              <a:off x="304800" y="6553200"/>
              <a:ext cx="8580120" cy="45720"/>
              <a:chOff x="304800" y="6553200"/>
              <a:chExt cx="8580120" cy="45720"/>
            </a:xfrm>
            <a:grpFill/>
          </p:grpSpPr>
          <p:sp>
            <p:nvSpPr>
              <p:cNvPr id="55" name="Rectangle 54"/>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6"/>
            <p:cNvGrpSpPr/>
            <p:nvPr/>
          </p:nvGrpSpPr>
          <p:grpSpPr>
            <a:xfrm>
              <a:off x="304800" y="6172200"/>
              <a:ext cx="8580120" cy="45720"/>
              <a:chOff x="304800" y="6553200"/>
              <a:chExt cx="8580120" cy="45720"/>
            </a:xfrm>
            <a:grpFill/>
          </p:grpSpPr>
          <p:sp>
            <p:nvSpPr>
              <p:cNvPr id="32" name="Rectangle 31"/>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7"/>
            <p:cNvGrpSpPr/>
            <p:nvPr/>
          </p:nvGrpSpPr>
          <p:grpSpPr>
            <a:xfrm>
              <a:off x="304800" y="5715000"/>
              <a:ext cx="8580120" cy="45720"/>
              <a:chOff x="304800" y="6553200"/>
              <a:chExt cx="8580120" cy="45720"/>
            </a:xfrm>
            <a:grpFill/>
          </p:grpSpPr>
          <p:sp>
            <p:nvSpPr>
              <p:cNvPr id="9" name="Rectangle 8"/>
              <p:cNvSpPr/>
              <p:nvPr/>
            </p:nvSpPr>
            <p:spPr>
              <a:xfrm>
                <a:off x="3048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72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065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58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650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43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236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28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1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614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07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99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924"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7851"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778"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3705"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32"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559"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486"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413"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334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267"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9200" y="6553200"/>
                <a:ext cx="45720" cy="45720"/>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tx2"/>
                </a:solidFill>
              </a:defRPr>
            </a:lvl1pPr>
          </a:lstStyle>
          <a:p>
            <a:r>
              <a:rPr lang="en-US"/>
              <a:t>Click to edit Master title style</a:t>
            </a:r>
            <a:endParaRPr lang="en-US" dirty="0"/>
          </a:p>
        </p:txBody>
      </p:sp>
      <p:sp>
        <p:nvSpPr>
          <p:cNvPr id="83"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chemeClr val="tx1"/>
                </a:solidFill>
              </a:defRPr>
            </a:lvl1pPr>
          </a:lstStyle>
          <a:p>
            <a:r>
              <a:rPr lang="en-US"/>
              <a:t>Click to edit Master subtitle style</a:t>
            </a:r>
            <a:endParaRPr lang="en-US" dirty="0"/>
          </a:p>
        </p:txBody>
      </p:sp>
    </p:spTree>
    <p:extLst>
      <p:ext uri="{BB962C8B-B14F-4D97-AF65-F5344CB8AC3E}">
        <p14:creationId xmlns:p14="http://schemas.microsoft.com/office/powerpoint/2010/main" val="2820470441"/>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with no imag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78"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2969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075338614"/>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Title with no imag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283021004"/>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Title with no imag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nvGrpSpPr>
          <p:cNvPr id="5" name="Group 6"/>
          <p:cNvGrpSpPr>
            <a:grpSpLocks/>
          </p:cNvGrpSpPr>
          <p:nvPr/>
        </p:nvGrpSpPr>
        <p:grpSpPr bwMode="auto">
          <a:xfrm>
            <a:off x="304800" y="5715000"/>
            <a:ext cx="8580438" cy="884238"/>
            <a:chOff x="304800" y="5715000"/>
            <a:chExt cx="8580120" cy="883920"/>
          </a:xfrm>
        </p:grpSpPr>
        <p:grpSp>
          <p:nvGrpSpPr>
            <p:cNvPr id="6" name="Group 7"/>
            <p:cNvGrpSpPr>
              <a:grpSpLocks/>
            </p:cNvGrpSpPr>
            <p:nvPr/>
          </p:nvGrpSpPr>
          <p:grpSpPr bwMode="auto">
            <a:xfrm>
              <a:off x="304800" y="6553200"/>
              <a:ext cx="8580120" cy="45720"/>
              <a:chOff x="304800" y="6553200"/>
              <a:chExt cx="8580120" cy="45720"/>
            </a:xfrm>
          </p:grpSpPr>
          <p:sp>
            <p:nvSpPr>
              <p:cNvPr id="55" name="Rectangle 54"/>
              <p:cNvSpPr/>
              <p:nvPr/>
            </p:nvSpPr>
            <p:spPr>
              <a:xfrm>
                <a:off x="304800"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6" name="Rectangle 55"/>
              <p:cNvSpPr/>
              <p:nvPr/>
            </p:nvSpPr>
            <p:spPr>
              <a:xfrm>
                <a:off x="69213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7" name="Rectangle 56"/>
              <p:cNvSpPr/>
              <p:nvPr/>
            </p:nvSpPr>
            <p:spPr>
              <a:xfrm>
                <a:off x="1081059"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8" name="Rectangle 57"/>
              <p:cNvSpPr/>
              <p:nvPr/>
            </p:nvSpPr>
            <p:spPr>
              <a:xfrm>
                <a:off x="146839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9" name="Rectangle 58"/>
              <p:cNvSpPr/>
              <p:nvPr/>
            </p:nvSpPr>
            <p:spPr>
              <a:xfrm>
                <a:off x="185573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0" name="Rectangle 59"/>
              <p:cNvSpPr/>
              <p:nvPr/>
            </p:nvSpPr>
            <p:spPr>
              <a:xfrm>
                <a:off x="2244653"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1" name="Rectangle 60"/>
              <p:cNvSpPr/>
              <p:nvPr/>
            </p:nvSpPr>
            <p:spPr>
              <a:xfrm>
                <a:off x="2631989"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2" name="Rectangle 61"/>
              <p:cNvSpPr/>
              <p:nvPr/>
            </p:nvSpPr>
            <p:spPr>
              <a:xfrm>
                <a:off x="3020912"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3" name="Rectangle 62"/>
              <p:cNvSpPr/>
              <p:nvPr/>
            </p:nvSpPr>
            <p:spPr>
              <a:xfrm>
                <a:off x="3408248"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4" name="Rectangle 63"/>
              <p:cNvSpPr/>
              <p:nvPr/>
            </p:nvSpPr>
            <p:spPr>
              <a:xfrm>
                <a:off x="379558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5" name="Rectangle 64"/>
              <p:cNvSpPr/>
              <p:nvPr/>
            </p:nvSpPr>
            <p:spPr>
              <a:xfrm>
                <a:off x="4184506"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6" name="Rectangle 65"/>
              <p:cNvSpPr/>
              <p:nvPr/>
            </p:nvSpPr>
            <p:spPr>
              <a:xfrm>
                <a:off x="4571842"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7" name="Rectangle 66"/>
              <p:cNvSpPr/>
              <p:nvPr/>
            </p:nvSpPr>
            <p:spPr>
              <a:xfrm>
                <a:off x="4959177"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8" name="Rectangle 67"/>
              <p:cNvSpPr/>
              <p:nvPr/>
            </p:nvSpPr>
            <p:spPr>
              <a:xfrm>
                <a:off x="5348101"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9" name="Rectangle 68"/>
              <p:cNvSpPr/>
              <p:nvPr/>
            </p:nvSpPr>
            <p:spPr>
              <a:xfrm>
                <a:off x="5735437"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0" name="Rectangle 69"/>
              <p:cNvSpPr/>
              <p:nvPr/>
            </p:nvSpPr>
            <p:spPr>
              <a:xfrm>
                <a:off x="6124359" y="6552898"/>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1" name="Rectangle 70"/>
              <p:cNvSpPr/>
              <p:nvPr/>
            </p:nvSpPr>
            <p:spPr>
              <a:xfrm>
                <a:off x="6511695"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2" name="Rectangle 71"/>
              <p:cNvSpPr/>
              <p:nvPr/>
            </p:nvSpPr>
            <p:spPr>
              <a:xfrm>
                <a:off x="6899031"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3" name="Rectangle 72"/>
              <p:cNvSpPr/>
              <p:nvPr/>
            </p:nvSpPr>
            <p:spPr>
              <a:xfrm>
                <a:off x="7287954"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4" name="Rectangle 73"/>
              <p:cNvSpPr/>
              <p:nvPr/>
            </p:nvSpPr>
            <p:spPr>
              <a:xfrm>
                <a:off x="7675290"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5" name="Rectangle 74"/>
              <p:cNvSpPr/>
              <p:nvPr/>
            </p:nvSpPr>
            <p:spPr>
              <a:xfrm>
                <a:off x="8062625" y="6552898"/>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6" name="Rectangle 75"/>
              <p:cNvSpPr/>
              <p:nvPr/>
            </p:nvSpPr>
            <p:spPr>
              <a:xfrm>
                <a:off x="8451548"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7" name="Rectangle 76"/>
              <p:cNvSpPr/>
              <p:nvPr/>
            </p:nvSpPr>
            <p:spPr>
              <a:xfrm>
                <a:off x="8838884" y="6552898"/>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7" name="Group 8"/>
            <p:cNvGrpSpPr>
              <a:grpSpLocks/>
            </p:cNvGrpSpPr>
            <p:nvPr/>
          </p:nvGrpSpPr>
          <p:grpSpPr bwMode="auto">
            <a:xfrm>
              <a:off x="304800" y="6172200"/>
              <a:ext cx="8580120" cy="45720"/>
              <a:chOff x="304800" y="6553200"/>
              <a:chExt cx="8580120" cy="45720"/>
            </a:xfrm>
          </p:grpSpPr>
          <p:sp>
            <p:nvSpPr>
              <p:cNvPr id="32" name="Rectangle 31"/>
              <p:cNvSpPr/>
              <p:nvPr/>
            </p:nvSpPr>
            <p:spPr>
              <a:xfrm>
                <a:off x="304800"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3" name="Rectangle 32"/>
              <p:cNvSpPr/>
              <p:nvPr/>
            </p:nvSpPr>
            <p:spPr>
              <a:xfrm>
                <a:off x="69213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4" name="Rectangle 33"/>
              <p:cNvSpPr/>
              <p:nvPr/>
            </p:nvSpPr>
            <p:spPr>
              <a:xfrm>
                <a:off x="1081059"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5" name="Rectangle 34"/>
              <p:cNvSpPr/>
              <p:nvPr/>
            </p:nvSpPr>
            <p:spPr>
              <a:xfrm>
                <a:off x="146839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6" name="Rectangle 35"/>
              <p:cNvSpPr/>
              <p:nvPr/>
            </p:nvSpPr>
            <p:spPr>
              <a:xfrm>
                <a:off x="185573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7" name="Rectangle 36"/>
              <p:cNvSpPr/>
              <p:nvPr/>
            </p:nvSpPr>
            <p:spPr>
              <a:xfrm>
                <a:off x="2244653"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8" name="Rectangle 37"/>
              <p:cNvSpPr/>
              <p:nvPr/>
            </p:nvSpPr>
            <p:spPr>
              <a:xfrm>
                <a:off x="2631989"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9" name="Rectangle 38"/>
              <p:cNvSpPr/>
              <p:nvPr/>
            </p:nvSpPr>
            <p:spPr>
              <a:xfrm>
                <a:off x="3020912"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0" name="Rectangle 39"/>
              <p:cNvSpPr/>
              <p:nvPr/>
            </p:nvSpPr>
            <p:spPr>
              <a:xfrm>
                <a:off x="3408248"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1" name="Rectangle 40"/>
              <p:cNvSpPr/>
              <p:nvPr/>
            </p:nvSpPr>
            <p:spPr>
              <a:xfrm>
                <a:off x="379558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2" name="Rectangle 41"/>
              <p:cNvSpPr/>
              <p:nvPr/>
            </p:nvSpPr>
            <p:spPr>
              <a:xfrm>
                <a:off x="4184506"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3" name="Rectangle 42"/>
              <p:cNvSpPr/>
              <p:nvPr/>
            </p:nvSpPr>
            <p:spPr>
              <a:xfrm>
                <a:off x="4571842"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4" name="Rectangle 43"/>
              <p:cNvSpPr/>
              <p:nvPr/>
            </p:nvSpPr>
            <p:spPr>
              <a:xfrm>
                <a:off x="4959177"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5" name="Rectangle 44"/>
              <p:cNvSpPr/>
              <p:nvPr/>
            </p:nvSpPr>
            <p:spPr>
              <a:xfrm>
                <a:off x="5348101"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6" name="Rectangle 45"/>
              <p:cNvSpPr/>
              <p:nvPr/>
            </p:nvSpPr>
            <p:spPr>
              <a:xfrm>
                <a:off x="5735437"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7" name="Rectangle 46"/>
              <p:cNvSpPr/>
              <p:nvPr/>
            </p:nvSpPr>
            <p:spPr>
              <a:xfrm>
                <a:off x="6124359" y="6553036"/>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8" name="Rectangle 47"/>
              <p:cNvSpPr/>
              <p:nvPr/>
            </p:nvSpPr>
            <p:spPr>
              <a:xfrm>
                <a:off x="6511695"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49" name="Rectangle 48"/>
              <p:cNvSpPr/>
              <p:nvPr/>
            </p:nvSpPr>
            <p:spPr>
              <a:xfrm>
                <a:off x="6899031"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0" name="Rectangle 49"/>
              <p:cNvSpPr/>
              <p:nvPr/>
            </p:nvSpPr>
            <p:spPr>
              <a:xfrm>
                <a:off x="7287954"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1" name="Rectangle 50"/>
              <p:cNvSpPr/>
              <p:nvPr/>
            </p:nvSpPr>
            <p:spPr>
              <a:xfrm>
                <a:off x="7675290"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2" name="Rectangle 51"/>
              <p:cNvSpPr/>
              <p:nvPr/>
            </p:nvSpPr>
            <p:spPr>
              <a:xfrm>
                <a:off x="8062625" y="6553036"/>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3" name="Rectangle 52"/>
              <p:cNvSpPr/>
              <p:nvPr/>
            </p:nvSpPr>
            <p:spPr>
              <a:xfrm>
                <a:off x="8451548"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54" name="Rectangle 53"/>
              <p:cNvSpPr/>
              <p:nvPr/>
            </p:nvSpPr>
            <p:spPr>
              <a:xfrm>
                <a:off x="8838884" y="6553036"/>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nvGrpSpPr>
            <p:cNvPr id="8" name="Group 9"/>
            <p:cNvGrpSpPr>
              <a:grpSpLocks/>
            </p:cNvGrpSpPr>
            <p:nvPr/>
          </p:nvGrpSpPr>
          <p:grpSpPr bwMode="auto">
            <a:xfrm>
              <a:off x="304800" y="5715000"/>
              <a:ext cx="8580120" cy="45720"/>
              <a:chOff x="304800" y="6553200"/>
              <a:chExt cx="8580120" cy="45720"/>
            </a:xfrm>
          </p:grpSpPr>
          <p:sp>
            <p:nvSpPr>
              <p:cNvPr id="9" name="Rectangle 8"/>
              <p:cNvSpPr/>
              <p:nvPr/>
            </p:nvSpPr>
            <p:spPr>
              <a:xfrm>
                <a:off x="304800"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0" name="Rectangle 9"/>
              <p:cNvSpPr/>
              <p:nvPr/>
            </p:nvSpPr>
            <p:spPr>
              <a:xfrm>
                <a:off x="69213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1" name="Rectangle 10"/>
              <p:cNvSpPr/>
              <p:nvPr/>
            </p:nvSpPr>
            <p:spPr>
              <a:xfrm>
                <a:off x="1081059"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2" name="Rectangle 11"/>
              <p:cNvSpPr/>
              <p:nvPr/>
            </p:nvSpPr>
            <p:spPr>
              <a:xfrm>
                <a:off x="146839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3" name="Rectangle 12"/>
              <p:cNvSpPr/>
              <p:nvPr/>
            </p:nvSpPr>
            <p:spPr>
              <a:xfrm>
                <a:off x="185573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4" name="Rectangle 13"/>
              <p:cNvSpPr/>
              <p:nvPr/>
            </p:nvSpPr>
            <p:spPr>
              <a:xfrm>
                <a:off x="2244653"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5" name="Rectangle 14"/>
              <p:cNvSpPr/>
              <p:nvPr/>
            </p:nvSpPr>
            <p:spPr>
              <a:xfrm>
                <a:off x="2631989"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6" name="Rectangle 15"/>
              <p:cNvSpPr/>
              <p:nvPr/>
            </p:nvSpPr>
            <p:spPr>
              <a:xfrm>
                <a:off x="3020912"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7" name="Rectangle 16"/>
              <p:cNvSpPr/>
              <p:nvPr/>
            </p:nvSpPr>
            <p:spPr>
              <a:xfrm>
                <a:off x="3408248"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8" name="Rectangle 17"/>
              <p:cNvSpPr/>
              <p:nvPr/>
            </p:nvSpPr>
            <p:spPr>
              <a:xfrm>
                <a:off x="379558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19" name="Rectangle 18"/>
              <p:cNvSpPr/>
              <p:nvPr/>
            </p:nvSpPr>
            <p:spPr>
              <a:xfrm>
                <a:off x="4184506"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0" name="Rectangle 19"/>
              <p:cNvSpPr/>
              <p:nvPr/>
            </p:nvSpPr>
            <p:spPr>
              <a:xfrm>
                <a:off x="4571842"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1" name="Rectangle 20"/>
              <p:cNvSpPr/>
              <p:nvPr/>
            </p:nvSpPr>
            <p:spPr>
              <a:xfrm>
                <a:off x="4959177"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2" name="Rectangle 21"/>
              <p:cNvSpPr/>
              <p:nvPr/>
            </p:nvSpPr>
            <p:spPr>
              <a:xfrm>
                <a:off x="5348101"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3" name="Rectangle 22"/>
              <p:cNvSpPr/>
              <p:nvPr/>
            </p:nvSpPr>
            <p:spPr>
              <a:xfrm>
                <a:off x="5735437"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4" name="Rectangle 23"/>
              <p:cNvSpPr/>
              <p:nvPr/>
            </p:nvSpPr>
            <p:spPr>
              <a:xfrm>
                <a:off x="6124359" y="6553200"/>
                <a:ext cx="44448"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5" name="Rectangle 24"/>
              <p:cNvSpPr/>
              <p:nvPr/>
            </p:nvSpPr>
            <p:spPr>
              <a:xfrm>
                <a:off x="6511695"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6" name="Rectangle 25"/>
              <p:cNvSpPr/>
              <p:nvPr/>
            </p:nvSpPr>
            <p:spPr>
              <a:xfrm>
                <a:off x="6899031"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7" name="Rectangle 26"/>
              <p:cNvSpPr/>
              <p:nvPr/>
            </p:nvSpPr>
            <p:spPr>
              <a:xfrm>
                <a:off x="7287954"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8" name="Rectangle 27"/>
              <p:cNvSpPr/>
              <p:nvPr/>
            </p:nvSpPr>
            <p:spPr>
              <a:xfrm>
                <a:off x="7675290"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9" name="Rectangle 28"/>
              <p:cNvSpPr/>
              <p:nvPr/>
            </p:nvSpPr>
            <p:spPr>
              <a:xfrm>
                <a:off x="8062625" y="6553200"/>
                <a:ext cx="46035"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0" name="Rectangle 29"/>
              <p:cNvSpPr/>
              <p:nvPr/>
            </p:nvSpPr>
            <p:spPr>
              <a:xfrm>
                <a:off x="8451548"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31" name="Rectangle 30"/>
              <p:cNvSpPr/>
              <p:nvPr/>
            </p:nvSpPr>
            <p:spPr>
              <a:xfrm>
                <a:off x="8838884" y="6553200"/>
                <a:ext cx="46036" cy="4602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grpSp>
      </p:grpSp>
      <p:pic>
        <p:nvPicPr>
          <p:cNvPr id="80" name="Picture 79" descr="UI New Logo Complet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 y="609600"/>
            <a:ext cx="54102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Rectangle 2"/>
          <p:cNvSpPr>
            <a:spLocks noGrp="1" noChangeArrowheads="1"/>
          </p:cNvSpPr>
          <p:nvPr>
            <p:ph type="ctrTitle"/>
          </p:nvPr>
        </p:nvSpPr>
        <p:spPr>
          <a:xfrm>
            <a:off x="762000" y="1524000"/>
            <a:ext cx="7543800" cy="2133600"/>
          </a:xfrm>
        </p:spPr>
        <p:txBody>
          <a:bodyPr anchor="b">
            <a:noAutofit/>
          </a:bodyPr>
          <a:lstStyle>
            <a:lvl1pPr algn="ctr">
              <a:defRPr sz="4400" b="0">
                <a:solidFill>
                  <a:schemeClr val="bg1"/>
                </a:solidFill>
              </a:defRPr>
            </a:lvl1pPr>
          </a:lstStyle>
          <a:p>
            <a:r>
              <a:rPr lang="en-US"/>
              <a:t>Click to edit Master title style</a:t>
            </a:r>
            <a:endParaRPr lang="en-US" dirty="0"/>
          </a:p>
        </p:txBody>
      </p:sp>
      <p:sp>
        <p:nvSpPr>
          <p:cNvPr id="79"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994445491"/>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Chapter title blu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9" name="Rectangle 2"/>
          <p:cNvSpPr>
            <a:spLocks noGrp="1" noChangeArrowheads="1"/>
          </p:cNvSpPr>
          <p:nvPr>
            <p:ph type="ctrTitle"/>
          </p:nvPr>
        </p:nvSpPr>
        <p:spPr>
          <a:xfrm>
            <a:off x="762000" y="1524000"/>
            <a:ext cx="7543800" cy="2133600"/>
          </a:xfrm>
        </p:spPr>
        <p:txBody>
          <a:bodyPr anchor="b"/>
          <a:lstStyle>
            <a:lvl1pPr algn="ctr">
              <a:defRPr sz="4400" b="0">
                <a:solidFill>
                  <a:schemeClr val="bg1"/>
                </a:solidFill>
              </a:defRPr>
            </a:lvl1pPr>
          </a:lstStyle>
          <a:p>
            <a:r>
              <a:rPr lang="en-US"/>
              <a:t>Click to edit Master title style</a:t>
            </a:r>
            <a:endParaRPr lang="en-US" dirty="0"/>
          </a:p>
        </p:txBody>
      </p:sp>
      <p:sp>
        <p:nvSpPr>
          <p:cNvPr id="10"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696952750"/>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Chapter title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7" name="Rectangle 2"/>
          <p:cNvSpPr>
            <a:spLocks noGrp="1" noChangeArrowheads="1"/>
          </p:cNvSpPr>
          <p:nvPr>
            <p:ph type="ctrTitle"/>
          </p:nvPr>
        </p:nvSpPr>
        <p:spPr>
          <a:xfrm>
            <a:off x="762000" y="1524000"/>
            <a:ext cx="7543800" cy="2133600"/>
          </a:xfrm>
        </p:spPr>
        <p:txBody>
          <a:bodyPr anchor="b"/>
          <a:lstStyle>
            <a:lvl1pPr algn="ctr">
              <a:lnSpc>
                <a:spcPct val="100000"/>
              </a:lnSpc>
              <a:defRPr sz="4400" b="0" baseline="0">
                <a:solidFill>
                  <a:schemeClr val="bg1"/>
                </a:solidFill>
              </a:defRPr>
            </a:lvl1pPr>
          </a:lstStyle>
          <a:p>
            <a:r>
              <a:rPr lang="en-US"/>
              <a:t>Click to edit Master title style</a:t>
            </a:r>
            <a:endParaRPr lang="en-US" dirty="0"/>
          </a:p>
        </p:txBody>
      </p:sp>
      <p:sp>
        <p:nvSpPr>
          <p:cNvPr id="8" name="Rectangle 3"/>
          <p:cNvSpPr>
            <a:spLocks noGrp="1" noChangeArrowheads="1"/>
          </p:cNvSpPr>
          <p:nvPr>
            <p:ph type="subTitle" idx="1"/>
          </p:nvPr>
        </p:nvSpPr>
        <p:spPr>
          <a:xfrm>
            <a:off x="762001" y="3886200"/>
            <a:ext cx="7620000" cy="1752600"/>
          </a:xfrm>
        </p:spPr>
        <p:txBody>
          <a:bodyPr/>
          <a:lstStyle>
            <a:lvl1pPr marL="0" indent="0" algn="ctr">
              <a:lnSpc>
                <a:spcPct val="100000"/>
              </a:lnSpc>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2658848225"/>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1254495371"/>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7997412"/>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Content -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772400" cy="1362075"/>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2438400"/>
            <a:ext cx="7772400" cy="3276600"/>
          </a:xfrm>
        </p:spPr>
        <p:txBody>
          <a:bodyPr/>
          <a:lstStyle>
            <a:lvl1pPr marL="0" indent="0">
              <a:lnSpc>
                <a:spcPct val="100000"/>
              </a:lnSpc>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99125137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pter title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6" name="Rectangle 2"/>
          <p:cNvSpPr>
            <a:spLocks noGrp="1" noChangeArrowheads="1"/>
          </p:cNvSpPr>
          <p:nvPr>
            <p:ph type="ctrTitle"/>
          </p:nvPr>
        </p:nvSpPr>
        <p:spPr>
          <a:xfrm>
            <a:off x="762000" y="1524000"/>
            <a:ext cx="7543800" cy="2133600"/>
          </a:xfrm>
        </p:spPr>
        <p:txBody>
          <a:bodyPr anchor="b"/>
          <a:lstStyle>
            <a:lvl1pPr algn="ctr">
              <a:lnSpc>
                <a:spcPct val="100000"/>
              </a:lnSpc>
              <a:defRPr sz="4400" b="1">
                <a:solidFill>
                  <a:schemeClr val="bg1"/>
                </a:solidFill>
              </a:defRPr>
            </a:lvl1pPr>
          </a:lstStyle>
          <a:p>
            <a:r>
              <a:rPr lang="en-US"/>
              <a:t>Click to edit Master title style</a:t>
            </a:r>
            <a:endParaRPr lang="en-US" dirty="0"/>
          </a:p>
        </p:txBody>
      </p:sp>
      <p:sp>
        <p:nvSpPr>
          <p:cNvPr id="7" name="Rectangle 3"/>
          <p:cNvSpPr>
            <a:spLocks noGrp="1" noChangeArrowheads="1"/>
          </p:cNvSpPr>
          <p:nvPr>
            <p:ph type="subTitle" idx="1"/>
          </p:nvPr>
        </p:nvSpPr>
        <p:spPr>
          <a:xfrm>
            <a:off x="762001" y="3886200"/>
            <a:ext cx="7620000" cy="1752600"/>
          </a:xfrm>
        </p:spPr>
        <p:txBody>
          <a:bodyPr/>
          <a:lstStyle>
            <a:lvl1pPr marL="0" indent="0" algn="ctr">
              <a:buFontTx/>
              <a:buNone/>
              <a:defRPr>
                <a:solidFill>
                  <a:srgbClr val="FFFFFF"/>
                </a:solidFill>
              </a:defRPr>
            </a:lvl1pPr>
          </a:lstStyle>
          <a:p>
            <a:r>
              <a:rPr lang="en-US"/>
              <a:t>Click to edit Master subtitle style</a:t>
            </a:r>
            <a:endParaRPr lang="en-US" dirty="0"/>
          </a:p>
        </p:txBody>
      </p:sp>
    </p:spTree>
    <p:extLst>
      <p:ext uri="{BB962C8B-B14F-4D97-AF65-F5344CB8AC3E}">
        <p14:creationId xmlns:p14="http://schemas.microsoft.com/office/powerpoint/2010/main" val="342887735"/>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Content - grey bar">
    <p:spTree>
      <p:nvGrpSpPr>
        <p:cNvPr id="1" name=""/>
        <p:cNvGrpSpPr/>
        <p:nvPr/>
      </p:nvGrpSpPr>
      <p:grpSpPr>
        <a:xfrm>
          <a:off x="0" y="0"/>
          <a:ext cx="0" cy="0"/>
          <a:chOff x="0" y="0"/>
          <a:chExt cx="0" cy="0"/>
        </a:xfrm>
      </p:grpSpPr>
      <p:sp>
        <p:nvSpPr>
          <p:cNvPr id="5" name="Rectangle 4"/>
          <p:cNvSpPr/>
          <p:nvPr/>
        </p:nvSpPr>
        <p:spPr>
          <a:xfrm>
            <a:off x="0" y="1752600"/>
            <a:ext cx="9144000" cy="4114800"/>
          </a:xfrm>
          <a:prstGeom prst="rect">
            <a:avLst/>
          </a:prstGeom>
          <a:solidFill>
            <a:srgbClr val="E0E1E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a:defRPr sz="2000">
                <a:solidFill>
                  <a:srgbClr val="000000"/>
                </a:solidFill>
              </a:defRPr>
            </a:lvl1pPr>
            <a:lvl2pPr>
              <a:buClr>
                <a:schemeClr val="accent1"/>
              </a:buClr>
              <a:defRPr sz="1800">
                <a:solidFill>
                  <a:srgbClr val="000000"/>
                </a:solidFill>
              </a:defRPr>
            </a:lvl2pPr>
            <a:lvl3pPr>
              <a:buClr>
                <a:schemeClr val="accent1"/>
              </a:buClr>
              <a:defRPr sz="1600">
                <a:solidFill>
                  <a:srgbClr val="000000"/>
                </a:solidFill>
              </a:defRPr>
            </a:lvl3pPr>
            <a:lvl4pPr>
              <a:buClr>
                <a:schemeClr val="accent1"/>
              </a:buClr>
              <a:defRPr sz="1400">
                <a:solidFill>
                  <a:srgbClr val="000000"/>
                </a:solidFill>
              </a:defRPr>
            </a:lvl4pPr>
            <a:lvl5pPr>
              <a:buClr>
                <a:schemeClr val="accent1"/>
              </a:buCl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58652539"/>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Content - two colum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854075" y="1676400"/>
            <a:ext cx="3571875" cy="3816350"/>
          </a:xfrm>
        </p:spPr>
        <p:txBody>
          <a:bodyPr/>
          <a:lstStyle>
            <a:lvl1pPr>
              <a:defRPr sz="2000">
                <a:solidFill>
                  <a:schemeClr val="tx1"/>
                </a:solidFill>
              </a:defRPr>
            </a:lvl1pPr>
            <a:lvl2pPr>
              <a:buClr>
                <a:schemeClr val="tx2"/>
              </a:buClr>
              <a:defRPr sz="1800">
                <a:solidFill>
                  <a:schemeClr val="tx1"/>
                </a:solidFill>
              </a:defRPr>
            </a:lvl2pPr>
            <a:lvl3pPr>
              <a:buClr>
                <a:schemeClr val="tx2"/>
              </a:buClr>
              <a:defRPr sz="1600">
                <a:solidFill>
                  <a:schemeClr val="tx1"/>
                </a:solidFill>
              </a:defRPr>
            </a:lvl3pPr>
            <a:lvl4pPr>
              <a:buClr>
                <a:schemeClr val="tx2"/>
              </a:buClr>
              <a:defRPr sz="1400">
                <a:solidFill>
                  <a:schemeClr val="tx1"/>
                </a:solidFill>
              </a:defRPr>
            </a:lvl4pPr>
            <a:lvl5pPr>
              <a:defRPr sz="14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68876" y="1676400"/>
            <a:ext cx="3489324" cy="3816350"/>
          </a:xfrm>
        </p:spPr>
        <p:txBody>
          <a:bodyPr/>
          <a:lstStyle>
            <a:lvl1pPr>
              <a:defRPr sz="2000">
                <a:solidFill>
                  <a:srgbClr val="000000"/>
                </a:solidFill>
              </a:defRPr>
            </a:lvl1pPr>
            <a:lvl2pPr>
              <a:defRPr sz="1800">
                <a:solidFill>
                  <a:srgbClr val="000000"/>
                </a:solidFill>
              </a:defRPr>
            </a:lvl2pPr>
            <a:lvl3pPr>
              <a:defRPr sz="1600">
                <a:solidFill>
                  <a:srgbClr val="000000"/>
                </a:solidFill>
              </a:defRPr>
            </a:lvl3pPr>
            <a:lvl4pPr>
              <a:defRPr sz="1400">
                <a:solidFill>
                  <a:srgbClr val="000000"/>
                </a:solidFill>
              </a:defRPr>
            </a:lvl4pPr>
            <a:lvl5pPr>
              <a:defRPr sz="1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001554"/>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Content - black">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6"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7247052"/>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p:cSld name="Content - blu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4"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8815114"/>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Content - grey">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latin typeface="Lato Regular"/>
            </a:endParaRPr>
          </a:p>
        </p:txBody>
      </p:sp>
      <p:sp>
        <p:nvSpPr>
          <p:cNvPr id="2" name="Title 1"/>
          <p:cNvSpPr>
            <a:spLocks noGrp="1"/>
          </p:cNvSpPr>
          <p:nvPr>
            <p:ph type="title"/>
          </p:nvPr>
        </p:nvSpPr>
        <p:spPr>
          <a:xfrm>
            <a:off x="457200" y="533400"/>
            <a:ext cx="8226425" cy="568325"/>
          </a:xfrm>
        </p:spPr>
        <p:txBody>
          <a:bodyPr/>
          <a:lstStyle>
            <a:lvl1pPr>
              <a:defRPr sz="2800">
                <a:solidFill>
                  <a:schemeClr val="bg1"/>
                </a:solidFill>
              </a:defRPr>
            </a:lvl1pPr>
          </a:lstStyle>
          <a:p>
            <a:r>
              <a:rPr lang="en-US"/>
              <a:t>Click to edit Master title style</a:t>
            </a:r>
            <a:endParaRPr lang="en-US" dirty="0"/>
          </a:p>
        </p:txBody>
      </p:sp>
      <p:sp>
        <p:nvSpPr>
          <p:cNvPr id="8" name="Content Placeholder 3"/>
          <p:cNvSpPr>
            <a:spLocks noGrp="1"/>
          </p:cNvSpPr>
          <p:nvPr>
            <p:ph sz="half" idx="2"/>
          </p:nvPr>
        </p:nvSpPr>
        <p:spPr>
          <a:xfrm>
            <a:off x="914400" y="1981200"/>
            <a:ext cx="7543800" cy="3816350"/>
          </a:xfrm>
        </p:spPr>
        <p:txBody>
          <a:bodyPr/>
          <a:lstStyle>
            <a:lvl1pPr indent="0">
              <a:lnSpc>
                <a:spcPct val="100000"/>
              </a:lnSpc>
              <a:defRPr sz="2000">
                <a:solidFill>
                  <a:schemeClr val="bg1"/>
                </a:solidFill>
              </a:defRPr>
            </a:lvl1pPr>
            <a:lvl2pPr indent="0">
              <a:lnSpc>
                <a:spcPct val="100000"/>
              </a:lnSpc>
              <a:buClr>
                <a:schemeClr val="accent1"/>
              </a:buClr>
              <a:defRPr sz="1800">
                <a:solidFill>
                  <a:schemeClr val="bg1"/>
                </a:solidFill>
              </a:defRPr>
            </a:lvl2pPr>
            <a:lvl3pPr indent="0">
              <a:lnSpc>
                <a:spcPct val="100000"/>
              </a:lnSpc>
              <a:buClr>
                <a:schemeClr val="accent1"/>
              </a:buClr>
              <a:defRPr sz="1600">
                <a:solidFill>
                  <a:schemeClr val="bg1"/>
                </a:solidFill>
              </a:defRPr>
            </a:lvl3pPr>
            <a:lvl4pPr indent="0">
              <a:lnSpc>
                <a:spcPct val="100000"/>
              </a:lnSpc>
              <a:buClr>
                <a:schemeClr val="accent1"/>
              </a:buClr>
              <a:defRPr sz="1400">
                <a:solidFill>
                  <a:schemeClr val="bg1"/>
                </a:solidFill>
              </a:defRPr>
            </a:lvl4pPr>
            <a:lvl5pPr indent="0">
              <a:lnSpc>
                <a:spcPct val="100000"/>
              </a:lnSpc>
              <a:buClr>
                <a:schemeClr val="accent1"/>
              </a:buClr>
              <a:defRPr sz="14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38561290"/>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637177"/>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442760"/>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lstStyle>
            <a:lvl1pPr algn="l">
              <a:defRPr sz="3000" b="1"/>
            </a:lvl1pPr>
          </a:lstStyle>
          <a:p>
            <a:r>
              <a:rPr lang="en-US"/>
              <a:t>Click to edit Master title style</a:t>
            </a:r>
            <a:endParaRPr lang="en-US" dirty="0"/>
          </a:p>
        </p:txBody>
      </p:sp>
      <p:sp>
        <p:nvSpPr>
          <p:cNvPr id="3" name="Content Placeholder 2"/>
          <p:cNvSpPr>
            <a:spLocks noGrp="1"/>
          </p:cNvSpPr>
          <p:nvPr>
            <p:ph idx="1"/>
          </p:nvPr>
        </p:nvSpPr>
        <p:spPr>
          <a:xfrm>
            <a:off x="3575050" y="514350"/>
            <a:ext cx="5111750" cy="5853113"/>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59836855"/>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7200" y="457200"/>
            <a:ext cx="83058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6388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838200"/>
            <a:ext cx="6934200" cy="4529138"/>
          </a:xfrm>
        </p:spPr>
        <p:txBody>
          <a:bodyPr anchor="b"/>
          <a:lstStyle>
            <a:lvl1pPr algn="l">
              <a:defRPr sz="3200" b="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19408506"/>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6859851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6425" cy="568325"/>
          </a:xfrm>
        </p:spPr>
        <p:txBody>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455613" y="1219200"/>
            <a:ext cx="7910512" cy="4273550"/>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8478079" y="6488668"/>
            <a:ext cx="665921" cy="307777"/>
          </a:xfrm>
          <a:prstGeom prst="rect">
            <a:avLst/>
          </a:prstGeom>
          <a:noFill/>
        </p:spPr>
        <p:txBody>
          <a:bodyPr wrap="square" rtlCol="0">
            <a:spAutoFit/>
          </a:bodyPr>
          <a:lstStyle/>
          <a:p>
            <a:fld id="{748B205E-A83A-455A-863E-CA759546D6E1}" type="slidenum">
              <a:rPr lang="en-US" sz="1400" smtClean="0">
                <a:latin typeface="Lato"/>
              </a:rPr>
              <a:t>‹#›</a:t>
            </a:fld>
            <a:endParaRPr lang="en-US" sz="1400" dirty="0">
              <a:latin typeface="Lato"/>
            </a:endParaRPr>
          </a:p>
        </p:txBody>
      </p:sp>
    </p:spTree>
    <p:extLst>
      <p:ext uri="{BB962C8B-B14F-4D97-AF65-F5344CB8AC3E}">
        <p14:creationId xmlns:p14="http://schemas.microsoft.com/office/powerpoint/2010/main" val="460233285"/>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533400"/>
            <a:ext cx="2055813" cy="51879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613" y="533400"/>
            <a:ext cx="6018212" cy="5187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666140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slideLayout" Target="../slideLayouts/slideLayout44.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5" Type="http://schemas.openxmlformats.org/officeDocument/2006/relationships/image" Target="../media/image1.png"/><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theme" Target="../theme/theme2.xml"/><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slideLayout" Target="../slideLayouts/slideLayout46.xml"/><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slideLayout" Target="../slideLayouts/slideLayout4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3" Type="http://schemas.openxmlformats.org/officeDocument/2006/relationships/slideLayout" Target="../slideLayouts/slideLayout49.xml"/><Relationship Id="rId21" Type="http://schemas.openxmlformats.org/officeDocument/2006/relationships/slideLayout" Target="../slideLayouts/slideLayout67.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5" Type="http://schemas.openxmlformats.org/officeDocument/2006/relationships/image" Target="../media/image1.png"/><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slideLayout" Target="../slideLayouts/slideLayout66.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24" Type="http://schemas.openxmlformats.org/officeDocument/2006/relationships/theme" Target="../theme/theme3.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23" Type="http://schemas.openxmlformats.org/officeDocument/2006/relationships/slideLayout" Target="../slideLayouts/slideLayout69.xml"/><Relationship Id="rId10" Type="http://schemas.openxmlformats.org/officeDocument/2006/relationships/slideLayout" Target="../slideLayouts/slideLayout56.xml"/><Relationship Id="rId19" Type="http://schemas.openxmlformats.org/officeDocument/2006/relationships/slideLayout" Target="../slideLayouts/slideLayout6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 Id="rId22" Type="http://schemas.openxmlformats.org/officeDocument/2006/relationships/slideLayout" Target="../slideLayouts/slideLayout6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18" Type="http://schemas.openxmlformats.org/officeDocument/2006/relationships/slideLayout" Target="../slideLayouts/slideLayout87.xml"/><Relationship Id="rId3" Type="http://schemas.openxmlformats.org/officeDocument/2006/relationships/slideLayout" Target="../slideLayouts/slideLayout72.xml"/><Relationship Id="rId21" Type="http://schemas.openxmlformats.org/officeDocument/2006/relationships/slideLayout" Target="../slideLayouts/slideLayout90.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17" Type="http://schemas.openxmlformats.org/officeDocument/2006/relationships/slideLayout" Target="../slideLayouts/slideLayout86.xml"/><Relationship Id="rId2" Type="http://schemas.openxmlformats.org/officeDocument/2006/relationships/slideLayout" Target="../slideLayouts/slideLayout71.xml"/><Relationship Id="rId16" Type="http://schemas.openxmlformats.org/officeDocument/2006/relationships/slideLayout" Target="../slideLayouts/slideLayout85.xml"/><Relationship Id="rId20" Type="http://schemas.openxmlformats.org/officeDocument/2006/relationships/slideLayout" Target="../slideLayouts/slideLayout89.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5" Type="http://schemas.openxmlformats.org/officeDocument/2006/relationships/slideLayout" Target="../slideLayouts/slideLayout84.xml"/><Relationship Id="rId23" Type="http://schemas.openxmlformats.org/officeDocument/2006/relationships/image" Target="../media/image1.png"/><Relationship Id="rId10" Type="http://schemas.openxmlformats.org/officeDocument/2006/relationships/slideLayout" Target="../slideLayouts/slideLayout79.xml"/><Relationship Id="rId19" Type="http://schemas.openxmlformats.org/officeDocument/2006/relationships/slideLayout" Target="../slideLayouts/slideLayout88.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slideLayout" Target="../slideLayouts/slideLayout83.xml"/><Relationship Id="rId22"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 id="2147483680" r:id="rId18"/>
    <p:sldLayoutId id="2147483681" r:id="rId19"/>
    <p:sldLayoutId id="2147483682" r:id="rId20"/>
    <p:sldLayoutId id="2147483683" r:id="rId21"/>
    <p:sldLayoutId id="2147483684" r:id="rId22"/>
    <p:sldLayoutId id="2147483685"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545445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5"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46441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Lst>
  <p:transition/>
  <p:hf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8200"/>
            <a:ext cx="8226425"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5613" y="1784350"/>
            <a:ext cx="7910512"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2"/>
          <p:cNvSpPr/>
          <p:nvPr/>
        </p:nvSpPr>
        <p:spPr>
          <a:xfrm>
            <a:off x="0" y="0"/>
            <a:ext cx="9144000" cy="304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solidFill>
                <a:schemeClr val="tx2">
                  <a:lumMod val="60000"/>
                  <a:lumOff val="40000"/>
                </a:schemeClr>
              </a:solidFill>
              <a:latin typeface="Lato Regular"/>
              <a:cs typeface="Lato Regular"/>
            </a:endParaRPr>
          </a:p>
        </p:txBody>
      </p:sp>
      <p:pic>
        <p:nvPicPr>
          <p:cNvPr id="1029" name="Picture 3" descr="UI New Logo String for PPT.png"/>
          <p:cNvPicPr>
            <a:picLocks noChangeAspect="1"/>
          </p:cNvPicPr>
          <p:nvPr/>
        </p:nvPicPr>
        <p:blipFill>
          <a:blip r:embed="rId23" cstate="email">
            <a:extLst>
              <a:ext uri="{28A0092B-C50C-407E-A947-70E740481C1C}">
                <a14:useLocalDpi xmlns:a14="http://schemas.microsoft.com/office/drawing/2010/main" val="0"/>
              </a:ext>
            </a:extLst>
          </a:blip>
          <a:srcRect/>
          <a:stretch>
            <a:fillRect/>
          </a:stretch>
        </p:blipFill>
        <p:spPr bwMode="auto">
          <a:xfrm>
            <a:off x="152400" y="6629400"/>
            <a:ext cx="4114800" cy="12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255598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 id="2147483752" r:id="rId18"/>
    <p:sldLayoutId id="2147483753" r:id="rId19"/>
    <p:sldLayoutId id="2147483754" r:id="rId20"/>
    <p:sldLayoutId id="2147483755" r:id="rId21"/>
  </p:sldLayoutIdLst>
  <p:transition/>
  <p:hf sldNum="0" hdr="0" ftr="0" dt="0"/>
  <p:txStyles>
    <p:titleStyle>
      <a:lvl1pPr algn="l" rtl="0" eaLnBrk="1" fontAlgn="base" hangingPunct="1">
        <a:spcBef>
          <a:spcPct val="0"/>
        </a:spcBef>
        <a:spcAft>
          <a:spcPct val="0"/>
        </a:spcAft>
        <a:defRPr sz="3200" kern="1200" spc="-40">
          <a:solidFill>
            <a:schemeClr val="tx1"/>
          </a:solidFill>
          <a:latin typeface="Lato Black"/>
          <a:ea typeface="MS PGothic" pitchFamily="34" charset="-128"/>
          <a:cs typeface="Lato Black"/>
        </a:defRPr>
      </a:lvl1pPr>
      <a:lvl2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2pPr>
      <a:lvl3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3pPr>
      <a:lvl4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4pPr>
      <a:lvl5pPr algn="l" rtl="0" eaLnBrk="1" fontAlgn="base" hangingPunct="1">
        <a:spcBef>
          <a:spcPct val="0"/>
        </a:spcBef>
        <a:spcAft>
          <a:spcPct val="0"/>
        </a:spcAft>
        <a:defRPr sz="3200">
          <a:solidFill>
            <a:schemeClr val="tx1"/>
          </a:solidFill>
          <a:latin typeface="Lato Black" charset="0"/>
          <a:ea typeface="MS PGothic" pitchFamily="34" charset="-128"/>
          <a:cs typeface="Lato Black" charset="0"/>
        </a:defRPr>
      </a:lvl5pPr>
      <a:lvl6pPr marL="457200" algn="l" rtl="0" eaLnBrk="1" fontAlgn="base" hangingPunct="1">
        <a:lnSpc>
          <a:spcPct val="75000"/>
        </a:lnSpc>
        <a:spcBef>
          <a:spcPct val="0"/>
        </a:spcBef>
        <a:spcAft>
          <a:spcPct val="0"/>
        </a:spcAft>
        <a:defRPr sz="3200">
          <a:solidFill>
            <a:srgbClr val="FF0000"/>
          </a:solidFill>
          <a:latin typeface="Arial Black" pitchFamily="34" charset="0"/>
        </a:defRPr>
      </a:lvl6pPr>
      <a:lvl7pPr marL="914400" algn="l" rtl="0" eaLnBrk="1" fontAlgn="base" hangingPunct="1">
        <a:lnSpc>
          <a:spcPct val="75000"/>
        </a:lnSpc>
        <a:spcBef>
          <a:spcPct val="0"/>
        </a:spcBef>
        <a:spcAft>
          <a:spcPct val="0"/>
        </a:spcAft>
        <a:defRPr sz="3200">
          <a:solidFill>
            <a:srgbClr val="FF0000"/>
          </a:solidFill>
          <a:latin typeface="Arial Black" pitchFamily="34" charset="0"/>
        </a:defRPr>
      </a:lvl7pPr>
      <a:lvl8pPr marL="1371600" algn="l" rtl="0" eaLnBrk="1" fontAlgn="base" hangingPunct="1">
        <a:lnSpc>
          <a:spcPct val="75000"/>
        </a:lnSpc>
        <a:spcBef>
          <a:spcPct val="0"/>
        </a:spcBef>
        <a:spcAft>
          <a:spcPct val="0"/>
        </a:spcAft>
        <a:defRPr sz="3200">
          <a:solidFill>
            <a:srgbClr val="FF0000"/>
          </a:solidFill>
          <a:latin typeface="Arial Black" pitchFamily="34" charset="0"/>
        </a:defRPr>
      </a:lvl8pPr>
      <a:lvl9pPr marL="1828800" algn="l" rtl="0" eaLnBrk="1" fontAlgn="base" hangingPunct="1">
        <a:lnSpc>
          <a:spcPct val="75000"/>
        </a:lnSpc>
        <a:spcBef>
          <a:spcPct val="0"/>
        </a:spcBef>
        <a:spcAft>
          <a:spcPct val="0"/>
        </a:spcAft>
        <a:defRPr sz="3200">
          <a:solidFill>
            <a:srgbClr val="FF0000"/>
          </a:solidFill>
          <a:latin typeface="Arial Black" pitchFamily="34" charset="0"/>
        </a:defRPr>
      </a:lvl9pPr>
    </p:titleStyle>
    <p:bodyStyle>
      <a:lvl1pPr marL="342900" indent="-685800" algn="l" rtl="0" eaLnBrk="1" fontAlgn="base" hangingPunct="1">
        <a:lnSpc>
          <a:spcPts val="2700"/>
        </a:lnSpc>
        <a:spcBef>
          <a:spcPct val="20000"/>
        </a:spcBef>
        <a:spcAft>
          <a:spcPct val="0"/>
        </a:spcAft>
        <a:defRPr sz="2000">
          <a:solidFill>
            <a:srgbClr val="000000"/>
          </a:solidFill>
          <a:latin typeface="Lato Regular"/>
          <a:ea typeface="MS PGothic" pitchFamily="34" charset="-128"/>
          <a:cs typeface="Lato Regular"/>
        </a:defRPr>
      </a:lvl1pPr>
      <a:lvl2pPr marL="465138" indent="-190500" algn="l" rtl="0" eaLnBrk="1" fontAlgn="base" hangingPunct="1">
        <a:lnSpc>
          <a:spcPts val="2125"/>
        </a:lnSpc>
        <a:spcBef>
          <a:spcPts val="988"/>
        </a:spcBef>
        <a:spcAft>
          <a:spcPts val="1200"/>
        </a:spcAft>
        <a:buClr>
          <a:schemeClr val="tx2"/>
        </a:buClr>
        <a:buFont typeface="Wingdings" pitchFamily="2" charset="2"/>
        <a:buChar char="§"/>
        <a:defRPr sz="1600">
          <a:solidFill>
            <a:srgbClr val="8F8F8D"/>
          </a:solidFill>
          <a:latin typeface="Lato Regular"/>
          <a:ea typeface="MS PGothic" pitchFamily="34" charset="-128"/>
          <a:cs typeface="Lato Regular"/>
        </a:defRPr>
      </a:lvl2pPr>
      <a:lvl3pPr marL="885825" indent="-136525" algn="l" rtl="0" eaLnBrk="1" fontAlgn="base" hangingPunct="1">
        <a:lnSpc>
          <a:spcPct val="85000"/>
        </a:lnSpc>
        <a:spcBef>
          <a:spcPts val="600"/>
        </a:spcBef>
        <a:spcAft>
          <a:spcPct val="0"/>
        </a:spcAft>
        <a:buClr>
          <a:schemeClr val="tx2"/>
        </a:buClr>
        <a:buFont typeface="Wingdings" pitchFamily="2" charset="2"/>
        <a:buChar char="§"/>
        <a:defRPr sz="1600">
          <a:solidFill>
            <a:srgbClr val="8F8F8D"/>
          </a:solidFill>
          <a:latin typeface="Lato Regular"/>
          <a:ea typeface="MS PGothic" pitchFamily="34" charset="-128"/>
          <a:cs typeface="Lato Regular"/>
        </a:defRPr>
      </a:lvl3pPr>
      <a:lvl4pPr marL="1141413" indent="-209550" algn="l" rtl="0" eaLnBrk="1" fontAlgn="base" hangingPunct="1">
        <a:lnSpc>
          <a:spcPct val="85000"/>
        </a:lnSpc>
        <a:spcBef>
          <a:spcPts val="6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4pPr>
      <a:lvl5pPr marL="1370013" indent="-171450" algn="l" rtl="0" eaLnBrk="1" fontAlgn="base" hangingPunct="1">
        <a:lnSpc>
          <a:spcPct val="85000"/>
        </a:lnSpc>
        <a:spcBef>
          <a:spcPct val="20000"/>
        </a:spcBef>
        <a:spcAft>
          <a:spcPct val="0"/>
        </a:spcAft>
        <a:buClr>
          <a:schemeClr val="tx2"/>
        </a:buClr>
        <a:buFont typeface="Wingdings" pitchFamily="2" charset="2"/>
        <a:buChar char="§"/>
        <a:defRPr sz="1400">
          <a:solidFill>
            <a:srgbClr val="8F8F8D"/>
          </a:solidFill>
          <a:latin typeface="Lato Regular"/>
          <a:ea typeface="MS PGothic" pitchFamily="34" charset="-128"/>
          <a:cs typeface="Lato Regular"/>
        </a:defRPr>
      </a:lvl5pPr>
      <a:lvl6pPr marL="2514600" indent="-228600" algn="l" rtl="0" eaLnBrk="1" fontAlgn="base" hangingPunct="1">
        <a:lnSpc>
          <a:spcPct val="85000"/>
        </a:lnSpc>
        <a:spcBef>
          <a:spcPct val="20000"/>
        </a:spcBef>
        <a:spcAft>
          <a:spcPct val="0"/>
        </a:spcAft>
        <a:buChar char="»"/>
        <a:defRPr sz="2000">
          <a:solidFill>
            <a:schemeClr val="tx1"/>
          </a:solidFill>
          <a:latin typeface="+mn-lt"/>
          <a:ea typeface="+mn-ea"/>
        </a:defRPr>
      </a:lvl6pPr>
      <a:lvl7pPr marL="2971800" indent="-228600" algn="l" rtl="0" eaLnBrk="1" fontAlgn="base" hangingPunct="1">
        <a:lnSpc>
          <a:spcPct val="85000"/>
        </a:lnSpc>
        <a:spcBef>
          <a:spcPct val="20000"/>
        </a:spcBef>
        <a:spcAft>
          <a:spcPct val="0"/>
        </a:spcAft>
        <a:buChar char="»"/>
        <a:defRPr sz="2000">
          <a:solidFill>
            <a:schemeClr val="tx1"/>
          </a:solidFill>
          <a:latin typeface="+mn-lt"/>
          <a:ea typeface="+mn-ea"/>
        </a:defRPr>
      </a:lvl7pPr>
      <a:lvl8pPr marL="3429000" indent="-228600" algn="l" rtl="0" eaLnBrk="1" fontAlgn="base" hangingPunct="1">
        <a:lnSpc>
          <a:spcPct val="85000"/>
        </a:lnSpc>
        <a:spcBef>
          <a:spcPct val="20000"/>
        </a:spcBef>
        <a:spcAft>
          <a:spcPct val="0"/>
        </a:spcAft>
        <a:buChar char="»"/>
        <a:defRPr sz="2000">
          <a:solidFill>
            <a:schemeClr val="tx1"/>
          </a:solidFill>
          <a:latin typeface="+mn-lt"/>
          <a:ea typeface="+mn-ea"/>
        </a:defRPr>
      </a:lvl8pPr>
      <a:lvl9pPr marL="3886200" indent="-228600" algn="l" rtl="0" eaLnBrk="1" fontAlgn="base" hangingPunct="1">
        <a:lnSpc>
          <a:spcPct val="85000"/>
        </a:lnSpc>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6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58.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63.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69.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2.xml"/><Relationship Id="rId1" Type="http://schemas.openxmlformats.org/officeDocument/2006/relationships/slideLayout" Target="../slideLayouts/slideLayout63.xml"/><Relationship Id="rId4" Type="http://schemas.openxmlformats.org/officeDocument/2006/relationships/chart" Target="../charts/chart14.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6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3.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3.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3.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3.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3.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3.xml"/></Relationships>
</file>

<file path=ppt/slides/_rels/slide2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3.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3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8.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69.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9.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05352"/>
            <a:ext cx="7543800" cy="2133600"/>
          </a:xfrm>
        </p:spPr>
        <p:txBody>
          <a:bodyPr/>
          <a:lstStyle/>
          <a:p>
            <a:r>
              <a:rPr lang="en-US" b="1" dirty="0"/>
              <a:t>A Profile of Virginia’s Uninsured in 2021</a:t>
            </a:r>
          </a:p>
        </p:txBody>
      </p:sp>
      <p:sp>
        <p:nvSpPr>
          <p:cNvPr id="3" name="Subtitle 2"/>
          <p:cNvSpPr>
            <a:spLocks noGrp="1"/>
          </p:cNvSpPr>
          <p:nvPr>
            <p:ph type="subTitle" idx="1"/>
          </p:nvPr>
        </p:nvSpPr>
        <p:spPr>
          <a:xfrm>
            <a:off x="762001" y="4044462"/>
            <a:ext cx="7620000" cy="1535720"/>
          </a:xfrm>
        </p:spPr>
        <p:txBody>
          <a:bodyPr/>
          <a:lstStyle/>
          <a:p>
            <a:r>
              <a:rPr lang="en-US" dirty="0"/>
              <a:t>April 2023</a:t>
            </a:r>
          </a:p>
          <a:p>
            <a:r>
              <a:rPr lang="en-US" dirty="0"/>
              <a:t>Adele Shartzer, Julia Long, Avani </a:t>
            </a:r>
            <a:r>
              <a:rPr lang="en-US" dirty="0" err="1"/>
              <a:t>Pugazhendhi</a:t>
            </a:r>
            <a:r>
              <a:rPr lang="en-US" dirty="0"/>
              <a:t>, and Jenny Haley</a:t>
            </a:r>
          </a:p>
          <a:p>
            <a:r>
              <a:rPr lang="en-US" dirty="0"/>
              <a:t>Urban Institute</a:t>
            </a:r>
          </a:p>
          <a:p>
            <a:endParaRPr lang="en-US" dirty="0"/>
          </a:p>
        </p:txBody>
      </p:sp>
    </p:spTree>
    <p:extLst>
      <p:ext uri="{BB962C8B-B14F-4D97-AF65-F5344CB8AC3E}">
        <p14:creationId xmlns:p14="http://schemas.microsoft.com/office/powerpoint/2010/main" val="317144519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4"/>
          <p:cNvSpPr txBox="1">
            <a:spLocks noChangeArrowheads="1"/>
          </p:cNvSpPr>
          <p:nvPr/>
        </p:nvSpPr>
        <p:spPr bwMode="auto">
          <a:xfrm>
            <a:off x="0" y="546431"/>
            <a:ext cx="897518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25000"/>
              </a:spcBef>
            </a:pPr>
            <a:r>
              <a:rPr lang="en-US" sz="2200" b="1" dirty="0"/>
              <a:t>Nearly a third of nonelderly uninsured Virginians had family income ≤100% FPL in 2021, and half had income ≤200% FPL</a:t>
            </a:r>
          </a:p>
        </p:txBody>
      </p:sp>
      <p:sp>
        <p:nvSpPr>
          <p:cNvPr id="24579" name="Text Box 19"/>
          <p:cNvSpPr txBox="1">
            <a:spLocks noChangeArrowheads="1"/>
          </p:cNvSpPr>
          <p:nvPr/>
        </p:nvSpPr>
        <p:spPr bwMode="auto">
          <a:xfrm>
            <a:off x="0" y="5638160"/>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a:p>
            <a:pPr>
              <a:spcBef>
                <a:spcPct val="50000"/>
              </a:spcBef>
            </a:pPr>
            <a:r>
              <a:rPr lang="en-US" sz="1100" i="1" dirty="0">
                <a:cs typeface="Arial" charset="0"/>
              </a:rPr>
              <a:t>Notes: Family poverty level estimates are based on tax unit Modified Adjusted Gross Income and use the 2021 Federal Poverty Levels (FPLs) defined by the US Department of Health and Human Services. </a:t>
            </a:r>
          </a:p>
        </p:txBody>
      </p:sp>
      <p:graphicFrame>
        <p:nvGraphicFramePr>
          <p:cNvPr id="6" name="Chart 5"/>
          <p:cNvGraphicFramePr>
            <a:graphicFrameLocks/>
          </p:cNvGraphicFramePr>
          <p:nvPr>
            <p:extLst>
              <p:ext uri="{D42A27DB-BD31-4B8C-83A1-F6EECF244321}">
                <p14:modId xmlns:p14="http://schemas.microsoft.com/office/powerpoint/2010/main" val="1938718487"/>
              </p:ext>
            </p:extLst>
          </p:nvPr>
        </p:nvGraphicFramePr>
        <p:xfrm>
          <a:off x="708660" y="1731010"/>
          <a:ext cx="7726680" cy="386334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ChangeArrowheads="1"/>
          </p:cNvSpPr>
          <p:nvPr/>
        </p:nvSpPr>
        <p:spPr bwMode="auto">
          <a:xfrm>
            <a:off x="140677" y="365760"/>
            <a:ext cx="8546123"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spcBef>
                <a:spcPts val="0"/>
              </a:spcBef>
            </a:pPr>
            <a:r>
              <a:rPr lang="en-US" sz="2200" b="1" dirty="0"/>
              <a:t>Adult Virginians (19-64) with incomes 100-200% FPL were more than 7 times as likely to be uninsured as adult Virginians with incomes 401+% FPL in 2021</a:t>
            </a:r>
          </a:p>
        </p:txBody>
      </p:sp>
      <p:sp>
        <p:nvSpPr>
          <p:cNvPr id="28675" name="Text Box 19"/>
          <p:cNvSpPr txBox="1">
            <a:spLocks noChangeArrowheads="1"/>
          </p:cNvSpPr>
          <p:nvPr/>
        </p:nvSpPr>
        <p:spPr bwMode="auto">
          <a:xfrm>
            <a:off x="0" y="5564188"/>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The estimates reflect Urban Institute adjustments for potential misreporting of coverage.</a:t>
            </a:r>
          </a:p>
          <a:p>
            <a:pPr>
              <a:spcBef>
                <a:spcPct val="50000"/>
              </a:spcBef>
            </a:pPr>
            <a:r>
              <a:rPr lang="en-US" sz="1100" i="1" dirty="0">
                <a:cs typeface="Arial" charset="0"/>
              </a:rPr>
              <a:t>Notes: Family poverty level estimates are based on tax unit Modified Adjusted Gross Income and use the 2021 Federal Poverty Levels (FPLs) defined by the US Department of Health and Human Services. </a:t>
            </a:r>
          </a:p>
        </p:txBody>
      </p:sp>
      <p:sp>
        <p:nvSpPr>
          <p:cNvPr id="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graphicFrame>
        <p:nvGraphicFramePr>
          <p:cNvPr id="4" name="Chart 3">
            <a:extLst>
              <a:ext uri="{FF2B5EF4-FFF2-40B4-BE49-F238E27FC236}">
                <a16:creationId xmlns:a16="http://schemas.microsoft.com/office/drawing/2014/main" id="{0C8B85A1-FA27-44FE-975B-CB9D1773DC58}"/>
              </a:ext>
            </a:extLst>
          </p:cNvPr>
          <p:cNvGraphicFramePr/>
          <p:nvPr>
            <p:extLst>
              <p:ext uri="{D42A27DB-BD31-4B8C-83A1-F6EECF244321}">
                <p14:modId xmlns:p14="http://schemas.microsoft.com/office/powerpoint/2010/main" val="1575415145"/>
              </p:ext>
            </p:extLst>
          </p:nvPr>
        </p:nvGraphicFramePr>
        <p:xfrm>
          <a:off x="600739" y="1782838"/>
          <a:ext cx="7942521" cy="37813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E83735E7-E4A3-4B64-A2DE-BA30A05B0646}"/>
              </a:ext>
            </a:extLst>
          </p:cNvPr>
          <p:cNvSpPr txBox="1"/>
          <p:nvPr/>
        </p:nvSpPr>
        <p:spPr>
          <a:xfrm>
            <a:off x="955600" y="1473756"/>
            <a:ext cx="7232798" cy="584775"/>
          </a:xfrm>
          <a:prstGeom prst="rect">
            <a:avLst/>
          </a:prstGeom>
          <a:noFill/>
        </p:spPr>
        <p:txBody>
          <a:bodyPr wrap="square" rtlCol="0">
            <a:spAutoFit/>
          </a:bodyPr>
          <a:lstStyle/>
          <a:p>
            <a:pPr algn="ctr"/>
            <a:r>
              <a:rPr lang="en-US" sz="1600" i="1" dirty="0"/>
              <a:t>Children with family incomes in the 100%-200% FPL range were more than  </a:t>
            </a:r>
          </a:p>
          <a:p>
            <a:pPr algn="ctr"/>
            <a:r>
              <a:rPr lang="en-US" sz="1600" i="1" dirty="0"/>
              <a:t>4 times as likely to be uninsured as those in families with the highest incomes.</a:t>
            </a:r>
          </a:p>
        </p:txBody>
      </p:sp>
    </p:spTree>
    <p:extLst>
      <p:ext uri="{BB962C8B-B14F-4D97-AF65-F5344CB8AC3E}">
        <p14:creationId xmlns:p14="http://schemas.microsoft.com/office/powerpoint/2010/main" val="268937796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2">
            <a:extLst>
              <a:ext uri="{FF2B5EF4-FFF2-40B4-BE49-F238E27FC236}">
                <a16:creationId xmlns:a16="http://schemas.microsoft.com/office/drawing/2014/main" id="{30BAFE6B-8C35-47E5-ADB0-3F1CC485C6AD}"/>
              </a:ext>
            </a:extLst>
          </p:cNvPr>
          <p:cNvGraphicFramePr>
            <a:graphicFrameLocks noChangeAspect="1"/>
          </p:cNvGraphicFramePr>
          <p:nvPr>
            <p:extLst>
              <p:ext uri="{D42A27DB-BD31-4B8C-83A1-F6EECF244321}">
                <p14:modId xmlns:p14="http://schemas.microsoft.com/office/powerpoint/2010/main" val="1006104870"/>
              </p:ext>
            </p:extLst>
          </p:nvPr>
        </p:nvGraphicFramePr>
        <p:xfrm>
          <a:off x="1624013" y="1965325"/>
          <a:ext cx="5895975" cy="3738563"/>
        </p:xfrm>
        <a:graphic>
          <a:graphicData uri="http://schemas.openxmlformats.org/drawingml/2006/chart">
            <c:chart xmlns:c="http://schemas.openxmlformats.org/drawingml/2006/chart" xmlns:r="http://schemas.openxmlformats.org/officeDocument/2006/relationships" r:id="rId3"/>
          </a:graphicData>
        </a:graphic>
      </p:graphicFrame>
      <p:sp>
        <p:nvSpPr>
          <p:cNvPr id="30722" name="Rectangle 3"/>
          <p:cNvSpPr>
            <a:spLocks noChangeArrowheads="1"/>
          </p:cNvSpPr>
          <p:nvPr/>
        </p:nvSpPr>
        <p:spPr bwMode="auto">
          <a:xfrm>
            <a:off x="0" y="803275"/>
            <a:ext cx="91440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15000"/>
              </a:lnSpc>
            </a:pPr>
            <a:endParaRPr lang="en-US" sz="2200" b="1" dirty="0">
              <a:solidFill>
                <a:schemeClr val="tx2"/>
              </a:solidFill>
            </a:endParaRPr>
          </a:p>
        </p:txBody>
      </p:sp>
      <p:sp>
        <p:nvSpPr>
          <p:cNvPr id="30723" name="Text Box 9"/>
          <p:cNvSpPr txBox="1">
            <a:spLocks noChangeArrowheads="1"/>
          </p:cNvSpPr>
          <p:nvPr/>
        </p:nvSpPr>
        <p:spPr bwMode="auto">
          <a:xfrm>
            <a:off x="365760" y="483645"/>
            <a:ext cx="841248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25000"/>
              </a:spcBef>
            </a:pPr>
            <a:r>
              <a:rPr lang="en-US" b="1" dirty="0"/>
              <a:t>More than 80% of uninsured Virginians lived in families with at least one adult working full- or part-time in 2021</a:t>
            </a:r>
          </a:p>
        </p:txBody>
      </p:sp>
      <p:sp>
        <p:nvSpPr>
          <p:cNvPr id="30724" name="Text Box 14"/>
          <p:cNvSpPr txBox="1">
            <a:spLocks noChangeArrowheads="1"/>
          </p:cNvSpPr>
          <p:nvPr/>
        </p:nvSpPr>
        <p:spPr bwMode="auto">
          <a:xfrm>
            <a:off x="2825262" y="1459634"/>
            <a:ext cx="35638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u="sng" dirty="0"/>
              <a:t>Share of Nonelderly Uninsured</a:t>
            </a:r>
            <a:endParaRPr lang="en-US" sz="1800" b="1" dirty="0"/>
          </a:p>
        </p:txBody>
      </p:sp>
      <p:sp>
        <p:nvSpPr>
          <p:cNvPr id="30725" name="Text Box 21"/>
          <p:cNvSpPr txBox="1">
            <a:spLocks noChangeArrowheads="1"/>
          </p:cNvSpPr>
          <p:nvPr/>
        </p:nvSpPr>
        <p:spPr bwMode="auto">
          <a:xfrm>
            <a:off x="0" y="5661978"/>
            <a:ext cx="91440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a:p>
            <a:pPr>
              <a:spcBef>
                <a:spcPct val="50000"/>
              </a:spcBef>
            </a:pPr>
            <a:r>
              <a:rPr lang="en-US" sz="1100" i="1" dirty="0"/>
              <a:t>Notes: Family work status is based on the work status of adults in the tax unit. Estimates may not sum to 100% due to rounding. </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252532383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noChangeAspect="1"/>
          </p:cNvGraphicFramePr>
          <p:nvPr>
            <p:ph type="chart" idx="1"/>
            <p:extLst>
              <p:ext uri="{D42A27DB-BD31-4B8C-83A1-F6EECF244321}">
                <p14:modId xmlns:p14="http://schemas.microsoft.com/office/powerpoint/2010/main" val="886794379"/>
              </p:ext>
            </p:extLst>
          </p:nvPr>
        </p:nvGraphicFramePr>
        <p:xfrm>
          <a:off x="222250" y="1885173"/>
          <a:ext cx="8494712" cy="3525215"/>
        </p:xfrm>
        <a:graphic>
          <a:graphicData uri="http://schemas.openxmlformats.org/drawingml/2006/chart">
            <c:chart xmlns:c="http://schemas.openxmlformats.org/drawingml/2006/chart" xmlns:r="http://schemas.openxmlformats.org/officeDocument/2006/relationships" r:id="rId3"/>
          </a:graphicData>
        </a:graphic>
      </p:graphicFrame>
      <p:sp>
        <p:nvSpPr>
          <p:cNvPr id="32770" name="Text Box 4"/>
          <p:cNvSpPr txBox="1">
            <a:spLocks noChangeArrowheads="1"/>
          </p:cNvSpPr>
          <p:nvPr/>
        </p:nvSpPr>
        <p:spPr bwMode="auto">
          <a:xfrm>
            <a:off x="507608" y="424255"/>
            <a:ext cx="780053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ct val="25000"/>
              </a:spcBef>
            </a:pPr>
            <a:r>
              <a:rPr lang="en-US" b="1" dirty="0"/>
              <a:t>Full-time workers and their families comprised 70.1% of the uninsured in Virginia and were distributed over all income levels in 2021</a:t>
            </a:r>
          </a:p>
        </p:txBody>
      </p:sp>
      <p:sp>
        <p:nvSpPr>
          <p:cNvPr id="32771" name="Text Box 19"/>
          <p:cNvSpPr txBox="1">
            <a:spLocks noChangeArrowheads="1"/>
          </p:cNvSpPr>
          <p:nvPr/>
        </p:nvSpPr>
        <p:spPr bwMode="auto">
          <a:xfrm>
            <a:off x="-1" y="5410388"/>
            <a:ext cx="9144000"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a:p>
            <a:pPr>
              <a:spcBef>
                <a:spcPct val="50000"/>
              </a:spcBef>
            </a:pPr>
            <a:r>
              <a:rPr lang="en-US" sz="1100" i="1" dirty="0"/>
              <a:t>Notes: Family work status is based on the work status of adults in the tax unit. </a:t>
            </a:r>
            <a:r>
              <a:rPr lang="en-US" sz="1100" i="1" dirty="0">
                <a:cs typeface="Arial" charset="0"/>
              </a:rPr>
              <a:t>Family poverty level estimates are based on tax unit Modified Adjusted Gross Income and use the 2021 Federal Poverty Levels (FPLs) defined by the US Department of Health and Human Services. </a:t>
            </a:r>
            <a:r>
              <a:rPr lang="en-US" sz="1100" i="1" dirty="0"/>
              <a:t>Estimates may not sum to 100% due to rounding. </a:t>
            </a:r>
          </a:p>
        </p:txBody>
      </p:sp>
      <p:sp>
        <p:nvSpPr>
          <p:cNvPr id="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6"/>
          <p:cNvGraphicFramePr>
            <a:graphicFrameLocks noChangeAspect="1"/>
          </p:cNvGraphicFramePr>
          <p:nvPr>
            <p:extLst>
              <p:ext uri="{D42A27DB-BD31-4B8C-83A1-F6EECF244321}">
                <p14:modId xmlns:p14="http://schemas.microsoft.com/office/powerpoint/2010/main" val="3810885852"/>
              </p:ext>
            </p:extLst>
          </p:nvPr>
        </p:nvGraphicFramePr>
        <p:xfrm>
          <a:off x="332509" y="2095927"/>
          <a:ext cx="4239491" cy="2867413"/>
        </p:xfrm>
        <a:graphic>
          <a:graphicData uri="http://schemas.openxmlformats.org/drawingml/2006/chart">
            <c:chart xmlns:c="http://schemas.openxmlformats.org/drawingml/2006/chart" xmlns:r="http://schemas.openxmlformats.org/officeDocument/2006/relationships" r:id="rId3"/>
          </a:graphicData>
        </a:graphic>
      </p:graphicFrame>
      <p:sp>
        <p:nvSpPr>
          <p:cNvPr id="34818" name="Rectangle 2"/>
          <p:cNvSpPr>
            <a:spLocks noChangeArrowheads="1"/>
          </p:cNvSpPr>
          <p:nvPr/>
        </p:nvSpPr>
        <p:spPr bwMode="auto">
          <a:xfrm>
            <a:off x="0" y="803275"/>
            <a:ext cx="91440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15000"/>
              </a:lnSpc>
            </a:pPr>
            <a:endParaRPr lang="en-US" sz="2200" b="1" dirty="0">
              <a:solidFill>
                <a:schemeClr val="tx2"/>
              </a:solidFill>
            </a:endParaRPr>
          </a:p>
        </p:txBody>
      </p:sp>
      <p:sp>
        <p:nvSpPr>
          <p:cNvPr id="34819" name="Text Box 3"/>
          <p:cNvSpPr txBox="1">
            <a:spLocks noChangeArrowheads="1"/>
          </p:cNvSpPr>
          <p:nvPr/>
        </p:nvSpPr>
        <p:spPr bwMode="auto">
          <a:xfrm>
            <a:off x="164916" y="333996"/>
            <a:ext cx="866453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spcBef>
                <a:spcPts val="0"/>
              </a:spcBef>
            </a:pPr>
            <a:r>
              <a:rPr lang="en-US" sz="2200" b="1" dirty="0"/>
              <a:t>While 38% of uninsured nonelderly Virginians were </a:t>
            </a:r>
          </a:p>
          <a:p>
            <a:pPr algn="ctr">
              <a:spcBef>
                <a:spcPts val="0"/>
              </a:spcBef>
            </a:pPr>
            <a:r>
              <a:rPr lang="en-US" sz="2200" b="1" dirty="0"/>
              <a:t>non-Hispanic white, Hispanic Virginians were more likely to be uninsured than other races/ethnicities </a:t>
            </a:r>
          </a:p>
        </p:txBody>
      </p:sp>
      <p:sp>
        <p:nvSpPr>
          <p:cNvPr id="34821" name="Text Box 21"/>
          <p:cNvSpPr txBox="1">
            <a:spLocks noChangeArrowheads="1"/>
          </p:cNvSpPr>
          <p:nvPr/>
        </p:nvSpPr>
        <p:spPr bwMode="auto">
          <a:xfrm>
            <a:off x="0" y="5686519"/>
            <a:ext cx="91440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The estimates reflect Urban Institute adjustments for potential misreporting of coverage.</a:t>
            </a:r>
          </a:p>
          <a:p>
            <a:pPr>
              <a:spcBef>
                <a:spcPct val="50000"/>
              </a:spcBef>
            </a:pPr>
            <a:r>
              <a:rPr lang="en-US" sz="1100" i="1" dirty="0"/>
              <a:t>Notes: Estimates may not sum to 100% due to rounding. </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graphicFrame>
        <p:nvGraphicFramePr>
          <p:cNvPr id="8" name="Chart 7"/>
          <p:cNvGraphicFramePr/>
          <p:nvPr>
            <p:extLst>
              <p:ext uri="{D42A27DB-BD31-4B8C-83A1-F6EECF244321}">
                <p14:modId xmlns:p14="http://schemas.microsoft.com/office/powerpoint/2010/main" val="4067500112"/>
              </p:ext>
            </p:extLst>
          </p:nvPr>
        </p:nvGraphicFramePr>
        <p:xfrm>
          <a:off x="4497185" y="2095927"/>
          <a:ext cx="4342014" cy="33907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8241788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D211051-6187-7D0D-C7AD-5FE5F7BF14E2}"/>
              </a:ext>
            </a:extLst>
          </p:cNvPr>
          <p:cNvGraphicFramePr/>
          <p:nvPr>
            <p:extLst>
              <p:ext uri="{D42A27DB-BD31-4B8C-83A1-F6EECF244321}">
                <p14:modId xmlns:p14="http://schemas.microsoft.com/office/powerpoint/2010/main" val="239109111"/>
              </p:ext>
            </p:extLst>
          </p:nvPr>
        </p:nvGraphicFramePr>
        <p:xfrm>
          <a:off x="900332" y="1397000"/>
          <a:ext cx="7765365" cy="424997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AAD1CBF3-6945-3A45-643E-1C7DC9C88D0A}"/>
              </a:ext>
            </a:extLst>
          </p:cNvPr>
          <p:cNvSpPr txBox="1"/>
          <p:nvPr/>
        </p:nvSpPr>
        <p:spPr>
          <a:xfrm>
            <a:off x="511124" y="388271"/>
            <a:ext cx="7969348" cy="1200329"/>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Among nonelderly Virginians, uninsured adults were less likely than insured adults to receive healthcare in 2021</a:t>
            </a:r>
            <a:endParaRPr lang="en-US" b="1" dirty="0">
              <a:highlight>
                <a:srgbClr val="FFFF00"/>
              </a:highlight>
            </a:endParaRPr>
          </a:p>
        </p:txBody>
      </p:sp>
      <p:sp>
        <p:nvSpPr>
          <p:cNvPr id="6" name="TextBox 4">
            <a:extLst>
              <a:ext uri="{FF2B5EF4-FFF2-40B4-BE49-F238E27FC236}">
                <a16:creationId xmlns:a16="http://schemas.microsoft.com/office/drawing/2014/main" id="{EEA247C5-D1E4-DB81-2C75-7BBDFECEFB5B}"/>
              </a:ext>
            </a:extLst>
          </p:cNvPr>
          <p:cNvSpPr txBox="1">
            <a:spLocks noChangeArrowheads="1"/>
          </p:cNvSpPr>
          <p:nvPr/>
        </p:nvSpPr>
        <p:spPr bwMode="auto">
          <a:xfrm>
            <a:off x="152398" y="5754148"/>
            <a:ext cx="8686800"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Source: Urban Institute, March 2023. Based on the 2021 Behavioral Risk Factor Surveillance System</a:t>
            </a:r>
            <a:r>
              <a:rPr lang="en-US" sz="1300" i="1" dirty="0"/>
              <a:t>.</a:t>
            </a:r>
          </a:p>
          <a:p>
            <a:pPr>
              <a:spcBef>
                <a:spcPct val="50000"/>
              </a:spcBef>
            </a:pPr>
            <a:r>
              <a:rPr lang="en-US" sz="1100" i="1" dirty="0"/>
              <a:t>Notes: */**/*** Denotes estimate is significantly different from estimate for insured at the 0.1/0.05/0.01 percent level. Adults are age 18-64. Measures refer to access or utilization over the past 12 months. </a:t>
            </a:r>
          </a:p>
        </p:txBody>
      </p:sp>
    </p:spTree>
    <p:extLst>
      <p:ext uri="{BB962C8B-B14F-4D97-AF65-F5344CB8AC3E}">
        <p14:creationId xmlns:p14="http://schemas.microsoft.com/office/powerpoint/2010/main" val="268085701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Methods</a:t>
            </a:r>
          </a:p>
        </p:txBody>
      </p:sp>
      <p:sp>
        <p:nvSpPr>
          <p:cNvPr id="3" name="Content Placeholder 2"/>
          <p:cNvSpPr>
            <a:spLocks noGrp="1"/>
          </p:cNvSpPr>
          <p:nvPr>
            <p:ph idx="1"/>
          </p:nvPr>
        </p:nvSpPr>
        <p:spPr>
          <a:xfrm>
            <a:off x="164387" y="816211"/>
            <a:ext cx="8846049" cy="5502397"/>
          </a:xfrm>
        </p:spPr>
        <p:txBody>
          <a:bodyPr/>
          <a:lstStyle/>
          <a:p>
            <a:pPr marL="365760" lvl="0" indent="-365760">
              <a:lnSpc>
                <a:spcPct val="100000"/>
              </a:lnSpc>
              <a:spcBef>
                <a:spcPts val="300"/>
              </a:spcBef>
              <a:spcAft>
                <a:spcPts val="500"/>
              </a:spcAft>
              <a:buFont typeface="Arial" panose="020B0604020202020204" pitchFamily="34" charset="0"/>
              <a:buChar char="•"/>
            </a:pPr>
            <a:r>
              <a:rPr lang="en-US" sz="1600" dirty="0"/>
              <a:t>All data are from the American Community Survey (ACS) and the Behavioral Risk Factor Surveillance System (BRFSS), which are conducted by the US Census Bureau and the Centers for Disease Control and Prevention, respectively.</a:t>
            </a:r>
          </a:p>
          <a:p>
            <a:pPr marL="365760" indent="-365760">
              <a:lnSpc>
                <a:spcPct val="100000"/>
              </a:lnSpc>
              <a:spcBef>
                <a:spcPts val="300"/>
              </a:spcBef>
              <a:spcAft>
                <a:spcPts val="500"/>
              </a:spcAft>
              <a:buFont typeface="Arial" panose="020B0604020202020204" pitchFamily="34" charset="0"/>
              <a:buChar char="•"/>
            </a:pPr>
            <a:r>
              <a:rPr lang="en-US" sz="1600" dirty="0"/>
              <a:t>This report provides more in-depth information than the tables produced by the US Census Bureau.</a:t>
            </a:r>
          </a:p>
          <a:p>
            <a:pPr marL="365760" lvl="0" indent="-365760">
              <a:lnSpc>
                <a:spcPct val="100000"/>
              </a:lnSpc>
              <a:spcBef>
                <a:spcPts val="300"/>
              </a:spcBef>
              <a:spcAft>
                <a:spcPts val="500"/>
              </a:spcAft>
              <a:buFont typeface="Arial" panose="020B0604020202020204" pitchFamily="34" charset="0"/>
              <a:buChar char="•"/>
            </a:pPr>
            <a:r>
              <a:rPr lang="en-US" sz="1600" dirty="0"/>
              <a:t>The family structures and corresponding income and employment estimates presented in the ACS analyses are based on tax units, or groups of individuals whose income would likely be counted together for the purposes of eligibility for Medicaid or the Marketplace. Tax units are generally smaller than Census-reported families, and their income is generally lower than the Census estimates of family-based income. </a:t>
            </a:r>
            <a:r>
              <a:rPr lang="en-US" sz="1600" i="1" dirty="0"/>
              <a:t>As a result, the ACS estimates of the number of uninsured by income may not match those from other sources that are based on alternative family and income units. </a:t>
            </a:r>
          </a:p>
          <a:p>
            <a:pPr marL="365760" lvl="0" indent="-365760">
              <a:lnSpc>
                <a:spcPct val="100000"/>
              </a:lnSpc>
              <a:spcBef>
                <a:spcPts val="300"/>
              </a:spcBef>
              <a:spcAft>
                <a:spcPts val="500"/>
              </a:spcAft>
              <a:buFont typeface="Arial" panose="020B0604020202020204" pitchFamily="34" charset="0"/>
              <a:buChar char="•"/>
            </a:pPr>
            <a:r>
              <a:rPr lang="en-US" sz="1600" dirty="0"/>
              <a:t>In January 2019, Virginia expanded its Medicaid program under the Affordable Care Act to nonelderly adults with family income up to 138% FPL. </a:t>
            </a:r>
            <a:r>
              <a:rPr lang="en-US" sz="1600" dirty="0">
                <a:ea typeface="MS PGothic"/>
              </a:rPr>
              <a:t>The federal policy response to the COVID-19 pandemic also included provisions to protect access to health insurance through </a:t>
            </a:r>
            <a:r>
              <a:rPr lang="en-US" sz="1600" dirty="0">
                <a:solidFill>
                  <a:schemeClr val="tx1"/>
                </a:solidFill>
                <a:ea typeface="MS PGothic"/>
              </a:rPr>
              <a:t>Medicaid/CHIP </a:t>
            </a:r>
            <a:r>
              <a:rPr lang="en-US" sz="1600" dirty="0">
                <a:ea typeface="MS PGothic"/>
              </a:rPr>
              <a:t>and the Marketplaces. As a result, very few people were disenrolled, starting in March 2020. </a:t>
            </a:r>
          </a:p>
          <a:p>
            <a:pPr marL="365760" indent="-365760">
              <a:lnSpc>
                <a:spcPct val="100000"/>
              </a:lnSpc>
              <a:spcBef>
                <a:spcPts val="300"/>
              </a:spcBef>
              <a:spcAft>
                <a:spcPts val="500"/>
              </a:spcAft>
              <a:buFont typeface="Arial" panose="020B0604020202020204" pitchFamily="34" charset="0"/>
              <a:buChar char="•"/>
            </a:pPr>
            <a:r>
              <a:rPr lang="en-US" sz="1600" dirty="0">
                <a:ea typeface="MS PGothic"/>
              </a:rPr>
              <a:t>The Medicaid continuous coverage provisions increased the potential misreporting of Medicaid/CHIP coverage, and so the</a:t>
            </a:r>
            <a:r>
              <a:rPr lang="en-US" sz="1600" dirty="0"/>
              <a:t> ACS estimates in this analysis </a:t>
            </a:r>
            <a:r>
              <a:rPr lang="en-US" sz="1600" b="1" i="1" dirty="0"/>
              <a:t>do not </a:t>
            </a:r>
            <a:r>
              <a:rPr lang="en-US" sz="1600" dirty="0"/>
              <a:t>include additional Urban Institute adjustments for potential misreporting of Medicaid/CHIP coverage. Estimates in this Profile should not be compared to previous Profiles.</a:t>
            </a:r>
          </a:p>
          <a:p>
            <a:pPr marL="365760" lvl="0" indent="-365760">
              <a:lnSpc>
                <a:spcPct val="100000"/>
              </a:lnSpc>
              <a:spcBef>
                <a:spcPts val="300"/>
              </a:spcBef>
              <a:spcAft>
                <a:spcPts val="500"/>
              </a:spcAft>
              <a:buFont typeface="Arial" panose="020B0604020202020204" pitchFamily="34" charset="0"/>
              <a:buChar char="•"/>
            </a:pPr>
            <a:endParaRPr lang="en-US" sz="1600" b="1" i="1" dirty="0"/>
          </a:p>
        </p:txBody>
      </p:sp>
      <p:sp>
        <p:nvSpPr>
          <p:cNvPr id="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277080255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05352"/>
            <a:ext cx="7543800" cy="2133600"/>
          </a:xfrm>
        </p:spPr>
        <p:txBody>
          <a:bodyPr/>
          <a:lstStyle/>
          <a:p>
            <a:r>
              <a:rPr lang="en-US" b="1" dirty="0"/>
              <a:t>A Profile of Virginia’s Uninsured in 2021: Maps</a:t>
            </a:r>
          </a:p>
        </p:txBody>
      </p:sp>
    </p:spTree>
    <p:extLst>
      <p:ext uri="{BB962C8B-B14F-4D97-AF65-F5344CB8AC3E}">
        <p14:creationId xmlns:p14="http://schemas.microsoft.com/office/powerpoint/2010/main" val="247655084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Table of Contents</a:t>
            </a:r>
          </a:p>
        </p:txBody>
      </p:sp>
      <p:sp>
        <p:nvSpPr>
          <p:cNvPr id="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7" name="Content Placeholder 2">
            <a:extLst>
              <a:ext uri="{FF2B5EF4-FFF2-40B4-BE49-F238E27FC236}">
                <a16:creationId xmlns:a16="http://schemas.microsoft.com/office/drawing/2014/main" id="{A420DA1D-FA50-47A4-8D7E-A1315B7C3463}"/>
              </a:ext>
            </a:extLst>
          </p:cNvPr>
          <p:cNvSpPr>
            <a:spLocks noGrp="1"/>
          </p:cNvSpPr>
          <p:nvPr>
            <p:ph idx="1"/>
          </p:nvPr>
        </p:nvSpPr>
        <p:spPr>
          <a:xfrm>
            <a:off x="132055" y="1025525"/>
            <a:ext cx="8876713" cy="4284060"/>
          </a:xfrm>
        </p:spPr>
        <p:txBody>
          <a:bodyPr/>
          <a:lstStyle/>
          <a:p>
            <a:pPr marL="0" lvl="0" indent="0">
              <a:lnSpc>
                <a:spcPct val="100000"/>
              </a:lnSpc>
              <a:spcBef>
                <a:spcPts val="800"/>
              </a:spcBef>
              <a:spcAft>
                <a:spcPts val="0"/>
              </a:spcAft>
            </a:pPr>
            <a:r>
              <a:rPr lang="en-US" sz="1300" dirty="0"/>
              <a:t>Guide to Regions of Virginia</a:t>
            </a:r>
          </a:p>
          <a:p>
            <a:pPr marL="0" lvl="0" indent="0">
              <a:lnSpc>
                <a:spcPct val="100000"/>
              </a:lnSpc>
              <a:spcBef>
                <a:spcPts val="800"/>
              </a:spcBef>
              <a:spcAft>
                <a:spcPts val="0"/>
              </a:spcAft>
            </a:pPr>
            <a:r>
              <a:rPr lang="en-US" sz="1300" dirty="0"/>
              <a:t>Map 1: Uninsured rate for all nonelderly (0-64) Virginians in 2021, by region</a:t>
            </a:r>
          </a:p>
          <a:p>
            <a:pPr marL="0" indent="0">
              <a:lnSpc>
                <a:spcPct val="100000"/>
              </a:lnSpc>
              <a:spcBef>
                <a:spcPts val="800"/>
              </a:spcBef>
              <a:spcAft>
                <a:spcPts val="0"/>
              </a:spcAft>
            </a:pPr>
            <a:r>
              <a:rPr lang="en-US" sz="1300" dirty="0"/>
              <a:t>Map 2: Uninsured rate for all children (0-18) in Virginia in 2021, by region</a:t>
            </a:r>
          </a:p>
          <a:p>
            <a:pPr marL="0" lvl="0" indent="0">
              <a:lnSpc>
                <a:spcPct val="100000"/>
              </a:lnSpc>
              <a:spcBef>
                <a:spcPts val="800"/>
              </a:spcBef>
              <a:spcAft>
                <a:spcPts val="0"/>
              </a:spcAft>
            </a:pPr>
            <a:r>
              <a:rPr lang="en-US" sz="1300" dirty="0"/>
              <a:t>Map 3: Uninsured rate for all nonelderly adult (19-64) Virginians in 2021, by region</a:t>
            </a:r>
          </a:p>
          <a:p>
            <a:pPr marL="0" indent="0">
              <a:lnSpc>
                <a:spcPct val="100000"/>
              </a:lnSpc>
              <a:spcBef>
                <a:spcPts val="800"/>
              </a:spcBef>
              <a:spcAft>
                <a:spcPts val="0"/>
              </a:spcAft>
            </a:pPr>
            <a:r>
              <a:rPr lang="en-US" sz="1300" dirty="0"/>
              <a:t>Map 4: Share of uninsured nonelderly adults (19-64) in Virginia with family income ≤138% FPL in 2021, by region</a:t>
            </a:r>
          </a:p>
          <a:p>
            <a:pPr marL="0" indent="0">
              <a:lnSpc>
                <a:spcPct val="100000"/>
              </a:lnSpc>
              <a:spcBef>
                <a:spcPts val="800"/>
              </a:spcBef>
              <a:spcAft>
                <a:spcPts val="0"/>
              </a:spcAft>
            </a:pPr>
            <a:r>
              <a:rPr lang="en-US" sz="1300" dirty="0"/>
              <a:t>Map 5: Share of uninsured nonelderly adult parents (19-64) in Virginia with family income ≤138% FPL in 2021, by region</a:t>
            </a:r>
          </a:p>
          <a:p>
            <a:pPr marL="0" indent="0">
              <a:lnSpc>
                <a:spcPct val="100000"/>
              </a:lnSpc>
              <a:spcBef>
                <a:spcPts val="800"/>
              </a:spcBef>
              <a:spcAft>
                <a:spcPts val="0"/>
              </a:spcAft>
            </a:pPr>
            <a:r>
              <a:rPr lang="en-US" sz="1300" dirty="0"/>
              <a:t>Map 6: Share of uninsured nonelderly childless adults (19-64) in Virginia with family income ≤138% FPL in 2021, by region</a:t>
            </a:r>
          </a:p>
          <a:p>
            <a:pPr marL="0" indent="0">
              <a:lnSpc>
                <a:spcPct val="100000"/>
              </a:lnSpc>
              <a:spcBef>
                <a:spcPts val="800"/>
              </a:spcBef>
              <a:spcAft>
                <a:spcPts val="0"/>
              </a:spcAft>
            </a:pPr>
            <a:r>
              <a:rPr lang="en-US" sz="1300" dirty="0"/>
              <a:t>Map 7: Share of uninsured nonelderly adults (19-64) in Virginia with family income 139-400% FPL in 2021, by region</a:t>
            </a:r>
          </a:p>
          <a:p>
            <a:pPr marL="0" indent="0">
              <a:lnSpc>
                <a:spcPct val="100000"/>
              </a:lnSpc>
              <a:spcBef>
                <a:spcPts val="800"/>
              </a:spcBef>
              <a:spcAft>
                <a:spcPts val="0"/>
              </a:spcAft>
            </a:pPr>
            <a:r>
              <a:rPr lang="en-US" sz="1300" dirty="0"/>
              <a:t>Map 8: Share of uninsured nonelderly adults (19-64) in Virginia with family income ≤200% FPL in 2021, by region</a:t>
            </a:r>
          </a:p>
          <a:p>
            <a:pPr marL="0" indent="0">
              <a:lnSpc>
                <a:spcPct val="100000"/>
              </a:lnSpc>
              <a:spcBef>
                <a:spcPts val="800"/>
              </a:spcBef>
              <a:spcAft>
                <a:spcPts val="0"/>
              </a:spcAft>
            </a:pPr>
            <a:r>
              <a:rPr lang="en-US" sz="1300" dirty="0"/>
              <a:t>Map 9: Share of uninsured nonelderly adults (19-64) in Virginia with family income 251-400% FPL in 2021, by region</a:t>
            </a:r>
          </a:p>
          <a:p>
            <a:pPr marL="0" lvl="0" indent="0">
              <a:lnSpc>
                <a:spcPct val="100000"/>
              </a:lnSpc>
              <a:spcBef>
                <a:spcPts val="800"/>
              </a:spcBef>
              <a:spcAft>
                <a:spcPts val="0"/>
              </a:spcAft>
            </a:pPr>
            <a:r>
              <a:rPr lang="en-US" sz="1300" dirty="0"/>
              <a:t>Map 10: Share of uninsured nonelderly adults (19-64) in Virginia with family income ≤300% FPL in 2021,by region </a:t>
            </a:r>
          </a:p>
          <a:p>
            <a:pPr marL="0" indent="0">
              <a:lnSpc>
                <a:spcPct val="100000"/>
              </a:lnSpc>
              <a:spcBef>
                <a:spcPts val="800"/>
              </a:spcBef>
              <a:spcAft>
                <a:spcPts val="0"/>
              </a:spcAft>
            </a:pPr>
            <a:r>
              <a:rPr lang="en-US" sz="1300" dirty="0"/>
              <a:t>Map 11: Share of uninsured nonelderly (0-64) Virginians with family income ≤100% FPL in 2021, by region</a:t>
            </a:r>
          </a:p>
          <a:p>
            <a:pPr marL="0" indent="0">
              <a:lnSpc>
                <a:spcPct val="100000"/>
              </a:lnSpc>
              <a:spcBef>
                <a:spcPts val="800"/>
              </a:spcBef>
              <a:spcAft>
                <a:spcPts val="0"/>
              </a:spcAft>
            </a:pPr>
            <a:endParaRPr lang="en-US" sz="1300" dirty="0"/>
          </a:p>
          <a:p>
            <a:pPr marL="0" indent="0">
              <a:lnSpc>
                <a:spcPct val="100000"/>
              </a:lnSpc>
              <a:spcBef>
                <a:spcPts val="800"/>
              </a:spcBef>
              <a:spcAft>
                <a:spcPts val="0"/>
              </a:spcAft>
            </a:pPr>
            <a:endParaRPr lang="en-US" sz="1300" dirty="0"/>
          </a:p>
          <a:p>
            <a:pPr marL="0" lvl="0" indent="0">
              <a:lnSpc>
                <a:spcPct val="100000"/>
              </a:lnSpc>
              <a:spcBef>
                <a:spcPts val="800"/>
              </a:spcBef>
              <a:spcAft>
                <a:spcPts val="0"/>
              </a:spcAft>
            </a:pPr>
            <a:r>
              <a:rPr lang="en-US" sz="1300" b="1" dirty="0"/>
              <a:t>Notes: “Uninsured rate” refers to the percentage of Virginians in the specified group who are uninsured.  “Share of uninsured” refers to the percentage of the uninsured who are in the specified group. Maps showing rates use a red color scheme. Maps showing share use a blue color scheme.</a:t>
            </a:r>
          </a:p>
        </p:txBody>
      </p:sp>
    </p:spTree>
    <p:extLst>
      <p:ext uri="{BB962C8B-B14F-4D97-AF65-F5344CB8AC3E}">
        <p14:creationId xmlns:p14="http://schemas.microsoft.com/office/powerpoint/2010/main" val="18856000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p:cNvPicPr>
            <a:picLocks noChangeAspect="1"/>
          </p:cNvPicPr>
          <p:nvPr/>
        </p:nvPicPr>
        <p:blipFill>
          <a:blip r:embed="rId2"/>
          <a:stretch>
            <a:fillRect/>
          </a:stretch>
        </p:blipFill>
        <p:spPr>
          <a:xfrm>
            <a:off x="409949" y="3044457"/>
            <a:ext cx="8166487" cy="3590152"/>
          </a:xfrm>
          <a:prstGeom prst="rect">
            <a:avLst/>
          </a:prstGeom>
        </p:spPr>
      </p:pic>
      <p:sp>
        <p:nvSpPr>
          <p:cNvPr id="2" name="object 2"/>
          <p:cNvSpPr txBox="1"/>
          <p:nvPr/>
        </p:nvSpPr>
        <p:spPr>
          <a:xfrm>
            <a:off x="4238045" y="4810933"/>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9</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3" name="object 3"/>
          <p:cNvSpPr txBox="1"/>
          <p:nvPr/>
        </p:nvSpPr>
        <p:spPr>
          <a:xfrm>
            <a:off x="5406589" y="583027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0</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4" name="object 4"/>
          <p:cNvSpPr txBox="1"/>
          <p:nvPr/>
        </p:nvSpPr>
        <p:spPr>
          <a:xfrm>
            <a:off x="5612328" y="4423639"/>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7</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5" name="object 5"/>
          <p:cNvSpPr txBox="1"/>
          <p:nvPr/>
        </p:nvSpPr>
        <p:spPr>
          <a:xfrm>
            <a:off x="7481461" y="452315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5</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6" name="object 6"/>
          <p:cNvSpPr txBox="1"/>
          <p:nvPr/>
        </p:nvSpPr>
        <p:spPr>
          <a:xfrm>
            <a:off x="6351913" y="5252018"/>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8</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7" name="object 7"/>
          <p:cNvSpPr txBox="1"/>
          <p:nvPr/>
        </p:nvSpPr>
        <p:spPr>
          <a:xfrm>
            <a:off x="2382359" y="5894819"/>
            <a:ext cx="27958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10"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8" name="object 8"/>
          <p:cNvSpPr txBox="1"/>
          <p:nvPr/>
        </p:nvSpPr>
        <p:spPr>
          <a:xfrm>
            <a:off x="4415437" y="2175722"/>
            <a:ext cx="1059516" cy="1949824"/>
          </a:xfrm>
          <a:prstGeom prst="rect">
            <a:avLst/>
          </a:prstGeom>
        </p:spPr>
        <p:txBody>
          <a:bodyPr vert="horz" wrap="square" lIns="0" tIns="0" rIns="0" bIns="0" rtlCol="0">
            <a:noAutofit/>
          </a:bodyPr>
          <a:lstStyle/>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Cumberland</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Danville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Dinwiddie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Emporia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Greensville</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Halifax</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Henry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Hopewell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Lunenburg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Lynchburg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Martinsville City</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Mecklenburg</a:t>
            </a:r>
          </a:p>
          <a:p>
            <a:pPr marL="11206" marR="322186" lvl="0" indent="0" algn="l" defTabSz="914400" rtl="0" eaLnBrk="1" fontAlgn="base" latinLnBrk="0" hangingPunct="1">
              <a:lnSpc>
                <a:spcPct val="1006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Nottoway</a:t>
            </a:r>
          </a:p>
          <a:p>
            <a:pPr marL="0" marR="48188" lvl="0" indent="0" algn="r" defTabSz="914400" rtl="0" eaLnBrk="1" fontAlgn="base" latinLnBrk="0" hangingPunct="1">
              <a:lnSpc>
                <a:spcPts val="2087"/>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4</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9" name="object 9"/>
          <p:cNvSpPr txBox="1"/>
          <p:nvPr/>
        </p:nvSpPr>
        <p:spPr>
          <a:xfrm>
            <a:off x="7119736" y="6155706"/>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0" name="object 10"/>
          <p:cNvSpPr txBox="1"/>
          <p:nvPr/>
        </p:nvSpPr>
        <p:spPr>
          <a:xfrm>
            <a:off x="6120624" y="3433885"/>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6</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1" name="object 11"/>
          <p:cNvSpPr txBox="1"/>
          <p:nvPr/>
        </p:nvSpPr>
        <p:spPr>
          <a:xfrm>
            <a:off x="6354602" y="3679134"/>
            <a:ext cx="252693" cy="613522"/>
          </a:xfrm>
          <a:prstGeom prst="rect">
            <a:avLst/>
          </a:prstGeom>
        </p:spPr>
        <p:txBody>
          <a:bodyPr vert="horz" wrap="square" lIns="0" tIns="0" rIns="0" bIns="0" rtlCol="0">
            <a:noAutofit/>
          </a:bodyPr>
          <a:lstStyle/>
          <a:p>
            <a:pPr marL="105341"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2</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199"/>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2" name="object 12"/>
          <p:cNvSpPr txBox="1"/>
          <p:nvPr/>
        </p:nvSpPr>
        <p:spPr>
          <a:xfrm>
            <a:off x="7517767" y="5773791"/>
            <a:ext cx="293034"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1</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3</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3" name="object 13"/>
          <p:cNvSpPr txBox="1"/>
          <p:nvPr/>
        </p:nvSpPr>
        <p:spPr>
          <a:xfrm>
            <a:off x="6768770" y="3692082"/>
            <a:ext cx="158563"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1</a:t>
            </a:r>
            <a:endParaRPr kumimoji="0" sz="1897" b="0" i="0" u="none" strike="noStrike" kern="1200" cap="none" spc="0" normalizeH="0" baseline="0" noProof="0">
              <a:ln>
                <a:noFill/>
              </a:ln>
              <a:solidFill>
                <a:prstClr val="black"/>
              </a:solidFill>
              <a:effectLst/>
              <a:uLnTx/>
              <a:uFillTx/>
              <a:latin typeface="Arial"/>
              <a:ea typeface="ＭＳ Ｐゴシック" charset="0"/>
              <a:cs typeface="Arial"/>
            </a:endParaRPr>
          </a:p>
        </p:txBody>
      </p:sp>
      <p:sp>
        <p:nvSpPr>
          <p:cNvPr id="14" name="object 14"/>
          <p:cNvSpPr txBox="1"/>
          <p:nvPr/>
        </p:nvSpPr>
        <p:spPr>
          <a:xfrm>
            <a:off x="2828278" y="323091"/>
            <a:ext cx="3329827" cy="298637"/>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Gu</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d</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on</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s</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o</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f</a:t>
            </a:r>
            <a:r>
              <a:rPr kumimoji="0" sz="1897" b="1"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sz="1897" b="1" i="0" u="none" strike="noStrike" kern="1200" cap="none" spc="-31" normalizeH="0" baseline="0" noProof="0" dirty="0">
                <a:ln>
                  <a:noFill/>
                </a:ln>
                <a:solidFill>
                  <a:prstClr val="black"/>
                </a:solidFill>
                <a:effectLst/>
                <a:uLnTx/>
                <a:uFillTx/>
                <a:latin typeface="Arial"/>
                <a:ea typeface="ＭＳ Ｐゴシック" charset="0"/>
                <a:cs typeface="Arial"/>
              </a:rPr>
              <a:t>V</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r</a:t>
            </a:r>
            <a:r>
              <a:rPr kumimoji="0" sz="1897" b="1" i="0" u="none" strike="noStrike" kern="1200" cap="none" spc="18" normalizeH="0" baseline="0" noProof="0" dirty="0">
                <a:ln>
                  <a:noFill/>
                </a:ln>
                <a:solidFill>
                  <a:prstClr val="black"/>
                </a:solidFill>
                <a:effectLst/>
                <a:uLnTx/>
                <a:uFillTx/>
                <a:latin typeface="Arial"/>
                <a:ea typeface="ＭＳ Ｐゴシック" charset="0"/>
                <a:cs typeface="Arial"/>
              </a:rPr>
              <a:t>gin</a:t>
            </a:r>
            <a:r>
              <a:rPr kumimoji="0" sz="1897" b="1" i="0" u="none" strike="noStrike" kern="1200" cap="none" spc="-4" normalizeH="0" baseline="0" noProof="0" dirty="0">
                <a:ln>
                  <a:noFill/>
                </a:ln>
                <a:solidFill>
                  <a:prstClr val="black"/>
                </a:solidFill>
                <a:effectLst/>
                <a:uLnTx/>
                <a:uFillTx/>
                <a:latin typeface="Arial"/>
                <a:ea typeface="ＭＳ Ｐゴシック" charset="0"/>
                <a:cs typeface="Arial"/>
              </a:rPr>
              <a:t>i</a:t>
            </a:r>
            <a:r>
              <a:rPr kumimoji="0" sz="1897" b="1" i="0" u="none" strike="noStrike" kern="1200" cap="none" spc="9" normalizeH="0" baseline="0" noProof="0" dirty="0">
                <a:ln>
                  <a:noFill/>
                </a:ln>
                <a:solidFill>
                  <a:prstClr val="black"/>
                </a:solidFill>
                <a:effectLst/>
                <a:uLnTx/>
                <a:uFillTx/>
                <a:latin typeface="Arial"/>
                <a:ea typeface="ＭＳ Ｐゴシック" charset="0"/>
                <a:cs typeface="Arial"/>
              </a:rPr>
              <a:t>a</a:t>
            </a:r>
            <a:endParaRPr kumimoji="0" sz="1897"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5" name="object 15"/>
          <p:cNvSpPr txBox="1"/>
          <p:nvPr/>
        </p:nvSpPr>
        <p:spPr>
          <a:xfrm>
            <a:off x="445992" y="649399"/>
            <a:ext cx="874059" cy="1088651"/>
          </a:xfrm>
          <a:prstGeom prst="rect">
            <a:avLst/>
          </a:prstGeom>
        </p:spPr>
        <p:txBody>
          <a:bodyPr vert="horz" wrap="square" lIns="0" tIns="0" rIns="0" bIns="0" rtlCol="0">
            <a:noAutofit/>
          </a:bodyPr>
          <a:lstStyle/>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and</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0384" lvl="0" indent="0" algn="l" defTabSz="914400" rtl="0" eaLnBrk="1" fontAlgn="base" latinLnBrk="0" hangingPunct="1">
              <a:lnSpc>
                <a:spcPts val="997"/>
              </a:lnSpc>
              <a:spcBef>
                <a:spcPct val="0"/>
              </a:spcBef>
              <a:spcAft>
                <a:spcPct val="0"/>
              </a:spcAft>
              <a:buClrTx/>
              <a:buSzTx/>
              <a:buFontTx/>
              <a:buNone/>
              <a:tabLst/>
              <a:defRPr/>
            </a:pP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endParaRPr kumimoji="0" sz="574" b="0" i="0" u="none" strike="noStrike" kern="1200" cap="none" spc="0" normalizeH="0" baseline="0" noProof="0" dirty="0">
              <a:ln>
                <a:noFill/>
              </a:ln>
              <a:solidFill>
                <a:prstClr val="black"/>
              </a:solidFill>
              <a:effectLst/>
              <a:uLnTx/>
              <a:uFillTx/>
              <a:latin typeface="Arial" charset="0"/>
              <a:ea typeface="ＭＳ Ｐゴシック" charset="0"/>
            </a:endParaRPr>
          </a:p>
          <a:p>
            <a:pPr marL="0" marR="0" lvl="0" indent="0" algn="l" defTabSz="914400" rtl="0" eaLnBrk="1" fontAlgn="base" latinLnBrk="0" hangingPunct="1">
              <a:lnSpc>
                <a:spcPts val="882"/>
              </a:lnSpc>
              <a:spcBef>
                <a:spcPct val="0"/>
              </a:spcBef>
              <a:spcAft>
                <a:spcPct val="0"/>
              </a:spcAft>
              <a:buClrTx/>
              <a:buSzTx/>
              <a:buFontTx/>
              <a:buNone/>
              <a:tabLst/>
              <a:defRPr/>
            </a:pPr>
            <a:endParaRPr kumimoji="0" sz="882" b="0" i="0" u="none" strike="noStrike" kern="1200" cap="none" spc="0" normalizeH="0" baseline="0" noProof="0" dirty="0">
              <a:ln>
                <a:noFill/>
              </a:ln>
              <a:solidFill>
                <a:prstClr val="black"/>
              </a:solidFill>
              <a:effectLst/>
              <a:uLnTx/>
              <a:uFillTx/>
              <a:latin typeface="Arial" charset="0"/>
              <a:ea typeface="ＭＳ Ｐゴシック" charset="0"/>
            </a:endParaRPr>
          </a:p>
          <a:p>
            <a:pPr marL="11206" marR="298653"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2</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fax</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ct val="100000"/>
              </a:lnSpc>
              <a:spcBef>
                <a:spcPts val="9"/>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6" name="object 16"/>
          <p:cNvSpPr txBox="1"/>
          <p:nvPr/>
        </p:nvSpPr>
        <p:spPr>
          <a:xfrm>
            <a:off x="445991" y="1870538"/>
            <a:ext cx="1371594" cy="782171"/>
          </a:xfrm>
          <a:prstGeom prst="rect">
            <a:avLst/>
          </a:prstGeom>
        </p:spPr>
        <p:txBody>
          <a:bodyPr vert="horz" wrap="square" lIns="0" tIns="0" rIns="0" bIns="0" rtlCol="0">
            <a:noAutofit/>
          </a:bodyPr>
          <a:lstStyle/>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cks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bu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 </a:t>
            </a:r>
          </a:p>
          <a:p>
            <a:pPr marL="11206" marR="271757" lvl="0" indent="0" algn="l" defTabSz="914400" rtl="0" eaLnBrk="1" fontAlgn="base" latinLnBrk="0" hangingPunct="1">
              <a:lnSpc>
                <a:spcPct val="100400"/>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rk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9" normalizeH="0" baseline="0" noProof="0" dirty="0">
                <a:ln>
                  <a:noFill/>
                </a:ln>
                <a:solidFill>
                  <a:prstClr val="black"/>
                </a:solidFill>
                <a:effectLst/>
                <a:uLnTx/>
                <a:uFillTx/>
                <a:latin typeface="Arial"/>
                <a:ea typeface="ＭＳ Ｐゴシック" charset="0"/>
                <a:cs typeface="Arial"/>
              </a:rPr>
              <a:t>W</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ill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ff</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7" name="object 17"/>
          <p:cNvSpPr txBox="1"/>
          <p:nvPr/>
        </p:nvSpPr>
        <p:spPr>
          <a:xfrm>
            <a:off x="445993" y="2834548"/>
            <a:ext cx="892549" cy="116709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4</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499"/>
              </a:lnSpc>
              <a:spcBef>
                <a:spcPct val="0"/>
              </a:spcBef>
              <a:spcAft>
                <a:spcPct val="0"/>
              </a:spcAft>
              <a:buClrTx/>
              <a:buSzTx/>
              <a:buFontTx/>
              <a:buNone/>
              <a:tabLst/>
              <a:defRPr/>
            </a:pP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ede</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onbu</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ngham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nand</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ah</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en</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he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r>
              <a:rPr kumimoji="0" sz="838" b="0" i="0" u="none" strike="noStrike" kern="1200" cap="none" spc="26"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19" name="object 19"/>
          <p:cNvSpPr txBox="1"/>
          <p:nvPr/>
        </p:nvSpPr>
        <p:spPr>
          <a:xfrm>
            <a:off x="1815056" y="2174516"/>
            <a:ext cx="1013222" cy="1040466"/>
          </a:xfrm>
          <a:prstGeom prst="rect">
            <a:avLst/>
          </a:prstGeom>
        </p:spPr>
        <p:txBody>
          <a:bodyPr vert="horz" wrap="square" lIns="0" tIns="0" rIns="0" bIns="0" rtlCol="0">
            <a:noAutofit/>
          </a:bodyPr>
          <a:lstStyle/>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Northampton</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Northumberland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Poquoson City</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Richmond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Spotsylvania</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Westmoreland</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Williamsburg City</a:t>
            </a:r>
          </a:p>
          <a:p>
            <a:pPr marL="11206" marR="16249" lvl="0" indent="0" algn="l" defTabSz="914400" rtl="0" eaLnBrk="1" fontAlgn="base" latinLnBrk="0" hangingPunct="1">
              <a:lnSpc>
                <a:spcPct val="1006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York</a:t>
            </a:r>
          </a:p>
        </p:txBody>
      </p:sp>
      <p:sp>
        <p:nvSpPr>
          <p:cNvPr id="20" name="object 20"/>
          <p:cNvSpPr txBox="1"/>
          <p:nvPr/>
        </p:nvSpPr>
        <p:spPr>
          <a:xfrm>
            <a:off x="1796565" y="3316119"/>
            <a:ext cx="493059" cy="262778"/>
          </a:xfrm>
          <a:prstGeom prst="rect">
            <a:avLst/>
          </a:prstGeom>
        </p:spPr>
        <p:txBody>
          <a:bodyPr vert="horz" wrap="square" lIns="0" tIns="0" rIns="0" bIns="0" rtlCol="0">
            <a:noAutofit/>
          </a:bodyPr>
          <a:lstStyle/>
          <a:p>
            <a:pPr marL="11206" marR="0" lvl="0" indent="0" algn="l" defTabSz="914400" rtl="0" eaLnBrk="1" fontAlgn="base" latinLnBrk="0" hangingPunct="1">
              <a:lnSpc>
                <a:spcPct val="100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6</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5"/>
              </a:lnSpc>
              <a:spcBef>
                <a:spcPct val="0"/>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Loudo</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1" name="object 21"/>
          <p:cNvSpPr txBox="1"/>
          <p:nvPr/>
        </p:nvSpPr>
        <p:spPr>
          <a:xfrm>
            <a:off x="1796564" y="3730046"/>
            <a:ext cx="1412611" cy="1554255"/>
          </a:xfrm>
          <a:prstGeom prst="rect">
            <a:avLst/>
          </a:prstGeom>
        </p:spPr>
        <p:txBody>
          <a:bodyPr vert="horz" wrap="square" lIns="0" tIns="0" rIns="0" bIns="0" rtlCol="0">
            <a:noAutofit/>
          </a:bodyPr>
          <a:lstStyle/>
          <a:p>
            <a:pPr marL="11206" marR="435372" lvl="0" indent="0" algn="l" defTabSz="914400" rtl="0" eaLnBrk="1" fontAlgn="base" latinLnBrk="0" hangingPunct="1">
              <a:lnSpc>
                <a:spcPct val="1004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7</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m</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ha</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pe</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auq</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er</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eene</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Lou</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77956" lvl="0" indent="0" algn="l" defTabSz="914400" rtl="0" eaLnBrk="1" fontAlgn="base" latinLnBrk="0" hangingPunct="1">
              <a:lnSpc>
                <a:spcPts val="1015"/>
              </a:lnSpc>
              <a:spcBef>
                <a:spcPts val="4"/>
              </a:spcBef>
              <a:spcAft>
                <a:spcPct val="0"/>
              </a:spcAft>
              <a:buClrTx/>
              <a:buSzTx/>
              <a:buFontTx/>
              <a:buNone/>
              <a:tabLst/>
              <a:defRPr/>
            </a:pP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Ma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d</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ts val="997"/>
              </a:lnSpc>
              <a:spcBef>
                <a:spcPts val="49"/>
              </a:spcBef>
              <a:spcAft>
                <a:spcPct val="0"/>
              </a:spcAft>
              <a:buClrTx/>
              <a:buSzTx/>
              <a:buFontTx/>
              <a:buNone/>
              <a:tabLst/>
              <a:defRPr/>
            </a:pP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ange</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0" lvl="0" indent="0" algn="l" defTabSz="914400" rtl="0" eaLnBrk="1" fontAlgn="base" latinLnBrk="0" hangingPunct="1">
              <a:lnSpc>
                <a:spcPts val="97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appah</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nno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k</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2" name="object 22"/>
          <p:cNvSpPr txBox="1"/>
          <p:nvPr/>
        </p:nvSpPr>
        <p:spPr>
          <a:xfrm>
            <a:off x="3230196" y="2141257"/>
            <a:ext cx="1128866" cy="2196913"/>
          </a:xfrm>
          <a:prstGeom prst="rect">
            <a:avLst/>
          </a:prstGeom>
        </p:spPr>
        <p:txBody>
          <a:bodyPr vert="horz" wrap="square" lIns="0" tIns="0" rIns="0" bIns="0" rtlCol="0">
            <a:noAutofit/>
          </a:bodyPr>
          <a:lstStyle/>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9</a:t>
            </a:r>
            <a:endParaRPr kumimoji="0" lang="en-US" sz="838" b="1"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egha</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g</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ath</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otetou</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 </a:t>
            </a: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u</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v</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Fr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an</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a:t>
            </a:r>
            <a:endPar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gh</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l</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a</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nd </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Le</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x</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ngton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endPar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endParaRPr>
          </a:p>
          <a:p>
            <a:pPr marL="11206" marR="416321" lvl="0" indent="0" algn="l" defTabSz="914400" rtl="0" eaLnBrk="1" fontAlgn="base" latinLnBrk="0" hangingPunct="1">
              <a:lnSpc>
                <a:spcPct val="101099"/>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oano</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k</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a:t>
            </a:r>
            <a:r>
              <a:rPr kumimoji="0" lang="en-US" sz="838" b="0" i="0" u="none" strike="noStrike" kern="1200" cap="none" spc="18" normalizeH="0" baseline="0" noProof="0" dirty="0">
                <a:ln>
                  <a:noFill/>
                </a:ln>
                <a:solidFill>
                  <a:prstClr val="black"/>
                </a:solidFill>
                <a:effectLst/>
                <a:uLnTx/>
                <a:uFillTx/>
                <a:latin typeface="Arial"/>
                <a:ea typeface="ＭＳ Ｐゴシック" charset="0"/>
                <a:cs typeface="Arial"/>
              </a:rPr>
              <a:t>c</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k</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b</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dge </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l</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em</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 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taunton</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 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100600"/>
              </a:lnSpc>
              <a:spcBef>
                <a:spcPts val="4"/>
              </a:spcBef>
              <a:spcAft>
                <a:spcPct val="0"/>
              </a:spcAft>
              <a:buClrTx/>
              <a:buSzTx/>
              <a:buFontTx/>
              <a:buNone/>
              <a:tabLst/>
              <a:defRPr/>
            </a:pP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a</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y</a:t>
            </a:r>
            <a:r>
              <a:rPr kumimoji="0" sz="838" b="0" i="0" u="none" strike="noStrike" kern="1200" cap="none" spc="35"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18" normalizeH="0" baseline="0" noProof="0" dirty="0">
                <a:ln>
                  <a:noFill/>
                </a:ln>
                <a:solidFill>
                  <a:prstClr val="black"/>
                </a:solidFill>
                <a:effectLst/>
                <a:uLnTx/>
                <a:uFillTx/>
                <a:latin typeface="Arial"/>
                <a:ea typeface="ＭＳ Ｐゴシック" charset="0"/>
                <a:cs typeface="Arial"/>
              </a:rPr>
              <a:t>s</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bo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o </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sp>
        <p:nvSpPr>
          <p:cNvPr id="23" name="object 23"/>
          <p:cNvSpPr txBox="1"/>
          <p:nvPr/>
        </p:nvSpPr>
        <p:spPr>
          <a:xfrm>
            <a:off x="6862559" y="2161778"/>
            <a:ext cx="797577" cy="1427629"/>
          </a:xfrm>
          <a:prstGeom prst="rect">
            <a:avLst/>
          </a:prstGeom>
        </p:spPr>
        <p:txBody>
          <a:bodyPr vert="horz" wrap="square" lIns="0" tIns="0" rIns="0" bIns="0" rtlCol="0">
            <a:noAutofit/>
          </a:bodyPr>
          <a:lstStyle/>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Montgomery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Norton City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Pulaski</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Radford City</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Russell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Scott</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Smyth</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Tazewell</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Washington</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Wise</a:t>
            </a:r>
          </a:p>
          <a:p>
            <a:pPr marL="11206" marR="96936" lvl="0" indent="0" algn="l" defTabSz="914400" rtl="0" eaLnBrk="1" fontAlgn="base" latinLnBrk="0" hangingPunct="1">
              <a:lnSpc>
                <a:spcPct val="100400"/>
              </a:lnSpc>
              <a:spcBef>
                <a:spcPct val="0"/>
              </a:spcBef>
              <a:spcAft>
                <a:spcPct val="0"/>
              </a:spcAft>
              <a:buClrTx/>
              <a:buSzTx/>
              <a:buFontTx/>
              <a:buNone/>
              <a:tabLst/>
              <a:defRPr/>
            </a:pP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Wythe</a:t>
            </a:r>
          </a:p>
        </p:txBody>
      </p:sp>
      <p:sp>
        <p:nvSpPr>
          <p:cNvPr id="24" name="object 24"/>
          <p:cNvSpPr txBox="1"/>
          <p:nvPr/>
        </p:nvSpPr>
        <p:spPr>
          <a:xfrm>
            <a:off x="7655776" y="2153320"/>
            <a:ext cx="973231" cy="390525"/>
          </a:xfrm>
          <a:prstGeom prst="rect">
            <a:avLst/>
          </a:prstGeom>
        </p:spPr>
        <p:txBody>
          <a:bodyPr vert="horz" wrap="square" lIns="0" tIns="0" rIns="0" bIns="0" rtlCol="0">
            <a:noAutofit/>
          </a:bodyPr>
          <a:lstStyle/>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1" i="0" u="none" strike="noStrike" kern="1200" cap="none" spc="22" normalizeH="0" baseline="0" noProof="0" dirty="0">
                <a:ln>
                  <a:noFill/>
                </a:ln>
                <a:solidFill>
                  <a:prstClr val="black"/>
                </a:solidFill>
                <a:effectLst/>
                <a:uLnTx/>
                <a:uFillTx/>
                <a:latin typeface="Arial"/>
                <a:ea typeface="ＭＳ Ｐゴシック" charset="0"/>
                <a:cs typeface="Arial"/>
              </a:rPr>
              <a:t>R</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g</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i</a:t>
            </a:r>
            <a:r>
              <a:rPr kumimoji="0" sz="838" b="1" i="0" u="none" strike="noStrike" kern="1200" cap="none" spc="9" normalizeH="0" baseline="0" noProof="0" dirty="0">
                <a:ln>
                  <a:noFill/>
                </a:ln>
                <a:solidFill>
                  <a:prstClr val="black"/>
                </a:solidFill>
                <a:effectLst/>
                <a:uLnTx/>
                <a:uFillTx/>
                <a:latin typeface="Arial"/>
                <a:ea typeface="ＭＳ Ｐゴシック" charset="0"/>
                <a:cs typeface="Arial"/>
              </a:rPr>
              <a:t>o</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n</a:t>
            </a:r>
            <a:r>
              <a:rPr kumimoji="0" sz="838" b="1" i="0" u="none" strike="noStrike" kern="1200" cap="none" spc="18" normalizeH="0" baseline="0" noProof="0" dirty="0">
                <a:ln>
                  <a:noFill/>
                </a:ln>
                <a:solidFill>
                  <a:prstClr val="black"/>
                </a:solidFill>
                <a:effectLst/>
                <a:uLnTx/>
                <a:uFillTx/>
                <a:latin typeface="Arial"/>
                <a:ea typeface="ＭＳ Ｐゴシック" charset="0"/>
                <a:cs typeface="Arial"/>
              </a:rPr>
              <a:t> </a:t>
            </a:r>
            <a:r>
              <a:rPr kumimoji="0" sz="838" b="1" i="0" u="none" strike="noStrike" kern="1200" cap="none" spc="13" normalizeH="0" baseline="0" noProof="0" dirty="0">
                <a:ln>
                  <a:noFill/>
                </a:ln>
                <a:solidFill>
                  <a:prstClr val="black"/>
                </a:solidFill>
                <a:effectLst/>
                <a:uLnTx/>
                <a:uFillTx/>
                <a:latin typeface="Arial"/>
                <a:ea typeface="ＭＳ Ｐゴシック" charset="0"/>
                <a:cs typeface="Arial"/>
              </a:rPr>
              <a:t>13</a:t>
            </a:r>
            <a:r>
              <a:rPr kumimoji="0" sz="838" b="1" i="0" u="none" strike="noStrike" kern="1200" cap="none" spc="4" normalizeH="0" baseline="0" noProof="0" dirty="0">
                <a:ln>
                  <a:noFill/>
                </a:ln>
                <a:solidFill>
                  <a:prstClr val="black"/>
                </a:solidFill>
                <a:effectLst/>
                <a:uLnTx/>
                <a:uFillTx/>
                <a:latin typeface="Arial"/>
                <a:ea typeface="ＭＳ Ｐゴシック" charset="0"/>
                <a:cs typeface="Arial"/>
              </a:rPr>
              <a:t> </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H</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am</a:t>
            </a:r>
            <a:r>
              <a:rPr kumimoji="0" lang="en-US" sz="838" b="0" i="0" u="none" strike="noStrike" kern="1200" cap="none" spc="35" normalizeH="0" baseline="0" noProof="0" dirty="0">
                <a:ln>
                  <a:noFill/>
                </a:ln>
                <a:solidFill>
                  <a:prstClr val="black"/>
                </a:solidFill>
                <a:effectLst/>
                <a:uLnTx/>
                <a:uFillTx/>
                <a:latin typeface="Arial"/>
                <a:ea typeface="ＭＳ Ｐゴシック" charset="0"/>
                <a:cs typeface="Arial"/>
              </a:rPr>
              <a:t>p</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13" normalizeH="0" baseline="0" noProof="0" dirty="0">
                <a:ln>
                  <a:noFill/>
                </a:ln>
                <a:solidFill>
                  <a:prstClr val="black"/>
                </a:solidFill>
                <a:effectLst/>
                <a:uLnTx/>
                <a:uFillTx/>
                <a:latin typeface="Arial"/>
                <a:ea typeface="ＭＳ Ｐゴシック" charset="0"/>
                <a:cs typeface="Arial"/>
              </a:rPr>
              <a:t>on</a:t>
            </a:r>
            <a:r>
              <a:rPr kumimoji="0" lang="en-US" sz="838" b="0" i="0" u="none" strike="noStrike" kern="1200" cap="none" spc="22" normalizeH="0" baseline="0" noProof="0" dirty="0">
                <a:ln>
                  <a:noFill/>
                </a:ln>
                <a:solidFill>
                  <a:prstClr val="black"/>
                </a:solidFill>
                <a:effectLst/>
                <a:uLnTx/>
                <a:uFillTx/>
                <a:latin typeface="Arial"/>
                <a:ea typeface="ＭＳ Ｐゴシック" charset="0"/>
                <a:cs typeface="Arial"/>
              </a:rPr>
              <a:t> Ci</a:t>
            </a:r>
            <a:r>
              <a:rPr kumimoji="0" lang="en-US"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lang="en-US"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lang="en-US" sz="838" b="0" i="0" u="none" strike="noStrike" kern="1200" cap="none" spc="0" normalizeH="0" baseline="0" noProof="0" dirty="0">
              <a:ln>
                <a:noFill/>
              </a:ln>
              <a:solidFill>
                <a:prstClr val="black"/>
              </a:solidFill>
              <a:effectLst/>
              <a:uLnTx/>
              <a:uFillTx/>
              <a:latin typeface="Arial"/>
              <a:ea typeface="ＭＳ Ｐゴシック" charset="0"/>
              <a:cs typeface="Arial"/>
            </a:endParaRPr>
          </a:p>
          <a:p>
            <a:pPr marL="11206" marR="11206" lvl="0" indent="0" algn="l" defTabSz="914400" rtl="0" eaLnBrk="1" fontAlgn="base" latinLnBrk="0" hangingPunct="1">
              <a:lnSpc>
                <a:spcPct val="99000"/>
              </a:lnSpc>
              <a:spcBef>
                <a:spcPct val="0"/>
              </a:spcBef>
              <a:spcAft>
                <a:spcPct val="0"/>
              </a:spcAft>
              <a:buClrTx/>
              <a:buSzTx/>
              <a:buFontTx/>
              <a:buNone/>
              <a:tabLst/>
              <a:defRPr/>
            </a:pP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po</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r</a:t>
            </a:r>
            <a:r>
              <a:rPr kumimoji="0" sz="838" b="0" i="0" u="none" strike="noStrike" kern="1200" cap="none" spc="4"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N</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e</a:t>
            </a:r>
            <a:r>
              <a:rPr kumimoji="0" sz="838" b="0" i="0" u="none" strike="noStrike" kern="1200" cap="none" spc="44" normalizeH="0" baseline="0" noProof="0" dirty="0">
                <a:ln>
                  <a:noFill/>
                </a:ln>
                <a:solidFill>
                  <a:prstClr val="black"/>
                </a:solidFill>
                <a:effectLst/>
                <a:uLnTx/>
                <a:uFillTx/>
                <a:latin typeface="Arial"/>
                <a:ea typeface="ＭＳ Ｐゴシック" charset="0"/>
                <a:cs typeface="Arial"/>
              </a:rPr>
              <a:t>w</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s </a:t>
            </a:r>
            <a:r>
              <a:rPr kumimoji="0" sz="838" b="0" i="0" u="none" strike="noStrike" kern="1200" cap="none" spc="22" normalizeH="0" baseline="0" noProof="0" dirty="0">
                <a:ln>
                  <a:noFill/>
                </a:ln>
                <a:solidFill>
                  <a:prstClr val="black"/>
                </a:solidFill>
                <a:effectLst/>
                <a:uLnTx/>
                <a:uFillTx/>
                <a:latin typeface="Arial"/>
                <a:ea typeface="ＭＳ Ｐゴシック" charset="0"/>
                <a:cs typeface="Arial"/>
              </a:rPr>
              <a:t>C</a:t>
            </a:r>
            <a:r>
              <a:rPr kumimoji="0" sz="838" b="0" i="0" u="none" strike="noStrike" kern="1200" cap="none" spc="0" normalizeH="0" baseline="0" noProof="0" dirty="0">
                <a:ln>
                  <a:noFill/>
                </a:ln>
                <a:solidFill>
                  <a:prstClr val="black"/>
                </a:solidFill>
                <a:effectLst/>
                <a:uLnTx/>
                <a:uFillTx/>
                <a:latin typeface="Arial"/>
                <a:ea typeface="ＭＳ Ｐゴシック" charset="0"/>
                <a:cs typeface="Arial"/>
              </a:rPr>
              <a:t>i</a:t>
            </a:r>
            <a:r>
              <a:rPr kumimoji="0" sz="838" b="0" i="0" u="none" strike="noStrike" kern="1200" cap="none" spc="13" normalizeH="0" baseline="0" noProof="0" dirty="0">
                <a:ln>
                  <a:noFill/>
                </a:ln>
                <a:solidFill>
                  <a:prstClr val="black"/>
                </a:solidFill>
                <a:effectLst/>
                <a:uLnTx/>
                <a:uFillTx/>
                <a:latin typeface="Arial"/>
                <a:ea typeface="ＭＳ Ｐゴシック" charset="0"/>
                <a:cs typeface="Arial"/>
              </a:rPr>
              <a:t>t</a:t>
            </a:r>
            <a:r>
              <a:rPr kumimoji="0" sz="838" b="0" i="0" u="none" strike="noStrike" kern="1200" cap="none" spc="9" normalizeH="0" baseline="0" noProof="0" dirty="0">
                <a:ln>
                  <a:noFill/>
                </a:ln>
                <a:solidFill>
                  <a:prstClr val="black"/>
                </a:solidFill>
                <a:effectLst/>
                <a:uLnTx/>
                <a:uFillTx/>
                <a:latin typeface="Arial"/>
                <a:ea typeface="ＭＳ Ｐゴシック" charset="0"/>
                <a:cs typeface="Arial"/>
              </a:rPr>
              <a:t>y</a:t>
            </a:r>
            <a:endParaRPr kumimoji="0" sz="838" b="0" i="0" u="none" strike="noStrike" kern="1200" cap="none" spc="0" normalizeH="0" baseline="0" noProof="0" dirty="0">
              <a:ln>
                <a:noFill/>
              </a:ln>
              <a:solidFill>
                <a:prstClr val="black"/>
              </a:solidFill>
              <a:effectLst/>
              <a:uLnTx/>
              <a:uFillTx/>
              <a:latin typeface="Arial"/>
              <a:ea typeface="ＭＳ Ｐゴシック" charset="0"/>
              <a:cs typeface="Arial"/>
            </a:endParaRPr>
          </a:p>
        </p:txBody>
      </p:sp>
      <p:graphicFrame>
        <p:nvGraphicFramePr>
          <p:cNvPr id="18" name="object 18"/>
          <p:cNvGraphicFramePr>
            <a:graphicFrameLocks noGrp="1"/>
          </p:cNvGraphicFramePr>
          <p:nvPr/>
        </p:nvGraphicFramePr>
        <p:xfrm>
          <a:off x="1817585" y="676980"/>
          <a:ext cx="6793917" cy="1494917"/>
        </p:xfrm>
        <a:graphic>
          <a:graphicData uri="http://schemas.openxmlformats.org/drawingml/2006/table">
            <a:tbl>
              <a:tblPr firstRow="1" bandRow="1">
                <a:tableStyleId>{2D5ABB26-0587-4C30-8999-92F81FD0307C}</a:tableStyleId>
              </a:tblPr>
              <a:tblGrid>
                <a:gridCol w="1135173">
                  <a:extLst>
                    <a:ext uri="{9D8B030D-6E8A-4147-A177-3AD203B41FA5}">
                      <a16:colId xmlns:a16="http://schemas.microsoft.com/office/drawing/2014/main" val="20000"/>
                    </a:ext>
                  </a:extLst>
                </a:gridCol>
                <a:gridCol w="1156787">
                  <a:extLst>
                    <a:ext uri="{9D8B030D-6E8A-4147-A177-3AD203B41FA5}">
                      <a16:colId xmlns:a16="http://schemas.microsoft.com/office/drawing/2014/main" val="20001"/>
                    </a:ext>
                  </a:extLst>
                </a:gridCol>
                <a:gridCol w="1291907">
                  <a:extLst>
                    <a:ext uri="{9D8B030D-6E8A-4147-A177-3AD203B41FA5}">
                      <a16:colId xmlns:a16="http://schemas.microsoft.com/office/drawing/2014/main" val="20002"/>
                    </a:ext>
                  </a:extLst>
                </a:gridCol>
                <a:gridCol w="1220065">
                  <a:extLst>
                    <a:ext uri="{9D8B030D-6E8A-4147-A177-3AD203B41FA5}">
                      <a16:colId xmlns:a16="http://schemas.microsoft.com/office/drawing/2014/main" val="20003"/>
                    </a:ext>
                  </a:extLst>
                </a:gridCol>
                <a:gridCol w="818495">
                  <a:extLst>
                    <a:ext uri="{9D8B030D-6E8A-4147-A177-3AD203B41FA5}">
                      <a16:colId xmlns:a16="http://schemas.microsoft.com/office/drawing/2014/main" val="20004"/>
                    </a:ext>
                  </a:extLst>
                </a:gridCol>
                <a:gridCol w="1171490">
                  <a:extLst>
                    <a:ext uri="{9D8B030D-6E8A-4147-A177-3AD203B41FA5}">
                      <a16:colId xmlns:a16="http://schemas.microsoft.com/office/drawing/2014/main" val="20005"/>
                    </a:ext>
                  </a:extLst>
                </a:gridCol>
              </a:tblGrid>
              <a:tr h="251567">
                <a:tc>
                  <a:txBody>
                    <a:bodyPr/>
                    <a:lstStyle/>
                    <a:p>
                      <a:pPr marL="2540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5</a:t>
                      </a:r>
                      <a:endParaRPr sz="840" dirty="0">
                        <a:latin typeface="Arial"/>
                        <a:cs typeface="Arial"/>
                      </a:endParaRPr>
                    </a:p>
                    <a:p>
                      <a:pPr marL="25400">
                        <a:lnSpc>
                          <a:spcPts val="1130"/>
                        </a:lnSpc>
                      </a:pPr>
                      <a:r>
                        <a:rPr lang="en-US" sz="840" spc="-10" dirty="0">
                          <a:latin typeface="Arial"/>
                          <a:cs typeface="Arial"/>
                        </a:rPr>
                        <a:t>Accomack</a:t>
                      </a:r>
                      <a:endParaRPr sz="840" dirty="0">
                        <a:latin typeface="Arial"/>
                        <a:cs typeface="Arial"/>
                      </a:endParaRPr>
                    </a:p>
                  </a:txBody>
                  <a:tcPr marL="0" marR="0" marT="0" marB="0"/>
                </a:tc>
                <a:tc>
                  <a:txBody>
                    <a:bodyPr/>
                    <a:lstStyle/>
                    <a:p>
                      <a:pPr marL="2806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8</a:t>
                      </a:r>
                      <a:endParaRPr sz="840" dirty="0">
                        <a:latin typeface="Arial"/>
                        <a:cs typeface="Arial"/>
                      </a:endParaRPr>
                    </a:p>
                    <a:p>
                      <a:pPr marL="280670" marR="0" lvl="0" indent="0" algn="l" defTabSz="914400" rtl="0" eaLnBrk="1" fontAlgn="auto" latinLnBrk="0" hangingPunct="1">
                        <a:lnSpc>
                          <a:spcPts val="113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ha</a:t>
                      </a:r>
                      <a:r>
                        <a:rPr lang="en-US" sz="840" spc="5" dirty="0">
                          <a:latin typeface="Arial"/>
                          <a:cs typeface="Arial"/>
                        </a:rPr>
                        <a:t>r</a:t>
                      </a:r>
                      <a:r>
                        <a:rPr lang="en-US" sz="840" spc="-5" dirty="0">
                          <a:latin typeface="Arial"/>
                          <a:cs typeface="Arial"/>
                        </a:rPr>
                        <a:t>l</a:t>
                      </a:r>
                      <a:r>
                        <a:rPr lang="en-US" sz="840" spc="0" dirty="0">
                          <a:latin typeface="Arial"/>
                          <a:cs typeface="Arial"/>
                        </a:rPr>
                        <a:t>es</a:t>
                      </a:r>
                      <a:r>
                        <a:rPr lang="en-US" sz="840" spc="3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lang="en-US" sz="840" dirty="0">
                        <a:latin typeface="Arial"/>
                        <a:cs typeface="Arial"/>
                      </a:endParaRPr>
                    </a:p>
                  </a:txBody>
                  <a:tcPr marL="0" marR="0" marT="0" marB="0"/>
                </a:tc>
                <a:tc>
                  <a:txBody>
                    <a:bodyPr/>
                    <a:lstStyle/>
                    <a:p>
                      <a:pPr marL="318770">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10</a:t>
                      </a:r>
                      <a:endParaRPr sz="840" dirty="0">
                        <a:latin typeface="Arial"/>
                        <a:cs typeface="Arial"/>
                      </a:endParaRPr>
                    </a:p>
                    <a:p>
                      <a:pPr marL="318770">
                        <a:lnSpc>
                          <a:spcPts val="1130"/>
                        </a:lnSpc>
                      </a:pPr>
                      <a:r>
                        <a:rPr lang="en-US" sz="840" spc="-45" dirty="0">
                          <a:latin typeface="Arial"/>
                          <a:cs typeface="Arial"/>
                        </a:rPr>
                        <a:t>Amelia</a:t>
                      </a:r>
                      <a:endParaRPr sz="840" dirty="0">
                        <a:latin typeface="Arial"/>
                        <a:cs typeface="Arial"/>
                      </a:endParaRPr>
                    </a:p>
                  </a:txBody>
                  <a:tcPr marL="0" marR="0" marT="0"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Patrick</a:t>
                      </a:r>
                    </a:p>
                    <a:p>
                      <a:pPr marL="0" marR="0" lvl="0" indent="0" algn="l" defTabSz="914400" rtl="0" eaLnBrk="1" fontAlgn="b" latinLnBrk="0" hangingPunct="1">
                        <a:lnSpc>
                          <a:spcPct val="100000"/>
                        </a:lnSpc>
                        <a:spcBef>
                          <a:spcPts val="0"/>
                        </a:spcBef>
                        <a:spcAft>
                          <a:spcPts val="0"/>
                        </a:spcAft>
                        <a:buClrTx/>
                        <a:buSzTx/>
                        <a:buFontTx/>
                        <a:buNone/>
                        <a:tabLst/>
                        <a:defRPr/>
                      </a:pPr>
                      <a:r>
                        <a:rPr lang="en-US" sz="840" spc="5" dirty="0">
                          <a:latin typeface="Arial"/>
                          <a:cs typeface="Arial"/>
                        </a:rPr>
                        <a:t>Petersburg</a:t>
                      </a:r>
                      <a:r>
                        <a:rPr lang="en-US" sz="840" spc="5" baseline="0" dirty="0">
                          <a:latin typeface="Arial"/>
                          <a:cs typeface="Arial"/>
                        </a:rPr>
                        <a:t> City</a:t>
                      </a:r>
                      <a:endParaRPr lang="en-US" sz="840" dirty="0">
                        <a:latin typeface="Arial"/>
                        <a:cs typeface="Arial"/>
                      </a:endParaRPr>
                    </a:p>
                  </a:txBody>
                  <a:tcPr marL="164592" marR="0" marT="0" marB="0"/>
                </a:tc>
                <a:tc>
                  <a:txBody>
                    <a:bodyPr/>
                    <a:lstStyle/>
                    <a:p>
                      <a:pPr marL="245745">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45" dirty="0">
                          <a:latin typeface="Arial"/>
                          <a:cs typeface="Arial"/>
                        </a:rPr>
                        <a:t>1</a:t>
                      </a:r>
                      <a:r>
                        <a:rPr sz="840" b="1" spc="0" dirty="0">
                          <a:latin typeface="Arial"/>
                          <a:cs typeface="Arial"/>
                        </a:rPr>
                        <a:t>1</a:t>
                      </a:r>
                      <a:endParaRPr lang="en-US" sz="840" b="0" spc="0" dirty="0">
                        <a:latin typeface="Arial"/>
                        <a:cs typeface="Arial"/>
                      </a:endParaRPr>
                    </a:p>
                    <a:p>
                      <a:pPr marL="245745">
                        <a:lnSpc>
                          <a:spcPct val="100000"/>
                        </a:lnSpc>
                      </a:pPr>
                      <a:r>
                        <a:rPr lang="en-US" sz="840" spc="-5" dirty="0">
                          <a:latin typeface="Arial"/>
                          <a:cs typeface="Arial"/>
                        </a:rPr>
                        <a:t>Bland</a:t>
                      </a:r>
                      <a:endParaRPr sz="840" dirty="0">
                        <a:latin typeface="Arial"/>
                        <a:cs typeface="Arial"/>
                      </a:endParaRPr>
                    </a:p>
                  </a:txBody>
                  <a:tcPr marL="0" marR="0" marT="0" marB="0"/>
                </a:tc>
                <a:tc>
                  <a:txBody>
                    <a:bodyPr/>
                    <a:lstStyle/>
                    <a:p>
                      <a:pPr marL="233679">
                        <a:lnSpc>
                          <a:spcPct val="100000"/>
                        </a:lnSpc>
                      </a:pPr>
                      <a:r>
                        <a:rPr sz="840" b="1" spc="5" dirty="0">
                          <a:latin typeface="Arial"/>
                          <a:cs typeface="Arial"/>
                        </a:rPr>
                        <a:t>R</a:t>
                      </a:r>
                      <a:r>
                        <a:rPr sz="840" b="1" spc="0" dirty="0">
                          <a:latin typeface="Arial"/>
                          <a:cs typeface="Arial"/>
                        </a:rPr>
                        <a:t>e</a:t>
                      </a:r>
                      <a:r>
                        <a:rPr sz="840" b="1" spc="-5" dirty="0">
                          <a:latin typeface="Arial"/>
                          <a:cs typeface="Arial"/>
                        </a:rPr>
                        <a:t>g</a:t>
                      </a:r>
                      <a:r>
                        <a:rPr sz="840" b="1" spc="10" dirty="0">
                          <a:latin typeface="Arial"/>
                          <a:cs typeface="Arial"/>
                        </a:rPr>
                        <a:t>i</a:t>
                      </a:r>
                      <a:r>
                        <a:rPr sz="840" b="1" spc="-5" dirty="0">
                          <a:latin typeface="Arial"/>
                          <a:cs typeface="Arial"/>
                        </a:rPr>
                        <a:t>o</a:t>
                      </a:r>
                      <a:r>
                        <a:rPr sz="840" b="1" spc="0" dirty="0">
                          <a:latin typeface="Arial"/>
                          <a:cs typeface="Arial"/>
                        </a:rPr>
                        <a:t>n</a:t>
                      </a:r>
                      <a:r>
                        <a:rPr sz="840" b="1" spc="20" dirty="0">
                          <a:latin typeface="Arial"/>
                          <a:cs typeface="Arial"/>
                        </a:rPr>
                        <a:t> </a:t>
                      </a:r>
                      <a:r>
                        <a:rPr sz="840" b="1" spc="0" dirty="0">
                          <a:latin typeface="Arial"/>
                          <a:cs typeface="Arial"/>
                        </a:rPr>
                        <a:t>12</a:t>
                      </a:r>
                      <a:endParaRPr sz="840" dirty="0">
                        <a:latin typeface="Arial"/>
                        <a:cs typeface="Arial"/>
                      </a:endParaRPr>
                    </a:p>
                    <a:p>
                      <a:pPr marL="233679">
                        <a:lnSpc>
                          <a:spcPts val="1130"/>
                        </a:lnSpc>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0" dirty="0">
                          <a:latin typeface="Arial"/>
                          <a:cs typeface="Arial"/>
                        </a:rPr>
                        <a:t>apea</a:t>
                      </a:r>
                      <a:r>
                        <a:rPr lang="en-US" sz="840" spc="10" dirty="0">
                          <a:latin typeface="Arial"/>
                          <a:cs typeface="Arial"/>
                        </a:rPr>
                        <a:t>k</a:t>
                      </a:r>
                      <a:r>
                        <a:rPr lang="en-US" sz="840" spc="0" dirty="0">
                          <a:latin typeface="Arial"/>
                          <a:cs typeface="Arial"/>
                        </a:rPr>
                        <a:t>e</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0"/>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Caroline</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C</a:t>
                      </a:r>
                      <a:r>
                        <a:rPr lang="en-US" sz="840" spc="0" dirty="0">
                          <a:latin typeface="Arial"/>
                          <a:cs typeface="Arial"/>
                        </a:rPr>
                        <a:t>he</a:t>
                      </a:r>
                      <a:r>
                        <a:rPr lang="en-US" sz="840" spc="10" dirty="0">
                          <a:latin typeface="Arial"/>
                          <a:cs typeface="Arial"/>
                        </a:rPr>
                        <a:t>s</a:t>
                      </a:r>
                      <a:r>
                        <a:rPr lang="en-US" sz="840" spc="-10" dirty="0">
                          <a:latin typeface="Arial"/>
                          <a:cs typeface="Arial"/>
                        </a:rPr>
                        <a:t>t</a:t>
                      </a:r>
                      <a:r>
                        <a:rPr lang="en-US" sz="840" spc="25" dirty="0">
                          <a:latin typeface="Arial"/>
                          <a:cs typeface="Arial"/>
                        </a:rPr>
                        <a:t>e</a:t>
                      </a:r>
                      <a:r>
                        <a:rPr lang="en-US" sz="840" spc="-20" dirty="0">
                          <a:latin typeface="Arial"/>
                          <a:cs typeface="Arial"/>
                        </a:rPr>
                        <a:t>r</a:t>
                      </a:r>
                      <a:r>
                        <a:rPr lang="en-US" sz="840" spc="10" dirty="0">
                          <a:latin typeface="Arial"/>
                          <a:cs typeface="Arial"/>
                        </a:rPr>
                        <a:t>f</a:t>
                      </a:r>
                      <a:r>
                        <a:rPr lang="en-US" sz="840" spc="-5" dirty="0">
                          <a:latin typeface="Arial"/>
                          <a:cs typeface="Arial"/>
                        </a:rPr>
                        <a:t>i</a:t>
                      </a:r>
                      <a:r>
                        <a:rPr lang="en-US" sz="840" spc="0" dirty="0">
                          <a:latin typeface="Arial"/>
                          <a:cs typeface="Arial"/>
                        </a:rPr>
                        <a:t>e</a:t>
                      </a:r>
                      <a:r>
                        <a:rPr lang="en-US" sz="840" spc="20" dirty="0">
                          <a:latin typeface="Arial"/>
                          <a:cs typeface="Arial"/>
                        </a:rPr>
                        <a:t>l</a:t>
                      </a:r>
                      <a:r>
                        <a:rPr lang="en-US" sz="840" spc="0" dirty="0">
                          <a:latin typeface="Arial"/>
                          <a:cs typeface="Arial"/>
                        </a:rPr>
                        <a:t>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Amherst</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Pittsylvania</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Bristol City</a:t>
                      </a:r>
                    </a:p>
                  </a:txBody>
                  <a:tcPr marL="256032" marR="9525" marT="9525" marB="0"/>
                </a:tc>
                <a:tc>
                  <a:txBody>
                    <a:bodyPr/>
                    <a:lstStyle/>
                    <a:p>
                      <a:pPr marL="233679">
                        <a:lnSpc>
                          <a:spcPct val="100000"/>
                        </a:lnSpc>
                      </a:pPr>
                      <a:r>
                        <a:rPr lang="en-US" sz="840" spc="-5" dirty="0">
                          <a:latin typeface="Arial"/>
                          <a:cs typeface="Arial"/>
                        </a:rPr>
                        <a:t>F</a:t>
                      </a:r>
                      <a:r>
                        <a:rPr lang="en-US" sz="840" spc="5" dirty="0">
                          <a:latin typeface="Arial"/>
                          <a:cs typeface="Arial"/>
                        </a:rPr>
                        <a:t>r</a:t>
                      </a:r>
                      <a:r>
                        <a:rPr lang="en-US" sz="840" spc="0" dirty="0">
                          <a:latin typeface="Arial"/>
                          <a:cs typeface="Arial"/>
                        </a:rPr>
                        <a:t>an</a:t>
                      </a:r>
                      <a:r>
                        <a:rPr lang="en-US" sz="840" spc="10" dirty="0">
                          <a:latin typeface="Arial"/>
                          <a:cs typeface="Arial"/>
                        </a:rPr>
                        <a:t>k</a:t>
                      </a:r>
                      <a:r>
                        <a:rPr lang="en-US" sz="840" spc="-5" dirty="0">
                          <a:latin typeface="Arial"/>
                          <a:cs typeface="Arial"/>
                        </a:rPr>
                        <a:t>l</a:t>
                      </a:r>
                      <a:r>
                        <a:rPr lang="en-US" sz="840" spc="20" dirty="0">
                          <a:latin typeface="Arial"/>
                          <a:cs typeface="Arial"/>
                        </a:rPr>
                        <a:t>i</a:t>
                      </a:r>
                      <a:r>
                        <a:rPr lang="en-US" sz="840" spc="0" dirty="0">
                          <a:latin typeface="Arial"/>
                          <a:cs typeface="Arial"/>
                        </a:rPr>
                        <a:t>n </a:t>
                      </a:r>
                      <a:r>
                        <a:rPr lang="en-US" sz="840" spc="5" dirty="0">
                          <a:latin typeface="Arial"/>
                          <a:cs typeface="Arial"/>
                        </a:rPr>
                        <a:t>C</a:t>
                      </a:r>
                      <a:r>
                        <a:rPr lang="en-US" sz="840" spc="20"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1"/>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Essex</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dirty="0">
                          <a:latin typeface="Arial"/>
                          <a:cs typeface="Arial"/>
                        </a:rPr>
                        <a:t>Goo</a:t>
                      </a:r>
                      <a:r>
                        <a:rPr lang="en-US" sz="840" spc="10" dirty="0">
                          <a:latin typeface="Arial"/>
                          <a:cs typeface="Arial"/>
                        </a:rPr>
                        <a:t>c</a:t>
                      </a:r>
                      <a:r>
                        <a:rPr lang="en-US" sz="840" spc="0" dirty="0">
                          <a:latin typeface="Arial"/>
                          <a:cs typeface="Arial"/>
                        </a:rPr>
                        <a:t>h</a:t>
                      </a:r>
                      <a:r>
                        <a:rPr lang="en-US" sz="840" spc="20" dirty="0">
                          <a:latin typeface="Arial"/>
                          <a:cs typeface="Arial"/>
                        </a:rPr>
                        <a:t>l</a:t>
                      </a:r>
                      <a:r>
                        <a:rPr lang="en-US" sz="840" spc="0" dirty="0">
                          <a:latin typeface="Arial"/>
                          <a:cs typeface="Arial"/>
                        </a:rPr>
                        <a:t>and</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Appomattox</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Edward</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Buchanan</a:t>
                      </a:r>
                    </a:p>
                  </a:txBody>
                  <a:tcPr marL="256032" marR="9525" marT="9525" marB="0"/>
                </a:tc>
                <a:tc>
                  <a:txBody>
                    <a:bodyPr/>
                    <a:lstStyle/>
                    <a:p>
                      <a:pPr marL="233679">
                        <a:lnSpc>
                          <a:spcPct val="100000"/>
                        </a:lnSpc>
                      </a:pPr>
                      <a:r>
                        <a:rPr lang="en-US" sz="840" spc="-10" dirty="0">
                          <a:latin typeface="Arial"/>
                          <a:cs typeface="Arial"/>
                        </a:rPr>
                        <a:t>I</a:t>
                      </a:r>
                      <a:r>
                        <a:rPr lang="en-US" sz="840" spc="10" dirty="0">
                          <a:latin typeface="Arial"/>
                          <a:cs typeface="Arial"/>
                        </a:rPr>
                        <a:t>s</a:t>
                      </a:r>
                      <a:r>
                        <a:rPr lang="en-US" sz="840" spc="-5" dirty="0">
                          <a:latin typeface="Arial"/>
                          <a:cs typeface="Arial"/>
                        </a:rPr>
                        <a:t>l</a:t>
                      </a:r>
                      <a:r>
                        <a:rPr lang="en-US" sz="840" spc="0" dirty="0">
                          <a:latin typeface="Arial"/>
                          <a:cs typeface="Arial"/>
                        </a:rPr>
                        <a:t>e</a:t>
                      </a:r>
                      <a:r>
                        <a:rPr lang="en-US" sz="840" spc="25" dirty="0">
                          <a:latin typeface="Arial"/>
                          <a:cs typeface="Arial"/>
                        </a:rPr>
                        <a:t> </a:t>
                      </a:r>
                      <a:r>
                        <a:rPr lang="en-US" sz="840" spc="0" dirty="0">
                          <a:latin typeface="Arial"/>
                          <a:cs typeface="Arial"/>
                        </a:rPr>
                        <a:t>of</a:t>
                      </a:r>
                      <a:r>
                        <a:rPr lang="en-US" sz="840" spc="10" dirty="0">
                          <a:latin typeface="Arial"/>
                          <a:cs typeface="Arial"/>
                        </a:rPr>
                        <a:t> </a:t>
                      </a:r>
                      <a:r>
                        <a:rPr lang="en-US" sz="840" spc="30" dirty="0">
                          <a:latin typeface="Arial"/>
                          <a:cs typeface="Arial"/>
                        </a:rPr>
                        <a:t>W</a:t>
                      </a:r>
                      <a:r>
                        <a:rPr lang="en-US" sz="840" spc="-5" dirty="0">
                          <a:latin typeface="Arial"/>
                          <a:cs typeface="Arial"/>
                        </a:rPr>
                        <a:t>i</a:t>
                      </a:r>
                      <a:r>
                        <a:rPr lang="en-US" sz="840" spc="0" dirty="0">
                          <a:latin typeface="Arial"/>
                          <a:cs typeface="Arial"/>
                        </a:rPr>
                        <a:t>ght</a:t>
                      </a:r>
                      <a:endParaRPr sz="840" dirty="0">
                        <a:latin typeface="Arial"/>
                        <a:cs typeface="Arial"/>
                      </a:endParaRPr>
                    </a:p>
                  </a:txBody>
                  <a:tcPr marL="0" marR="0" marT="0" marB="0"/>
                </a:tc>
                <a:extLst>
                  <a:ext uri="{0D108BD9-81ED-4DB2-BD59-A6C34878D82A}">
                    <a16:rowId xmlns:a16="http://schemas.microsoft.com/office/drawing/2014/main" val="10002"/>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Gloucester</a:t>
                      </a:r>
                    </a:p>
                  </a:txBody>
                  <a:tcPr marL="9525" marR="9525" marT="9525" marB="0" anchor="ctr"/>
                </a:tc>
                <a:tc>
                  <a:txBody>
                    <a:bodyPr/>
                    <a:lstStyle/>
                    <a:p>
                      <a:pPr marL="280670">
                        <a:lnSpc>
                          <a:spcPct val="100000"/>
                        </a:lnSpc>
                      </a:pPr>
                      <a:r>
                        <a:rPr sz="840" spc="5" dirty="0">
                          <a:latin typeface="Arial"/>
                          <a:cs typeface="Arial"/>
                        </a:rPr>
                        <a:t>H</a:t>
                      </a:r>
                      <a:r>
                        <a:rPr sz="840" spc="0" dirty="0">
                          <a:latin typeface="Arial"/>
                          <a:cs typeface="Arial"/>
                        </a:rPr>
                        <a:t>ano</a:t>
                      </a:r>
                      <a:r>
                        <a:rPr sz="840" spc="10" dirty="0">
                          <a:latin typeface="Arial"/>
                          <a:cs typeface="Arial"/>
                        </a:rPr>
                        <a:t>v</a:t>
                      </a:r>
                      <a:r>
                        <a:rPr sz="840" spc="0" dirty="0">
                          <a:latin typeface="Arial"/>
                          <a:cs typeface="Arial"/>
                        </a:rPr>
                        <a:t>er</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Prince George</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Carroll</a:t>
                      </a:r>
                    </a:p>
                  </a:txBody>
                  <a:tcPr marL="256032" marR="9525" marT="9525" marB="0"/>
                </a:tc>
                <a:tc>
                  <a:txBody>
                    <a:bodyPr/>
                    <a:lstStyle/>
                    <a:p>
                      <a:pPr marL="233679">
                        <a:lnSpc>
                          <a:spcPct val="100000"/>
                        </a:lnSpc>
                      </a:pPr>
                      <a:r>
                        <a:rPr lang="en-US" sz="840" spc="5" dirty="0">
                          <a:latin typeface="Arial"/>
                          <a:cs typeface="Arial"/>
                        </a:rPr>
                        <a:t>N</a:t>
                      </a:r>
                      <a:r>
                        <a:rPr lang="en-US" sz="840" spc="0" dirty="0">
                          <a:latin typeface="Arial"/>
                          <a:cs typeface="Arial"/>
                        </a:rPr>
                        <a:t>o</a:t>
                      </a:r>
                      <a:r>
                        <a:rPr lang="en-US" sz="840" spc="5" dirty="0">
                          <a:latin typeface="Arial"/>
                          <a:cs typeface="Arial"/>
                        </a:rPr>
                        <a:t>r</a:t>
                      </a:r>
                      <a:r>
                        <a:rPr lang="en-US" sz="840" spc="-10" dirty="0">
                          <a:latin typeface="Arial"/>
                          <a:cs typeface="Arial"/>
                        </a:rPr>
                        <a:t>f</a:t>
                      </a:r>
                      <a:r>
                        <a:rPr lang="en-US" sz="840" spc="0" dirty="0">
                          <a:latin typeface="Arial"/>
                          <a:cs typeface="Arial"/>
                        </a:rPr>
                        <a:t>o</a:t>
                      </a:r>
                      <a:r>
                        <a:rPr lang="en-US" sz="840" spc="20" dirty="0">
                          <a:latin typeface="Arial"/>
                          <a:cs typeface="Arial"/>
                        </a:rPr>
                        <a:t>l</a:t>
                      </a:r>
                      <a:r>
                        <a:rPr lang="en-US" sz="840" spc="0" dirty="0">
                          <a:latin typeface="Arial"/>
                          <a:cs typeface="Arial"/>
                        </a:rPr>
                        <a:t>k</a:t>
                      </a:r>
                      <a:r>
                        <a:rPr lang="en-US" sz="840" spc="10"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3"/>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James City</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H</a:t>
                      </a:r>
                      <a:r>
                        <a:rPr lang="en-US" sz="840" spc="0" dirty="0">
                          <a:latin typeface="Arial"/>
                          <a:cs typeface="Arial"/>
                        </a:rPr>
                        <a:t>en</a:t>
                      </a: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o</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Bedford City</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Surrey</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Dickenson</a:t>
                      </a:r>
                    </a:p>
                  </a:txBody>
                  <a:tcPr marL="256032" marR="9525" marT="9525" marB="0"/>
                </a:tc>
                <a:tc>
                  <a:txBody>
                    <a:bodyPr/>
                    <a:lstStyle/>
                    <a:p>
                      <a:pPr marL="233679">
                        <a:lnSpc>
                          <a:spcPct val="100000"/>
                        </a:lnSpc>
                      </a:pPr>
                      <a:r>
                        <a:rPr lang="en-US" sz="840" spc="-10" dirty="0">
                          <a:latin typeface="Arial"/>
                          <a:cs typeface="Arial"/>
                        </a:rPr>
                        <a:t>P</a:t>
                      </a:r>
                      <a:r>
                        <a:rPr lang="en-US" sz="840" spc="0" dirty="0">
                          <a:latin typeface="Arial"/>
                          <a:cs typeface="Arial"/>
                        </a:rPr>
                        <a:t>o</a:t>
                      </a:r>
                      <a:r>
                        <a:rPr lang="en-US" sz="840" spc="5" dirty="0">
                          <a:latin typeface="Arial"/>
                          <a:cs typeface="Arial"/>
                        </a:rPr>
                        <a:t>r</a:t>
                      </a:r>
                      <a:r>
                        <a:rPr lang="en-US" sz="840" spc="10" dirty="0">
                          <a:latin typeface="Arial"/>
                          <a:cs typeface="Arial"/>
                        </a:rPr>
                        <a:t>ts</a:t>
                      </a:r>
                      <a:r>
                        <a:rPr lang="en-US" sz="840" spc="-5" dirty="0">
                          <a:latin typeface="Arial"/>
                          <a:cs typeface="Arial"/>
                        </a:rPr>
                        <a:t>m</a:t>
                      </a:r>
                      <a:r>
                        <a:rPr lang="en-US" sz="840" spc="25" dirty="0">
                          <a:latin typeface="Arial"/>
                          <a:cs typeface="Arial"/>
                        </a:rPr>
                        <a:t>o</a:t>
                      </a:r>
                      <a:r>
                        <a:rPr lang="en-US" sz="840" spc="0" dirty="0">
                          <a:latin typeface="Arial"/>
                          <a:cs typeface="Arial"/>
                        </a:rPr>
                        <a:t>u</a:t>
                      </a:r>
                      <a:r>
                        <a:rPr lang="en-US" sz="840" spc="-10" dirty="0">
                          <a:latin typeface="Arial"/>
                          <a:cs typeface="Arial"/>
                        </a:rPr>
                        <a:t>t</a:t>
                      </a:r>
                      <a:r>
                        <a:rPr lang="en-US" sz="840" spc="0" dirty="0">
                          <a:latin typeface="Arial"/>
                          <a:cs typeface="Arial"/>
                        </a:rPr>
                        <a:t>h</a:t>
                      </a:r>
                      <a:r>
                        <a:rPr lang="en-US" sz="840" spc="25" dirty="0">
                          <a:latin typeface="Arial"/>
                          <a:cs typeface="Arial"/>
                        </a:rPr>
                        <a:t> </a:t>
                      </a:r>
                      <a:r>
                        <a:rPr lang="en-US" sz="840" spc="5" dirty="0">
                          <a:latin typeface="Arial"/>
                          <a:cs typeface="Arial"/>
                        </a:rPr>
                        <a:t>C</a:t>
                      </a:r>
                      <a:r>
                        <a:rPr lang="en-US" sz="840" spc="20"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4"/>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and Queen</a:t>
                      </a:r>
                    </a:p>
                  </a:txBody>
                  <a:tcPr marL="9525" marR="9525" marT="9525" marB="0" anchor="ctr"/>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K</a:t>
                      </a:r>
                      <a:r>
                        <a:rPr lang="en-US" sz="840" spc="20" dirty="0">
                          <a:latin typeface="Arial"/>
                          <a:cs typeface="Arial"/>
                        </a:rPr>
                        <a:t>i</a:t>
                      </a:r>
                      <a:r>
                        <a:rPr lang="en-US" sz="840" spc="0" dirty="0">
                          <a:latin typeface="Arial"/>
                          <a:cs typeface="Arial"/>
                        </a:rPr>
                        <a:t>ng </a:t>
                      </a:r>
                      <a:r>
                        <a:rPr lang="en-US" sz="840" spc="30" dirty="0">
                          <a:latin typeface="Arial"/>
                          <a:cs typeface="Arial"/>
                        </a:rPr>
                        <a:t>W</a:t>
                      </a:r>
                      <a:r>
                        <a:rPr lang="en-US" sz="840" spc="-5" dirty="0">
                          <a:latin typeface="Arial"/>
                          <a:cs typeface="Arial"/>
                        </a:rPr>
                        <a:t>il</a:t>
                      </a:r>
                      <a:r>
                        <a:rPr lang="en-US" sz="840" spc="20" dirty="0">
                          <a:latin typeface="Arial"/>
                          <a:cs typeface="Arial"/>
                        </a:rPr>
                        <a:t>l</a:t>
                      </a:r>
                      <a:r>
                        <a:rPr lang="en-US" sz="840" spc="-5" dirty="0">
                          <a:latin typeface="Arial"/>
                          <a:cs typeface="Arial"/>
                        </a:rPr>
                        <a:t>i</a:t>
                      </a:r>
                      <a:r>
                        <a:rPr lang="en-US" sz="840" spc="0" dirty="0">
                          <a:latin typeface="Arial"/>
                          <a:cs typeface="Arial"/>
                        </a:rPr>
                        <a:t>am</a:t>
                      </a:r>
                      <a:endParaRPr lang="en-US" sz="840" dirty="0">
                        <a:latin typeface="Arial"/>
                        <a:cs typeface="Arial"/>
                      </a:endParaRPr>
                    </a:p>
                  </a:txBody>
                  <a:tcPr marL="0" marR="0" marT="0" marB="0"/>
                </a:tc>
                <a:tc>
                  <a:txBody>
                    <a:bodyPr/>
                    <a:lstStyle/>
                    <a:p>
                      <a:pPr algn="l" fontAlgn="b"/>
                      <a:r>
                        <a:rPr lang="en-US" sz="840" b="0" i="0" u="none" strike="noStrike">
                          <a:solidFill>
                            <a:srgbClr val="000000"/>
                          </a:solidFill>
                          <a:effectLst/>
                          <a:latin typeface="Arial" panose="020B0604020202020204" pitchFamily="34" charset="0"/>
                          <a:cs typeface="Arial" panose="020B0604020202020204" pitchFamily="34" charset="0"/>
                        </a:rPr>
                        <a:t>Brunswick</a:t>
                      </a:r>
                    </a:p>
                  </a:txBody>
                  <a:tcPr marL="320040" marR="9525" marT="9525" marB="0" anchor="b"/>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Sussex</a:t>
                      </a:r>
                    </a:p>
                  </a:txBody>
                  <a:tcPr marL="164592" marR="9525" marT="9525" marB="0" anchor="b"/>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Floyd</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o</a:t>
                      </a:r>
                      <a:r>
                        <a:rPr lang="en-US" sz="840" spc="25" dirty="0">
                          <a:latin typeface="Arial"/>
                          <a:cs typeface="Arial"/>
                        </a:rPr>
                        <a:t>u</a:t>
                      </a:r>
                      <a:r>
                        <a:rPr lang="en-US" sz="840" spc="-10" dirty="0">
                          <a:latin typeface="Arial"/>
                          <a:cs typeface="Arial"/>
                        </a:rPr>
                        <a:t>t</a:t>
                      </a:r>
                      <a:r>
                        <a:rPr lang="en-US" sz="840" spc="0" dirty="0">
                          <a:latin typeface="Arial"/>
                          <a:cs typeface="Arial"/>
                        </a:rPr>
                        <a:t>h</a:t>
                      </a:r>
                      <a:r>
                        <a:rPr lang="en-US" sz="840" spc="25" dirty="0">
                          <a:latin typeface="Arial"/>
                          <a:cs typeface="Arial"/>
                        </a:rPr>
                        <a:t>a</a:t>
                      </a:r>
                      <a:r>
                        <a:rPr lang="en-US" sz="840" spc="-5" dirty="0">
                          <a:latin typeface="Arial"/>
                          <a:cs typeface="Arial"/>
                        </a:rPr>
                        <a:t>m</a:t>
                      </a:r>
                      <a:r>
                        <a:rPr lang="en-US" sz="840" spc="0" dirty="0">
                          <a:latin typeface="Arial"/>
                          <a:cs typeface="Arial"/>
                        </a:rPr>
                        <a:t>p</a:t>
                      </a:r>
                      <a:r>
                        <a:rPr lang="en-US" sz="840" spc="10" dirty="0">
                          <a:latin typeface="Arial"/>
                          <a:cs typeface="Arial"/>
                        </a:rPr>
                        <a:t>t</a:t>
                      </a:r>
                      <a:r>
                        <a:rPr lang="en-US" sz="840" spc="0" dirty="0">
                          <a:latin typeface="Arial"/>
                          <a:cs typeface="Arial"/>
                        </a:rPr>
                        <a:t>on</a:t>
                      </a:r>
                      <a:endParaRPr sz="840" dirty="0">
                        <a:latin typeface="Arial"/>
                        <a:cs typeface="Arial"/>
                      </a:endParaRPr>
                    </a:p>
                  </a:txBody>
                  <a:tcPr marL="0" marR="0" marT="0" marB="0"/>
                </a:tc>
                <a:extLst>
                  <a:ext uri="{0D108BD9-81ED-4DB2-BD59-A6C34878D82A}">
                    <a16:rowId xmlns:a16="http://schemas.microsoft.com/office/drawing/2014/main" val="10005"/>
                  </a:ext>
                </a:extLst>
              </a:tr>
              <a:tr h="91440">
                <a:tc>
                  <a:txBody>
                    <a:bodyPr/>
                    <a:lstStyle/>
                    <a:p>
                      <a:pPr algn="l" rtl="0" fontAlgn="ctr"/>
                      <a:r>
                        <a:rPr lang="en-US" sz="840" b="0" i="0" u="none" strike="noStrike" dirty="0">
                          <a:solidFill>
                            <a:srgbClr val="000000"/>
                          </a:solidFill>
                          <a:effectLst/>
                          <a:latin typeface="Arial" panose="020B0604020202020204" pitchFamily="34" charset="0"/>
                          <a:cs typeface="Arial" panose="020B0604020202020204" pitchFamily="34" charset="0"/>
                        </a:rPr>
                        <a:t>King George</a:t>
                      </a:r>
                    </a:p>
                  </a:txBody>
                  <a:tcPr marL="9525" marR="9525" marT="9525" marB="0" anchor="ctr"/>
                </a:tc>
                <a:tc>
                  <a:txBody>
                    <a:bodyPr/>
                    <a:lstStyle/>
                    <a:p>
                      <a:pPr marL="280670">
                        <a:lnSpc>
                          <a:spcPct val="100000"/>
                        </a:lnSpc>
                      </a:pPr>
                      <a:r>
                        <a:rPr sz="840" spc="5" dirty="0">
                          <a:latin typeface="Arial"/>
                          <a:cs typeface="Arial"/>
                        </a:rPr>
                        <a:t>N</a:t>
                      </a:r>
                      <a:r>
                        <a:rPr sz="840" spc="0" dirty="0">
                          <a:latin typeface="Arial"/>
                          <a:cs typeface="Arial"/>
                        </a:rPr>
                        <a:t>ew</a:t>
                      </a:r>
                      <a:r>
                        <a:rPr sz="840" spc="5" dirty="0">
                          <a:latin typeface="Arial"/>
                          <a:cs typeface="Arial"/>
                        </a:rPr>
                        <a:t> </a:t>
                      </a:r>
                      <a:r>
                        <a:rPr sz="840" spc="15" dirty="0">
                          <a:latin typeface="Arial"/>
                          <a:cs typeface="Arial"/>
                        </a:rPr>
                        <a:t>K</a:t>
                      </a:r>
                      <a:r>
                        <a:rPr sz="840" spc="0" dirty="0">
                          <a:latin typeface="Arial"/>
                          <a:cs typeface="Arial"/>
                        </a:rPr>
                        <a:t>e</a:t>
                      </a:r>
                      <a:r>
                        <a:rPr sz="840" spc="25" dirty="0">
                          <a:latin typeface="Arial"/>
                          <a:cs typeface="Arial"/>
                        </a:rPr>
                        <a:t>n</a:t>
                      </a:r>
                      <a:r>
                        <a:rPr sz="840" spc="0" dirty="0">
                          <a:latin typeface="Arial"/>
                          <a:cs typeface="Arial"/>
                        </a:rPr>
                        <a:t>t</a:t>
                      </a:r>
                      <a:endParaRPr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Buckingham</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Galax City</a:t>
                      </a:r>
                    </a:p>
                  </a:txBody>
                  <a:tcPr marL="256032" marR="9525" marT="9525" marB="0"/>
                </a:tc>
                <a:tc>
                  <a:txBody>
                    <a:bodyPr/>
                    <a:lstStyle/>
                    <a:p>
                      <a:pPr marL="233679">
                        <a:lnSpc>
                          <a:spcPct val="100000"/>
                        </a:lnSpc>
                      </a:pPr>
                      <a:r>
                        <a:rPr lang="en-US" sz="840" spc="-10" dirty="0">
                          <a:latin typeface="Arial"/>
                          <a:cs typeface="Arial"/>
                        </a:rPr>
                        <a:t>S</a:t>
                      </a:r>
                      <a:r>
                        <a:rPr lang="en-US" sz="840" spc="0" dirty="0">
                          <a:latin typeface="Arial"/>
                          <a:cs typeface="Arial"/>
                        </a:rPr>
                        <a:t>u</a:t>
                      </a:r>
                      <a:r>
                        <a:rPr lang="en-US" sz="840" spc="-10" dirty="0">
                          <a:latin typeface="Arial"/>
                          <a:cs typeface="Arial"/>
                        </a:rPr>
                        <a:t>f</a:t>
                      </a:r>
                      <a:r>
                        <a:rPr lang="en-US" sz="840" spc="10" dirty="0">
                          <a:latin typeface="Arial"/>
                          <a:cs typeface="Arial"/>
                        </a:rPr>
                        <a:t>f</a:t>
                      </a:r>
                      <a:r>
                        <a:rPr lang="en-US" sz="840" spc="0" dirty="0">
                          <a:latin typeface="Arial"/>
                          <a:cs typeface="Arial"/>
                        </a:rPr>
                        <a:t>o</a:t>
                      </a:r>
                      <a:r>
                        <a:rPr lang="en-US" sz="840" spc="-5" dirty="0">
                          <a:latin typeface="Arial"/>
                          <a:cs typeface="Arial"/>
                        </a:rPr>
                        <a:t>l</a:t>
                      </a:r>
                      <a:r>
                        <a:rPr lang="en-US" sz="840" spc="0" dirty="0">
                          <a:latin typeface="Arial"/>
                          <a:cs typeface="Arial"/>
                        </a:rPr>
                        <a:t>k</a:t>
                      </a:r>
                      <a:r>
                        <a:rPr lang="en-US" sz="840" spc="3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6"/>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Lancaster</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10" dirty="0">
                          <a:latin typeface="Arial"/>
                          <a:cs typeface="Arial"/>
                        </a:rPr>
                        <a:t>P</a:t>
                      </a:r>
                      <a:r>
                        <a:rPr lang="en-US" sz="840" spc="0" dirty="0">
                          <a:latin typeface="Arial"/>
                          <a:cs typeface="Arial"/>
                        </a:rPr>
                        <a:t>o</a:t>
                      </a:r>
                      <a:r>
                        <a:rPr lang="en-US" sz="840" spc="30" dirty="0">
                          <a:latin typeface="Arial"/>
                          <a:cs typeface="Arial"/>
                        </a:rPr>
                        <a:t>w</a:t>
                      </a:r>
                      <a:r>
                        <a:rPr lang="en-US" sz="840" spc="0" dirty="0">
                          <a:latin typeface="Arial"/>
                          <a:cs typeface="Arial"/>
                        </a:rPr>
                        <a:t>ha</a:t>
                      </a:r>
                      <a:r>
                        <a:rPr lang="en-US" sz="840" spc="-10" dirty="0">
                          <a:latin typeface="Arial"/>
                          <a:cs typeface="Arial"/>
                        </a:rPr>
                        <a:t>t</a:t>
                      </a:r>
                      <a:r>
                        <a:rPr lang="en-US" sz="840" spc="25" dirty="0">
                          <a:latin typeface="Arial"/>
                          <a:cs typeface="Arial"/>
                        </a:rPr>
                        <a:t>a</a:t>
                      </a:r>
                      <a:r>
                        <a:rPr lang="en-US" sz="840" spc="0" dirty="0">
                          <a:latin typeface="Arial"/>
                          <a:cs typeface="Arial"/>
                        </a:rPr>
                        <a:t>n</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Campbell</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Giles</a:t>
                      </a:r>
                    </a:p>
                  </a:txBody>
                  <a:tcPr marL="256032" marR="9525" marT="9525" marB="0"/>
                </a:tc>
                <a:tc>
                  <a:txBody>
                    <a:bodyPr/>
                    <a:lstStyle/>
                    <a:p>
                      <a:pPr marL="233679">
                        <a:lnSpc>
                          <a:spcPct val="100000"/>
                        </a:lnSpc>
                      </a:pPr>
                      <a:r>
                        <a:rPr lang="en-US" sz="840" spc="-10" dirty="0">
                          <a:latin typeface="Arial"/>
                          <a:cs typeface="Arial"/>
                        </a:rPr>
                        <a:t>V</a:t>
                      </a:r>
                      <a:r>
                        <a:rPr lang="en-US" sz="840" spc="-5" dirty="0">
                          <a:latin typeface="Arial"/>
                          <a:cs typeface="Arial"/>
                        </a:rPr>
                        <a:t>i</a:t>
                      </a:r>
                      <a:r>
                        <a:rPr lang="en-US" sz="840" spc="5" dirty="0">
                          <a:latin typeface="Arial"/>
                          <a:cs typeface="Arial"/>
                        </a:rPr>
                        <a:t>r</a:t>
                      </a:r>
                      <a:r>
                        <a:rPr lang="en-US" sz="840" spc="0" dirty="0">
                          <a:latin typeface="Arial"/>
                          <a:cs typeface="Arial"/>
                        </a:rPr>
                        <a:t>g</a:t>
                      </a:r>
                      <a:r>
                        <a:rPr lang="en-US" sz="840" spc="-5" dirty="0">
                          <a:latin typeface="Arial"/>
                          <a:cs typeface="Arial"/>
                        </a:rPr>
                        <a:t>i</a:t>
                      </a:r>
                      <a:r>
                        <a:rPr lang="en-US" sz="840" spc="0" dirty="0">
                          <a:latin typeface="Arial"/>
                          <a:cs typeface="Arial"/>
                        </a:rPr>
                        <a:t>n</a:t>
                      </a:r>
                      <a:r>
                        <a:rPr lang="en-US" sz="840" spc="20" dirty="0">
                          <a:latin typeface="Arial"/>
                          <a:cs typeface="Arial"/>
                        </a:rPr>
                        <a:t>i</a:t>
                      </a:r>
                      <a:r>
                        <a:rPr lang="en-US" sz="840" spc="0" dirty="0">
                          <a:latin typeface="Arial"/>
                          <a:cs typeface="Arial"/>
                        </a:rPr>
                        <a:t>a </a:t>
                      </a:r>
                      <a:r>
                        <a:rPr lang="en-US" sz="840" spc="15" dirty="0">
                          <a:latin typeface="Arial"/>
                          <a:cs typeface="Arial"/>
                        </a:rPr>
                        <a:t>B</a:t>
                      </a:r>
                      <a:r>
                        <a:rPr lang="en-US" sz="840" spc="0" dirty="0">
                          <a:latin typeface="Arial"/>
                          <a:cs typeface="Arial"/>
                        </a:rPr>
                        <a:t>ea</a:t>
                      </a:r>
                      <a:r>
                        <a:rPr lang="en-US" sz="840" spc="10" dirty="0">
                          <a:latin typeface="Arial"/>
                          <a:cs typeface="Arial"/>
                        </a:rPr>
                        <a:t>c</a:t>
                      </a:r>
                      <a:r>
                        <a:rPr lang="en-US" sz="840" spc="0" dirty="0">
                          <a:latin typeface="Arial"/>
                          <a:cs typeface="Arial"/>
                        </a:rPr>
                        <a:t>h</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sz="840" dirty="0">
                        <a:latin typeface="Arial"/>
                        <a:cs typeface="Arial"/>
                      </a:endParaRPr>
                    </a:p>
                  </a:txBody>
                  <a:tcPr marL="0" marR="0" marT="0" marB="0"/>
                </a:tc>
                <a:extLst>
                  <a:ext uri="{0D108BD9-81ED-4DB2-BD59-A6C34878D82A}">
                    <a16:rowId xmlns:a16="http://schemas.microsoft.com/office/drawing/2014/main" val="10007"/>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Mathews</a:t>
                      </a:r>
                    </a:p>
                  </a:txBody>
                  <a:tcPr marL="9525" marR="9525" marT="9525" marB="0" anchor="b"/>
                </a:tc>
                <a:tc>
                  <a:txBody>
                    <a:bodyPr/>
                    <a:lstStyle/>
                    <a:p>
                      <a:pPr marL="280670" marR="0" lvl="0" indent="0" algn="l" defTabSz="914400" rtl="0" eaLnBrk="1" fontAlgn="auto" latinLnBrk="0" hangingPunct="1">
                        <a:lnSpc>
                          <a:spcPct val="100000"/>
                        </a:lnSpc>
                        <a:spcBef>
                          <a:spcPts val="0"/>
                        </a:spcBef>
                        <a:spcAft>
                          <a:spcPts val="0"/>
                        </a:spcAft>
                        <a:buClrTx/>
                        <a:buSzTx/>
                        <a:buFontTx/>
                        <a:buNone/>
                        <a:tabLst/>
                        <a:defRPr/>
                      </a:pPr>
                      <a:r>
                        <a:rPr lang="en-US" sz="840" spc="5" dirty="0">
                          <a:latin typeface="Arial"/>
                          <a:cs typeface="Arial"/>
                        </a:rPr>
                        <a:t>R</a:t>
                      </a:r>
                      <a:r>
                        <a:rPr lang="en-US" sz="840" spc="-5" dirty="0">
                          <a:latin typeface="Arial"/>
                          <a:cs typeface="Arial"/>
                        </a:rPr>
                        <a:t>i</a:t>
                      </a:r>
                      <a:r>
                        <a:rPr lang="en-US" sz="840" spc="10" dirty="0">
                          <a:latin typeface="Arial"/>
                          <a:cs typeface="Arial"/>
                        </a:rPr>
                        <a:t>c</a:t>
                      </a:r>
                      <a:r>
                        <a:rPr lang="en-US" sz="840" spc="0" dirty="0">
                          <a:latin typeface="Arial"/>
                          <a:cs typeface="Arial"/>
                        </a:rPr>
                        <a:t>h</a:t>
                      </a:r>
                      <a:r>
                        <a:rPr lang="en-US" sz="840" spc="20" dirty="0">
                          <a:latin typeface="Arial"/>
                          <a:cs typeface="Arial"/>
                        </a:rPr>
                        <a:t>m</a:t>
                      </a:r>
                      <a:r>
                        <a:rPr lang="en-US" sz="840" spc="0" dirty="0">
                          <a:latin typeface="Arial"/>
                          <a:cs typeface="Arial"/>
                        </a:rPr>
                        <a:t>ond</a:t>
                      </a:r>
                      <a:r>
                        <a:rPr lang="en-US" sz="840" spc="25" dirty="0">
                          <a:latin typeface="Arial"/>
                          <a:cs typeface="Arial"/>
                        </a:rPr>
                        <a:t> </a:t>
                      </a:r>
                      <a:r>
                        <a:rPr lang="en-US" sz="840" spc="5" dirty="0">
                          <a:latin typeface="Arial"/>
                          <a:cs typeface="Arial"/>
                        </a:rPr>
                        <a:t>C</a:t>
                      </a:r>
                      <a:r>
                        <a:rPr lang="en-US" sz="840" spc="-5" dirty="0">
                          <a:latin typeface="Arial"/>
                          <a:cs typeface="Arial"/>
                        </a:rPr>
                        <a:t>i</a:t>
                      </a:r>
                      <a:r>
                        <a:rPr lang="en-US" sz="840" spc="10" dirty="0">
                          <a:latin typeface="Arial"/>
                          <a:cs typeface="Arial"/>
                        </a:rPr>
                        <a:t>t</a:t>
                      </a:r>
                      <a:r>
                        <a:rPr lang="en-US" sz="840" spc="0" dirty="0">
                          <a:latin typeface="Arial"/>
                          <a:cs typeface="Arial"/>
                        </a:rPr>
                        <a:t>y</a:t>
                      </a:r>
                      <a:endParaRPr lang="en-US" sz="840" dirty="0">
                        <a:latin typeface="Arial"/>
                        <a:cs typeface="Arial"/>
                      </a:endParaRPr>
                    </a:p>
                  </a:txBody>
                  <a:tcPr marL="0" marR="0" marT="0" marB="0"/>
                </a:tc>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Charlotte </a:t>
                      </a:r>
                    </a:p>
                  </a:txBody>
                  <a:tcPr marL="320040" marR="9525" marT="9525" marB="0" anchor="b"/>
                </a:tc>
                <a:tc>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Grayson</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8"/>
                  </a:ext>
                </a:extLst>
              </a:tr>
              <a:tr h="91440">
                <a:tc>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Middlesex</a:t>
                      </a:r>
                    </a:p>
                  </a:txBody>
                  <a:tcPr marL="9525" marR="9525" marT="9525" marB="0" anchor="b"/>
                </a:tc>
                <a:tc>
                  <a:txBody>
                    <a:bodyPr/>
                    <a:lstStyle/>
                    <a:p>
                      <a:endParaRPr sz="840" dirty="0">
                        <a:latin typeface="Arial"/>
                        <a:cs typeface="Arial"/>
                      </a:endParaRPr>
                    </a:p>
                  </a:txBody>
                  <a:tcPr marL="0" marR="0" marT="0" marB="0"/>
                </a:tc>
                <a:tc gridSpan="2">
                  <a:txBody>
                    <a:bodyPr/>
                    <a:lstStyle/>
                    <a:p>
                      <a:pPr algn="l" fontAlgn="b"/>
                      <a:r>
                        <a:rPr lang="en-US" sz="840" b="0" i="0" u="none" strike="noStrike" dirty="0">
                          <a:solidFill>
                            <a:srgbClr val="000000"/>
                          </a:solidFill>
                          <a:effectLst/>
                          <a:latin typeface="Arial" panose="020B0604020202020204" pitchFamily="34" charset="0"/>
                          <a:cs typeface="Arial" panose="020B0604020202020204" pitchFamily="34" charset="0"/>
                        </a:rPr>
                        <a:t>Colonial Heights City</a:t>
                      </a:r>
                    </a:p>
                  </a:txBody>
                  <a:tcPr marL="320040" marR="9525" marT="9525" marB="0" anchor="b"/>
                </a:tc>
                <a:tc hMerge="1">
                  <a:txBody>
                    <a:bodyPr/>
                    <a:lstStyle/>
                    <a:p>
                      <a:endParaRPr sz="840" dirty="0">
                        <a:latin typeface="Arial" panose="020B0604020202020204" pitchFamily="34" charset="0"/>
                        <a:cs typeface="Arial" panose="020B0604020202020204" pitchFamily="34" charset="0"/>
                      </a:endParaRPr>
                    </a:p>
                  </a:txBody>
                  <a:tcPr marL="256032" marR="0" marT="0" marB="0"/>
                </a:tc>
                <a:tc>
                  <a:txBody>
                    <a:bodyPr/>
                    <a:lstStyle/>
                    <a:p>
                      <a:pPr lvl="0" algn="l" fontAlgn="b"/>
                      <a:r>
                        <a:rPr lang="en-US" sz="840" b="0" i="0" u="none" strike="noStrike" dirty="0">
                          <a:solidFill>
                            <a:srgbClr val="000000"/>
                          </a:solidFill>
                          <a:effectLst/>
                          <a:latin typeface="Arial" panose="020B0604020202020204" pitchFamily="34" charset="0"/>
                          <a:cs typeface="Arial" panose="020B0604020202020204" pitchFamily="34" charset="0"/>
                        </a:rPr>
                        <a:t>Lee</a:t>
                      </a:r>
                    </a:p>
                  </a:txBody>
                  <a:tcPr marL="256032" marR="9525" marT="9525" marB="0"/>
                </a:tc>
                <a:tc>
                  <a:txBody>
                    <a:bodyPr/>
                    <a:lstStyle/>
                    <a:p>
                      <a:endParaRPr sz="840" dirty="0">
                        <a:latin typeface="Arial"/>
                        <a:cs typeface="Arial"/>
                      </a:endParaRPr>
                    </a:p>
                  </a:txBody>
                  <a:tcPr marL="0" marR="0" marT="0" marB="0"/>
                </a:tc>
                <a:extLst>
                  <a:ext uri="{0D108BD9-81ED-4DB2-BD59-A6C34878D82A}">
                    <a16:rowId xmlns:a16="http://schemas.microsoft.com/office/drawing/2014/main" val="10009"/>
                  </a:ext>
                </a:extLst>
              </a:tr>
            </a:tbl>
          </a:graphicData>
        </a:graphic>
      </p:graphicFrame>
      <p:sp>
        <p:nvSpPr>
          <p:cNvPr id="2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Gill Sans MT" panose="020B0502020104020203" pitchFamily="34" charset="0"/>
                <a:ea typeface="ＭＳ Ｐゴシック" charset="0"/>
              </a:rPr>
              <a:t>for the Virginia Health Care Foundation</a:t>
            </a:r>
          </a:p>
        </p:txBody>
      </p:sp>
    </p:spTree>
    <p:extLst>
      <p:ext uri="{BB962C8B-B14F-4D97-AF65-F5344CB8AC3E}">
        <p14:creationId xmlns:p14="http://schemas.microsoft.com/office/powerpoint/2010/main" val="42910918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Main Takeaways for 2021</a:t>
            </a:r>
            <a:endParaRPr lang="en-US" dirty="0">
              <a:solidFill>
                <a:srgbClr val="FF0000"/>
              </a:solidFill>
            </a:endParaRPr>
          </a:p>
        </p:txBody>
      </p:sp>
      <p:sp>
        <p:nvSpPr>
          <p:cNvPr id="3" name="Content Placeholder 2"/>
          <p:cNvSpPr>
            <a:spLocks noGrp="1"/>
          </p:cNvSpPr>
          <p:nvPr>
            <p:ph idx="1"/>
          </p:nvPr>
        </p:nvSpPr>
        <p:spPr>
          <a:xfrm>
            <a:off x="455613" y="1177447"/>
            <a:ext cx="7910512" cy="4918553"/>
          </a:xfrm>
        </p:spPr>
        <p:txBody>
          <a:bodyPr>
            <a:normAutofit/>
          </a:bodyPr>
          <a:lstStyle/>
          <a:p>
            <a:pPr marL="685800">
              <a:spcAft>
                <a:spcPts val="500"/>
              </a:spcAft>
              <a:buFont typeface="Arial" panose="020B0604020202020204" pitchFamily="34" charset="0"/>
              <a:buChar char="•"/>
            </a:pPr>
            <a:r>
              <a:rPr lang="en-US" sz="1600" dirty="0"/>
              <a:t>There were about 559,000 nonelderly (ages 0-64) uninsured in Virginia in 2021, resulting in a 1.4% reduction in the rate of uninsured nonelderly Virginians (from 9.4% in 2019 to 8.0% in 2021). </a:t>
            </a:r>
          </a:p>
          <a:p>
            <a:pPr marL="685800">
              <a:spcAft>
                <a:spcPts val="500"/>
              </a:spcAft>
              <a:buFont typeface="Arial" panose="020B0604020202020204" pitchFamily="34" charset="0"/>
              <a:buChar char="•"/>
            </a:pPr>
            <a:r>
              <a:rPr lang="en-US" sz="1600" dirty="0"/>
              <a:t>The reduction in uninsurance coincides with the state’s expansion of Medicaid to include low-income nonelderly adults and Medicaid’s continuous coverage provisions during the COVID-19 pandemic. The national uninsured rate for the nonelderly also decreased from 2019 (10.8%) to 2021 (10.2%).</a:t>
            </a:r>
          </a:p>
          <a:p>
            <a:pPr marL="685800">
              <a:spcAft>
                <a:spcPts val="500"/>
              </a:spcAft>
              <a:buFont typeface="Arial" panose="020B0604020202020204" pitchFamily="34" charset="0"/>
              <a:buChar char="•"/>
            </a:pPr>
            <a:r>
              <a:rPr lang="en-US" sz="1600" dirty="0"/>
              <a:t>Uninsured adult Virginians were much more likely than insured adults to have unmet health needs and less likely to receive preventive services</a:t>
            </a:r>
            <a:r>
              <a:rPr lang="en-US" sz="1600" dirty="0">
                <a:solidFill>
                  <a:schemeClr val="tx1"/>
                </a:solidFill>
              </a:rPr>
              <a:t>.</a:t>
            </a:r>
          </a:p>
          <a:p>
            <a:pPr marL="685800">
              <a:spcAft>
                <a:spcPts val="500"/>
              </a:spcAft>
              <a:buFont typeface="Arial" panose="020B0604020202020204" pitchFamily="34" charset="0"/>
              <a:buChar char="•"/>
            </a:pPr>
            <a:endParaRPr lang="en-US" sz="1600" dirty="0"/>
          </a:p>
        </p:txBody>
      </p:sp>
      <p:sp>
        <p:nvSpPr>
          <p:cNvPr id="4" name="Footer Placeholder 4"/>
          <p:cNvSpPr txBox="1">
            <a:spLocks/>
          </p:cNvSpPr>
          <p:nvPr/>
        </p:nvSpPr>
        <p:spPr>
          <a:xfrm>
            <a:off x="4407876" y="6531828"/>
            <a:ext cx="3958249" cy="326171"/>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396505627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6" y="1828800"/>
            <a:ext cx="6857566" cy="3810297"/>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7.8%</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8.1%</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7.4%</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7.3%</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10.3%</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7.8%</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7.7%</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7" name="Text Box 24"/>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Virginians in three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nonelderly Virginians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8" name="TextBox 37"/>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 Uninsured rate for all nonelderly (0-64)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Virginians in 2021, by region</a:t>
            </a:r>
          </a:p>
        </p:txBody>
      </p:sp>
      <p:sp>
        <p:nvSpPr>
          <p:cNvPr id="39" name="TextBox 38"/>
          <p:cNvSpPr txBox="1"/>
          <p:nvPr/>
        </p:nvSpPr>
        <p:spPr>
          <a:xfrm>
            <a:off x="1406059" y="2136106"/>
            <a:ext cx="3353392"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Nonelderly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8.0%)</a:t>
            </a:r>
          </a:p>
        </p:txBody>
      </p:sp>
    </p:spTree>
    <p:extLst>
      <p:ext uri="{BB962C8B-B14F-4D97-AF65-F5344CB8AC3E}">
        <p14:creationId xmlns:p14="http://schemas.microsoft.com/office/powerpoint/2010/main" val="2673977307"/>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6" y="1828800"/>
            <a:ext cx="6857566"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2.0%</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4.9%</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5.3%</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6.4%</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3.6%</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464482" y="2118798"/>
            <a:ext cx="3353392" cy="523220"/>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Children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4.4%)</a:t>
            </a:r>
          </a:p>
        </p:txBody>
      </p:sp>
      <p:sp>
        <p:nvSpPr>
          <p:cNvPr id="40" name="TextBox 39">
            <a:extLst>
              <a:ext uri="{FF2B5EF4-FFF2-40B4-BE49-F238E27FC236}">
                <a16:creationId xmlns:a16="http://schemas.microsoft.com/office/drawing/2014/main" id="{E0BD4DAF-6413-45E3-8084-11B22EA9E4B9}"/>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2: Uninsured rate for all children (0-18)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in Virginia in 2021, by region</a:t>
            </a:r>
          </a:p>
        </p:txBody>
      </p:sp>
      <p:sp>
        <p:nvSpPr>
          <p:cNvPr id="41" name="Text Box 24">
            <a:extLst>
              <a:ext uri="{FF2B5EF4-FFF2-40B4-BE49-F238E27FC236}">
                <a16:creationId xmlns:a16="http://schemas.microsoft.com/office/drawing/2014/main" id="{1042CC6F-651D-4FCB-AB2C-FD22577E5CF0}"/>
              </a:ext>
            </a:extLst>
          </p:cNvPr>
          <p:cNvSpPr txBox="1">
            <a:spLocks noChangeArrowheads="1"/>
          </p:cNvSpPr>
          <p:nvPr/>
        </p:nvSpPr>
        <p:spPr bwMode="auto">
          <a:xfrm>
            <a:off x="457200" y="5631556"/>
            <a:ext cx="8229600"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Virginia children in five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Virginia children, overall.</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1674144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9.5%</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9.2%</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8.4%</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05267"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8.3%</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10.4%</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p:cNvSpPr txBox="1"/>
          <p:nvPr/>
        </p:nvSpPr>
        <p:spPr>
          <a:xfrm>
            <a:off x="1406351" y="1915188"/>
            <a:ext cx="3353392"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 Rate among nonelderly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Rate: 9.4%)</a:t>
            </a:r>
          </a:p>
        </p:txBody>
      </p:sp>
      <p:sp>
        <p:nvSpPr>
          <p:cNvPr id="38" name="TextBox 37">
            <a:extLst>
              <a:ext uri="{FF2B5EF4-FFF2-40B4-BE49-F238E27FC236}">
                <a16:creationId xmlns:a16="http://schemas.microsoft.com/office/drawing/2014/main" id="{3B7E428B-070E-4BDA-9844-DCCB13608636}"/>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3: Uninsured rate for all nonelderly adult (19-64)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Virginians in 2021, by region</a:t>
            </a:r>
          </a:p>
        </p:txBody>
      </p:sp>
      <p:sp>
        <p:nvSpPr>
          <p:cNvPr id="41" name="Text Box 24">
            <a:extLst>
              <a:ext uri="{FF2B5EF4-FFF2-40B4-BE49-F238E27FC236}">
                <a16:creationId xmlns:a16="http://schemas.microsoft.com/office/drawing/2014/main" id="{4F1E4DF5-850C-410A-B1F2-D3D47CE4B36F}"/>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adult Virginians (19-64) in five regions exceeds the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uninsurance</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rate for all nonelderly adult Virginians (19-64), overall.</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251196158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9" y="1828800"/>
            <a:ext cx="6857560" cy="3810294"/>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41.9%</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46.1%</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45.1%</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35.2%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43.5%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29.6%</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40.8%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37.5%</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47.6%</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32.3%</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42.1%</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47.8%</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F208526A-B32D-4F00-BCC6-E2ECC8E1CCF5}"/>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4: Share of uninsured nonelderly adults (19-64) in Virginia with family income ≤138%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1" name="TextBox 40">
            <a:extLst>
              <a:ext uri="{FF2B5EF4-FFF2-40B4-BE49-F238E27FC236}">
                <a16:creationId xmlns:a16="http://schemas.microsoft.com/office/drawing/2014/main" id="{257FADDA-2B7B-4519-8F28-D1383D98974D}"/>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41.2%)</a:t>
            </a:r>
          </a:p>
        </p:txBody>
      </p:sp>
      <p:sp>
        <p:nvSpPr>
          <p:cNvPr id="42" name="Text Box 24">
            <a:extLst>
              <a:ext uri="{FF2B5EF4-FFF2-40B4-BE49-F238E27FC236}">
                <a16:creationId xmlns:a16="http://schemas.microsoft.com/office/drawing/2014/main" id="{23AA958D-C7F3-4A2F-B07D-10B451CB0E92}"/>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incomes at or below 138% FPL in 8 regions exceeds the share of uninsured nonelderly adult Virginians (19-64) with family income at or below 138%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32062581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t="10868" b="10868"/>
          <a:stretch/>
        </p:blipFill>
        <p:spPr>
          <a:xfrm>
            <a:off x="1048227" y="1907401"/>
            <a:ext cx="7075207" cy="3419493"/>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40.9%</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40.9%</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47.3%</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47.5%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25.6%</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45.9%</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39.9%</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26.8%</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chemeClr val="bg1"/>
                </a:solidFill>
                <a:effectLst/>
                <a:uLnTx/>
                <a:uFillTx/>
                <a:latin typeface="Arial" panose="020B0604020202020204" pitchFamily="34" charset="0"/>
                <a:ea typeface="ＭＳ Ｐゴシック" charset="0"/>
                <a:cs typeface="Arial" panose="020B0604020202020204" pitchFamily="34" charset="0"/>
              </a:rPr>
              <a:t>50.5%</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381836"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794830" y="4615400"/>
            <a:ext cx="574129" cy="74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8" name="TextBox 37">
            <a:extLst>
              <a:ext uri="{FF2B5EF4-FFF2-40B4-BE49-F238E27FC236}">
                <a16:creationId xmlns:a16="http://schemas.microsoft.com/office/drawing/2014/main" id="{3C3A6B6C-CCCF-43C4-97AD-674B59B4525A}"/>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5: Share of uninsured nonelderly adult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parents (19-64) in Virginia with family income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2021, by region</a:t>
            </a:r>
          </a:p>
        </p:txBody>
      </p:sp>
      <p:sp>
        <p:nvSpPr>
          <p:cNvPr id="40" name="TextBox 39">
            <a:extLst>
              <a:ext uri="{FF2B5EF4-FFF2-40B4-BE49-F238E27FC236}">
                <a16:creationId xmlns:a16="http://schemas.microsoft.com/office/drawing/2014/main" id="{F67DAEEE-CAB7-4B9D-8702-410578D1BD4F}"/>
              </a:ext>
            </a:extLst>
          </p:cNvPr>
          <p:cNvSpPr txBox="1"/>
          <p:nvPr/>
        </p:nvSpPr>
        <p:spPr>
          <a:xfrm>
            <a:off x="1447300" y="1921536"/>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Parents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a:t>
            </a:r>
            <a:r>
              <a:rPr lang="en-US" sz="1400" b="1" dirty="0">
                <a:solidFill>
                  <a:prstClr val="black"/>
                </a:solidFill>
                <a:latin typeface="Arial" panose="020B0604020202020204" pitchFamily="34" charset="0"/>
                <a:cs typeface="Arial" panose="020B0604020202020204" pitchFamily="34" charset="0"/>
              </a:rPr>
              <a:t>Share</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38.6%)</a:t>
            </a:r>
          </a:p>
        </p:txBody>
      </p:sp>
      <p:sp>
        <p:nvSpPr>
          <p:cNvPr id="42" name="Text Box 24">
            <a:extLst>
              <a:ext uri="{FF2B5EF4-FFF2-40B4-BE49-F238E27FC236}">
                <a16:creationId xmlns:a16="http://schemas.microsoft.com/office/drawing/2014/main" id="{88BEBA09-B874-4256-AF2C-7FC727A9EC4B}"/>
              </a:ext>
            </a:extLst>
          </p:cNvPr>
          <p:cNvSpPr txBox="1">
            <a:spLocks noChangeArrowheads="1"/>
          </p:cNvSpPr>
          <p:nvPr/>
        </p:nvSpPr>
        <p:spPr bwMode="auto">
          <a:xfrm>
            <a:off x="467599" y="5396097"/>
            <a:ext cx="8229600"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defRPr/>
            </a:pPr>
            <a:r>
              <a:rPr lang="en-US" sz="1100" i="1" dirty="0">
                <a:solidFill>
                  <a:prstClr val="black"/>
                </a:solidFill>
                <a:latin typeface="Arial" panose="020B0604020202020204" pitchFamily="34"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 parents (19-64) in Virginia with family </a:t>
            </a:r>
            <a:r>
              <a:rPr lang="en-US" sz="1100" i="1" dirty="0">
                <a:solidFill>
                  <a:prstClr val="black"/>
                </a:solidFill>
                <a:latin typeface="Arial" panose="020B0604020202020204" pitchFamily="34" charset="0"/>
                <a:cs typeface="Arial" panose="020B0604020202020204" pitchFamily="34" charset="0"/>
              </a:rPr>
              <a:t>incomes at or below 138% FPL in 6 regions exceeds the share of uninsured nonelderly adult parents (19-64) in Virginia with family incomes at or below 138% FPL in the state, overall. “NA” stands for not applicable and refers to regions where the sample size from the ACS was less than n=50.</a:t>
            </a:r>
            <a:endPar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endParaRPr>
          </a:p>
        </p:txBody>
      </p:sp>
      <p:sp>
        <p:nvSpPr>
          <p:cNvPr id="44" name="TextBox 43">
            <a:extLst>
              <a:ext uri="{FF2B5EF4-FFF2-40B4-BE49-F238E27FC236}">
                <a16:creationId xmlns:a16="http://schemas.microsoft.com/office/drawing/2014/main" id="{5E3E3F5F-6FC5-492B-85CA-48BC7E3042C5}"/>
              </a:ext>
            </a:extLst>
          </p:cNvPr>
          <p:cNvSpPr txBox="1"/>
          <p:nvPr/>
        </p:nvSpPr>
        <p:spPr>
          <a:xfrm>
            <a:off x="1020566" y="1866468"/>
            <a:ext cx="3748014"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400" b="1" dirty="0">
                <a:solidFill>
                  <a:prstClr val="black"/>
                </a:solidFill>
                <a:latin typeface="Arial" panose="020B0604020202020204" pitchFamily="34" charset="0"/>
                <a:cs typeface="Arial" panose="020B0604020202020204" pitchFamily="34" charset="0"/>
              </a:rPr>
              <a:t>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r>
              <a:rPr lang="en-US" sz="1400" b="1" dirty="0">
                <a:solidFill>
                  <a:prstClr val="black"/>
                </a:solidFill>
                <a:latin typeface="Arial" panose="020B0604020202020204" pitchFamily="34" charset="0"/>
                <a:cs typeface="Arial" panose="020B0604020202020204" pitchFamily="34" charset="0"/>
              </a:rPr>
              <a:t>Parents</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r>
              <a:rPr lang="en-US" sz="1400" b="1" dirty="0">
                <a:solidFill>
                  <a:prstClr val="black"/>
                </a:solidFill>
                <a:latin typeface="Arial" panose="020B0604020202020204" pitchFamily="34" charset="0"/>
                <a:cs typeface="Arial" panose="020B0604020202020204" pitchFamily="34" charset="0"/>
              </a:rPr>
              <a:t>138</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a:t>
            </a:r>
            <a:r>
              <a:rPr lang="en-US" sz="1400" b="1" dirty="0">
                <a:solidFill>
                  <a:prstClr val="black"/>
                </a:solidFill>
                <a:latin typeface="Arial" panose="020B0604020202020204" pitchFamily="34" charset="0"/>
                <a:cs typeface="Arial" panose="020B0604020202020204" pitchFamily="34" charset="0"/>
              </a:rPr>
              <a:t>38.6</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p:txBody>
      </p:sp>
      <p:sp>
        <p:nvSpPr>
          <p:cNvPr id="45" name="Rectangle 44">
            <a:extLst>
              <a:ext uri="{FF2B5EF4-FFF2-40B4-BE49-F238E27FC236}">
                <a16:creationId xmlns:a16="http://schemas.microsoft.com/office/drawing/2014/main" id="{E5370FB2-69C0-408A-8FA8-7EF926F36510}"/>
              </a:ext>
            </a:extLst>
          </p:cNvPr>
          <p:cNvSpPr/>
          <p:nvPr/>
        </p:nvSpPr>
        <p:spPr>
          <a:xfrm>
            <a:off x="2310796" y="2569283"/>
            <a:ext cx="1397318" cy="938719"/>
          </a:xfrm>
          <a:prstGeom prst="rect">
            <a:avLst/>
          </a:prstGeom>
          <a:solidFill>
            <a:schemeClr val="bg1"/>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25.6% - 36.5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36.5% - 40.4%</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40.4% - 46.9%</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46.9% - 50.5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NA</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a:t>
            </a:r>
          </a:p>
        </p:txBody>
      </p:sp>
      <p:pic>
        <p:nvPicPr>
          <p:cNvPr id="46" name="Picture 45">
            <a:extLst>
              <a:ext uri="{FF2B5EF4-FFF2-40B4-BE49-F238E27FC236}">
                <a16:creationId xmlns:a16="http://schemas.microsoft.com/office/drawing/2014/main" id="{D43B1277-C0B7-4C55-982F-469A53D3067B}"/>
              </a:ext>
            </a:extLst>
          </p:cNvPr>
          <p:cNvPicPr>
            <a:picLocks noChangeAspect="1"/>
          </p:cNvPicPr>
          <p:nvPr/>
        </p:nvPicPr>
        <p:blipFill>
          <a:blip r:embed="rId3"/>
          <a:stretch>
            <a:fillRect/>
          </a:stretch>
        </p:blipFill>
        <p:spPr>
          <a:xfrm>
            <a:off x="2003713" y="2598313"/>
            <a:ext cx="330448" cy="936270"/>
          </a:xfrm>
          <a:prstGeom prst="rect">
            <a:avLst/>
          </a:prstGeom>
        </p:spPr>
      </p:pic>
    </p:spTree>
    <p:extLst>
      <p:ext uri="{BB962C8B-B14F-4D97-AF65-F5344CB8AC3E}">
        <p14:creationId xmlns:p14="http://schemas.microsoft.com/office/powerpoint/2010/main" val="37097351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8" cy="3810293"/>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44.1%</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47.3%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44.3%</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37.2%</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42.2%</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32.1%</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42.8%</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48.5%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44.5%</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35.1%</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38.0%</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46.6%</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39" name="TextBox 38">
            <a:extLst>
              <a:ext uri="{FF2B5EF4-FFF2-40B4-BE49-F238E27FC236}">
                <a16:creationId xmlns:a16="http://schemas.microsoft.com/office/drawing/2014/main" id="{085569A0-61BD-4EFE-BC0F-753628532D2E}"/>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6: Share of uninsured nonelderly childless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(19-64) in Virginia with family income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≤138% FPL in 2021, by region</a:t>
            </a:r>
          </a:p>
        </p:txBody>
      </p:sp>
      <p:sp>
        <p:nvSpPr>
          <p:cNvPr id="41" name="TextBox 40">
            <a:extLst>
              <a:ext uri="{FF2B5EF4-FFF2-40B4-BE49-F238E27FC236}">
                <a16:creationId xmlns:a16="http://schemas.microsoft.com/office/drawing/2014/main" id="{B44F10FA-75DC-4080-961C-EFE3E9781F0E}"/>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Childless Adults ≤138%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42.3%)</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22390" y="5505500"/>
            <a:ext cx="8229600" cy="1023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childless adults (19-64) in Virginia with family incomes at or below 138% FPL in 8 regions exceeds the share of uninsured nonelderly childless adults (19-64) in Virginia with family incomes at or below 138%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246637559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6"/>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46.1%</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41.6%</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41.4%</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53.6%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45.9%</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53.8%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51.5%</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46.7%</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34.1%</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40.1%</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45.2%</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43.4%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42.5%</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0" name="TextBox 39">
            <a:extLst>
              <a:ext uri="{FF2B5EF4-FFF2-40B4-BE49-F238E27FC236}">
                <a16:creationId xmlns:a16="http://schemas.microsoft.com/office/drawing/2014/main" id="{86B0163A-F9D1-4432-84A9-B06ED7C3FDD7}"/>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7: Share of uninsured nonelderly adults (19-64) in Virginia with family income 139-400%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1" name="TextBox 40">
            <a:extLst>
              <a:ext uri="{FF2B5EF4-FFF2-40B4-BE49-F238E27FC236}">
                <a16:creationId xmlns:a16="http://schemas.microsoft.com/office/drawing/2014/main" id="{9B549750-D970-429C-BAA3-30C11308527D}"/>
              </a:ext>
            </a:extLst>
          </p:cNvPr>
          <p:cNvSpPr txBox="1"/>
          <p:nvPr/>
        </p:nvSpPr>
        <p:spPr>
          <a:xfrm>
            <a:off x="1406930" y="1894672"/>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139-400%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44.4%)</a:t>
            </a:r>
          </a:p>
        </p:txBody>
      </p:sp>
      <p:sp>
        <p:nvSpPr>
          <p:cNvPr id="42" name="Text Box 24">
            <a:extLst>
              <a:ext uri="{FF2B5EF4-FFF2-40B4-BE49-F238E27FC236}">
                <a16:creationId xmlns:a16="http://schemas.microsoft.com/office/drawing/2014/main" id="{8E642265-A886-4831-9E05-10B994F62B88}"/>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 139-400% FPL in 7 regions exceeds the share of uninsured nonelderly adult Virginians (19-64) with family income 139-400%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139824588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8" cy="3810292"/>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66.6%</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62.5%</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59.8%</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52.4%</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60.9%</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52.7%</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64.7%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59.9%</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61.8%</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57.7%</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48.2%</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64.1%</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65.4%</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adults (19-64) in Virginia with family income at or below 200% FPL in 10 regions exceeds the share of uninsured nonelderly adults (19-64) in Virginia with family income at or below 200%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8" name="TextBox 37">
            <a:extLst>
              <a:ext uri="{FF2B5EF4-FFF2-40B4-BE49-F238E27FC236}">
                <a16:creationId xmlns:a16="http://schemas.microsoft.com/office/drawing/2014/main" id="{69F3D879-443E-4C03-87A8-D83144152069}"/>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8: Share of uninsured nonelderly adults (19-64) in Virginia with family income ≤200%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40" name="TextBox 39">
            <a:extLst>
              <a:ext uri="{FF2B5EF4-FFF2-40B4-BE49-F238E27FC236}">
                <a16:creationId xmlns:a16="http://schemas.microsoft.com/office/drawing/2014/main" id="{D04D10E3-55D9-4E75-BBDF-B5A49BCEB7C5}"/>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Adults ≤200%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59.0%)</a:t>
            </a:r>
          </a:p>
        </p:txBody>
      </p:sp>
    </p:spTree>
    <p:extLst>
      <p:ext uri="{BB962C8B-B14F-4D97-AF65-F5344CB8AC3E}">
        <p14:creationId xmlns:p14="http://schemas.microsoft.com/office/powerpoint/2010/main" val="139468249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7" y="1828800"/>
            <a:ext cx="6857564" cy="3810295"/>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15.3%</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14.3%</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16.7%</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23.7%</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16.5%</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17.9%</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14.7%</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18.0%</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12.3%</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17.2%</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22.0%</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10.2%</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14.1%</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1" name="TextBox 40">
            <a:extLst>
              <a:ext uri="{FF2B5EF4-FFF2-40B4-BE49-F238E27FC236}">
                <a16:creationId xmlns:a16="http://schemas.microsoft.com/office/drawing/2014/main" id="{9B549750-D970-429C-BAA3-30C11308527D}"/>
              </a:ext>
            </a:extLst>
          </p:cNvPr>
          <p:cNvSpPr txBox="1"/>
          <p:nvPr/>
        </p:nvSpPr>
        <p:spPr>
          <a:xfrm>
            <a:off x="1406930" y="1894672"/>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Adults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251-400%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16.8%)</a:t>
            </a:r>
          </a:p>
        </p:txBody>
      </p:sp>
      <p:sp>
        <p:nvSpPr>
          <p:cNvPr id="38" name="TextBox 37">
            <a:extLst>
              <a:ext uri="{FF2B5EF4-FFF2-40B4-BE49-F238E27FC236}">
                <a16:creationId xmlns:a16="http://schemas.microsoft.com/office/drawing/2014/main" id="{27DF83C6-0AEE-4219-B9B8-357F9A5F1D68}"/>
              </a:ext>
            </a:extLst>
          </p:cNvPr>
          <p:cNvSpPr txBox="1"/>
          <p:nvPr/>
        </p:nvSpPr>
        <p:spPr>
          <a:xfrm>
            <a:off x="457199" y="548640"/>
            <a:ext cx="8381999"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9: Share of uninsured nonelderly adults (19-64) in Virginia with family income 251-400% FPL in 2021,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by region</a:t>
            </a:r>
          </a:p>
        </p:txBody>
      </p:sp>
      <p:sp>
        <p:nvSpPr>
          <p:cNvPr id="39" name="Text Box 24">
            <a:extLst>
              <a:ext uri="{FF2B5EF4-FFF2-40B4-BE49-F238E27FC236}">
                <a16:creationId xmlns:a16="http://schemas.microsoft.com/office/drawing/2014/main" id="{9C7EB54C-AC14-457A-A52A-DD0D97B29F96}"/>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adult Virginians (19-64) with family income 251-400% FPL in 5 regions exceeds the share of uninsured nonelderly adult Virginians (19-64) with family income 251-400%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103066003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20" y="1828800"/>
            <a:ext cx="6857557" cy="3810292"/>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72.7%</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73.4%</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69.8%</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65.0%</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73.0%</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65.5%</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77.6%</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66.1%</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69.5%</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65.7%</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55.5%</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75.4%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76.3%</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2" name="Text Box 24">
            <a:extLst>
              <a:ext uri="{FF2B5EF4-FFF2-40B4-BE49-F238E27FC236}">
                <a16:creationId xmlns:a16="http://schemas.microsoft.com/office/drawing/2014/main" id="{31DE45A8-E8FD-4FCC-98AF-93C8CB77C33D}"/>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Notes: The share of uninsured nonelderly adult (19-64) Virginians with family income at or below 300% FPL in 8 regions exceeds the share of uninsured nonelderly adult (19-64) Virginians with family income at or below 300%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
        <p:nvSpPr>
          <p:cNvPr id="39" name="TextBox 38">
            <a:extLst>
              <a:ext uri="{FF2B5EF4-FFF2-40B4-BE49-F238E27FC236}">
                <a16:creationId xmlns:a16="http://schemas.microsoft.com/office/drawing/2014/main" id="{0E56D753-3878-4BC9-8FDB-19F3CE9AFFB5}"/>
              </a:ext>
            </a:extLst>
          </p:cNvPr>
          <p:cNvSpPr txBox="1"/>
          <p:nvPr/>
        </p:nvSpPr>
        <p:spPr>
          <a:xfrm>
            <a:off x="510181" y="549265"/>
            <a:ext cx="7744266" cy="1200329"/>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10: Share of uninsured nonelderly adult (19-64) Virginians with family income ≤300% FPL in 2021, by region</a:t>
            </a:r>
          </a:p>
        </p:txBody>
      </p:sp>
      <p:sp>
        <p:nvSpPr>
          <p:cNvPr id="41" name="TextBox 40">
            <a:extLst>
              <a:ext uri="{FF2B5EF4-FFF2-40B4-BE49-F238E27FC236}">
                <a16:creationId xmlns:a16="http://schemas.microsoft.com/office/drawing/2014/main" id="{C85C832E-4763-402A-85C2-A90A6B8CC735}"/>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Nonelderly ≤300%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75.6%)</a:t>
            </a:r>
          </a:p>
        </p:txBody>
      </p:sp>
    </p:spTree>
    <p:extLst>
      <p:ext uri="{BB962C8B-B14F-4D97-AF65-F5344CB8AC3E}">
        <p14:creationId xmlns:p14="http://schemas.microsoft.com/office/powerpoint/2010/main" val="128539635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6425" cy="568325"/>
          </a:xfrm>
        </p:spPr>
        <p:txBody>
          <a:bodyPr/>
          <a:lstStyle/>
          <a:p>
            <a:r>
              <a:rPr lang="en-US" dirty="0"/>
              <a:t>Main Takeaways for 2021</a:t>
            </a:r>
          </a:p>
        </p:txBody>
      </p:sp>
      <p:sp>
        <p:nvSpPr>
          <p:cNvPr id="3" name="Content Placeholder 2"/>
          <p:cNvSpPr>
            <a:spLocks noGrp="1"/>
          </p:cNvSpPr>
          <p:nvPr>
            <p:ph idx="1"/>
          </p:nvPr>
        </p:nvSpPr>
        <p:spPr>
          <a:xfrm>
            <a:off x="452620" y="1251556"/>
            <a:ext cx="7910512" cy="4208605"/>
          </a:xfrm>
        </p:spPr>
        <p:txBody>
          <a:bodyPr/>
          <a:lstStyle/>
          <a:p>
            <a:pPr marL="685800">
              <a:spcAft>
                <a:spcPts val="500"/>
              </a:spcAft>
              <a:buFont typeface="Arial" panose="020B0604020202020204" pitchFamily="34" charset="0"/>
              <a:buChar char="•"/>
            </a:pPr>
            <a:r>
              <a:rPr lang="en-US" sz="1600" dirty="0"/>
              <a:t>In 2021, about half (45.5% or 328,000) of uninsured nonelderly Virginians lived in families with income at or below 200% of the Federal Poverty Level (FPL), down from 51.9% (385,000) in 2018.</a:t>
            </a:r>
          </a:p>
          <a:p>
            <a:pPr marL="685800">
              <a:spcAft>
                <a:spcPts val="500"/>
              </a:spcAft>
              <a:buFont typeface="Arial" panose="020B0604020202020204" pitchFamily="34" charset="0"/>
              <a:buChar char="•"/>
            </a:pPr>
            <a:r>
              <a:rPr lang="en-US" sz="1600" dirty="0"/>
              <a:t>More than half (57.9% or 50,000) of uninsured children in Virginia lived in families with income at or below 205% FPL in 2021, compared to 2019 (52,000 or 60%). </a:t>
            </a:r>
          </a:p>
          <a:p>
            <a:pPr marL="685800">
              <a:spcAft>
                <a:spcPts val="500"/>
              </a:spcAft>
              <a:buFont typeface="Arial" panose="020B0604020202020204" pitchFamily="34" charset="0"/>
              <a:buChar char="•"/>
            </a:pPr>
            <a:r>
              <a:rPr lang="en-US" sz="1600" dirty="0"/>
              <a:t>Most (84.4%) nonelderly uninsured Virginians were adults; 37.7% were white and 83.0% were in families with at least one working adult.</a:t>
            </a:r>
          </a:p>
          <a:p>
            <a:pPr marL="685800">
              <a:spcAft>
                <a:spcPts val="500"/>
              </a:spcAft>
              <a:buFont typeface="Arial" panose="020B0604020202020204" pitchFamily="34" charset="0"/>
              <a:buChar char="•"/>
            </a:pPr>
            <a:r>
              <a:rPr lang="en-US" sz="1600" dirty="0"/>
              <a:t>Nonelderly uninsured rates were highest in two regions of the state: the Fredericksburg City/Prince William County area (10.8%) and the upper Shenandoah Valley region (10.3%). </a:t>
            </a:r>
          </a:p>
        </p:txBody>
      </p:sp>
      <p:sp>
        <p:nvSpPr>
          <p:cNvPr id="4"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123525890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Grp="1" noChangeAspect="1"/>
          </p:cNvPicPr>
          <p:nvPr isPhoto="1"/>
        </p:nvPicPr>
        <p:blipFill>
          <a:blip r:embed="rId2" cstate="email">
            <a:extLst>
              <a:ext uri="{28A0092B-C50C-407E-A947-70E740481C1C}">
                <a14:useLocalDpi xmlns:a14="http://schemas.microsoft.com/office/drawing/2010/main" val="0"/>
              </a:ext>
            </a:extLst>
          </a:blip>
          <a:srcRect/>
          <a:stretch/>
        </p:blipFill>
        <p:spPr>
          <a:xfrm>
            <a:off x="1143218" y="1828800"/>
            <a:ext cx="6857562" cy="3810294"/>
          </a:xfrm>
          <a:prstGeom prst="rect">
            <a:avLst/>
          </a:prstGeom>
        </p:spPr>
      </p:pic>
      <p:sp>
        <p:nvSpPr>
          <p:cNvPr id="3" name="TextBox 2"/>
          <p:cNvSpPr txBox="1"/>
          <p:nvPr/>
        </p:nvSpPr>
        <p:spPr>
          <a:xfrm>
            <a:off x="2882963"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11</a:t>
            </a:r>
          </a:p>
        </p:txBody>
      </p:sp>
      <p:sp>
        <p:nvSpPr>
          <p:cNvPr id="4" name="Rectangle 3"/>
          <p:cNvSpPr/>
          <p:nvPr/>
        </p:nvSpPr>
        <p:spPr>
          <a:xfrm>
            <a:off x="2814383"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34.5%</a:t>
            </a:r>
          </a:p>
        </p:txBody>
      </p:sp>
      <p:sp>
        <p:nvSpPr>
          <p:cNvPr id="5" name="TextBox 4"/>
          <p:cNvSpPr txBox="1"/>
          <p:nvPr/>
        </p:nvSpPr>
        <p:spPr>
          <a:xfrm>
            <a:off x="5091672" y="4494261"/>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10</a:t>
            </a:r>
          </a:p>
        </p:txBody>
      </p:sp>
      <p:sp>
        <p:nvSpPr>
          <p:cNvPr id="6" name="Rectangle 5"/>
          <p:cNvSpPr/>
          <p:nvPr/>
        </p:nvSpPr>
        <p:spPr>
          <a:xfrm>
            <a:off x="5068248" y="4727606"/>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40.4%</a:t>
            </a:r>
          </a:p>
        </p:txBody>
      </p:sp>
      <p:sp>
        <p:nvSpPr>
          <p:cNvPr id="7" name="TextBox 6"/>
          <p:cNvSpPr txBox="1"/>
          <p:nvPr/>
        </p:nvSpPr>
        <p:spPr>
          <a:xfrm>
            <a:off x="6477755" y="46814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12</a:t>
            </a:r>
          </a:p>
        </p:txBody>
      </p:sp>
      <p:sp>
        <p:nvSpPr>
          <p:cNvPr id="8" name="Rectangle 7"/>
          <p:cNvSpPr/>
          <p:nvPr/>
        </p:nvSpPr>
        <p:spPr>
          <a:xfrm>
            <a:off x="6443043" y="48814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29.4%</a:t>
            </a:r>
          </a:p>
        </p:txBody>
      </p:sp>
      <p:sp>
        <p:nvSpPr>
          <p:cNvPr id="9" name="TextBox 8"/>
          <p:cNvSpPr txBox="1"/>
          <p:nvPr/>
        </p:nvSpPr>
        <p:spPr>
          <a:xfrm>
            <a:off x="4182230" y="361464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9</a:t>
            </a:r>
          </a:p>
        </p:txBody>
      </p:sp>
      <p:sp>
        <p:nvSpPr>
          <p:cNvPr id="10" name="Rectangle 9"/>
          <p:cNvSpPr/>
          <p:nvPr/>
        </p:nvSpPr>
        <p:spPr>
          <a:xfrm>
            <a:off x="4113651" y="381469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26.6%</a:t>
            </a:r>
          </a:p>
        </p:txBody>
      </p:sp>
      <p:sp>
        <p:nvSpPr>
          <p:cNvPr id="11" name="TextBox 10"/>
          <p:cNvSpPr txBox="1"/>
          <p:nvPr/>
        </p:nvSpPr>
        <p:spPr>
          <a:xfrm>
            <a:off x="5891530" y="392241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8</a:t>
            </a:r>
          </a:p>
        </p:txBody>
      </p:sp>
      <p:sp>
        <p:nvSpPr>
          <p:cNvPr id="12" name="Rectangle 11"/>
          <p:cNvSpPr/>
          <p:nvPr/>
        </p:nvSpPr>
        <p:spPr>
          <a:xfrm>
            <a:off x="5822951" y="4122471"/>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31.1%</a:t>
            </a:r>
          </a:p>
        </p:txBody>
      </p:sp>
      <p:sp>
        <p:nvSpPr>
          <p:cNvPr id="13" name="TextBox 12"/>
          <p:cNvSpPr txBox="1"/>
          <p:nvPr/>
        </p:nvSpPr>
        <p:spPr>
          <a:xfrm>
            <a:off x="5263180" y="3389923"/>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7</a:t>
            </a:r>
          </a:p>
        </p:txBody>
      </p:sp>
      <p:sp>
        <p:nvSpPr>
          <p:cNvPr id="14" name="Rectangle 13"/>
          <p:cNvSpPr/>
          <p:nvPr/>
        </p:nvSpPr>
        <p:spPr>
          <a:xfrm>
            <a:off x="5138295" y="3578688"/>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26.8%</a:t>
            </a:r>
          </a:p>
        </p:txBody>
      </p:sp>
      <p:sp>
        <p:nvSpPr>
          <p:cNvPr id="15" name="TextBox 14"/>
          <p:cNvSpPr txBox="1"/>
          <p:nvPr/>
        </p:nvSpPr>
        <p:spPr>
          <a:xfrm>
            <a:off x="4950305" y="2947305"/>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4</a:t>
            </a:r>
          </a:p>
        </p:txBody>
      </p:sp>
      <p:sp>
        <p:nvSpPr>
          <p:cNvPr id="16" name="Rectangle 15"/>
          <p:cNvSpPr/>
          <p:nvPr/>
        </p:nvSpPr>
        <p:spPr>
          <a:xfrm>
            <a:off x="4784443" y="3136152"/>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white"/>
                </a:solidFill>
                <a:effectLst/>
                <a:uLnTx/>
                <a:uFillTx/>
                <a:latin typeface="Arial" panose="020B0604020202020204" pitchFamily="34" charset="0"/>
                <a:ea typeface="ＭＳ Ｐゴシック" charset="0"/>
                <a:cs typeface="Arial" panose="020B0604020202020204" pitchFamily="34" charset="0"/>
              </a:rPr>
              <a:t>32.2%</a:t>
            </a:r>
          </a:p>
        </p:txBody>
      </p:sp>
      <p:sp>
        <p:nvSpPr>
          <p:cNvPr id="17" name="TextBox 16"/>
          <p:cNvSpPr txBox="1"/>
          <p:nvPr/>
        </p:nvSpPr>
        <p:spPr>
          <a:xfrm>
            <a:off x="6103004" y="2136106"/>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6</a:t>
            </a:r>
          </a:p>
        </p:txBody>
      </p:sp>
      <p:sp>
        <p:nvSpPr>
          <p:cNvPr id="18" name="Rectangle 17"/>
          <p:cNvSpPr/>
          <p:nvPr/>
        </p:nvSpPr>
        <p:spPr>
          <a:xfrm>
            <a:off x="6045612" y="2334865"/>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26.3%</a:t>
            </a:r>
          </a:p>
        </p:txBody>
      </p:sp>
      <p:sp>
        <p:nvSpPr>
          <p:cNvPr id="19" name="TextBox 18"/>
          <p:cNvSpPr txBox="1"/>
          <p:nvPr/>
        </p:nvSpPr>
        <p:spPr>
          <a:xfrm>
            <a:off x="6724138" y="2744309"/>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a:t>
            </a:r>
          </a:p>
        </p:txBody>
      </p:sp>
      <p:sp>
        <p:nvSpPr>
          <p:cNvPr id="20" name="Rectangle 19"/>
          <p:cNvSpPr/>
          <p:nvPr/>
        </p:nvSpPr>
        <p:spPr>
          <a:xfrm>
            <a:off x="6597107" y="292128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41.2%</a:t>
            </a:r>
          </a:p>
        </p:txBody>
      </p:sp>
      <p:sp>
        <p:nvSpPr>
          <p:cNvPr id="21" name="TextBox 20"/>
          <p:cNvSpPr txBox="1"/>
          <p:nvPr/>
        </p:nvSpPr>
        <p:spPr>
          <a:xfrm>
            <a:off x="6526286" y="2384724"/>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a:t>
            </a:r>
          </a:p>
        </p:txBody>
      </p:sp>
      <p:sp>
        <p:nvSpPr>
          <p:cNvPr id="22" name="Rectangle 21"/>
          <p:cNvSpPr/>
          <p:nvPr/>
        </p:nvSpPr>
        <p:spPr>
          <a:xfrm>
            <a:off x="6462853" y="2571407"/>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33.4%</a:t>
            </a:r>
          </a:p>
        </p:txBody>
      </p:sp>
      <p:sp>
        <p:nvSpPr>
          <p:cNvPr id="23" name="TextBox 22"/>
          <p:cNvSpPr txBox="1"/>
          <p:nvPr/>
        </p:nvSpPr>
        <p:spPr>
          <a:xfrm>
            <a:off x="6548170" y="3093288"/>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a:t>
            </a:r>
          </a:p>
        </p:txBody>
      </p:sp>
      <p:sp>
        <p:nvSpPr>
          <p:cNvPr id="24" name="Rectangle 23"/>
          <p:cNvSpPr/>
          <p:nvPr/>
        </p:nvSpPr>
        <p:spPr>
          <a:xfrm>
            <a:off x="6451285" y="32688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21.5%</a:t>
            </a:r>
          </a:p>
        </p:txBody>
      </p:sp>
      <p:sp>
        <p:nvSpPr>
          <p:cNvPr id="25" name="TextBox 24"/>
          <p:cNvSpPr txBox="1"/>
          <p:nvPr/>
        </p:nvSpPr>
        <p:spPr>
          <a:xfrm>
            <a:off x="6693522" y="3838237"/>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5</a:t>
            </a:r>
          </a:p>
        </p:txBody>
      </p:sp>
      <p:sp>
        <p:nvSpPr>
          <p:cNvPr id="26" name="Rectangle 25"/>
          <p:cNvSpPr/>
          <p:nvPr/>
        </p:nvSpPr>
        <p:spPr>
          <a:xfrm>
            <a:off x="6596636" y="4024920"/>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27.4%</a:t>
            </a:r>
          </a:p>
        </p:txBody>
      </p:sp>
      <p:sp>
        <p:nvSpPr>
          <p:cNvPr id="27" name="TextBox 26"/>
          <p:cNvSpPr txBox="1"/>
          <p:nvPr/>
        </p:nvSpPr>
        <p:spPr>
          <a:xfrm>
            <a:off x="7368959" y="4489400"/>
            <a:ext cx="400169" cy="307777"/>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13</a:t>
            </a:r>
          </a:p>
        </p:txBody>
      </p:sp>
      <p:sp>
        <p:nvSpPr>
          <p:cNvPr id="28" name="Rectangle 27"/>
          <p:cNvSpPr/>
          <p:nvPr/>
        </p:nvSpPr>
        <p:spPr>
          <a:xfrm>
            <a:off x="7272074" y="4687234"/>
            <a:ext cx="583814" cy="261610"/>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34.7%</a:t>
            </a:r>
          </a:p>
        </p:txBody>
      </p:sp>
      <p:cxnSp>
        <p:nvCxnSpPr>
          <p:cNvPr id="29" name="Straight Connector 28">
            <a:extLst>
              <a:ext uri="{FF2B5EF4-FFF2-40B4-BE49-F238E27FC236}">
                <a16:creationId xmlns:a16="http://schemas.microsoft.com/office/drawing/2014/main" id="{69E30B66-6626-47F4-AE75-24ABF50B85FA}"/>
              </a:ext>
            </a:extLst>
          </p:cNvPr>
          <p:cNvCxnSpPr>
            <a:cxnSpLocks/>
          </p:cNvCxnSpPr>
          <p:nvPr/>
        </p:nvCxnSpPr>
        <p:spPr>
          <a:xfrm flipV="1">
            <a:off x="5870277" y="2384724"/>
            <a:ext cx="245272" cy="276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E30B66-6626-47F4-AE75-24ABF50B85FA}"/>
              </a:ext>
            </a:extLst>
          </p:cNvPr>
          <p:cNvCxnSpPr>
            <a:cxnSpLocks/>
          </p:cNvCxnSpPr>
          <p:nvPr/>
        </p:nvCxnSpPr>
        <p:spPr>
          <a:xfrm flipV="1">
            <a:off x="6155823" y="2619415"/>
            <a:ext cx="370463" cy="282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9E30B66-6626-47F4-AE75-24ABF50B85FA}"/>
              </a:ext>
            </a:extLst>
          </p:cNvPr>
          <p:cNvCxnSpPr>
            <a:cxnSpLocks/>
          </p:cNvCxnSpPr>
          <p:nvPr/>
        </p:nvCxnSpPr>
        <p:spPr>
          <a:xfrm flipV="1">
            <a:off x="6334914" y="2898197"/>
            <a:ext cx="421050" cy="579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9E30B66-6626-47F4-AE75-24ABF50B85FA}"/>
              </a:ext>
            </a:extLst>
          </p:cNvPr>
          <p:cNvCxnSpPr>
            <a:cxnSpLocks/>
          </p:cNvCxnSpPr>
          <p:nvPr/>
        </p:nvCxnSpPr>
        <p:spPr>
          <a:xfrm>
            <a:off x="6086877" y="3217422"/>
            <a:ext cx="480342" cy="297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9E30B66-6626-47F4-AE75-24ABF50B85FA}"/>
              </a:ext>
            </a:extLst>
          </p:cNvPr>
          <p:cNvCxnSpPr>
            <a:cxnSpLocks/>
          </p:cNvCxnSpPr>
          <p:nvPr/>
        </p:nvCxnSpPr>
        <p:spPr>
          <a:xfrm>
            <a:off x="6846720" y="4626868"/>
            <a:ext cx="560338" cy="164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for the Virginia Health Care Foundation</a:t>
            </a:r>
          </a:p>
        </p:txBody>
      </p:sp>
      <p:sp>
        <p:nvSpPr>
          <p:cNvPr id="40" name="TextBox 39">
            <a:extLst>
              <a:ext uri="{FF2B5EF4-FFF2-40B4-BE49-F238E27FC236}">
                <a16:creationId xmlns:a16="http://schemas.microsoft.com/office/drawing/2014/main" id="{F69D1518-72AF-4D52-BF30-38536F7E6233}"/>
              </a:ext>
            </a:extLst>
          </p:cNvPr>
          <p:cNvSpPr txBox="1"/>
          <p:nvPr/>
        </p:nvSpPr>
        <p:spPr>
          <a:xfrm>
            <a:off x="1412490" y="1890110"/>
            <a:ext cx="3124700" cy="738664"/>
          </a:xfrm>
          <a:prstGeom prst="rect">
            <a:avLst/>
          </a:prstGeom>
          <a:solidFill>
            <a:schemeClr val="bg1"/>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Share of Uninsured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Nonelderly ≤100% FPL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(VA Share: 30.8%)</a:t>
            </a:r>
          </a:p>
        </p:txBody>
      </p:sp>
      <p:sp>
        <p:nvSpPr>
          <p:cNvPr id="38" name="TextBox 37">
            <a:extLst>
              <a:ext uri="{FF2B5EF4-FFF2-40B4-BE49-F238E27FC236}">
                <a16:creationId xmlns:a16="http://schemas.microsoft.com/office/drawing/2014/main" id="{7958CD55-9498-4687-9A76-0A22B68EBABA}"/>
              </a:ext>
            </a:extLst>
          </p:cNvPr>
          <p:cNvSpPr txBox="1"/>
          <p:nvPr/>
        </p:nvSpPr>
        <p:spPr>
          <a:xfrm>
            <a:off x="457199" y="548640"/>
            <a:ext cx="8381999" cy="830997"/>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Map 11: Share of uninsured nonelderly (0-64) Virginians with family income ≤100% FPL in 2021, by region</a:t>
            </a:r>
          </a:p>
        </p:txBody>
      </p:sp>
      <p:sp>
        <p:nvSpPr>
          <p:cNvPr id="41" name="Text Box 24">
            <a:extLst>
              <a:ext uri="{FF2B5EF4-FFF2-40B4-BE49-F238E27FC236}">
                <a16:creationId xmlns:a16="http://schemas.microsoft.com/office/drawing/2014/main" id="{6F626788-6CA8-4E5C-A9E6-0770D3ED2030}"/>
              </a:ext>
            </a:extLst>
          </p:cNvPr>
          <p:cNvSpPr txBox="1">
            <a:spLocks noChangeArrowheads="1"/>
          </p:cNvSpPr>
          <p:nvPr/>
        </p:nvSpPr>
        <p:spPr bwMode="auto">
          <a:xfrm>
            <a:off x="457200" y="5631556"/>
            <a:ext cx="82296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Note: the share of uninsured nonelderly Virginians (0-64) with family income at or below 100% FPL in 6 regions exceeds the share of uninsured nonelderly </a:t>
            </a:r>
            <a:r>
              <a:rPr kumimoji="0" lang="en-US" sz="1100" b="0" i="1" u="none" strike="noStrike" kern="1200" cap="none" spc="0" normalizeH="0" baseline="0" noProof="0" dirty="0" err="1">
                <a:ln>
                  <a:noFill/>
                </a:ln>
                <a:solidFill>
                  <a:prstClr val="black"/>
                </a:solidFill>
                <a:effectLst/>
                <a:uLnTx/>
                <a:uFillTx/>
                <a:latin typeface="Arial" panose="020B0604020202020204" pitchFamily="34" charset="0"/>
                <a:ea typeface="ＭＳ Ｐゴシック" charset="0"/>
                <a:cs typeface="Arial" panose="020B0604020202020204" pitchFamily="34" charset="0"/>
              </a:rPr>
              <a:t>Vriginians</a:t>
            </a: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 (0-64) with family income at or below 100% FPL in the state, overall. </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1" u="none" strike="noStrike" kern="1200" cap="none" spc="0" normalizeH="0" baseline="0" noProof="0" dirty="0">
                <a:ln>
                  <a:noFill/>
                </a:ln>
                <a:solidFill>
                  <a:prstClr val="black"/>
                </a:solidFill>
                <a:effectLst/>
                <a:uLnTx/>
                <a:uFillTx/>
                <a:latin typeface="Arial" panose="020B0604020202020204" pitchFamily="34" charset="0"/>
                <a:ea typeface="ＭＳ Ｐゴシック" charset="0"/>
                <a:cs typeface="Arial" panose="020B0604020202020204" pitchFamily="34" charset="0"/>
              </a:rPr>
              <a:t>Source: Urban Institute, March 2023. Based on the 2021 American Community Survey (ACS) data from the Integrated Public Use Microdata Series (IPUMS). For area definitions, see “Guide to Regions of Virginia”.</a:t>
            </a:r>
          </a:p>
        </p:txBody>
      </p:sp>
    </p:spTree>
    <p:extLst>
      <p:ext uri="{BB962C8B-B14F-4D97-AF65-F5344CB8AC3E}">
        <p14:creationId xmlns:p14="http://schemas.microsoft.com/office/powerpoint/2010/main" val="413952530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025912044"/>
              </p:ext>
            </p:extLst>
          </p:nvPr>
        </p:nvGraphicFramePr>
        <p:xfrm>
          <a:off x="-711200" y="2146300"/>
          <a:ext cx="5724525" cy="3290888"/>
        </p:xfrm>
        <a:graphic>
          <a:graphicData uri="http://schemas.openxmlformats.org/drawingml/2006/chart">
            <c:chart xmlns:c="http://schemas.openxmlformats.org/drawingml/2006/chart" xmlns:r="http://schemas.openxmlformats.org/officeDocument/2006/relationships" r:id="rId3"/>
          </a:graphicData>
        </a:graphic>
      </p:graphicFrame>
      <p:sp>
        <p:nvSpPr>
          <p:cNvPr id="19458" name="Rectangle 4"/>
          <p:cNvSpPr>
            <a:spLocks noGrp="1" noChangeArrowheads="1"/>
          </p:cNvSpPr>
          <p:nvPr>
            <p:ph type="title"/>
          </p:nvPr>
        </p:nvSpPr>
        <p:spPr>
          <a:xfrm>
            <a:off x="457200" y="457200"/>
            <a:ext cx="8229600" cy="1143000"/>
          </a:xfrm>
        </p:spPr>
        <p:txBody>
          <a:bodyPr/>
          <a:lstStyle/>
          <a:p>
            <a:pPr algn="ctr" eaLnBrk="1" hangingPunct="1">
              <a:spcBef>
                <a:spcPct val="25000"/>
              </a:spcBef>
            </a:pPr>
            <a:r>
              <a:rPr lang="en-US" sz="2400" b="1" dirty="0">
                <a:latin typeface="Arial" charset="0"/>
              </a:rPr>
              <a:t>559,000 Virginians lacked health insurance coverage</a:t>
            </a:r>
            <a:br>
              <a:rPr lang="en-US" sz="2400" b="1" dirty="0">
                <a:latin typeface="Arial" charset="0"/>
              </a:rPr>
            </a:br>
            <a:r>
              <a:rPr lang="en-US" sz="2400" b="1" dirty="0">
                <a:latin typeface="Arial" charset="0"/>
              </a:rPr>
              <a:t>in 2021, 84.4% of whom were adults</a:t>
            </a:r>
            <a:endParaRPr lang="en-US" sz="2400" b="1" dirty="0">
              <a:solidFill>
                <a:schemeClr val="tx1"/>
              </a:solidFill>
              <a:latin typeface="Arial" charset="0"/>
            </a:endParaRPr>
          </a:p>
        </p:txBody>
      </p:sp>
      <p:sp>
        <p:nvSpPr>
          <p:cNvPr id="19459" name="Text Box 15"/>
          <p:cNvSpPr txBox="1">
            <a:spLocks noChangeArrowheads="1"/>
          </p:cNvSpPr>
          <p:nvPr/>
        </p:nvSpPr>
        <p:spPr bwMode="auto">
          <a:xfrm>
            <a:off x="991748" y="1572350"/>
            <a:ext cx="197573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1800" b="1" u="sng" dirty="0"/>
              <a:t>Total Nonelderly</a:t>
            </a:r>
          </a:p>
          <a:p>
            <a:pPr algn="ctr"/>
            <a:r>
              <a:rPr lang="en-US" sz="1800" b="1" u="sng" dirty="0"/>
              <a:t>Virginians</a:t>
            </a:r>
          </a:p>
        </p:txBody>
      </p:sp>
      <p:sp>
        <p:nvSpPr>
          <p:cNvPr id="19460" name="Line 16"/>
          <p:cNvSpPr>
            <a:spLocks noChangeShapeType="1"/>
          </p:cNvSpPr>
          <p:nvPr/>
        </p:nvSpPr>
        <p:spPr bwMode="auto">
          <a:xfrm>
            <a:off x="914400" y="2871788"/>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9462" name="Text Box 24"/>
          <p:cNvSpPr txBox="1">
            <a:spLocks noChangeArrowheads="1"/>
          </p:cNvSpPr>
          <p:nvPr/>
        </p:nvSpPr>
        <p:spPr bwMode="auto">
          <a:xfrm>
            <a:off x="0" y="5884862"/>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p:txBody>
      </p:sp>
      <p:graphicFrame>
        <p:nvGraphicFramePr>
          <p:cNvPr id="3" name="Object 3"/>
          <p:cNvGraphicFramePr>
            <a:graphicFrameLocks noChangeAspect="1"/>
          </p:cNvGraphicFramePr>
          <p:nvPr>
            <p:extLst>
              <p:ext uri="{D42A27DB-BD31-4B8C-83A1-F6EECF244321}">
                <p14:modId xmlns:p14="http://schemas.microsoft.com/office/powerpoint/2010/main" val="3677756334"/>
              </p:ext>
            </p:extLst>
          </p:nvPr>
        </p:nvGraphicFramePr>
        <p:xfrm>
          <a:off x="4305300" y="2133600"/>
          <a:ext cx="5724525" cy="329088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5205846" y="1572350"/>
            <a:ext cx="3726872" cy="646331"/>
          </a:xfrm>
          <a:prstGeom prst="rect">
            <a:avLst/>
          </a:prstGeom>
          <a:noFill/>
        </p:spPr>
        <p:txBody>
          <a:bodyPr wrap="square" rtlCol="0">
            <a:spAutoFit/>
          </a:bodyPr>
          <a:lstStyle/>
          <a:p>
            <a:pPr algn="ctr"/>
            <a:r>
              <a:rPr lang="en-US" b="1" u="sng" dirty="0"/>
              <a:t>Nonelderly Uninsured</a:t>
            </a:r>
          </a:p>
          <a:p>
            <a:pPr algn="ctr"/>
            <a:r>
              <a:rPr lang="en-US" b="1" u="sng" dirty="0"/>
              <a:t>Virginians</a:t>
            </a:r>
          </a:p>
        </p:txBody>
      </p:sp>
      <p:sp>
        <p:nvSpPr>
          <p:cNvPr id="12"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ChangeArrowheads="1"/>
          </p:cNvSpPr>
          <p:nvPr/>
        </p:nvSpPr>
        <p:spPr bwMode="auto">
          <a:xfrm>
            <a:off x="457200" y="457200"/>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0" hangingPunct="0">
              <a:spcBef>
                <a:spcPct val="25000"/>
              </a:spcBef>
            </a:pPr>
            <a:r>
              <a:rPr lang="en-US" sz="2400" b="1" dirty="0"/>
              <a:t>Nonelderly adults (19-64) were more than twice as likely to be uninsured as children in Virginia in 2021</a:t>
            </a:r>
          </a:p>
        </p:txBody>
      </p:sp>
      <p:graphicFrame>
        <p:nvGraphicFramePr>
          <p:cNvPr id="9" name="Chart 8"/>
          <p:cNvGraphicFramePr>
            <a:graphicFrameLocks/>
          </p:cNvGraphicFramePr>
          <p:nvPr>
            <p:extLst>
              <p:ext uri="{D42A27DB-BD31-4B8C-83A1-F6EECF244321}">
                <p14:modId xmlns:p14="http://schemas.microsoft.com/office/powerpoint/2010/main" val="1093403693"/>
              </p:ext>
            </p:extLst>
          </p:nvPr>
        </p:nvGraphicFramePr>
        <p:xfrm>
          <a:off x="640080" y="1520190"/>
          <a:ext cx="7760970" cy="420624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 Box 24"/>
          <p:cNvSpPr txBox="1">
            <a:spLocks noChangeArrowheads="1"/>
          </p:cNvSpPr>
          <p:nvPr/>
        </p:nvSpPr>
        <p:spPr bwMode="auto">
          <a:xfrm>
            <a:off x="0" y="5884862"/>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p:txBody>
      </p:sp>
      <p:sp>
        <p:nvSpPr>
          <p:cNvPr id="6"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53319-AA6A-2CC6-21FE-3470ADA3131E}"/>
              </a:ext>
            </a:extLst>
          </p:cNvPr>
          <p:cNvSpPr>
            <a:spLocks noGrp="1"/>
          </p:cNvSpPr>
          <p:nvPr>
            <p:ph type="title"/>
          </p:nvPr>
        </p:nvSpPr>
        <p:spPr>
          <a:xfrm>
            <a:off x="220717" y="274638"/>
            <a:ext cx="8749862" cy="1143000"/>
          </a:xfrm>
        </p:spPr>
        <p:txBody>
          <a:bodyPr/>
          <a:lstStyle/>
          <a:p>
            <a:r>
              <a:rPr lang="en-US" sz="2400" dirty="0"/>
              <a:t>A vast majority of uninsured children and adults in Virginia were potentially eligible for Medicaid, CHIP, or Marketplace financial assistance based on income</a:t>
            </a:r>
          </a:p>
        </p:txBody>
      </p:sp>
      <p:graphicFrame>
        <p:nvGraphicFramePr>
          <p:cNvPr id="6" name="Chart Placeholder 5">
            <a:extLst>
              <a:ext uri="{FF2B5EF4-FFF2-40B4-BE49-F238E27FC236}">
                <a16:creationId xmlns:a16="http://schemas.microsoft.com/office/drawing/2014/main" id="{E386CE0C-AEBA-A614-D215-153F8FC014ED}"/>
              </a:ext>
            </a:extLst>
          </p:cNvPr>
          <p:cNvGraphicFramePr>
            <a:graphicFrameLocks noGrp="1"/>
          </p:cNvGraphicFramePr>
          <p:nvPr>
            <p:ph type="chart" idx="1"/>
            <p:extLst>
              <p:ext uri="{D42A27DB-BD31-4B8C-83A1-F6EECF244321}">
                <p14:modId xmlns:p14="http://schemas.microsoft.com/office/powerpoint/2010/main" val="2743612808"/>
              </p:ext>
            </p:extLst>
          </p:nvPr>
        </p:nvGraphicFramePr>
        <p:xfrm>
          <a:off x="220717" y="1600200"/>
          <a:ext cx="4351283"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Placeholder 5">
            <a:extLst>
              <a:ext uri="{FF2B5EF4-FFF2-40B4-BE49-F238E27FC236}">
                <a16:creationId xmlns:a16="http://schemas.microsoft.com/office/drawing/2014/main" id="{9F8B6E92-D178-5C7C-1720-2BA7854307DE}"/>
              </a:ext>
            </a:extLst>
          </p:cNvPr>
          <p:cNvGraphicFramePr>
            <a:graphicFrameLocks/>
          </p:cNvGraphicFramePr>
          <p:nvPr>
            <p:extLst>
              <p:ext uri="{D42A27DB-BD31-4B8C-83A1-F6EECF244321}">
                <p14:modId xmlns:p14="http://schemas.microsoft.com/office/powerpoint/2010/main" val="1798608267"/>
              </p:ext>
            </p:extLst>
          </p:nvPr>
        </p:nvGraphicFramePr>
        <p:xfrm>
          <a:off x="4393323" y="1600200"/>
          <a:ext cx="4114801"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24">
            <a:extLst>
              <a:ext uri="{FF2B5EF4-FFF2-40B4-BE49-F238E27FC236}">
                <a16:creationId xmlns:a16="http://schemas.microsoft.com/office/drawing/2014/main" id="{467F2C76-A7DA-D5CC-BF3C-75EBE0FFE0E4}"/>
              </a:ext>
            </a:extLst>
          </p:cNvPr>
          <p:cNvSpPr txBox="1">
            <a:spLocks noChangeArrowheads="1"/>
          </p:cNvSpPr>
          <p:nvPr/>
        </p:nvSpPr>
        <p:spPr bwMode="auto">
          <a:xfrm>
            <a:off x="23648" y="6093281"/>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t>
            </a:r>
          </a:p>
        </p:txBody>
      </p:sp>
    </p:spTree>
    <p:extLst>
      <p:ext uri="{BB962C8B-B14F-4D97-AF65-F5344CB8AC3E}">
        <p14:creationId xmlns:p14="http://schemas.microsoft.com/office/powerpoint/2010/main" val="3488798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09BC7-5A8C-B524-A7B8-D8757E96C2E1}"/>
              </a:ext>
            </a:extLst>
          </p:cNvPr>
          <p:cNvSpPr>
            <a:spLocks noGrp="1"/>
          </p:cNvSpPr>
          <p:nvPr>
            <p:ph type="title"/>
          </p:nvPr>
        </p:nvSpPr>
        <p:spPr>
          <a:xfrm>
            <a:off x="457200" y="466245"/>
            <a:ext cx="8229601" cy="1066764"/>
          </a:xfrm>
        </p:spPr>
        <p:txBody>
          <a:bodyPr/>
          <a:lstStyle/>
          <a:p>
            <a:pPr algn="ctr"/>
            <a:r>
              <a:rPr lang="en-US" sz="2200" b="1" dirty="0"/>
              <a:t>The rate of uninsurance for nonelderly adult Virginians </a:t>
            </a:r>
            <a:br>
              <a:rPr lang="en-US" sz="2200" b="1" dirty="0"/>
            </a:br>
            <a:r>
              <a:rPr lang="en-US" sz="2200" b="1" dirty="0"/>
              <a:t>decreased significantly for every age group between 2013 and 2021.</a:t>
            </a:r>
          </a:p>
        </p:txBody>
      </p:sp>
      <p:graphicFrame>
        <p:nvGraphicFramePr>
          <p:cNvPr id="6" name="Chart Placeholder 5">
            <a:extLst>
              <a:ext uri="{FF2B5EF4-FFF2-40B4-BE49-F238E27FC236}">
                <a16:creationId xmlns:a16="http://schemas.microsoft.com/office/drawing/2014/main" id="{A4F73DAF-5290-4615-B25F-9BE0F2F40709}"/>
              </a:ext>
            </a:extLst>
          </p:cNvPr>
          <p:cNvGraphicFramePr>
            <a:graphicFrameLocks noGrp="1"/>
          </p:cNvGraphicFramePr>
          <p:nvPr>
            <p:ph type="chart" idx="1"/>
            <p:extLst>
              <p:ext uri="{D42A27DB-BD31-4B8C-83A1-F6EECF244321}">
                <p14:modId xmlns:p14="http://schemas.microsoft.com/office/powerpoint/2010/main" val="902169670"/>
              </p:ext>
            </p:extLst>
          </p:nvPr>
        </p:nvGraphicFramePr>
        <p:xfrm>
          <a:off x="457200" y="1483957"/>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Box 24">
            <a:extLst>
              <a:ext uri="{FF2B5EF4-FFF2-40B4-BE49-F238E27FC236}">
                <a16:creationId xmlns:a16="http://schemas.microsoft.com/office/drawing/2014/main" id="{A7C0BE5E-EE22-4BC6-94AD-54D551E2BBB9}"/>
              </a:ext>
            </a:extLst>
          </p:cNvPr>
          <p:cNvSpPr txBox="1">
            <a:spLocks noChangeArrowheads="1"/>
          </p:cNvSpPr>
          <p:nvPr/>
        </p:nvSpPr>
        <p:spPr bwMode="auto">
          <a:xfrm>
            <a:off x="0" y="6076239"/>
            <a:ext cx="91440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cs typeface="Arial" charset="0"/>
              </a:rPr>
              <a:t>Source: Urban Institute, March 2023. Based on the 2021 American Community Survey (ACS) data from the Integrated Public Use Microdata Series (IPUMS). All differences between 2013 and 2021 are significant at the .10 level. </a:t>
            </a:r>
          </a:p>
        </p:txBody>
      </p:sp>
    </p:spTree>
    <p:extLst>
      <p:ext uri="{BB962C8B-B14F-4D97-AF65-F5344CB8AC3E}">
        <p14:creationId xmlns:p14="http://schemas.microsoft.com/office/powerpoint/2010/main" val="45484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3"/>
          <p:cNvGraphicFramePr>
            <a:graphicFrameLocks/>
          </p:cNvGraphicFramePr>
          <p:nvPr>
            <p:extLst>
              <p:ext uri="{D42A27DB-BD31-4B8C-83A1-F6EECF244321}">
                <p14:modId xmlns:p14="http://schemas.microsoft.com/office/powerpoint/2010/main" val="2028435271"/>
              </p:ext>
            </p:extLst>
          </p:nvPr>
        </p:nvGraphicFramePr>
        <p:xfrm>
          <a:off x="419100" y="1608495"/>
          <a:ext cx="8334375" cy="3852967"/>
        </p:xfrm>
        <a:graphic>
          <a:graphicData uri="http://schemas.openxmlformats.org/drawingml/2006/chart">
            <c:chart xmlns:c="http://schemas.openxmlformats.org/drawingml/2006/chart" xmlns:r="http://schemas.openxmlformats.org/officeDocument/2006/relationships" r:id="rId3"/>
          </a:graphicData>
        </a:graphic>
      </p:graphicFrame>
      <p:sp>
        <p:nvSpPr>
          <p:cNvPr id="21505" name="Title 1"/>
          <p:cNvSpPr>
            <a:spLocks noGrp="1"/>
          </p:cNvSpPr>
          <p:nvPr>
            <p:ph type="title"/>
          </p:nvPr>
        </p:nvSpPr>
        <p:spPr>
          <a:xfrm>
            <a:off x="419100" y="610118"/>
            <a:ext cx="8229600" cy="817581"/>
          </a:xfrm>
        </p:spPr>
        <p:txBody>
          <a:bodyPr>
            <a:normAutofit/>
          </a:bodyPr>
          <a:lstStyle/>
          <a:p>
            <a:pPr algn="ctr"/>
            <a:r>
              <a:rPr lang="en-US" sz="2400" b="1" dirty="0">
                <a:latin typeface="Arial" charset="0"/>
              </a:rPr>
              <a:t>Virginia’s</a:t>
            </a:r>
            <a:r>
              <a:rPr lang="en-US" sz="2400" b="1" dirty="0">
                <a:solidFill>
                  <a:srgbClr val="92D050"/>
                </a:solidFill>
                <a:latin typeface="Arial" charset="0"/>
              </a:rPr>
              <a:t> </a:t>
            </a:r>
            <a:r>
              <a:rPr lang="en-US" sz="2400" b="1" dirty="0">
                <a:latin typeface="Arial" charset="0"/>
              </a:rPr>
              <a:t>reductions in uninsurance among all nonelderly continued in 2021, outpacing reductions nationally</a:t>
            </a:r>
          </a:p>
        </p:txBody>
      </p:sp>
      <p:sp>
        <p:nvSpPr>
          <p:cNvPr id="6" name="Text Box 21"/>
          <p:cNvSpPr txBox="1">
            <a:spLocks noChangeArrowheads="1"/>
          </p:cNvSpPr>
          <p:nvPr/>
        </p:nvSpPr>
        <p:spPr bwMode="auto">
          <a:xfrm>
            <a:off x="14287" y="5553593"/>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Note: Implementation of primary elements of the Affordable Care Act began in 2014, to include the Health Insurance Marketplace and Marketplace-related financial assistance. Virginia’s Medicaid eligibility requirements expanded to include adults ≤138% FPL in 2019.</a:t>
            </a:r>
          </a:p>
          <a:p>
            <a:pPr>
              <a:spcBef>
                <a:spcPct val="50000"/>
              </a:spcBef>
            </a:pPr>
            <a:r>
              <a:rPr lang="en-US" sz="1100" i="1" dirty="0"/>
              <a:t>Source: Urban Institute, March 2023. Based on the 2013, 2018, 2019, and 2021 American Community Survey (ACS) data from the Integrated Public Use Microdata Series (IPUMS).</a:t>
            </a:r>
            <a:r>
              <a:rPr lang="en-US" sz="1100" i="1" dirty="0">
                <a:cs typeface="Arial" charset="0"/>
              </a:rPr>
              <a:t> The estimates reflect Urban Institute adjustments for potential misreporting of coverage.</a:t>
            </a:r>
          </a:p>
        </p:txBody>
      </p:sp>
      <p:sp>
        <p:nvSpPr>
          <p:cNvPr id="7"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Tree>
    <p:extLst>
      <p:ext uri="{BB962C8B-B14F-4D97-AF65-F5344CB8AC3E}">
        <p14:creationId xmlns:p14="http://schemas.microsoft.com/office/powerpoint/2010/main" val="156203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3"/>
          <p:cNvGraphicFramePr>
            <a:graphicFrameLocks/>
          </p:cNvGraphicFramePr>
          <p:nvPr>
            <p:extLst>
              <p:ext uri="{D42A27DB-BD31-4B8C-83A1-F6EECF244321}">
                <p14:modId xmlns:p14="http://schemas.microsoft.com/office/powerpoint/2010/main" val="1218878794"/>
              </p:ext>
            </p:extLst>
          </p:nvPr>
        </p:nvGraphicFramePr>
        <p:xfrm>
          <a:off x="419100" y="1222744"/>
          <a:ext cx="8334375" cy="4322126"/>
        </p:xfrm>
        <a:graphic>
          <a:graphicData uri="http://schemas.openxmlformats.org/drawingml/2006/chart">
            <c:chart xmlns:c="http://schemas.openxmlformats.org/drawingml/2006/chart" xmlns:r="http://schemas.openxmlformats.org/officeDocument/2006/relationships" r:id="rId3"/>
          </a:graphicData>
        </a:graphic>
      </p:graphicFrame>
      <p:sp>
        <p:nvSpPr>
          <p:cNvPr id="22529" name="Rectangle 14"/>
          <p:cNvSpPr>
            <a:spLocks noGrp="1" noChangeArrowheads="1"/>
          </p:cNvSpPr>
          <p:nvPr>
            <p:ph type="title"/>
          </p:nvPr>
        </p:nvSpPr>
        <p:spPr>
          <a:xfrm>
            <a:off x="457200" y="365760"/>
            <a:ext cx="8231476" cy="1295400"/>
          </a:xfrm>
        </p:spPr>
        <p:txBody>
          <a:bodyPr/>
          <a:lstStyle/>
          <a:p>
            <a:pPr algn="ctr" eaLnBrk="1" hangingPunct="1">
              <a:spcBef>
                <a:spcPct val="25000"/>
              </a:spcBef>
            </a:pPr>
            <a:r>
              <a:rPr lang="en-US" sz="2400" b="1" dirty="0">
                <a:latin typeface="Arial" charset="0"/>
              </a:rPr>
              <a:t>Uninsurance in Virginia decreased among both </a:t>
            </a:r>
            <a:br>
              <a:rPr lang="en-US" sz="2400" b="1" dirty="0">
                <a:latin typeface="Arial" charset="0"/>
              </a:rPr>
            </a:br>
            <a:r>
              <a:rPr lang="en-US" sz="2400" b="1" dirty="0">
                <a:latin typeface="Arial" charset="0"/>
              </a:rPr>
              <a:t>nonelderly adults and children between in 2013 and 2021</a:t>
            </a:r>
            <a:endParaRPr lang="en-US" sz="2400" b="1" dirty="0">
              <a:solidFill>
                <a:srgbClr val="FF0000"/>
              </a:solidFill>
              <a:latin typeface="Arial" charset="0"/>
            </a:endParaRPr>
          </a:p>
        </p:txBody>
      </p:sp>
      <p:sp>
        <p:nvSpPr>
          <p:cNvPr id="22530" name="TextBox 1"/>
          <p:cNvSpPr txBox="1">
            <a:spLocks noChangeArrowheads="1"/>
          </p:cNvSpPr>
          <p:nvPr/>
        </p:nvSpPr>
        <p:spPr bwMode="auto">
          <a:xfrm>
            <a:off x="5335030" y="2264119"/>
            <a:ext cx="4572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1" name="TextBox 1"/>
          <p:cNvSpPr txBox="1">
            <a:spLocks noChangeArrowheads="1"/>
          </p:cNvSpPr>
          <p:nvPr/>
        </p:nvSpPr>
        <p:spPr bwMode="auto">
          <a:xfrm>
            <a:off x="4300538" y="2863850"/>
            <a:ext cx="2873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2" name="TextBox 1"/>
          <p:cNvSpPr txBox="1">
            <a:spLocks noChangeArrowheads="1"/>
          </p:cNvSpPr>
          <p:nvPr/>
        </p:nvSpPr>
        <p:spPr bwMode="auto">
          <a:xfrm>
            <a:off x="5935663" y="1452563"/>
            <a:ext cx="4572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3" name="TextBox 1"/>
          <p:cNvSpPr txBox="1">
            <a:spLocks noChangeArrowheads="1"/>
          </p:cNvSpPr>
          <p:nvPr/>
        </p:nvSpPr>
        <p:spPr bwMode="auto">
          <a:xfrm>
            <a:off x="2132013" y="3025775"/>
            <a:ext cx="45720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22534" name="TextBox 1"/>
          <p:cNvSpPr txBox="1">
            <a:spLocks noChangeArrowheads="1"/>
          </p:cNvSpPr>
          <p:nvPr/>
        </p:nvSpPr>
        <p:spPr bwMode="auto">
          <a:xfrm>
            <a:off x="2408238" y="1455738"/>
            <a:ext cx="4572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2000" b="1" dirty="0"/>
          </a:p>
        </p:txBody>
      </p:sp>
      <p:sp>
        <p:nvSpPr>
          <p:cNvPr id="15" name="Footer Placeholder 4"/>
          <p:cNvSpPr txBox="1">
            <a:spLocks/>
          </p:cNvSpPr>
          <p:nvPr/>
        </p:nvSpPr>
        <p:spPr>
          <a:xfrm>
            <a:off x="4407876" y="6531829"/>
            <a:ext cx="4431323" cy="236538"/>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defRPr/>
            </a:pPr>
            <a:r>
              <a:rPr lang="en-US" sz="1400" b="1" dirty="0">
                <a:latin typeface="Gill Sans MT" panose="020B0502020104020203" pitchFamily="34" charset="0"/>
              </a:rPr>
              <a:t>for the Virginia Health Care Foundation</a:t>
            </a:r>
          </a:p>
        </p:txBody>
      </p:sp>
      <p:sp>
        <p:nvSpPr>
          <p:cNvPr id="12" name="Text Box 21"/>
          <p:cNvSpPr txBox="1">
            <a:spLocks noChangeArrowheads="1"/>
          </p:cNvSpPr>
          <p:nvPr/>
        </p:nvSpPr>
        <p:spPr bwMode="auto">
          <a:xfrm>
            <a:off x="14287" y="5458801"/>
            <a:ext cx="9144000" cy="85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50000"/>
              </a:spcBef>
            </a:pPr>
            <a:r>
              <a:rPr lang="en-US" sz="1100" i="1" dirty="0"/>
              <a:t>Note: Implementation of primary elements of the Affordable Care Act began in 2014, to include the Health Insurance Marketplace and Marketplace-related financial assistance. Virginia’s Medicaid eligibility requirements expanded to include adults ≤138% FPL in 2019.</a:t>
            </a:r>
          </a:p>
          <a:p>
            <a:pPr>
              <a:spcBef>
                <a:spcPct val="50000"/>
              </a:spcBef>
            </a:pPr>
            <a:r>
              <a:rPr lang="en-US" sz="1100" i="1" dirty="0"/>
              <a:t>Source: Urban Institute, March 2023. Based on the 2013, 2018, 2019, and 2021 American Community Survey (ACS) data from the Integrated Public Use Microdata Series (IPUMS).</a:t>
            </a:r>
            <a:r>
              <a:rPr lang="en-US" sz="1100" i="1" dirty="0">
                <a:cs typeface="Arial" charset="0"/>
              </a:rPr>
              <a:t> </a:t>
            </a:r>
          </a:p>
        </p:txBody>
      </p:sp>
    </p:spTree>
    <p:extLst>
      <p:ext uri="{BB962C8B-B14F-4D97-AF65-F5344CB8AC3E}">
        <p14:creationId xmlns:p14="http://schemas.microsoft.com/office/powerpoint/2010/main" val="1948209600"/>
      </p:ext>
    </p:extLst>
  </p:cSld>
  <p:clrMapOvr>
    <a:masterClrMapping/>
  </p:clrMapOvr>
</p:sld>
</file>

<file path=ppt/theme/theme1.xml><?xml version="1.0" encoding="utf-8"?>
<a:theme xmlns:a="http://schemas.openxmlformats.org/drawingml/2006/main" name="UI New Brand Basic 1">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HCF">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HCF" id="{52781EE1-CE97-4D93-87AB-0C17F7494F37}" vid="{0E666EF2-F723-4F54-83DE-DBE47E81646B}"/>
    </a:ext>
  </a:extLst>
</a:theme>
</file>

<file path=ppt/theme/theme3.xml><?xml version="1.0" encoding="utf-8"?>
<a:theme xmlns:a="http://schemas.openxmlformats.org/drawingml/2006/main" name="VHCF_same">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VHCF_same" id="{E13D732D-40C7-4016-9DA8-E07A37B5656A}" vid="{C2C92C88-EF41-47D1-8DAF-AECAB95BB727}"/>
    </a:ext>
  </a:extLst>
</a:theme>
</file>

<file path=ppt/theme/theme4.xml><?xml version="1.0" encoding="utf-8"?>
<a:theme xmlns:a="http://schemas.openxmlformats.org/drawingml/2006/main" name="1_UI New Brand Basic 1">
  <a:themeElements>
    <a:clrScheme name="Custom 6">
      <a:dk1>
        <a:sysClr val="windowText" lastClr="000000"/>
      </a:dk1>
      <a:lt1>
        <a:sysClr val="window" lastClr="FFFFFF"/>
      </a:lt1>
      <a:dk2>
        <a:srgbClr val="0096D2"/>
      </a:dk2>
      <a:lt2>
        <a:srgbClr val="CECFCE"/>
      </a:lt2>
      <a:accent1>
        <a:srgbClr val="0096D2"/>
      </a:accent1>
      <a:accent2>
        <a:srgbClr val="9FC7DE"/>
      </a:accent2>
      <a:accent3>
        <a:srgbClr val="153D66"/>
      </a:accent3>
      <a:accent4>
        <a:srgbClr val="828381"/>
      </a:accent4>
      <a:accent5>
        <a:srgbClr val="B1B3B1"/>
      </a:accent5>
      <a:accent6>
        <a:srgbClr val="F0BA1B"/>
      </a:accent6>
      <a:hlink>
        <a:srgbClr val="3091C4"/>
      </a:hlink>
      <a:folHlink>
        <a:srgbClr val="FAB15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28813</TotalTime>
  <Words>4146</Words>
  <Application>Microsoft Office PowerPoint</Application>
  <PresentationFormat>On-screen Show (4:3)</PresentationFormat>
  <Paragraphs>646</Paragraphs>
  <Slides>30</Slides>
  <Notes>15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30</vt:i4>
      </vt:variant>
    </vt:vector>
  </HeadingPairs>
  <TitlesOfParts>
    <vt:vector size="41" baseType="lpstr">
      <vt:lpstr>Arial</vt:lpstr>
      <vt:lpstr>Arial Black</vt:lpstr>
      <vt:lpstr>Gill Sans MT</vt:lpstr>
      <vt:lpstr>Lato</vt:lpstr>
      <vt:lpstr>Lato Black</vt:lpstr>
      <vt:lpstr>Lato Regular</vt:lpstr>
      <vt:lpstr>Wingdings</vt:lpstr>
      <vt:lpstr>UI New Brand Basic 1</vt:lpstr>
      <vt:lpstr>VHCF</vt:lpstr>
      <vt:lpstr>VHCF_same</vt:lpstr>
      <vt:lpstr>1_UI New Brand Basic 1</vt:lpstr>
      <vt:lpstr>A Profile of Virginia’s Uninsured in 2021</vt:lpstr>
      <vt:lpstr>Main Takeaways for 2021</vt:lpstr>
      <vt:lpstr>Main Takeaways for 2021</vt:lpstr>
      <vt:lpstr>559,000 Virginians lacked health insurance coverage in 2021, 84.4% of whom were adults</vt:lpstr>
      <vt:lpstr>PowerPoint Presentation</vt:lpstr>
      <vt:lpstr>A vast majority of uninsured children and adults in Virginia were potentially eligible for Medicaid, CHIP, or Marketplace financial assistance based on income</vt:lpstr>
      <vt:lpstr>The rate of uninsurance for nonelderly adult Virginians  decreased significantly for every age group between 2013 and 2021.</vt:lpstr>
      <vt:lpstr>Virginia’s reductions in uninsurance among all nonelderly continued in 2021, outpacing reductions nationally</vt:lpstr>
      <vt:lpstr>Uninsurance in Virginia decreased among both  nonelderly adults and children between in 2013 and 2021</vt:lpstr>
      <vt:lpstr>PowerPoint Presentation</vt:lpstr>
      <vt:lpstr>PowerPoint Presentation</vt:lpstr>
      <vt:lpstr>PowerPoint Presentation</vt:lpstr>
      <vt:lpstr>PowerPoint Presentation</vt:lpstr>
      <vt:lpstr>PowerPoint Presentation</vt:lpstr>
      <vt:lpstr>PowerPoint Presentation</vt:lpstr>
      <vt:lpstr>Methods</vt:lpstr>
      <vt:lpstr>A Profile of Virginia’s Uninsured in 2021: Maps</vt:lpstr>
      <vt:lpstr>Table of Contents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Urban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16 Uninsured Workers by Income, New York State, 2004–2005</dc:title>
  <dc:creator>AFwillia</dc:creator>
  <cp:lastModifiedBy>Adele Shartzer</cp:lastModifiedBy>
  <cp:revision>956</cp:revision>
  <cp:lastPrinted>2020-02-26T20:18:07Z</cp:lastPrinted>
  <dcterms:created xsi:type="dcterms:W3CDTF">2012-03-26T02:59:45Z</dcterms:created>
  <dcterms:modified xsi:type="dcterms:W3CDTF">2023-04-19T17:32:15Z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ce2010EditCount">
    <vt:lpwstr>1</vt:lpwstr>
  </property>
  <property fmtid="{D5CDD505-2E9C-101B-9397-08002B2CF9AE}" pid="3" name="Office2003EditCount">
    <vt:lpwstr>0</vt:lpwstr>
  </property>
  <property fmtid="{D5CDD505-2E9C-101B-9397-08002B2CF9AE}" pid="4" name="LastEditedOfficeVersion">
    <vt:lpwstr>Office2010</vt:lpwstr>
  </property>
  <property fmtid="{D5CDD505-2E9C-101B-9397-08002B2CF9AE}" pid="5" name="Office2010WasSaved">
    <vt:lpwstr>1</vt:lpwstr>
  </property>
</Properties>
</file>