
<file path=[Content_Types].xml><?xml version="1.0" encoding="utf-8"?>
<Types xmlns="http://schemas.openxmlformats.org/package/2006/content-types">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3.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notesSlides/notesSlide11.xml" ContentType="application/vnd.openxmlformats-officedocument.presentationml.notesSlide+xml"/>
  <Override PartName="/ppt/charts/chart12.xml" ContentType="application/vnd.openxmlformats-officedocument.drawingml.chart+xml"/>
  <Override PartName="/ppt/notesSlides/notesSlide12.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style6.xml" ContentType="application/vnd.ms-office.chartstyle+xml"/>
  <Override PartName="/ppt/charts/colors6.xml" ContentType="application/vnd.ms-office.chartcolorstyle+xml"/>
  <Override PartName="/ppt/charts/chart15.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 id="2147483686" r:id="rId2"/>
    <p:sldMasterId id="2147483710" r:id="rId3"/>
    <p:sldMasterId id="2147483734" r:id="rId4"/>
  </p:sldMasterIdLst>
  <p:notesMasterIdLst>
    <p:notesMasterId r:id="rId35"/>
  </p:notesMasterIdLst>
  <p:handoutMasterIdLst>
    <p:handoutMasterId r:id="rId36"/>
  </p:handoutMasterIdLst>
  <p:sldIdLst>
    <p:sldId id="322" r:id="rId5"/>
    <p:sldId id="324" r:id="rId6"/>
    <p:sldId id="328" r:id="rId7"/>
    <p:sldId id="257" r:id="rId8"/>
    <p:sldId id="276" r:id="rId9"/>
    <p:sldId id="458" r:id="rId10"/>
    <p:sldId id="456" r:id="rId11"/>
    <p:sldId id="443" r:id="rId12"/>
    <p:sldId id="417" r:id="rId13"/>
    <p:sldId id="269" r:id="rId14"/>
    <p:sldId id="457" r:id="rId15"/>
    <p:sldId id="321" r:id="rId16"/>
    <p:sldId id="301" r:id="rId17"/>
    <p:sldId id="433" r:id="rId18"/>
    <p:sldId id="461" r:id="rId19"/>
    <p:sldId id="333" r:id="rId20"/>
    <p:sldId id="382" r:id="rId21"/>
    <p:sldId id="400" r:id="rId22"/>
    <p:sldId id="401" r:id="rId23"/>
    <p:sldId id="444" r:id="rId24"/>
    <p:sldId id="445" r:id="rId25"/>
    <p:sldId id="447" r:id="rId26"/>
    <p:sldId id="452" r:id="rId27"/>
    <p:sldId id="462" r:id="rId28"/>
    <p:sldId id="453" r:id="rId29"/>
    <p:sldId id="448" r:id="rId30"/>
    <p:sldId id="454" r:id="rId31"/>
    <p:sldId id="449" r:id="rId32"/>
    <p:sldId id="455" r:id="rId33"/>
    <p:sldId id="451" r:id="rId3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93224E-39C4-9B2B-3C03-C6A51631A091}" name="Adele Shartzer" initials="AS" userId="8a8528185a75c2a6" providerId="Windows Live"/>
  <p188:author id="{C26D58A3-95FF-2652-1191-39778535FA33}" name="Long, Julia" initials="LJ" userId="S::JLong@urban.org::a03235e8-b1d0-474f-8a2f-8a25163042e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Hayes, Emily" initials="HE" lastIdx="18" clrIdx="0"/>
  <p:cmAuthor id="1" name="Skopec, Laura" initials="LS" lastIdx="1" clrIdx="1"/>
  <p:cmAuthor id="2" name="Denise Daly Konrad" initials="DDK" lastIdx="23" clrIdx="2">
    <p:extLst>
      <p:ext uri="{19B8F6BF-5375-455C-9EA6-DF929625EA0E}">
        <p15:presenceInfo xmlns:p15="http://schemas.microsoft.com/office/powerpoint/2012/main" userId="S-1-5-21-854245398-362288127-682003330-6193" providerId="AD"/>
      </p:ext>
    </p:extLst>
  </p:cmAuthor>
  <p:cmAuthor id="3" name="Aarons, Joshua" initials="AJ" lastIdx="59" clrIdx="3">
    <p:extLst>
      <p:ext uri="{19B8F6BF-5375-455C-9EA6-DF929625EA0E}">
        <p15:presenceInfo xmlns:p15="http://schemas.microsoft.com/office/powerpoint/2012/main" userId="S-1-5-21-1053119219-327446729-612134452-16191" providerId="AD"/>
      </p:ext>
    </p:extLst>
  </p:cmAuthor>
  <p:cmAuthor id="4" name="Skopec, Laura" initials="SL" lastIdx="15" clrIdx="4">
    <p:extLst>
      <p:ext uri="{19B8F6BF-5375-455C-9EA6-DF929625EA0E}">
        <p15:presenceInfo xmlns:p15="http://schemas.microsoft.com/office/powerpoint/2012/main" userId="S-1-5-21-1053119219-327446729-612134452-11903" providerId="AD"/>
      </p:ext>
    </p:extLst>
  </p:cmAuthor>
  <p:cmAuthor id="5" name="Adele Shartzer" initials="AS" lastIdx="6" clrIdx="5">
    <p:extLst>
      <p:ext uri="{19B8F6BF-5375-455C-9EA6-DF929625EA0E}">
        <p15:presenceInfo xmlns:p15="http://schemas.microsoft.com/office/powerpoint/2012/main" userId="8a8528185a75c2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96D2"/>
    <a:srgbClr val="000080"/>
    <a:srgbClr val="99CCFF"/>
    <a:srgbClr val="A3E448"/>
    <a:srgbClr val="EC008B"/>
    <a:srgbClr val="EC0000"/>
    <a:srgbClr val="FDBF11"/>
    <a:srgbClr val="FDBF00"/>
    <a:srgbClr val="008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27" autoAdjust="0"/>
    <p:restoredTop sz="90791" autoAdjust="0"/>
  </p:normalViewPr>
  <p:slideViewPr>
    <p:cSldViewPr snapToGrid="0">
      <p:cViewPr varScale="1">
        <p:scale>
          <a:sx n="68" d="100"/>
          <a:sy n="68" d="100"/>
        </p:scale>
        <p:origin x="134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2010" y="7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6.xml"/><Relationship Id="rId1" Type="http://schemas.microsoft.com/office/2011/relationships/chartStyle" Target="style6.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7.xml"/><Relationship Id="rId1" Type="http://schemas.microsoft.com/office/2011/relationships/chartStyle" Target="style7.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090909090909103"/>
          <c:y val="0.121875"/>
          <c:w val="0.45636363636363603"/>
          <c:h val="0.78437500000000004"/>
        </c:manualLayout>
      </c:layout>
      <c:pieChart>
        <c:varyColors val="1"/>
        <c:ser>
          <c:idx val="1"/>
          <c:order val="1"/>
          <c:tx>
            <c:strRef>
              <c:f>Sheet1!$A$3</c:f>
              <c:strCache>
                <c:ptCount val="1"/>
              </c:strCache>
            </c:strRef>
          </c:tx>
          <c:spPr>
            <a:solidFill>
              <a:srgbClr val="DD2D32"/>
            </a:solidFill>
            <a:ln w="12688">
              <a:solidFill>
                <a:srgbClr val="000000"/>
              </a:solidFill>
              <a:prstDash val="solid"/>
            </a:ln>
          </c:spPr>
          <c:dPt>
            <c:idx val="0"/>
            <c:bubble3D val="0"/>
            <c:spPr>
              <a:solidFill>
                <a:srgbClr val="63AAFE"/>
              </a:solidFill>
              <a:ln w="12688">
                <a:solidFill>
                  <a:srgbClr val="000000"/>
                </a:solidFill>
                <a:prstDash val="solid"/>
              </a:ln>
            </c:spPr>
            <c:extLst>
              <c:ext xmlns:c16="http://schemas.microsoft.com/office/drawing/2014/chart" uri="{C3380CC4-5D6E-409C-BE32-E72D297353CC}">
                <c16:uniqueId val="{00000001-3AFF-476B-AB17-C24EDE05C0D9}"/>
              </c:ext>
            </c:extLst>
          </c:dPt>
          <c:dPt>
            <c:idx val="1"/>
            <c:bubble3D val="0"/>
            <c:extLst>
              <c:ext xmlns:c16="http://schemas.microsoft.com/office/drawing/2014/chart" uri="{C3380CC4-5D6E-409C-BE32-E72D297353CC}">
                <c16:uniqueId val="{00000002-3AFF-476B-AB17-C24EDE05C0D9}"/>
              </c:ext>
            </c:extLst>
          </c:dPt>
          <c:cat>
            <c:strRef>
              <c:f>Sheet1!$B$1:$C$1</c:f>
              <c:strCache>
                <c:ptCount val="2"/>
                <c:pt idx="0">
                  <c:v>Insured</c:v>
                </c:pt>
                <c:pt idx="1">
                  <c:v>Uninsured</c:v>
                </c:pt>
              </c:strCache>
            </c:strRef>
          </c:cat>
          <c:val>
            <c:numRef>
              <c:f>Sheet1!$B$3:$C$3</c:f>
              <c:numCache>
                <c:formatCode>General</c:formatCode>
                <c:ptCount val="2"/>
              </c:numCache>
            </c:numRef>
          </c:val>
          <c:extLst>
            <c:ext xmlns:c16="http://schemas.microsoft.com/office/drawing/2014/chart" uri="{C3380CC4-5D6E-409C-BE32-E72D297353CC}">
              <c16:uniqueId val="{00000003-3AFF-476B-AB17-C24EDE05C0D9}"/>
            </c:ext>
          </c:extLst>
        </c:ser>
        <c:dLbls>
          <c:showLegendKey val="0"/>
          <c:showVal val="0"/>
          <c:showCatName val="0"/>
          <c:showSerName val="0"/>
          <c:showPercent val="0"/>
          <c:showBubbleSize val="0"/>
          <c:showLeaderLines val="1"/>
        </c:dLbls>
        <c:firstSliceAng val="175"/>
      </c:pieChart>
      <c:pieChart>
        <c:varyColors val="1"/>
        <c:ser>
          <c:idx val="0"/>
          <c:order val="0"/>
          <c:tx>
            <c:strRef>
              <c:f>Sheet1!$A$2</c:f>
              <c:strCache>
                <c:ptCount val="1"/>
                <c:pt idx="0">
                  <c:v>% of Uninsured</c:v>
                </c:pt>
              </c:strCache>
            </c:strRef>
          </c:tx>
          <c:spPr>
            <a:solidFill>
              <a:srgbClr val="99CCFF"/>
            </a:solidFill>
            <a:ln w="25375">
              <a:solidFill>
                <a:srgbClr val="FFFFFF"/>
              </a:solidFill>
              <a:prstDash val="solid"/>
            </a:ln>
          </c:spPr>
          <c:dPt>
            <c:idx val="0"/>
            <c:bubble3D val="0"/>
            <c:spPr>
              <a:solidFill>
                <a:srgbClr val="000090"/>
              </a:solidFill>
              <a:ln w="25375">
                <a:solidFill>
                  <a:srgbClr val="FFFFFF"/>
                </a:solidFill>
                <a:prstDash val="solid"/>
              </a:ln>
            </c:spPr>
            <c:extLst>
              <c:ext xmlns:c16="http://schemas.microsoft.com/office/drawing/2014/chart" uri="{C3380CC4-5D6E-409C-BE32-E72D297353CC}">
                <c16:uniqueId val="{00000005-3AFF-476B-AB17-C24EDE05C0D9}"/>
              </c:ext>
            </c:extLst>
          </c:dPt>
          <c:dPt>
            <c:idx val="1"/>
            <c:bubble3D val="0"/>
            <c:spPr>
              <a:solidFill>
                <a:srgbClr val="FFCC00"/>
              </a:solidFill>
              <a:ln w="25375">
                <a:solidFill>
                  <a:srgbClr val="FFFFFF"/>
                </a:solidFill>
                <a:prstDash val="solid"/>
              </a:ln>
            </c:spPr>
            <c:extLst>
              <c:ext xmlns:c16="http://schemas.microsoft.com/office/drawing/2014/chart" uri="{C3380CC4-5D6E-409C-BE32-E72D297353CC}">
                <c16:uniqueId val="{00000007-3AFF-476B-AB17-C24EDE05C0D9}"/>
              </c:ext>
            </c:extLst>
          </c:dPt>
          <c:dLbls>
            <c:dLbl>
              <c:idx val="0"/>
              <c:layout>
                <c:manualLayout>
                  <c:x val="0.1851837488699935"/>
                  <c:y val="-0.49895408169466726"/>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AFF-476B-AB17-C24EDE05C0D9}"/>
                </c:ext>
              </c:extLst>
            </c:dLbl>
            <c:dLbl>
              <c:idx val="1"/>
              <c:layout>
                <c:manualLayout>
                  <c:x val="-1.9846735374795671E-2"/>
                  <c:y val="3.3901517245326383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197115044479673"/>
                      <c:h val="0.15884223346403767"/>
                    </c:manualLayout>
                  </c15:layout>
                </c:ext>
                <c:ext xmlns:c16="http://schemas.microsoft.com/office/drawing/2014/chart" uri="{C3380CC4-5D6E-409C-BE32-E72D297353CC}">
                  <c16:uniqueId val="{00000007-3AFF-476B-AB17-C24EDE05C0D9}"/>
                </c:ext>
              </c:extLst>
            </c:dLbl>
            <c:dLbl>
              <c:idx val="2"/>
              <c:layout>
                <c:manualLayout>
                  <c:xMode val="edge"/>
                  <c:yMode val="edge"/>
                  <c:x val="0.25090909090909103"/>
                  <c:y val="0.64375000000000104"/>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AFF-476B-AB17-C24EDE05C0D9}"/>
                </c:ext>
              </c:extLst>
            </c:dLbl>
            <c:dLbl>
              <c:idx val="3"/>
              <c:layout>
                <c:manualLayout>
                  <c:xMode val="edge"/>
                  <c:yMode val="edge"/>
                  <c:x val="0.27272727272727298"/>
                  <c:y val="0.65312500000000095"/>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AFF-476B-AB17-C24EDE05C0D9}"/>
                </c:ext>
              </c:extLst>
            </c:dLbl>
            <c:numFmt formatCode="0.0&quot;%&quot;" sourceLinked="0"/>
            <c:spPr>
              <a:noFill/>
              <a:ln w="25375">
                <a:noFill/>
              </a:ln>
            </c:spPr>
            <c:txPr>
              <a:bodyPr/>
              <a:lstStyle/>
              <a:p>
                <a:pPr>
                  <a:defRPr sz="1330"/>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Sheet1!$B$1:$C$1</c:f>
              <c:strCache>
                <c:ptCount val="2"/>
                <c:pt idx="0">
                  <c:v>Insured</c:v>
                </c:pt>
                <c:pt idx="1">
                  <c:v>Uninsured</c:v>
                </c:pt>
              </c:strCache>
            </c:strRef>
          </c:cat>
          <c:val>
            <c:numRef>
              <c:f>Sheet1!$B$2:$C$2</c:f>
              <c:numCache>
                <c:formatCode>0.0</c:formatCode>
                <c:ptCount val="2"/>
                <c:pt idx="0">
                  <c:v>92</c:v>
                </c:pt>
                <c:pt idx="1">
                  <c:v>8</c:v>
                </c:pt>
              </c:numCache>
            </c:numRef>
          </c:val>
          <c:extLst>
            <c:ext xmlns:c16="http://schemas.microsoft.com/office/drawing/2014/chart" uri="{C3380CC4-5D6E-409C-BE32-E72D297353CC}">
              <c16:uniqueId val="{0000000A-3AFF-476B-AB17-C24EDE05C0D9}"/>
            </c:ext>
          </c:extLst>
        </c:ser>
        <c:dLbls>
          <c:showLegendKey val="0"/>
          <c:showVal val="0"/>
          <c:showCatName val="0"/>
          <c:showSerName val="0"/>
          <c:showPercent val="0"/>
          <c:showBubbleSize val="0"/>
          <c:showLeaderLines val="0"/>
        </c:dLbls>
        <c:firstSliceAng val="0"/>
      </c:pieChart>
      <c:spPr>
        <a:noFill/>
        <a:ln w="25375">
          <a:noFill/>
        </a:ln>
      </c:spPr>
    </c:plotArea>
    <c:plotVisOnly val="1"/>
    <c:dispBlanksAs val="gap"/>
    <c:showDLblsOverMax val="0"/>
  </c:chart>
  <c:spPr>
    <a:noFill/>
    <a:ln>
      <a:noFill/>
    </a:ln>
  </c:spPr>
  <c:txPr>
    <a:bodyPr/>
    <a:lstStyle/>
    <a:p>
      <a:pPr>
        <a:defRPr sz="1659" b="1" i="0" u="none" strike="noStrike" baseline="0">
          <a:solidFill>
            <a:schemeClr val="tx1"/>
          </a:solidFill>
          <a:latin typeface="Arial" panose="020B0604020202020204" pitchFamily="34" charset="0"/>
          <a:ea typeface="Arial"/>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Adults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≤100% FPL</c:v>
                </c:pt>
                <c:pt idx="1">
                  <c:v>101-200% FPL</c:v>
                </c:pt>
                <c:pt idx="2">
                  <c:v>201-400% FPL </c:v>
                </c:pt>
                <c:pt idx="3">
                  <c:v>401+% FPL </c:v>
                </c:pt>
              </c:strCache>
            </c:strRef>
          </c:cat>
          <c:val>
            <c:numRef>
              <c:f>Sheet1!$B$2:$B$5</c:f>
              <c:numCache>
                <c:formatCode>0.0%</c:formatCode>
                <c:ptCount val="4"/>
                <c:pt idx="0">
                  <c:v>0.16435577316842295</c:v>
                </c:pt>
                <c:pt idx="1">
                  <c:v>0.20399999999999999</c:v>
                </c:pt>
                <c:pt idx="2">
                  <c:v>0.114</c:v>
                </c:pt>
                <c:pt idx="3">
                  <c:v>2.9213233623236308E-2</c:v>
                </c:pt>
              </c:numCache>
            </c:numRef>
          </c:val>
          <c:extLst>
            <c:ext xmlns:c16="http://schemas.microsoft.com/office/drawing/2014/chart" uri="{C3380CC4-5D6E-409C-BE32-E72D297353CC}">
              <c16:uniqueId val="{00000000-5FB5-40E5-9ECB-3865B2FE66E5}"/>
            </c:ext>
          </c:extLst>
        </c:ser>
        <c:ser>
          <c:idx val="1"/>
          <c:order val="1"/>
          <c:tx>
            <c:strRef>
              <c:f>Sheet1!$C$1</c:f>
              <c:strCache>
                <c:ptCount val="1"/>
                <c:pt idx="0">
                  <c:v>Children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≤100% FPL</c:v>
                </c:pt>
                <c:pt idx="1">
                  <c:v>101-200% FPL</c:v>
                </c:pt>
                <c:pt idx="2">
                  <c:v>201-400% FPL </c:v>
                </c:pt>
                <c:pt idx="3">
                  <c:v>401+% FPL </c:v>
                </c:pt>
              </c:strCache>
            </c:strRef>
          </c:cat>
          <c:val>
            <c:numRef>
              <c:f>Sheet1!$C$2:$C$5</c:f>
              <c:numCache>
                <c:formatCode>0.0%</c:formatCode>
                <c:ptCount val="4"/>
                <c:pt idx="0">
                  <c:v>7.0297688341925832E-2</c:v>
                </c:pt>
                <c:pt idx="1">
                  <c:v>7.2999999999999995E-2</c:v>
                </c:pt>
                <c:pt idx="2">
                  <c:v>4.9000000000000002E-2</c:v>
                </c:pt>
                <c:pt idx="3">
                  <c:v>1.8301759388719731E-2</c:v>
                </c:pt>
              </c:numCache>
            </c:numRef>
          </c:val>
          <c:extLst>
            <c:ext xmlns:c16="http://schemas.microsoft.com/office/drawing/2014/chart" uri="{C3380CC4-5D6E-409C-BE32-E72D297353CC}">
              <c16:uniqueId val="{00000001-5FB5-40E5-9ECB-3865B2FE66E5}"/>
            </c:ext>
          </c:extLst>
        </c:ser>
        <c:dLbls>
          <c:showLegendKey val="0"/>
          <c:showVal val="0"/>
          <c:showCatName val="0"/>
          <c:showSerName val="0"/>
          <c:showPercent val="0"/>
          <c:showBubbleSize val="0"/>
        </c:dLbls>
        <c:gapWidth val="78"/>
        <c:axId val="765337647"/>
        <c:axId val="765335151"/>
      </c:barChart>
      <c:catAx>
        <c:axId val="765337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65335151"/>
        <c:crosses val="autoZero"/>
        <c:auto val="1"/>
        <c:lblAlgn val="ctr"/>
        <c:lblOffset val="100"/>
        <c:noMultiLvlLbl val="0"/>
      </c:catAx>
      <c:valAx>
        <c:axId val="765335151"/>
        <c:scaling>
          <c:orientation val="minMax"/>
        </c:scaling>
        <c:delete val="1"/>
        <c:axPos val="l"/>
        <c:numFmt formatCode="0.0%" sourceLinked="1"/>
        <c:majorTickMark val="none"/>
        <c:minorTickMark val="none"/>
        <c:tickLblPos val="nextTo"/>
        <c:crossAx val="7653376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accent1"/>
            </a:solidFill>
            <a:ln w="15666">
              <a:solidFill>
                <a:schemeClr val="tx1"/>
              </a:solidFill>
              <a:prstDash val="solid"/>
            </a:ln>
          </c:spPr>
          <c:dPt>
            <c:idx val="0"/>
            <c:bubble3D val="0"/>
            <c:spPr>
              <a:solidFill>
                <a:srgbClr val="008000"/>
              </a:solidFill>
              <a:ln w="47002">
                <a:solidFill>
                  <a:srgbClr val="FFFFFF"/>
                </a:solidFill>
                <a:prstDash val="solid"/>
              </a:ln>
            </c:spPr>
            <c:extLst>
              <c:ext xmlns:c16="http://schemas.microsoft.com/office/drawing/2014/chart" uri="{C3380CC4-5D6E-409C-BE32-E72D297353CC}">
                <c16:uniqueId val="{00000001-0B7B-40F8-969D-4F1F8251CBC1}"/>
              </c:ext>
            </c:extLst>
          </c:dPt>
          <c:dPt>
            <c:idx val="1"/>
            <c:bubble3D val="0"/>
            <c:spPr>
              <a:solidFill>
                <a:srgbClr val="008000"/>
              </a:solidFill>
              <a:ln w="47002">
                <a:solidFill>
                  <a:srgbClr val="FFFFFF"/>
                </a:solidFill>
                <a:prstDash val="solid"/>
              </a:ln>
            </c:spPr>
            <c:extLst>
              <c:ext xmlns:c16="http://schemas.microsoft.com/office/drawing/2014/chart" uri="{C3380CC4-5D6E-409C-BE32-E72D297353CC}">
                <c16:uniqueId val="{00000003-0B7B-40F8-969D-4F1F8251CBC1}"/>
              </c:ext>
            </c:extLst>
          </c:dPt>
          <c:dPt>
            <c:idx val="2"/>
            <c:bubble3D val="0"/>
            <c:spPr>
              <a:solidFill>
                <a:srgbClr val="008000"/>
              </a:solidFill>
              <a:ln w="47002">
                <a:solidFill>
                  <a:srgbClr val="FFFFFF"/>
                </a:solidFill>
                <a:prstDash val="solid"/>
              </a:ln>
            </c:spPr>
            <c:extLst>
              <c:ext xmlns:c16="http://schemas.microsoft.com/office/drawing/2014/chart" uri="{C3380CC4-5D6E-409C-BE32-E72D297353CC}">
                <c16:uniqueId val="{00000005-0B7B-40F8-969D-4F1F8251CBC1}"/>
              </c:ext>
            </c:extLst>
          </c:dPt>
          <c:dPt>
            <c:idx val="3"/>
            <c:bubble3D val="0"/>
            <c:spPr>
              <a:solidFill>
                <a:schemeClr val="accent1"/>
              </a:solidFill>
              <a:ln w="15666">
                <a:noFill/>
                <a:prstDash val="solid"/>
              </a:ln>
            </c:spPr>
            <c:extLst>
              <c:ext xmlns:c16="http://schemas.microsoft.com/office/drawing/2014/chart" uri="{C3380CC4-5D6E-409C-BE32-E72D297353CC}">
                <c16:uniqueId val="{00000007-0B7B-40F8-969D-4F1F8251CBC1}"/>
              </c:ext>
            </c:extLst>
          </c:dPt>
          <c:dPt>
            <c:idx val="4"/>
            <c:bubble3D val="0"/>
            <c:spPr>
              <a:solidFill>
                <a:schemeClr val="accent1"/>
              </a:solidFill>
              <a:ln w="15666">
                <a:solidFill>
                  <a:schemeClr val="bg1"/>
                </a:solidFill>
                <a:prstDash val="solid"/>
              </a:ln>
            </c:spPr>
            <c:extLst>
              <c:ext xmlns:c16="http://schemas.microsoft.com/office/drawing/2014/chart" uri="{C3380CC4-5D6E-409C-BE32-E72D297353CC}">
                <c16:uniqueId val="{00000009-0B7B-40F8-969D-4F1F8251CBC1}"/>
              </c:ext>
            </c:extLst>
          </c:dPt>
          <c:dLbls>
            <c:dLbl>
              <c:idx val="0"/>
              <c:layout>
                <c:manualLayout>
                  <c:x val="6.1300976802300226E-2"/>
                  <c:y val="2.3148148148148095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B7B-40F8-969D-4F1F8251CBC1}"/>
                </c:ext>
              </c:extLst>
            </c:dLbl>
            <c:dLbl>
              <c:idx val="1"/>
              <c:layout>
                <c:manualLayout>
                  <c:x val="4.4852632516250495E-3"/>
                  <c:y val="2.8311145218095829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B7B-40F8-969D-4F1F8251CBC1}"/>
                </c:ext>
              </c:extLst>
            </c:dLbl>
            <c:dLbl>
              <c:idx val="2"/>
              <c:layout>
                <c:manualLayout>
                  <c:x val="0.45388303037241506"/>
                  <c:y val="-2.1784172153846277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1822294022617128"/>
                      <c:h val="0.19928673129221036"/>
                    </c:manualLayout>
                  </c15:layout>
                </c:ext>
                <c:ext xmlns:c16="http://schemas.microsoft.com/office/drawing/2014/chart" uri="{C3380CC4-5D6E-409C-BE32-E72D297353CC}">
                  <c16:uniqueId val="{00000005-0B7B-40F8-969D-4F1F8251CBC1}"/>
                </c:ext>
              </c:extLst>
            </c:dLbl>
            <c:dLbl>
              <c:idx val="3"/>
              <c:layout>
                <c:manualLayout>
                  <c:x val="-1.6682228130207474E-2"/>
                  <c:y val="4.8419138583461106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B7B-40F8-969D-4F1F8251CBC1}"/>
                </c:ext>
              </c:extLst>
            </c:dLbl>
            <c:dLbl>
              <c:idx val="4"/>
              <c:layout>
                <c:manualLayout>
                  <c:x val="-1.5577067406154199E-2"/>
                  <c:y val="0"/>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B7B-40F8-969D-4F1F8251CBC1}"/>
                </c:ext>
              </c:extLst>
            </c:dLbl>
            <c:spPr>
              <a:noFill/>
              <a:ln>
                <a:noFill/>
              </a:ln>
              <a:effectLst/>
            </c:spPr>
            <c:txPr>
              <a:bodyPr/>
              <a:lstStyle/>
              <a:p>
                <a:pPr>
                  <a:defRPr sz="1400" b="0">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Sheet1!$B$1:$F$1</c:f>
              <c:strCache>
                <c:ptCount val="5"/>
                <c:pt idx="0">
                  <c:v>Part-time worker(s) only</c:v>
                </c:pt>
                <c:pt idx="1">
                  <c:v>Two full-time workers</c:v>
                </c:pt>
                <c:pt idx="2">
                  <c:v>One full-time worker</c:v>
                </c:pt>
                <c:pt idx="3">
                  <c:v>Child not living with parents</c:v>
                </c:pt>
                <c:pt idx="4">
                  <c:v>No working adults</c:v>
                </c:pt>
              </c:strCache>
            </c:strRef>
          </c:cat>
          <c:val>
            <c:numRef>
              <c:f>Sheet1!$B$2:$F$2</c:f>
              <c:numCache>
                <c:formatCode>0.0%</c:formatCode>
                <c:ptCount val="5"/>
                <c:pt idx="0">
                  <c:v>0.129</c:v>
                </c:pt>
                <c:pt idx="1">
                  <c:v>0.13900000000000001</c:v>
                </c:pt>
                <c:pt idx="2">
                  <c:v>0.56100000000000005</c:v>
                </c:pt>
                <c:pt idx="3">
                  <c:v>6.0000000000000001E-3</c:v>
                </c:pt>
                <c:pt idx="4">
                  <c:v>0.16400000000000001</c:v>
                </c:pt>
              </c:numCache>
            </c:numRef>
          </c:val>
          <c:extLst>
            <c:ext xmlns:c16="http://schemas.microsoft.com/office/drawing/2014/chart" uri="{C3380CC4-5D6E-409C-BE32-E72D297353CC}">
              <c16:uniqueId val="{0000000A-0B7B-40F8-969D-4F1F8251CBC1}"/>
            </c:ext>
          </c:extLst>
        </c:ser>
        <c:dLbls>
          <c:showLegendKey val="0"/>
          <c:showVal val="0"/>
          <c:showCatName val="0"/>
          <c:showSerName val="0"/>
          <c:showPercent val="0"/>
          <c:showBubbleSize val="0"/>
          <c:showLeaderLines val="0"/>
        </c:dLbls>
        <c:firstSliceAng val="0"/>
      </c:pieChart>
      <c:spPr>
        <a:noFill/>
        <a:ln w="25394">
          <a:noFill/>
        </a:ln>
      </c:spPr>
    </c:plotArea>
    <c:plotVisOnly val="1"/>
    <c:dispBlanksAs val="zero"/>
    <c:showDLblsOverMax val="0"/>
  </c:chart>
  <c:spPr>
    <a:noFill/>
    <a:ln>
      <a:noFill/>
    </a:ln>
  </c:spPr>
  <c:txPr>
    <a:bodyPr/>
    <a:lstStyle/>
    <a:p>
      <a:pPr>
        <a:defRPr sz="22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353720526516406"/>
          <c:y val="3.4798305656352203E-2"/>
          <c:w val="0.36576185998489413"/>
          <c:h val="0.75066513993569917"/>
        </c:manualLayout>
      </c:layout>
      <c:barChart>
        <c:barDir val="col"/>
        <c:grouping val="stacked"/>
        <c:varyColors val="0"/>
        <c:ser>
          <c:idx val="0"/>
          <c:order val="0"/>
          <c:tx>
            <c:strRef>
              <c:f>Sheet1!$A$2</c:f>
              <c:strCache>
                <c:ptCount val="1"/>
                <c:pt idx="0">
                  <c:v>≤100% FPL</c:v>
                </c:pt>
              </c:strCache>
            </c:strRef>
          </c:tx>
          <c:spPr>
            <a:solidFill>
              <a:srgbClr val="993300"/>
            </a:solidFill>
            <a:ln w="12700">
              <a:solidFill>
                <a:srgbClr val="FFFFFF"/>
              </a:solidFill>
              <a:prstDash val="solid"/>
            </a:ln>
          </c:spPr>
          <c:invertIfNegative val="0"/>
          <c:dLbls>
            <c:spPr>
              <a:noFill/>
              <a:ln>
                <a:noFill/>
              </a:ln>
              <a:effectLst/>
            </c:spPr>
            <c:txPr>
              <a:bodyPr wrap="square" lIns="38100" tIns="19050" rIns="38100" bIns="19050" anchor="ctr">
                <a:spAutoFit/>
              </a:bodyPr>
              <a:lstStyle/>
              <a:p>
                <a:pPr>
                  <a:defRPr>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Sheet1!$B$2</c:f>
              <c:numCache>
                <c:formatCode>0.0%</c:formatCode>
                <c:ptCount val="1"/>
                <c:pt idx="0">
                  <c:v>0.17451968230634163</c:v>
                </c:pt>
              </c:numCache>
            </c:numRef>
          </c:val>
          <c:extLst>
            <c:ext xmlns:c16="http://schemas.microsoft.com/office/drawing/2014/chart" uri="{C3380CC4-5D6E-409C-BE32-E72D297353CC}">
              <c16:uniqueId val="{00000001-B0CA-47E3-B506-66365B16EF97}"/>
            </c:ext>
          </c:extLst>
        </c:ser>
        <c:ser>
          <c:idx val="1"/>
          <c:order val="1"/>
          <c:tx>
            <c:strRef>
              <c:f>Sheet1!$A$3</c:f>
              <c:strCache>
                <c:ptCount val="1"/>
                <c:pt idx="0">
                  <c:v>101-138% FPL </c:v>
                </c:pt>
              </c:strCache>
            </c:strRef>
          </c:tx>
          <c:spPr>
            <a:solidFill>
              <a:srgbClr val="FFC000"/>
            </a:solidFill>
            <a:ln w="12700">
              <a:solidFill>
                <a:srgbClr val="FFFFFF"/>
              </a:solidFill>
              <a:prstDash val="solid"/>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Sheet1!$B$3</c:f>
              <c:numCache>
                <c:formatCode>0.0%</c:formatCode>
                <c:ptCount val="1"/>
                <c:pt idx="0">
                  <c:v>9.8023602433745763E-2</c:v>
                </c:pt>
              </c:numCache>
            </c:numRef>
          </c:val>
          <c:extLst>
            <c:ext xmlns:c16="http://schemas.microsoft.com/office/drawing/2014/chart" uri="{C3380CC4-5D6E-409C-BE32-E72D297353CC}">
              <c16:uniqueId val="{00000002-B0CA-47E3-B506-66365B16EF97}"/>
            </c:ext>
          </c:extLst>
        </c:ser>
        <c:ser>
          <c:idx val="3"/>
          <c:order val="2"/>
          <c:tx>
            <c:strRef>
              <c:f>Sheet1!$A$4</c:f>
              <c:strCache>
                <c:ptCount val="1"/>
                <c:pt idx="0">
                  <c:v>139-200% FPL </c:v>
                </c:pt>
              </c:strCache>
            </c:strRef>
          </c:tx>
          <c:spPr>
            <a:solidFill>
              <a:srgbClr val="008000"/>
            </a:solidFill>
            <a:ln w="3175">
              <a:solidFill>
                <a:srgbClr val="FFFFFF"/>
              </a:solidFill>
              <a:prstDash val="solid"/>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Sheet1!$B$4</c:f>
              <c:numCache>
                <c:formatCode>0.0%</c:formatCode>
                <c:ptCount val="1"/>
                <c:pt idx="0">
                  <c:v>0.20938482584017315</c:v>
                </c:pt>
              </c:numCache>
            </c:numRef>
          </c:val>
          <c:extLst>
            <c:ext xmlns:c16="http://schemas.microsoft.com/office/drawing/2014/chart" uri="{C3380CC4-5D6E-409C-BE32-E72D297353CC}">
              <c16:uniqueId val="{00000003-B0CA-47E3-B506-66365B16EF97}"/>
            </c:ext>
          </c:extLst>
        </c:ser>
        <c:ser>
          <c:idx val="2"/>
          <c:order val="3"/>
          <c:tx>
            <c:strRef>
              <c:f>Sheet1!$A$5</c:f>
              <c:strCache>
                <c:ptCount val="1"/>
                <c:pt idx="0">
                  <c:v>201-250% FPL </c:v>
                </c:pt>
              </c:strCache>
            </c:strRef>
          </c:tx>
          <c:spPr>
            <a:solidFill>
              <a:srgbClr val="99CCFF"/>
            </a:solidFill>
            <a:ln w="12700">
              <a:solidFill>
                <a:srgbClr val="FFFFFF"/>
              </a:solidFill>
              <a:prstDash val="solid"/>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Sheet1!$B$5</c:f>
              <c:numCache>
                <c:formatCode>0.0%</c:formatCode>
                <c:ptCount val="1"/>
                <c:pt idx="0">
                  <c:v>0.11852515415084323</c:v>
                </c:pt>
              </c:numCache>
            </c:numRef>
          </c:val>
          <c:extLst>
            <c:ext xmlns:c16="http://schemas.microsoft.com/office/drawing/2014/chart" uri="{C3380CC4-5D6E-409C-BE32-E72D297353CC}">
              <c16:uniqueId val="{00000004-B0CA-47E3-B506-66365B16EF97}"/>
            </c:ext>
          </c:extLst>
        </c:ser>
        <c:ser>
          <c:idx val="4"/>
          <c:order val="4"/>
          <c:tx>
            <c:strRef>
              <c:f>Sheet1!$A$6</c:f>
              <c:strCache>
                <c:ptCount val="1"/>
                <c:pt idx="0">
                  <c:v>251-300% FPL </c:v>
                </c:pt>
              </c:strCache>
            </c:strRef>
          </c:tx>
          <c:spPr>
            <a:ln w="12700">
              <a:solidFill>
                <a:schemeClr val="bg1"/>
              </a:solidFill>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Sheet1!$B$6</c:f>
              <c:numCache>
                <c:formatCode>0.0%</c:formatCode>
                <c:ptCount val="1"/>
                <c:pt idx="0">
                  <c:v>8.7756237494385228E-2</c:v>
                </c:pt>
              </c:numCache>
            </c:numRef>
          </c:val>
          <c:extLst>
            <c:ext xmlns:c16="http://schemas.microsoft.com/office/drawing/2014/chart" uri="{C3380CC4-5D6E-409C-BE32-E72D297353CC}">
              <c16:uniqueId val="{00000005-B0CA-47E3-B506-66365B16EF97}"/>
            </c:ext>
          </c:extLst>
        </c:ser>
        <c:ser>
          <c:idx val="5"/>
          <c:order val="5"/>
          <c:tx>
            <c:strRef>
              <c:f>Sheet1!$A$7</c:f>
              <c:strCache>
                <c:ptCount val="1"/>
                <c:pt idx="0">
                  <c:v>301-400% FPL </c:v>
                </c:pt>
              </c:strCache>
            </c:strRef>
          </c:tx>
          <c:spPr>
            <a:solidFill>
              <a:srgbClr val="002060"/>
            </a:solidFill>
            <a:ln w="12700">
              <a:solidFill>
                <a:schemeClr val="bg1"/>
              </a:solidFill>
            </a:ln>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Sheet1!$B$7</c:f>
              <c:numCache>
                <c:formatCode>0.0%</c:formatCode>
                <c:ptCount val="1"/>
                <c:pt idx="0">
                  <c:v>0.11912491322634652</c:v>
                </c:pt>
              </c:numCache>
            </c:numRef>
          </c:val>
          <c:extLst>
            <c:ext xmlns:c16="http://schemas.microsoft.com/office/drawing/2014/chart" uri="{C3380CC4-5D6E-409C-BE32-E72D297353CC}">
              <c16:uniqueId val="{00000007-B0CA-47E3-B506-66365B16EF97}"/>
            </c:ext>
          </c:extLst>
        </c:ser>
        <c:ser>
          <c:idx val="6"/>
          <c:order val="6"/>
          <c:tx>
            <c:strRef>
              <c:f>Sheet1!$A$8</c:f>
              <c:strCache>
                <c:ptCount val="1"/>
                <c:pt idx="0">
                  <c:v>401+% FPL </c:v>
                </c:pt>
              </c:strCache>
            </c:strRef>
          </c:tx>
          <c:spPr>
            <a:ln w="12700">
              <a:solidFill>
                <a:srgbClr val="FFFFFF"/>
              </a:solidFill>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Sheet1!$B$8</c:f>
              <c:numCache>
                <c:formatCode>0.0%</c:formatCode>
                <c:ptCount val="1"/>
                <c:pt idx="0">
                  <c:v>0.19266558454816449</c:v>
                </c:pt>
              </c:numCache>
            </c:numRef>
          </c:val>
          <c:extLst>
            <c:ext xmlns:c16="http://schemas.microsoft.com/office/drawing/2014/chart" uri="{C3380CC4-5D6E-409C-BE32-E72D297353CC}">
              <c16:uniqueId val="{00000000-19BD-4B4C-8BA1-29D18D3C8AF8}"/>
            </c:ext>
          </c:extLst>
        </c:ser>
        <c:dLbls>
          <c:dLblPos val="ctr"/>
          <c:showLegendKey val="0"/>
          <c:showVal val="1"/>
          <c:showCatName val="0"/>
          <c:showSerName val="0"/>
          <c:showPercent val="0"/>
          <c:showBubbleSize val="0"/>
        </c:dLbls>
        <c:gapWidth val="50"/>
        <c:overlap val="100"/>
        <c:axId val="875919584"/>
        <c:axId val="875915232"/>
      </c:barChart>
      <c:catAx>
        <c:axId val="875919584"/>
        <c:scaling>
          <c:orientation val="minMax"/>
        </c:scaling>
        <c:delete val="0"/>
        <c:axPos val="b"/>
        <c:numFmt formatCode="General" sourceLinked="1"/>
        <c:majorTickMark val="out"/>
        <c:minorTickMark val="none"/>
        <c:tickLblPos val="nextTo"/>
        <c:spPr>
          <a:ln w="3610">
            <a:solidFill>
              <a:schemeClr val="tx1"/>
            </a:solidFill>
            <a:prstDash val="solid"/>
          </a:ln>
        </c:spPr>
        <c:txPr>
          <a:bodyPr rot="0" vert="horz"/>
          <a:lstStyle/>
          <a:p>
            <a:pPr>
              <a:defRPr/>
            </a:pPr>
            <a:endParaRPr lang="en-US"/>
          </a:p>
        </c:txPr>
        <c:crossAx val="875915232"/>
        <c:crosses val="autoZero"/>
        <c:auto val="1"/>
        <c:lblAlgn val="ctr"/>
        <c:lblOffset val="100"/>
        <c:tickLblSkip val="1"/>
        <c:tickMarkSkip val="1"/>
        <c:noMultiLvlLbl val="0"/>
      </c:catAx>
      <c:valAx>
        <c:axId val="875915232"/>
        <c:scaling>
          <c:orientation val="minMax"/>
          <c:max val="1"/>
        </c:scaling>
        <c:delete val="1"/>
        <c:axPos val="l"/>
        <c:numFmt formatCode="0%" sourceLinked="0"/>
        <c:majorTickMark val="out"/>
        <c:minorTickMark val="none"/>
        <c:tickLblPos val="nextTo"/>
        <c:crossAx val="875919584"/>
        <c:crosses val="autoZero"/>
        <c:crossBetween val="between"/>
        <c:majorUnit val="0.25"/>
      </c:valAx>
      <c:spPr>
        <a:noFill/>
        <a:ln w="25381">
          <a:noFill/>
        </a:ln>
      </c:spPr>
    </c:plotArea>
    <c:legend>
      <c:legendPos val="r"/>
      <c:layout>
        <c:manualLayout>
          <c:xMode val="edge"/>
          <c:yMode val="edge"/>
          <c:x val="0.68420589185366154"/>
          <c:y val="2.7881136327855185E-2"/>
          <c:w val="0.20056465716554017"/>
          <c:h val="0.74888879118011242"/>
        </c:manualLayout>
      </c:layout>
      <c:overlay val="0"/>
      <c:spPr>
        <a:noFill/>
        <a:ln>
          <a:solidFill>
            <a:schemeClr val="tx1"/>
          </a:solidFill>
        </a:ln>
        <a:effectLst>
          <a:glow>
            <a:schemeClr val="accent1">
              <a:alpha val="40000"/>
            </a:schemeClr>
          </a:glow>
        </a:effectLst>
      </c:spPr>
    </c:legend>
    <c:plotVisOnly val="1"/>
    <c:dispBlanksAs val="gap"/>
    <c:showDLblsOverMax val="0"/>
  </c:chart>
  <c:spPr>
    <a:noFill/>
    <a:ln>
      <a:noFill/>
    </a:ln>
  </c:spPr>
  <c:txPr>
    <a:bodyPr/>
    <a:lstStyle/>
    <a:p>
      <a:pPr>
        <a:defRPr sz="1600" b="1" i="0" u="none" strike="noStrike" baseline="0">
          <a:solidFill>
            <a:schemeClr val="tx1"/>
          </a:solidFill>
          <a:latin typeface="Arial" panose="020B0604020202020204" pitchFamily="34" charset="0"/>
          <a:ea typeface="Times New Roman"/>
          <a:cs typeface="Arial" panose="020B0604020202020204"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092748798713924"/>
          <c:y val="9.5902697010201293E-2"/>
          <c:w val="0.51203672059222238"/>
          <c:h val="0.80151402054990073"/>
        </c:manualLayout>
      </c:layout>
      <c:pieChart>
        <c:varyColors val="1"/>
        <c:ser>
          <c:idx val="0"/>
          <c:order val="0"/>
          <c:spPr>
            <a:solidFill>
              <a:schemeClr val="accent1"/>
            </a:solidFill>
            <a:ln w="12727">
              <a:solidFill>
                <a:srgbClr val="FFFFFF"/>
              </a:solidFill>
              <a:prstDash val="solid"/>
            </a:ln>
          </c:spPr>
          <c:dPt>
            <c:idx val="0"/>
            <c:bubble3D val="0"/>
            <c:spPr>
              <a:solidFill>
                <a:srgbClr val="993300"/>
              </a:solidFill>
              <a:ln w="25455">
                <a:solidFill>
                  <a:srgbClr val="FFFFFF"/>
                </a:solidFill>
                <a:prstDash val="solid"/>
              </a:ln>
            </c:spPr>
            <c:extLst>
              <c:ext xmlns:c16="http://schemas.microsoft.com/office/drawing/2014/chart" uri="{C3380CC4-5D6E-409C-BE32-E72D297353CC}">
                <c16:uniqueId val="{00000001-9F13-4D03-AD84-B9477BBD14FE}"/>
              </c:ext>
            </c:extLst>
          </c:dPt>
          <c:dPt>
            <c:idx val="1"/>
            <c:bubble3D val="0"/>
            <c:spPr>
              <a:solidFill>
                <a:srgbClr val="FFCC00"/>
              </a:solidFill>
              <a:ln w="25455">
                <a:solidFill>
                  <a:srgbClr val="FFFFFF"/>
                </a:solidFill>
                <a:prstDash val="solid"/>
              </a:ln>
            </c:spPr>
            <c:extLst>
              <c:ext xmlns:c16="http://schemas.microsoft.com/office/drawing/2014/chart" uri="{C3380CC4-5D6E-409C-BE32-E72D297353CC}">
                <c16:uniqueId val="{00000003-9F13-4D03-AD84-B9477BBD14FE}"/>
              </c:ext>
            </c:extLst>
          </c:dPt>
          <c:dPt>
            <c:idx val="2"/>
            <c:bubble3D val="0"/>
            <c:spPr>
              <a:solidFill>
                <a:srgbClr val="008000"/>
              </a:solidFill>
              <a:ln w="25455">
                <a:solidFill>
                  <a:srgbClr val="FFFFFF"/>
                </a:solidFill>
                <a:prstDash val="solid"/>
              </a:ln>
            </c:spPr>
            <c:extLst>
              <c:ext xmlns:c16="http://schemas.microsoft.com/office/drawing/2014/chart" uri="{C3380CC4-5D6E-409C-BE32-E72D297353CC}">
                <c16:uniqueId val="{00000005-9F13-4D03-AD84-B9477BBD14FE}"/>
              </c:ext>
            </c:extLst>
          </c:dPt>
          <c:dPt>
            <c:idx val="3"/>
            <c:bubble3D val="0"/>
            <c:spPr>
              <a:solidFill>
                <a:srgbClr val="99CCFF"/>
              </a:solidFill>
              <a:ln w="25455">
                <a:solidFill>
                  <a:srgbClr val="FFFFFF"/>
                </a:solidFill>
                <a:prstDash val="solid"/>
              </a:ln>
            </c:spPr>
            <c:extLst>
              <c:ext xmlns:c16="http://schemas.microsoft.com/office/drawing/2014/chart" uri="{C3380CC4-5D6E-409C-BE32-E72D297353CC}">
                <c16:uniqueId val="{00000007-9F13-4D03-AD84-B9477BBD14FE}"/>
              </c:ext>
            </c:extLst>
          </c:dPt>
          <c:dPt>
            <c:idx val="4"/>
            <c:bubble3D val="0"/>
            <c:spPr>
              <a:solidFill>
                <a:srgbClr val="000080"/>
              </a:solidFill>
              <a:ln w="12727">
                <a:solidFill>
                  <a:srgbClr val="FFFFFF"/>
                </a:solidFill>
                <a:prstDash val="solid"/>
              </a:ln>
            </c:spPr>
            <c:extLst>
              <c:ext xmlns:c16="http://schemas.microsoft.com/office/drawing/2014/chart" uri="{C3380CC4-5D6E-409C-BE32-E72D297353CC}">
                <c16:uniqueId val="{00000009-9F13-4D03-AD84-B9477BBD14FE}"/>
              </c:ext>
            </c:extLst>
          </c:dPt>
          <c:dLbls>
            <c:dLbl>
              <c:idx val="1"/>
              <c:layout>
                <c:manualLayout>
                  <c:x val="-5.6445052314238596E-2"/>
                  <c:y val="-3.088802671449491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13-4D03-AD84-B9477BBD14FE}"/>
                </c:ext>
              </c:extLst>
            </c:dLbl>
            <c:dLbl>
              <c:idx val="2"/>
              <c:layout>
                <c:manualLayout>
                  <c:x val="0"/>
                  <c:y val="6.1776188547216927E-2"/>
                </c:manualLayout>
              </c:layout>
              <c:spPr>
                <a:noFill/>
                <a:ln>
                  <a:noFill/>
                </a:ln>
                <a:effectLst/>
              </c:spPr>
              <c:txPr>
                <a:bodyPr wrap="square" lIns="38100" tIns="19050" rIns="38100" bIns="19050" anchor="ctr">
                  <a:noAutofit/>
                </a:bodyPr>
                <a:lstStyle/>
                <a:p>
                  <a:pPr>
                    <a:defRPr sz="1200" b="0">
                      <a:latin typeface="Arial" panose="020B0604020202020204" pitchFamily="34" charset="0"/>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9250468851203015"/>
                      <c:h val="0.33808661240498816"/>
                    </c:manualLayout>
                  </c15:layout>
                </c:ext>
                <c:ext xmlns:c16="http://schemas.microsoft.com/office/drawing/2014/chart" uri="{C3380CC4-5D6E-409C-BE32-E72D297353CC}">
                  <c16:uniqueId val="{00000005-9F13-4D03-AD84-B9477BBD14FE}"/>
                </c:ext>
              </c:extLst>
            </c:dLbl>
            <c:dLbl>
              <c:idx val="3"/>
              <c:layout>
                <c:manualLayout>
                  <c:x val="-2.1289937872258729E-2"/>
                  <c:y val="6.6897060172357456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3826324967260332"/>
                      <c:h val="0.29343625378770172"/>
                    </c:manualLayout>
                  </c15:layout>
                </c:ext>
                <c:ext xmlns:c16="http://schemas.microsoft.com/office/drawing/2014/chart" uri="{C3380CC4-5D6E-409C-BE32-E72D297353CC}">
                  <c16:uniqueId val="{00000007-9F13-4D03-AD84-B9477BBD14FE}"/>
                </c:ext>
              </c:extLst>
            </c:dLbl>
            <c:dLbl>
              <c:idx val="4"/>
              <c:layout>
                <c:manualLayout>
                  <c:x val="-6.4842689841777194E-4"/>
                  <c:y val="3.431839082824832E-3"/>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33712892976454278"/>
                      <c:h val="0.29686825675597889"/>
                    </c:manualLayout>
                  </c15:layout>
                </c:ext>
                <c:ext xmlns:c16="http://schemas.microsoft.com/office/drawing/2014/chart" uri="{C3380CC4-5D6E-409C-BE32-E72D297353CC}">
                  <c16:uniqueId val="{00000009-9F13-4D03-AD84-B9477BBD14FE}"/>
                </c:ext>
              </c:extLst>
            </c:dLbl>
            <c:spPr>
              <a:noFill/>
              <a:ln>
                <a:noFill/>
              </a:ln>
              <a:effectLst/>
            </c:spPr>
            <c:txPr>
              <a:bodyPr wrap="square" lIns="38100" tIns="19050" rIns="38100" bIns="19050" anchor="ctr">
                <a:spAutoFit/>
              </a:bodyPr>
              <a:lstStyle/>
              <a:p>
                <a:pPr>
                  <a:defRPr sz="1200" b="0">
                    <a:latin typeface="Arial" panose="020B0604020202020204" pitchFamily="34" charset="0"/>
                    <a:cs typeface="Arial" panose="020B0604020202020204" pitchFamily="34" charset="0"/>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Sheet1!$A$1:$E$1</c:f>
              <c:strCache>
                <c:ptCount val="5"/>
                <c:pt idx="0">
                  <c:v>White</c:v>
                </c:pt>
                <c:pt idx="1">
                  <c:v>Hispanic</c:v>
                </c:pt>
                <c:pt idx="2">
                  <c:v>Other/Multiple</c:v>
                </c:pt>
                <c:pt idx="3">
                  <c:v>Asian/Pacific Islander</c:v>
                </c:pt>
                <c:pt idx="4">
                  <c:v>Black or African American</c:v>
                </c:pt>
              </c:strCache>
            </c:strRef>
          </c:cat>
          <c:val>
            <c:numRef>
              <c:f>Sheet1!$A$2:$E$2</c:f>
              <c:numCache>
                <c:formatCode>0.0%</c:formatCode>
                <c:ptCount val="5"/>
                <c:pt idx="0">
                  <c:v>0.37701447435473345</c:v>
                </c:pt>
                <c:pt idx="1">
                  <c:v>0.30663817689288619</c:v>
                </c:pt>
                <c:pt idx="2">
                  <c:v>8.5762563364415789E-2</c:v>
                </c:pt>
                <c:pt idx="3">
                  <c:v>6.2415849373731597E-2</c:v>
                </c:pt>
                <c:pt idx="4">
                  <c:v>0.16816893601423297</c:v>
                </c:pt>
              </c:numCache>
            </c:numRef>
          </c:val>
          <c:extLst>
            <c:ext xmlns:c16="http://schemas.microsoft.com/office/drawing/2014/chart" uri="{C3380CC4-5D6E-409C-BE32-E72D297353CC}">
              <c16:uniqueId val="{0000000A-9F13-4D03-AD84-B9477BBD14FE}"/>
            </c:ext>
          </c:extLst>
        </c:ser>
        <c:dLbls>
          <c:showLegendKey val="0"/>
          <c:showVal val="0"/>
          <c:showCatName val="0"/>
          <c:showSerName val="0"/>
          <c:showPercent val="0"/>
          <c:showBubbleSize val="0"/>
          <c:showLeaderLines val="0"/>
        </c:dLbls>
        <c:firstSliceAng val="0"/>
      </c:pieChart>
      <c:spPr>
        <a:noFill/>
        <a:ln w="25380">
          <a:noFill/>
        </a:ln>
      </c:spPr>
    </c:plotArea>
    <c:plotVisOnly val="1"/>
    <c:dispBlanksAs val="zero"/>
    <c:showDLblsOverMax val="0"/>
  </c:chart>
  <c:spPr>
    <a:noFill/>
    <a:ln>
      <a:noFill/>
    </a:ln>
  </c:spPr>
  <c:txPr>
    <a:bodyPr/>
    <a:lstStyle/>
    <a:p>
      <a:pPr>
        <a:defRPr sz="1805" b="1" i="0" u="none" strike="noStrike" baseline="0">
          <a:solidFill>
            <a:schemeClr val="tx1"/>
          </a:solidFill>
          <a:latin typeface="+mj-lt"/>
          <a:ea typeface="Times New Roman"/>
          <a:cs typeface="Times New Roman"/>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White</c:v>
                </c:pt>
              </c:strCache>
            </c:strRef>
          </c:tx>
          <c:spPr>
            <a:solidFill>
              <a:srgbClr val="C00000"/>
            </a:solidFill>
            <a:ln>
              <a:noFill/>
            </a:ln>
            <a:effectLst/>
          </c:spPr>
          <c:invertIfNegative val="0"/>
          <c:dPt>
            <c:idx val="0"/>
            <c:invertIfNegative val="0"/>
            <c:bubble3D val="0"/>
            <c:spPr>
              <a:solidFill>
                <a:srgbClr val="993300"/>
              </a:solidFill>
              <a:ln>
                <a:noFill/>
              </a:ln>
              <a:effectLst/>
            </c:spPr>
            <c:extLst>
              <c:ext xmlns:c16="http://schemas.microsoft.com/office/drawing/2014/chart" uri="{C3380CC4-5D6E-409C-BE32-E72D297353CC}">
                <c16:uniqueId val="{00000001-17C4-46A5-9A8E-36C1D6CCB6FE}"/>
              </c:ext>
            </c:extLst>
          </c:dPt>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 Uninsured by Race/Ethnicity</c:v>
                </c:pt>
              </c:strCache>
            </c:strRef>
          </c:cat>
          <c:val>
            <c:numRef>
              <c:f>Sheet1!$B$2</c:f>
              <c:numCache>
                <c:formatCode>0.0%</c:formatCode>
                <c:ptCount val="1"/>
                <c:pt idx="0">
                  <c:v>5.2874996928073792E-2</c:v>
                </c:pt>
              </c:numCache>
            </c:numRef>
          </c:val>
          <c:extLst>
            <c:ext xmlns:c16="http://schemas.microsoft.com/office/drawing/2014/chart" uri="{C3380CC4-5D6E-409C-BE32-E72D297353CC}">
              <c16:uniqueId val="{00000002-17C4-46A5-9A8E-36C1D6CCB6FE}"/>
            </c:ext>
          </c:extLst>
        </c:ser>
        <c:ser>
          <c:idx val="1"/>
          <c:order val="1"/>
          <c:tx>
            <c:strRef>
              <c:f>Sheet1!$C$1</c:f>
              <c:strCache>
                <c:ptCount val="1"/>
                <c:pt idx="0">
                  <c:v>Black or African American </c:v>
                </c:pt>
              </c:strCache>
            </c:strRef>
          </c:tx>
          <c:spPr>
            <a:solidFill>
              <a:srgbClr val="000080"/>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 Uninsured by Race/Ethnicity</c:v>
                </c:pt>
              </c:strCache>
            </c:strRef>
          </c:cat>
          <c:val>
            <c:numRef>
              <c:f>Sheet1!$C$2</c:f>
              <c:numCache>
                <c:formatCode>0.0%</c:formatCode>
                <c:ptCount val="1"/>
                <c:pt idx="0">
                  <c:v>7.3768730234425983E-2</c:v>
                </c:pt>
              </c:numCache>
            </c:numRef>
          </c:val>
          <c:extLst>
            <c:ext xmlns:c16="http://schemas.microsoft.com/office/drawing/2014/chart" uri="{C3380CC4-5D6E-409C-BE32-E72D297353CC}">
              <c16:uniqueId val="{00000003-17C4-46A5-9A8E-36C1D6CCB6FE}"/>
            </c:ext>
          </c:extLst>
        </c:ser>
        <c:ser>
          <c:idx val="2"/>
          <c:order val="2"/>
          <c:tx>
            <c:strRef>
              <c:f>Sheet1!$D$1</c:f>
              <c:strCache>
                <c:ptCount val="1"/>
                <c:pt idx="0">
                  <c:v>Hispanic </c:v>
                </c:pt>
              </c:strCache>
            </c:strRef>
          </c:tx>
          <c:spPr>
            <a:solidFill>
              <a:srgbClr val="FFCC00"/>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 Uninsured by Race/Ethnicity</c:v>
                </c:pt>
              </c:strCache>
            </c:strRef>
          </c:cat>
          <c:val>
            <c:numRef>
              <c:f>Sheet1!$D$2</c:f>
              <c:numCache>
                <c:formatCode>0.0%</c:formatCode>
                <c:ptCount val="1"/>
                <c:pt idx="0">
                  <c:v>0.22925542652187922</c:v>
                </c:pt>
              </c:numCache>
            </c:numRef>
          </c:val>
          <c:extLst>
            <c:ext xmlns:c16="http://schemas.microsoft.com/office/drawing/2014/chart" uri="{C3380CC4-5D6E-409C-BE32-E72D297353CC}">
              <c16:uniqueId val="{00000004-17C4-46A5-9A8E-36C1D6CCB6FE}"/>
            </c:ext>
          </c:extLst>
        </c:ser>
        <c:ser>
          <c:idx val="3"/>
          <c:order val="3"/>
          <c:tx>
            <c:strRef>
              <c:f>Sheet1!$E$1</c:f>
              <c:strCache>
                <c:ptCount val="1"/>
                <c:pt idx="0">
                  <c:v>Asian/Pacific Islander </c:v>
                </c:pt>
              </c:strCache>
            </c:strRef>
          </c:tx>
          <c:spPr>
            <a:solidFill>
              <a:srgbClr val="99CCFF"/>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 Uninsured by Race/Ethnicity</c:v>
                </c:pt>
              </c:strCache>
            </c:strRef>
          </c:cat>
          <c:val>
            <c:numRef>
              <c:f>Sheet1!$E$2</c:f>
              <c:numCache>
                <c:formatCode>0.0%</c:formatCode>
                <c:ptCount val="1"/>
                <c:pt idx="0">
                  <c:v>6.8423631801787677E-2</c:v>
                </c:pt>
              </c:numCache>
            </c:numRef>
          </c:val>
          <c:extLst>
            <c:ext xmlns:c16="http://schemas.microsoft.com/office/drawing/2014/chart" uri="{C3380CC4-5D6E-409C-BE32-E72D297353CC}">
              <c16:uniqueId val="{00000005-17C4-46A5-9A8E-36C1D6CCB6FE}"/>
            </c:ext>
          </c:extLst>
        </c:ser>
        <c:ser>
          <c:idx val="4"/>
          <c:order val="4"/>
          <c:tx>
            <c:strRef>
              <c:f>Sheet1!$F$1</c:f>
              <c:strCache>
                <c:ptCount val="1"/>
                <c:pt idx="0">
                  <c:v>Other/multiple </c:v>
                </c:pt>
              </c:strCache>
            </c:strRef>
          </c:tx>
          <c:spPr>
            <a:solidFill>
              <a:srgbClr val="008000"/>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 Uninsured by Race/Ethnicity</c:v>
                </c:pt>
              </c:strCache>
            </c:strRef>
          </c:cat>
          <c:val>
            <c:numRef>
              <c:f>Sheet1!$F$2</c:f>
              <c:numCache>
                <c:formatCode>0.0%</c:formatCode>
                <c:ptCount val="1"/>
                <c:pt idx="0">
                  <c:v>9.3688287792043412E-2</c:v>
                </c:pt>
              </c:numCache>
            </c:numRef>
          </c:val>
          <c:extLst>
            <c:ext xmlns:c16="http://schemas.microsoft.com/office/drawing/2014/chart" uri="{C3380CC4-5D6E-409C-BE32-E72D297353CC}">
              <c16:uniqueId val="{00000006-17C4-46A5-9A8E-36C1D6CCB6FE}"/>
            </c:ext>
          </c:extLst>
        </c:ser>
        <c:dLbls>
          <c:dLblPos val="outEnd"/>
          <c:showLegendKey val="0"/>
          <c:showVal val="1"/>
          <c:showCatName val="0"/>
          <c:showSerName val="0"/>
          <c:showPercent val="0"/>
          <c:showBubbleSize val="0"/>
        </c:dLbls>
        <c:gapWidth val="250"/>
        <c:overlap val="-10"/>
        <c:axId val="879929840"/>
        <c:axId val="879932016"/>
      </c:barChart>
      <c:catAx>
        <c:axId val="87992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79932016"/>
        <c:crosses val="autoZero"/>
        <c:auto val="1"/>
        <c:lblAlgn val="ctr"/>
        <c:lblOffset val="100"/>
        <c:noMultiLvlLbl val="0"/>
      </c:catAx>
      <c:valAx>
        <c:axId val="879932016"/>
        <c:scaling>
          <c:orientation val="minMax"/>
        </c:scaling>
        <c:delete val="1"/>
        <c:axPos val="l"/>
        <c:numFmt formatCode="0%" sourceLinked="0"/>
        <c:majorTickMark val="none"/>
        <c:minorTickMark val="none"/>
        <c:tickLblPos val="nextTo"/>
        <c:crossAx val="879929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Insured nonelderly adults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Regular provider</c:v>
                </c:pt>
                <c:pt idx="1">
                  <c:v>Routine checkup</c:v>
                </c:pt>
                <c:pt idx="2">
                  <c:v>Unmet needs due to cost</c:v>
                </c:pt>
                <c:pt idx="3">
                  <c:v>Flu shot</c:v>
                </c:pt>
              </c:strCache>
            </c:strRef>
          </c:cat>
          <c:val>
            <c:numRef>
              <c:f>Sheet1!$B$2:$B$5</c:f>
              <c:numCache>
                <c:formatCode>0.0%</c:formatCode>
                <c:ptCount val="4"/>
                <c:pt idx="0">
                  <c:v>0.84899999999999998</c:v>
                </c:pt>
                <c:pt idx="1">
                  <c:v>0.754</c:v>
                </c:pt>
                <c:pt idx="2">
                  <c:v>7.0000000000000007E-2</c:v>
                </c:pt>
                <c:pt idx="3">
                  <c:v>0.46600000000000003</c:v>
                </c:pt>
              </c:numCache>
            </c:numRef>
          </c:val>
          <c:extLst>
            <c:ext xmlns:c16="http://schemas.microsoft.com/office/drawing/2014/chart" uri="{C3380CC4-5D6E-409C-BE32-E72D297353CC}">
              <c16:uniqueId val="{00000000-5491-4B54-8ABB-0A8F300E5829}"/>
            </c:ext>
          </c:extLst>
        </c:ser>
        <c:ser>
          <c:idx val="1"/>
          <c:order val="1"/>
          <c:tx>
            <c:strRef>
              <c:f>Sheet1!$C$1</c:f>
              <c:strCache>
                <c:ptCount val="1"/>
                <c:pt idx="0">
                  <c:v>Uninsured nonelderly adults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Regular provider</c:v>
                </c:pt>
                <c:pt idx="1">
                  <c:v>Routine checkup</c:v>
                </c:pt>
                <c:pt idx="2">
                  <c:v>Unmet needs due to cost</c:v>
                </c:pt>
                <c:pt idx="3">
                  <c:v>Flu shot</c:v>
                </c:pt>
              </c:strCache>
            </c:strRef>
          </c:cat>
          <c:val>
            <c:numRef>
              <c:f>Sheet1!$C$2:$C$5</c:f>
              <c:numCache>
                <c:formatCode>0.0%</c:formatCode>
                <c:ptCount val="4"/>
                <c:pt idx="0">
                  <c:v>0.35399999999999998</c:v>
                </c:pt>
                <c:pt idx="1">
                  <c:v>0.37</c:v>
                </c:pt>
                <c:pt idx="2">
                  <c:v>0.38500000000000001</c:v>
                </c:pt>
                <c:pt idx="3">
                  <c:v>0.129</c:v>
                </c:pt>
              </c:numCache>
            </c:numRef>
          </c:val>
          <c:extLst>
            <c:ext xmlns:c16="http://schemas.microsoft.com/office/drawing/2014/chart" uri="{C3380CC4-5D6E-409C-BE32-E72D297353CC}">
              <c16:uniqueId val="{00000001-5491-4B54-8ABB-0A8F300E5829}"/>
            </c:ext>
          </c:extLst>
        </c:ser>
        <c:dLbls>
          <c:showLegendKey val="0"/>
          <c:showVal val="0"/>
          <c:showCatName val="0"/>
          <c:showSerName val="0"/>
          <c:showPercent val="0"/>
          <c:showBubbleSize val="0"/>
        </c:dLbls>
        <c:gapWidth val="219"/>
        <c:overlap val="-27"/>
        <c:axId val="1459137840"/>
        <c:axId val="1459115280"/>
      </c:barChart>
      <c:catAx>
        <c:axId val="1459137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59115280"/>
        <c:crosses val="autoZero"/>
        <c:auto val="1"/>
        <c:lblAlgn val="ctr"/>
        <c:lblOffset val="100"/>
        <c:noMultiLvlLbl val="0"/>
      </c:catAx>
      <c:valAx>
        <c:axId val="1459115280"/>
        <c:scaling>
          <c:orientation val="minMax"/>
        </c:scaling>
        <c:delete val="1"/>
        <c:axPos val="l"/>
        <c:numFmt formatCode="0.0%" sourceLinked="1"/>
        <c:majorTickMark val="none"/>
        <c:minorTickMark val="none"/>
        <c:tickLblPos val="nextTo"/>
        <c:crossAx val="14591378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090909090909103"/>
          <c:y val="0.121875"/>
          <c:w val="0.45636363636363603"/>
          <c:h val="0.78437500000000004"/>
        </c:manualLayout>
      </c:layout>
      <c:pieChart>
        <c:varyColors val="1"/>
        <c:ser>
          <c:idx val="1"/>
          <c:order val="1"/>
          <c:tx>
            <c:strRef>
              <c:f>Sheet1!$A$3</c:f>
              <c:strCache>
                <c:ptCount val="1"/>
              </c:strCache>
            </c:strRef>
          </c:tx>
          <c:spPr>
            <a:solidFill>
              <a:srgbClr val="DD2D32"/>
            </a:solidFill>
            <a:ln w="12688">
              <a:solidFill>
                <a:srgbClr val="000000"/>
              </a:solidFill>
              <a:prstDash val="solid"/>
            </a:ln>
          </c:spPr>
          <c:dPt>
            <c:idx val="0"/>
            <c:bubble3D val="0"/>
            <c:spPr>
              <a:solidFill>
                <a:srgbClr val="63AAFE"/>
              </a:solidFill>
              <a:ln w="12688">
                <a:solidFill>
                  <a:srgbClr val="000000"/>
                </a:solidFill>
                <a:prstDash val="solid"/>
              </a:ln>
            </c:spPr>
            <c:extLst>
              <c:ext xmlns:c16="http://schemas.microsoft.com/office/drawing/2014/chart" uri="{C3380CC4-5D6E-409C-BE32-E72D297353CC}">
                <c16:uniqueId val="{00000001-B443-4147-A36D-F72BA8B56501}"/>
              </c:ext>
            </c:extLst>
          </c:dPt>
          <c:dPt>
            <c:idx val="1"/>
            <c:bubble3D val="0"/>
            <c:extLst>
              <c:ext xmlns:c16="http://schemas.microsoft.com/office/drawing/2014/chart" uri="{C3380CC4-5D6E-409C-BE32-E72D297353CC}">
                <c16:uniqueId val="{00000002-B443-4147-A36D-F72BA8B56501}"/>
              </c:ext>
            </c:extLst>
          </c:dPt>
          <c:cat>
            <c:strRef>
              <c:f>Sheet1!$B$1:$C$1</c:f>
              <c:strCache>
                <c:ptCount val="2"/>
                <c:pt idx="0">
                  <c:v>Adults</c:v>
                </c:pt>
                <c:pt idx="1">
                  <c:v>Children</c:v>
                </c:pt>
              </c:strCache>
            </c:strRef>
          </c:cat>
          <c:val>
            <c:numRef>
              <c:f>Sheet1!$B$3:$C$3</c:f>
              <c:numCache>
                <c:formatCode>General</c:formatCode>
                <c:ptCount val="2"/>
              </c:numCache>
            </c:numRef>
          </c:val>
          <c:extLst>
            <c:ext xmlns:c16="http://schemas.microsoft.com/office/drawing/2014/chart" uri="{C3380CC4-5D6E-409C-BE32-E72D297353CC}">
              <c16:uniqueId val="{00000003-B443-4147-A36D-F72BA8B56501}"/>
            </c:ext>
          </c:extLst>
        </c:ser>
        <c:dLbls>
          <c:showLegendKey val="0"/>
          <c:showVal val="0"/>
          <c:showCatName val="0"/>
          <c:showSerName val="0"/>
          <c:showPercent val="0"/>
          <c:showBubbleSize val="0"/>
          <c:showLeaderLines val="1"/>
        </c:dLbls>
        <c:firstSliceAng val="175"/>
      </c:pieChart>
      <c:pieChart>
        <c:varyColors val="1"/>
        <c:ser>
          <c:idx val="0"/>
          <c:order val="0"/>
          <c:tx>
            <c:strRef>
              <c:f>Sheet1!$A$2</c:f>
              <c:strCache>
                <c:ptCount val="1"/>
                <c:pt idx="0">
                  <c:v>% of Uninsured</c:v>
                </c:pt>
              </c:strCache>
            </c:strRef>
          </c:tx>
          <c:spPr>
            <a:solidFill>
              <a:srgbClr val="99CCFF"/>
            </a:solidFill>
            <a:ln w="25375">
              <a:solidFill>
                <a:srgbClr val="FFFFFF"/>
              </a:solidFill>
              <a:prstDash val="solid"/>
            </a:ln>
          </c:spPr>
          <c:dPt>
            <c:idx val="0"/>
            <c:bubble3D val="0"/>
            <c:spPr>
              <a:solidFill>
                <a:srgbClr val="78A933"/>
              </a:solidFill>
              <a:ln w="25375">
                <a:solidFill>
                  <a:srgbClr val="FFFFFF"/>
                </a:solidFill>
                <a:prstDash val="solid"/>
              </a:ln>
            </c:spPr>
            <c:extLst>
              <c:ext xmlns:c16="http://schemas.microsoft.com/office/drawing/2014/chart" uri="{C3380CC4-5D6E-409C-BE32-E72D297353CC}">
                <c16:uniqueId val="{00000005-B443-4147-A36D-F72BA8B56501}"/>
              </c:ext>
            </c:extLst>
          </c:dPt>
          <c:dPt>
            <c:idx val="1"/>
            <c:bubble3D val="0"/>
            <c:spPr>
              <a:solidFill>
                <a:srgbClr val="3344C5"/>
              </a:solidFill>
              <a:ln w="25375">
                <a:solidFill>
                  <a:srgbClr val="FFFFFF"/>
                </a:solidFill>
                <a:prstDash val="solid"/>
              </a:ln>
            </c:spPr>
            <c:extLst>
              <c:ext xmlns:c16="http://schemas.microsoft.com/office/drawing/2014/chart" uri="{C3380CC4-5D6E-409C-BE32-E72D297353CC}">
                <c16:uniqueId val="{00000007-B443-4147-A36D-F72BA8B56501}"/>
              </c:ext>
            </c:extLst>
          </c:dPt>
          <c:dLbls>
            <c:dLbl>
              <c:idx val="0"/>
              <c:layout>
                <c:manualLayout>
                  <c:x val="0.13193914558054501"/>
                  <c:y val="-0.4989541598968070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443-4147-A36D-F72BA8B56501}"/>
                </c:ext>
              </c:extLst>
            </c:dLbl>
            <c:dLbl>
              <c:idx val="1"/>
              <c:layout>
                <c:manualLayout>
                  <c:x val="-3.2048621120774598E-2"/>
                  <c:y val="3.3901365310651001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443-4147-A36D-F72BA8B56501}"/>
                </c:ext>
              </c:extLst>
            </c:dLbl>
            <c:dLbl>
              <c:idx val="2"/>
              <c:layout>
                <c:manualLayout>
                  <c:xMode val="edge"/>
                  <c:yMode val="edge"/>
                  <c:x val="0.25090909090909103"/>
                  <c:y val="0.64375000000000104"/>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443-4147-A36D-F72BA8B56501}"/>
                </c:ext>
              </c:extLst>
            </c:dLbl>
            <c:dLbl>
              <c:idx val="3"/>
              <c:layout>
                <c:manualLayout>
                  <c:xMode val="edge"/>
                  <c:yMode val="edge"/>
                  <c:x val="0.27272727272727298"/>
                  <c:y val="0.65312500000000095"/>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443-4147-A36D-F72BA8B56501}"/>
                </c:ext>
              </c:extLst>
            </c:dLbl>
            <c:numFmt formatCode="0.0&quot;%&quot;" sourceLinked="0"/>
            <c:spPr>
              <a:noFill/>
              <a:ln w="25375">
                <a:noFill/>
              </a:ln>
            </c:spPr>
            <c:txPr>
              <a:bodyPr/>
              <a:lstStyle/>
              <a:p>
                <a:pPr>
                  <a:defRPr sz="1330">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Sheet1!$B$1:$C$1</c:f>
              <c:strCache>
                <c:ptCount val="2"/>
                <c:pt idx="0">
                  <c:v>Adults</c:v>
                </c:pt>
                <c:pt idx="1">
                  <c:v>Children</c:v>
                </c:pt>
              </c:strCache>
            </c:strRef>
          </c:cat>
          <c:val>
            <c:numRef>
              <c:f>Sheet1!$B$2:$C$2</c:f>
              <c:numCache>
                <c:formatCode>General</c:formatCode>
                <c:ptCount val="2"/>
                <c:pt idx="0">
                  <c:v>84.4</c:v>
                </c:pt>
                <c:pt idx="1">
                  <c:v>15.6</c:v>
                </c:pt>
              </c:numCache>
            </c:numRef>
          </c:val>
          <c:extLst>
            <c:ext xmlns:c16="http://schemas.microsoft.com/office/drawing/2014/chart" uri="{C3380CC4-5D6E-409C-BE32-E72D297353CC}">
              <c16:uniqueId val="{0000000A-B443-4147-A36D-F72BA8B56501}"/>
            </c:ext>
          </c:extLst>
        </c:ser>
        <c:dLbls>
          <c:showLegendKey val="0"/>
          <c:showVal val="0"/>
          <c:showCatName val="0"/>
          <c:showSerName val="0"/>
          <c:showPercent val="0"/>
          <c:showBubbleSize val="0"/>
          <c:showLeaderLines val="0"/>
        </c:dLbls>
        <c:firstSliceAng val="0"/>
      </c:pieChart>
      <c:spPr>
        <a:noFill/>
        <a:ln w="25375">
          <a:noFill/>
        </a:ln>
      </c:spPr>
    </c:plotArea>
    <c:plotVisOnly val="1"/>
    <c:dispBlanksAs val="gap"/>
    <c:showDLblsOverMax val="0"/>
  </c:chart>
  <c:spPr>
    <a:noFill/>
    <a:ln>
      <a:noFill/>
    </a:ln>
  </c:spPr>
  <c:txPr>
    <a:bodyPr/>
    <a:lstStyle/>
    <a:p>
      <a:pPr>
        <a:defRPr sz="1659" b="1" i="0" u="none" strike="noStrike" baseline="0">
          <a:solidFill>
            <a:schemeClr val="tx1"/>
          </a:solidFill>
          <a:latin typeface="+mn-lt"/>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65A76B"/>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Children</c:v>
                </c:pt>
                <c:pt idx="1">
                  <c:v>Adults</c:v>
                </c:pt>
                <c:pt idx="2">
                  <c:v>All Nonelderly</c:v>
                </c:pt>
              </c:strCache>
            </c:strRef>
          </c:cat>
          <c:val>
            <c:numRef>
              <c:f>Sheet1!$B$2:$B$4</c:f>
              <c:numCache>
                <c:formatCode>0.0%</c:formatCode>
                <c:ptCount val="3"/>
                <c:pt idx="0">
                  <c:v>4.3999999999999997E-2</c:v>
                </c:pt>
                <c:pt idx="1">
                  <c:v>9.4E-2</c:v>
                </c:pt>
                <c:pt idx="2">
                  <c:v>0.08</c:v>
                </c:pt>
              </c:numCache>
            </c:numRef>
          </c:val>
          <c:extLst>
            <c:ext xmlns:c16="http://schemas.microsoft.com/office/drawing/2014/chart" uri="{C3380CC4-5D6E-409C-BE32-E72D297353CC}">
              <c16:uniqueId val="{00000000-3258-4FCF-8417-30344A76F755}"/>
            </c:ext>
          </c:extLst>
        </c:ser>
        <c:dLbls>
          <c:showLegendKey val="0"/>
          <c:showVal val="0"/>
          <c:showCatName val="0"/>
          <c:showSerName val="0"/>
          <c:showPercent val="0"/>
          <c:showBubbleSize val="0"/>
        </c:dLbls>
        <c:gapWidth val="150"/>
        <c:axId val="758642544"/>
        <c:axId val="758643088"/>
      </c:barChart>
      <c:catAx>
        <c:axId val="758642544"/>
        <c:scaling>
          <c:orientation val="minMax"/>
        </c:scaling>
        <c:delete val="0"/>
        <c:axPos val="b"/>
        <c:numFmt formatCode="General" sourceLinked="0"/>
        <c:majorTickMark val="out"/>
        <c:minorTickMark val="none"/>
        <c:tickLblPos val="nextTo"/>
        <c:crossAx val="758643088"/>
        <c:crosses val="autoZero"/>
        <c:auto val="1"/>
        <c:lblAlgn val="ctr"/>
        <c:lblOffset val="100"/>
        <c:noMultiLvlLbl val="0"/>
      </c:catAx>
      <c:valAx>
        <c:axId val="758643088"/>
        <c:scaling>
          <c:orientation val="minMax"/>
          <c:max val="0.2"/>
        </c:scaling>
        <c:delete val="0"/>
        <c:axPos val="l"/>
        <c:title>
          <c:tx>
            <c:rich>
              <a:bodyPr/>
              <a:lstStyle/>
              <a:p>
                <a:pPr>
                  <a:defRPr/>
                </a:pPr>
                <a:r>
                  <a:rPr lang="en-US"/>
                  <a:t>Uninsurance Rate</a:t>
                </a:r>
              </a:p>
            </c:rich>
          </c:tx>
          <c:overlay val="0"/>
        </c:title>
        <c:numFmt formatCode="0%" sourceLinked="0"/>
        <c:majorTickMark val="out"/>
        <c:minorTickMark val="none"/>
        <c:tickLblPos val="nextTo"/>
        <c:crossAx val="758642544"/>
        <c:crosses val="autoZero"/>
        <c:crossBetween val="between"/>
        <c:majorUnit val="5.000000000000001E-2"/>
      </c:valAx>
    </c:plotArea>
    <c:plotVisOnly val="1"/>
    <c:dispBlanksAs val="gap"/>
    <c:showDLblsOverMax val="0"/>
  </c:chart>
  <c:txPr>
    <a:bodyPr/>
    <a:lstStyle/>
    <a:p>
      <a:pPr>
        <a:defRPr sz="140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Children 0-18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5D2B-47CF-A0E3-5421D23A0EC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478-478F-A1CC-5F77B3DC9210}"/>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1-5D2B-47CF-A0E3-5421D23A0EC8}"/>
              </c:ext>
            </c:extLst>
          </c:dPt>
          <c:dLbls>
            <c:dLbl>
              <c:idx val="0"/>
              <c:layout>
                <c:manualLayout>
                  <c:x val="-0.19655398189453546"/>
                  <c:y val="-7.84135884451552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D2B-47CF-A0E3-5421D23A0EC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Medicaid/CHIP (&lt;=205%FPL)</c:v>
                </c:pt>
                <c:pt idx="1">
                  <c:v>Marketplace Financial Assistance (206-400% FPL)</c:v>
                </c:pt>
                <c:pt idx="2">
                  <c:v>Over 400% FPL (Ineligible)</c:v>
                </c:pt>
              </c:strCache>
            </c:strRef>
          </c:cat>
          <c:val>
            <c:numRef>
              <c:f>Sheet1!$B$2:$B$4</c:f>
              <c:numCache>
                <c:formatCode>0.0%</c:formatCode>
                <c:ptCount val="3"/>
                <c:pt idx="0">
                  <c:v>0.56799999999999995</c:v>
                </c:pt>
                <c:pt idx="1">
                  <c:v>0.17199999999999999</c:v>
                </c:pt>
                <c:pt idx="2">
                  <c:v>0.16700000000000001</c:v>
                </c:pt>
              </c:numCache>
            </c:numRef>
          </c:val>
          <c:extLst>
            <c:ext xmlns:c16="http://schemas.microsoft.com/office/drawing/2014/chart" uri="{C3380CC4-5D6E-409C-BE32-E72D297353CC}">
              <c16:uniqueId val="{00000000-5D2B-47CF-A0E3-5421D23A0EC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8.6801038494935714E-2"/>
          <c:y val="0.73135485199503403"/>
          <c:w val="0.8686681606321629"/>
          <c:h val="0.2518089520395990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Adults 19-64</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355419861130587"/>
          <c:y val="0.15299219193793676"/>
          <c:w val="0.62671852174625209"/>
          <c:h val="0.56978415422309026"/>
        </c:manualLayout>
      </c:layout>
      <c:pieChart>
        <c:varyColors val="1"/>
        <c:ser>
          <c:idx val="0"/>
          <c:order val="0"/>
          <c:tx>
            <c:strRef>
              <c:f>Sheet1!$B$1</c:f>
              <c:strCache>
                <c:ptCount val="1"/>
                <c:pt idx="0">
                  <c:v>Adults 19-64</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F4-4DC2-99FC-AA2DACB601F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F4-4DC2-99FC-AA2DACB601F9}"/>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03F4-4DC2-99FC-AA2DACB601F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3F4-4DC2-99FC-AA2DACB601F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3F4-4DC2-99FC-AA2DACB601F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3F4-4DC2-99FC-AA2DACB601F9}"/>
              </c:ext>
            </c:extLst>
          </c:dPt>
          <c:dLbls>
            <c:dLbl>
              <c:idx val="0"/>
              <c:layout>
                <c:manualLayout>
                  <c:x val="-0.21548441832302462"/>
                  <c:y val="5.2213860343091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F4-4DC2-99FC-AA2DACB601F9}"/>
                </c:ext>
              </c:extLst>
            </c:dLbl>
            <c:dLbl>
              <c:idx val="1"/>
              <c:layout>
                <c:manualLayout>
                  <c:x val="0.16786376789545837"/>
                  <c:y val="-0.131098287811897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3F4-4DC2-99FC-AA2DACB601F9}"/>
                </c:ext>
              </c:extLst>
            </c:dLbl>
            <c:dLbl>
              <c:idx val="2"/>
              <c:layout>
                <c:manualLayout>
                  <c:x val="0.11131315949422585"/>
                  <c:y val="0.1201035006251708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3F4-4DC2-99FC-AA2DACB601F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Medicaid (&lt;=138% FPL)</c:v>
                </c:pt>
                <c:pt idx="1">
                  <c:v>Marketplace Financial Assistance (205-400% FPL)</c:v>
                </c:pt>
                <c:pt idx="2">
                  <c:v>Over 400% FPL (Ineligible)</c:v>
                </c:pt>
              </c:strCache>
            </c:strRef>
          </c:cat>
          <c:val>
            <c:numRef>
              <c:f>Sheet1!$B$2:$B$4</c:f>
              <c:numCache>
                <c:formatCode>0.0%</c:formatCode>
                <c:ptCount val="3"/>
                <c:pt idx="0">
                  <c:v>0.41199999999999998</c:v>
                </c:pt>
                <c:pt idx="1">
                  <c:v>0.44400000000000001</c:v>
                </c:pt>
                <c:pt idx="2">
                  <c:v>0.14399999999999999</c:v>
                </c:pt>
              </c:numCache>
            </c:numRef>
          </c:val>
          <c:extLst>
            <c:ext xmlns:c16="http://schemas.microsoft.com/office/drawing/2014/chart" uri="{C3380CC4-5D6E-409C-BE32-E72D297353CC}">
              <c16:uniqueId val="{0000000C-03F4-4DC2-99FC-AA2DACB601F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2149790475894212E-2"/>
          <c:y val="0.73141274022788083"/>
          <c:w val="0.95582386608732717"/>
          <c:h val="0.2517510638067522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289953339165941E-2"/>
          <c:y val="4.1206700098962365E-2"/>
          <c:w val="0.90473473801885873"/>
          <c:h val="0.81695431447406885"/>
        </c:manualLayout>
      </c:layout>
      <c:barChart>
        <c:barDir val="col"/>
        <c:grouping val="clustered"/>
        <c:varyColors val="0"/>
        <c:ser>
          <c:idx val="0"/>
          <c:order val="0"/>
          <c:tx>
            <c:strRef>
              <c:f>Sheet1!$B$1</c:f>
              <c:strCache>
                <c:ptCount val="1"/>
                <c:pt idx="0">
                  <c:v>2013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19-24 years</c:v>
                </c:pt>
                <c:pt idx="1">
                  <c:v>25-34 years</c:v>
                </c:pt>
                <c:pt idx="2">
                  <c:v>35-54 years</c:v>
                </c:pt>
                <c:pt idx="3">
                  <c:v>55-64 years</c:v>
                </c:pt>
              </c:strCache>
            </c:strRef>
          </c:cat>
          <c:val>
            <c:numRef>
              <c:f>Sheet1!$B$2:$B$5</c:f>
              <c:numCache>
                <c:formatCode>0.0%</c:formatCode>
                <c:ptCount val="4"/>
                <c:pt idx="0">
                  <c:v>0.2152054139121172</c:v>
                </c:pt>
                <c:pt idx="1">
                  <c:v>0.2319113559133324</c:v>
                </c:pt>
                <c:pt idx="2">
                  <c:v>0.1656668614698325</c:v>
                </c:pt>
                <c:pt idx="3">
                  <c:v>0.12144106165208159</c:v>
                </c:pt>
              </c:numCache>
            </c:numRef>
          </c:val>
          <c:extLst>
            <c:ext xmlns:c16="http://schemas.microsoft.com/office/drawing/2014/chart" uri="{C3380CC4-5D6E-409C-BE32-E72D297353CC}">
              <c16:uniqueId val="{00000000-9AB2-4AAD-AD11-F9435D6176AC}"/>
            </c:ext>
          </c:extLst>
        </c:ser>
        <c:ser>
          <c:idx val="1"/>
          <c:order val="1"/>
          <c:tx>
            <c:strRef>
              <c:f>Sheet1!$C$1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19-24 years</c:v>
                </c:pt>
                <c:pt idx="1">
                  <c:v>25-34 years</c:v>
                </c:pt>
                <c:pt idx="2">
                  <c:v>35-54 years</c:v>
                </c:pt>
                <c:pt idx="3">
                  <c:v>55-64 years</c:v>
                </c:pt>
              </c:strCache>
            </c:strRef>
          </c:cat>
          <c:val>
            <c:numRef>
              <c:f>Sheet1!$C$2:$C$5</c:f>
              <c:numCache>
                <c:formatCode>0.0%</c:formatCode>
                <c:ptCount val="4"/>
                <c:pt idx="0">
                  <c:v>0.10737083404060492</c:v>
                </c:pt>
                <c:pt idx="1">
                  <c:v>0.11938872620119445</c:v>
                </c:pt>
                <c:pt idx="2">
                  <c:v>9.0834261366387448E-2</c:v>
                </c:pt>
                <c:pt idx="3">
                  <c:v>6.6317799078155451E-2</c:v>
                </c:pt>
              </c:numCache>
            </c:numRef>
          </c:val>
          <c:extLst>
            <c:ext xmlns:c16="http://schemas.microsoft.com/office/drawing/2014/chart" uri="{C3380CC4-5D6E-409C-BE32-E72D297353CC}">
              <c16:uniqueId val="{00000001-9AB2-4AAD-AD11-F9435D6176AC}"/>
            </c:ext>
          </c:extLst>
        </c:ser>
        <c:dLbls>
          <c:showLegendKey val="0"/>
          <c:showVal val="0"/>
          <c:showCatName val="0"/>
          <c:showSerName val="0"/>
          <c:showPercent val="0"/>
          <c:showBubbleSize val="0"/>
        </c:dLbls>
        <c:gapWidth val="219"/>
        <c:overlap val="-27"/>
        <c:axId val="1991938736"/>
        <c:axId val="535103008"/>
      </c:barChart>
      <c:catAx>
        <c:axId val="199193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5103008"/>
        <c:crosses val="autoZero"/>
        <c:auto val="1"/>
        <c:lblAlgn val="ctr"/>
        <c:lblOffset val="100"/>
        <c:noMultiLvlLbl val="0"/>
      </c:catAx>
      <c:valAx>
        <c:axId val="53510300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991938736"/>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1271224449491"/>
          <c:y val="5.9546998031495997E-2"/>
          <c:w val="0.85511343082114721"/>
          <c:h val="0.8108486712598425"/>
        </c:manualLayout>
      </c:layout>
      <c:barChart>
        <c:barDir val="col"/>
        <c:grouping val="clustered"/>
        <c:varyColors val="0"/>
        <c:ser>
          <c:idx val="2"/>
          <c:order val="0"/>
          <c:tx>
            <c:strRef>
              <c:f>Sheet1!$B$1</c:f>
              <c:strCache>
                <c:ptCount val="1"/>
                <c:pt idx="0">
                  <c:v>Virginia</c:v>
                </c:pt>
              </c:strCache>
            </c:strRef>
          </c:tx>
          <c:spPr>
            <a:ln>
              <a:solidFill>
                <a:srgbClr val="000080"/>
              </a:solidFill>
            </a:ln>
            <a:effectLst/>
          </c:spPr>
          <c:invertIfNegative val="0"/>
          <c:dLbls>
            <c:dLbl>
              <c:idx val="4"/>
              <c:tx>
                <c:rich>
                  <a:bodyPr/>
                  <a:lstStyle/>
                  <a:p>
                    <a:fld id="{EFD31F68-0AE3-4C92-AA70-E91580281238}"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AC1B-4272-A0DD-744CC7C1F421}"/>
                </c:ext>
              </c:extLst>
            </c:dLbl>
            <c:dLbl>
              <c:idx val="5"/>
              <c:tx>
                <c:rich>
                  <a:bodyPr/>
                  <a:lstStyle/>
                  <a:p>
                    <a:fld id="{7F36AC8A-866D-4AB8-AB88-AAFF59183813}"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AC1B-4272-A0DD-744CC7C1F421}"/>
                </c:ext>
              </c:extLst>
            </c:dLbl>
            <c:dLbl>
              <c:idx val="6"/>
              <c:layout>
                <c:manualLayout>
                  <c:x val="-5.0331428571428569E-2"/>
                  <c:y val="-6.1171751968503996E-2"/>
                </c:manualLayout>
              </c:layout>
              <c:tx>
                <c:rich>
                  <a:bodyPr/>
                  <a:lstStyle/>
                  <a:p>
                    <a:fld id="{D34A7EF7-890A-46D2-A5A6-0535F90B800D}"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921-45EA-90E5-B5036FDCC0A2}"/>
                </c:ext>
              </c:extLst>
            </c:dLbl>
            <c:dLbl>
              <c:idx val="7"/>
              <c:layout>
                <c:manualLayout>
                  <c:x val="-4.7283809523809527E-2"/>
                  <c:y val="-6.1171751968503996E-2"/>
                </c:manualLayout>
              </c:layout>
              <c:tx>
                <c:rich>
                  <a:bodyPr/>
                  <a:lstStyle/>
                  <a:p>
                    <a:fld id="{A5E643C8-9334-4B21-8786-69DB7DC4B0D0}"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AE8-41A0-9191-AFC418316F67}"/>
                </c:ext>
              </c:extLst>
            </c:dLbl>
            <c:dLbl>
              <c:idx val="8"/>
              <c:tx>
                <c:rich>
                  <a:bodyPr/>
                  <a:lstStyle/>
                  <a:p>
                    <a:fld id="{1F6D06EB-29E5-45B9-A4D0-A998346E30EF}"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C1B-4272-A0DD-744CC7C1F421}"/>
                </c:ext>
              </c:extLst>
            </c:dLbl>
            <c:dLbl>
              <c:idx val="9"/>
              <c:tx>
                <c:rich>
                  <a:bodyPr/>
                  <a:lstStyle/>
                  <a:p>
                    <a:fld id="{A6DF5EB8-1A33-40D5-A5A1-9A3DFC377C84}"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AC1B-4272-A0DD-744CC7C1F421}"/>
                </c:ext>
              </c:extLst>
            </c:dLbl>
            <c:spPr>
              <a:noFill/>
              <a:ln>
                <a:noFill/>
              </a:ln>
              <a:effectLst/>
            </c:spPr>
            <c:txPr>
              <a:bodyPr wrap="square" lIns="38100" tIns="19050" rIns="38100" bIns="19050" anchor="ctr">
                <a:spAutoFit/>
              </a:bodyPr>
              <a:lstStyle/>
              <a:p>
                <a:pPr>
                  <a:defRPr sz="1200">
                    <a:ln>
                      <a:noFill/>
                    </a:ln>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Sheet1!$A$2:$A$5</c:f>
              <c:numCache>
                <c:formatCode>General</c:formatCode>
                <c:ptCount val="4"/>
                <c:pt idx="0">
                  <c:v>2013</c:v>
                </c:pt>
                <c:pt idx="1">
                  <c:v>2018</c:v>
                </c:pt>
                <c:pt idx="2">
                  <c:v>2019</c:v>
                </c:pt>
                <c:pt idx="3">
                  <c:v>2021</c:v>
                </c:pt>
              </c:numCache>
            </c:numRef>
          </c:cat>
          <c:val>
            <c:numRef>
              <c:f>Sheet1!$B$2:$B$5</c:f>
              <c:numCache>
                <c:formatCode>0.0%</c:formatCode>
                <c:ptCount val="4"/>
                <c:pt idx="0">
                  <c:v>0.14299999999999999</c:v>
                </c:pt>
                <c:pt idx="1">
                  <c:v>0.1</c:v>
                </c:pt>
                <c:pt idx="2">
                  <c:v>9.4E-2</c:v>
                </c:pt>
                <c:pt idx="3">
                  <c:v>0.08</c:v>
                </c:pt>
              </c:numCache>
            </c:numRef>
          </c:val>
          <c:extLst>
            <c:ext xmlns:c16="http://schemas.microsoft.com/office/drawing/2014/chart" uri="{C3380CC4-5D6E-409C-BE32-E72D297353CC}">
              <c16:uniqueId val="{00000002-5921-45EA-90E5-B5036FDCC0A2}"/>
            </c:ext>
          </c:extLst>
        </c:ser>
        <c:ser>
          <c:idx val="0"/>
          <c:order val="1"/>
          <c:tx>
            <c:strRef>
              <c:f>Sheet1!$C$1</c:f>
              <c:strCache>
                <c:ptCount val="1"/>
                <c:pt idx="0">
                  <c:v>United States</c:v>
                </c:pt>
              </c:strCache>
            </c:strRef>
          </c:tx>
          <c:spPr>
            <a:solidFill>
              <a:schemeClr val="accent1"/>
            </a:solidFill>
          </c:spPr>
          <c:invertIfNegative val="0"/>
          <c:dLbls>
            <c:dLbl>
              <c:idx val="1"/>
              <c:tx>
                <c:rich>
                  <a:bodyPr/>
                  <a:lstStyle/>
                  <a:p>
                    <a:fld id="{45654122-A555-44BD-ACE3-23E9B194F04B}"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C1B-4272-A0DD-744CC7C1F421}"/>
                </c:ext>
              </c:extLst>
            </c:dLbl>
            <c:dLbl>
              <c:idx val="2"/>
              <c:tx>
                <c:rich>
                  <a:bodyPr/>
                  <a:lstStyle/>
                  <a:p>
                    <a:fld id="{D69790D6-539E-4698-985D-608DE87847CA}"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C1B-4272-A0DD-744CC7C1F421}"/>
                </c:ext>
              </c:extLst>
            </c:dLbl>
            <c:dLbl>
              <c:idx val="3"/>
              <c:tx>
                <c:rich>
                  <a:bodyPr/>
                  <a:lstStyle/>
                  <a:p>
                    <a:fld id="{5344CEF7-2D82-4132-8D2D-B945C81C8DB6}"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C1B-4272-A0DD-744CC7C1F421}"/>
                </c:ext>
              </c:extLst>
            </c:dLbl>
            <c:dLbl>
              <c:idx val="4"/>
              <c:layout>
                <c:manualLayout>
                  <c:x val="-4.8872410948631477E-2"/>
                  <c:y val="-9.2457319255524376E-2"/>
                </c:manualLayout>
              </c:layout>
              <c:tx>
                <c:rich>
                  <a:bodyPr/>
                  <a:lstStyle/>
                  <a:p>
                    <a:fld id="{CC4FB295-7A7D-4B9E-BC1B-94F94B58F106}"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C1B-4272-A0DD-744CC7C1F421}"/>
                </c:ext>
              </c:extLst>
            </c:dLbl>
            <c:dLbl>
              <c:idx val="5"/>
              <c:layout>
                <c:manualLayout>
                  <c:x val="-5.192002999625047E-2"/>
                  <c:y val="-9.2457319255524376E-2"/>
                </c:manualLayout>
              </c:layout>
              <c:tx>
                <c:rich>
                  <a:bodyPr/>
                  <a:lstStyle/>
                  <a:p>
                    <a:fld id="{93932B25-0359-4077-BBD1-DE15BC20D67B}"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C1B-4272-A0DD-744CC7C1F421}"/>
                </c:ext>
              </c:extLst>
            </c:dLbl>
            <c:dLbl>
              <c:idx val="6"/>
              <c:layout>
                <c:manualLayout>
                  <c:x val="-4.1958155230596289E-2"/>
                  <c:y val="5.1796998031496004E-2"/>
                </c:manualLayout>
              </c:layout>
              <c:tx>
                <c:rich>
                  <a:bodyPr/>
                  <a:lstStyle/>
                  <a:p>
                    <a:fld id="{57B72D61-73D5-47A9-AA4E-EEC9878262BB}"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921-45EA-90E5-B5036FDCC0A2}"/>
                </c:ext>
              </c:extLst>
            </c:dLbl>
            <c:dLbl>
              <c:idx val="7"/>
              <c:layout>
                <c:manualLayout>
                  <c:x val="-4.5760000000000113E-2"/>
                  <c:y val="6.4296998031496008E-2"/>
                </c:manualLayout>
              </c:layout>
              <c:tx>
                <c:rich>
                  <a:bodyPr/>
                  <a:lstStyle/>
                  <a:p>
                    <a:fld id="{B3BAC51D-7A88-455D-A71C-C61E582308B8}"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AE8-41A0-9191-AFC418316F67}"/>
                </c:ext>
              </c:extLst>
            </c:dLbl>
            <c:dLbl>
              <c:idx val="8"/>
              <c:tx>
                <c:rich>
                  <a:bodyPr/>
                  <a:lstStyle/>
                  <a:p>
                    <a:fld id="{8F1D22D1-2F46-4114-94BB-9CF2F3B27FB2}"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C1B-4272-A0DD-744CC7C1F421}"/>
                </c:ext>
              </c:extLst>
            </c:dLbl>
            <c:dLbl>
              <c:idx val="9"/>
              <c:tx>
                <c:rich>
                  <a:bodyPr/>
                  <a:lstStyle/>
                  <a:p>
                    <a:fld id="{64FF20F3-9C1F-4CD5-8B32-916F42810C9D}"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C1B-4272-A0DD-744CC7C1F421}"/>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Sheet1!$A$2:$A$5</c:f>
              <c:numCache>
                <c:formatCode>General</c:formatCode>
                <c:ptCount val="4"/>
                <c:pt idx="0">
                  <c:v>2013</c:v>
                </c:pt>
                <c:pt idx="1">
                  <c:v>2018</c:v>
                </c:pt>
                <c:pt idx="2">
                  <c:v>2019</c:v>
                </c:pt>
                <c:pt idx="3">
                  <c:v>2021</c:v>
                </c:pt>
              </c:numCache>
            </c:numRef>
          </c:cat>
          <c:val>
            <c:numRef>
              <c:f>Sheet1!$C$2:$C$5</c:f>
              <c:numCache>
                <c:formatCode>0.0%</c:formatCode>
                <c:ptCount val="4"/>
                <c:pt idx="0">
                  <c:v>0.16900000000000001</c:v>
                </c:pt>
                <c:pt idx="1">
                  <c:v>0.109</c:v>
                </c:pt>
                <c:pt idx="2">
                  <c:v>0.108</c:v>
                </c:pt>
                <c:pt idx="3">
                  <c:v>0.10199999999999999</c:v>
                </c:pt>
              </c:numCache>
            </c:numRef>
          </c:val>
          <c:extLst>
            <c:ext xmlns:c16="http://schemas.microsoft.com/office/drawing/2014/chart" uri="{C3380CC4-5D6E-409C-BE32-E72D297353CC}">
              <c16:uniqueId val="{00000004-5921-45EA-90E5-B5036FDCC0A2}"/>
            </c:ext>
          </c:extLst>
        </c:ser>
        <c:dLbls>
          <c:showLegendKey val="0"/>
          <c:showVal val="1"/>
          <c:showCatName val="0"/>
          <c:showSerName val="0"/>
          <c:showPercent val="0"/>
          <c:showBubbleSize val="0"/>
        </c:dLbls>
        <c:gapWidth val="150"/>
        <c:axId val="758646352"/>
        <c:axId val="516881936"/>
      </c:barChart>
      <c:catAx>
        <c:axId val="758646352"/>
        <c:scaling>
          <c:orientation val="minMax"/>
        </c:scaling>
        <c:delete val="0"/>
        <c:axPos val="b"/>
        <c:numFmt formatCode="General" sourceLinked="1"/>
        <c:majorTickMark val="out"/>
        <c:minorTickMark val="none"/>
        <c:tickLblPos val="nextTo"/>
        <c:spPr>
          <a:ln w="3172">
            <a:solidFill>
              <a:srgbClr val="808080"/>
            </a:solidFill>
            <a:prstDash val="solid"/>
          </a:ln>
        </c:spPr>
        <c:crossAx val="516881936"/>
        <c:crosses val="autoZero"/>
        <c:auto val="1"/>
        <c:lblAlgn val="ctr"/>
        <c:lblOffset val="100"/>
        <c:noMultiLvlLbl val="0"/>
      </c:catAx>
      <c:valAx>
        <c:axId val="516881936"/>
        <c:scaling>
          <c:orientation val="minMax"/>
          <c:max val="0.2"/>
          <c:min val="0"/>
        </c:scaling>
        <c:delete val="0"/>
        <c:axPos val="l"/>
        <c:numFmt formatCode="0%" sourceLinked="0"/>
        <c:majorTickMark val="out"/>
        <c:minorTickMark val="none"/>
        <c:tickLblPos val="nextTo"/>
        <c:spPr>
          <a:ln w="3172">
            <a:solidFill>
              <a:srgbClr val="808080"/>
            </a:solidFill>
            <a:prstDash val="solid"/>
          </a:ln>
        </c:spPr>
        <c:crossAx val="758646352"/>
        <c:crosses val="autoZero"/>
        <c:crossBetween val="between"/>
        <c:majorUnit val="5.000000000000001E-2"/>
      </c:valAx>
      <c:spPr>
        <a:noFill/>
        <a:ln w="25373">
          <a:noFill/>
        </a:ln>
      </c:spPr>
    </c:plotArea>
    <c:legend>
      <c:legendPos val="l"/>
      <c:layout>
        <c:manualLayout>
          <c:xMode val="edge"/>
          <c:yMode val="edge"/>
          <c:x val="0.34807577052868394"/>
          <c:y val="1.8086321528318305E-2"/>
          <c:w val="0.35370858642669667"/>
          <c:h val="0.14162695917198356"/>
        </c:manualLayout>
      </c:layout>
      <c:overlay val="0"/>
    </c:legend>
    <c:plotVisOnly val="1"/>
    <c:dispBlanksAs val="zero"/>
    <c:showDLblsOverMax val="0"/>
  </c:chart>
  <c:spPr>
    <a:noFill/>
    <a:ln>
      <a:noFill/>
    </a:ln>
  </c:spPr>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0060454443194601"/>
          <c:y val="0.13901422586939854"/>
          <c:w val="0.87339914510686156"/>
          <c:h val="0.70476495250323035"/>
        </c:manualLayout>
      </c:layout>
      <c:barChart>
        <c:barDir val="col"/>
        <c:grouping val="clustered"/>
        <c:varyColors val="0"/>
        <c:ser>
          <c:idx val="0"/>
          <c:order val="0"/>
          <c:tx>
            <c:strRef>
              <c:f>Sheet1!$B$1</c:f>
              <c:strCache>
                <c:ptCount val="1"/>
                <c:pt idx="0">
                  <c:v>2013</c:v>
                </c:pt>
              </c:strCache>
            </c:strRef>
          </c:tx>
          <c:spPr>
            <a:solidFill>
              <a:srgbClr val="1696D2"/>
            </a:solidFill>
            <a:ln w="6350">
              <a:solidFill>
                <a:srgbClr val="1696D2"/>
              </a:solidFill>
              <a:prstDash val="solid"/>
            </a:ln>
            <a:effectLst/>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Total Nonelderly</c:v>
                </c:pt>
                <c:pt idx="1">
                  <c:v>Adults</c:v>
                </c:pt>
                <c:pt idx="2">
                  <c:v>Children</c:v>
                </c:pt>
              </c:strCache>
            </c:strRef>
          </c:cat>
          <c:val>
            <c:numRef>
              <c:f>Sheet1!$B$2:$B$4</c:f>
              <c:numCache>
                <c:formatCode>0.0%</c:formatCode>
                <c:ptCount val="3"/>
                <c:pt idx="0">
                  <c:v>0.14299999999999999</c:v>
                </c:pt>
                <c:pt idx="1">
                  <c:v>0.17799999999999999</c:v>
                </c:pt>
                <c:pt idx="2">
                  <c:v>5.5E-2</c:v>
                </c:pt>
              </c:numCache>
            </c:numRef>
          </c:val>
          <c:extLst>
            <c:ext xmlns:c16="http://schemas.microsoft.com/office/drawing/2014/chart" uri="{C3380CC4-5D6E-409C-BE32-E72D297353CC}">
              <c16:uniqueId val="{00000002-2977-43D9-87F2-B53DAFB7279F}"/>
            </c:ext>
          </c:extLst>
        </c:ser>
        <c:ser>
          <c:idx val="1"/>
          <c:order val="1"/>
          <c:tx>
            <c:strRef>
              <c:f>Sheet1!$C$1</c:f>
              <c:strCache>
                <c:ptCount val="1"/>
                <c:pt idx="0">
                  <c:v>2018</c:v>
                </c:pt>
              </c:strCache>
            </c:strRef>
          </c:tx>
          <c:spPr>
            <a:solidFill>
              <a:srgbClr val="A3E448"/>
            </a:solidFill>
            <a:ln w="6350">
              <a:solidFill>
                <a:srgbClr val="A3E448"/>
              </a:solidFill>
              <a:prstDash val="solid"/>
            </a:ln>
            <a:effectLst/>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Total Nonelderly</c:v>
                </c:pt>
                <c:pt idx="1">
                  <c:v>Adults</c:v>
                </c:pt>
                <c:pt idx="2">
                  <c:v>Children</c:v>
                </c:pt>
              </c:strCache>
            </c:strRef>
          </c:cat>
          <c:val>
            <c:numRef>
              <c:f>Sheet1!$C$2:$C$4</c:f>
              <c:numCache>
                <c:formatCode>0.0%</c:formatCode>
                <c:ptCount val="3"/>
                <c:pt idx="0">
                  <c:v>0.1</c:v>
                </c:pt>
                <c:pt idx="1">
                  <c:v>0.122</c:v>
                </c:pt>
                <c:pt idx="2">
                  <c:v>4.7E-2</c:v>
                </c:pt>
              </c:numCache>
            </c:numRef>
          </c:val>
          <c:extLst>
            <c:ext xmlns:c16="http://schemas.microsoft.com/office/drawing/2014/chart" uri="{C3380CC4-5D6E-409C-BE32-E72D297353CC}">
              <c16:uniqueId val="{00000005-2977-43D9-87F2-B53DAFB7279F}"/>
            </c:ext>
          </c:extLst>
        </c:ser>
        <c:ser>
          <c:idx val="2"/>
          <c:order val="2"/>
          <c:tx>
            <c:strRef>
              <c:f>Sheet1!$D$1</c:f>
              <c:strCache>
                <c:ptCount val="1"/>
                <c:pt idx="0">
                  <c:v>2019</c:v>
                </c:pt>
              </c:strCache>
            </c:strRef>
          </c:tx>
          <c:spPr>
            <a:solidFill>
              <a:schemeClr val="tx1">
                <a:lumMod val="95000"/>
                <a:lumOff val="5000"/>
              </a:schemeClr>
            </a:solidFill>
            <a:ln w="6350">
              <a:solidFill>
                <a:schemeClr val="tx1">
                  <a:lumMod val="95000"/>
                  <a:lumOff val="5000"/>
                </a:schemeClr>
              </a:solidFill>
              <a:prstDash val="solid"/>
            </a:ln>
            <a:effectLst/>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Total Nonelderly</c:v>
                </c:pt>
                <c:pt idx="1">
                  <c:v>Adults</c:v>
                </c:pt>
                <c:pt idx="2">
                  <c:v>Children</c:v>
                </c:pt>
              </c:strCache>
            </c:strRef>
          </c:cat>
          <c:val>
            <c:numRef>
              <c:f>Sheet1!$D$2:$D$4</c:f>
              <c:numCache>
                <c:formatCode>0.0%</c:formatCode>
                <c:ptCount val="3"/>
                <c:pt idx="0">
                  <c:v>9.4E-2</c:v>
                </c:pt>
                <c:pt idx="1">
                  <c:v>0.111</c:v>
                </c:pt>
                <c:pt idx="2">
                  <c:v>4.9000000000000002E-2</c:v>
                </c:pt>
              </c:numCache>
            </c:numRef>
          </c:val>
          <c:extLst>
            <c:ext xmlns:c16="http://schemas.microsoft.com/office/drawing/2014/chart" uri="{C3380CC4-5D6E-409C-BE32-E72D297353CC}">
              <c16:uniqueId val="{00000008-2977-43D9-87F2-B53DAFB7279F}"/>
            </c:ext>
          </c:extLst>
        </c:ser>
        <c:ser>
          <c:idx val="3"/>
          <c:order val="3"/>
          <c:tx>
            <c:strRef>
              <c:f>Sheet1!$E$1</c:f>
              <c:strCache>
                <c:ptCount val="1"/>
                <c:pt idx="0">
                  <c:v>2021</c:v>
                </c:pt>
              </c:strCache>
            </c:strRef>
          </c:tx>
          <c:spPr>
            <a:solidFill>
              <a:srgbClr val="99CCFF"/>
            </a:solidFill>
            <a:ln w="6350">
              <a:solidFill>
                <a:srgbClr val="99CCFF"/>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Total Nonelderly</c:v>
                </c:pt>
                <c:pt idx="1">
                  <c:v>Adults</c:v>
                </c:pt>
                <c:pt idx="2">
                  <c:v>Children</c:v>
                </c:pt>
              </c:strCache>
            </c:strRef>
          </c:cat>
          <c:val>
            <c:numRef>
              <c:f>Sheet1!$E$2:$E$4</c:f>
              <c:numCache>
                <c:formatCode>0.0%</c:formatCode>
                <c:ptCount val="3"/>
                <c:pt idx="0">
                  <c:v>0.08</c:v>
                </c:pt>
                <c:pt idx="1">
                  <c:v>9.4E-2</c:v>
                </c:pt>
                <c:pt idx="2">
                  <c:v>4.3999999999999997E-2</c:v>
                </c:pt>
              </c:numCache>
            </c:numRef>
          </c:val>
          <c:extLst>
            <c:ext xmlns:c16="http://schemas.microsoft.com/office/drawing/2014/chart" uri="{C3380CC4-5D6E-409C-BE32-E72D297353CC}">
              <c16:uniqueId val="{00000000-A3FA-4509-899A-2E5D9945D3D1}"/>
            </c:ext>
          </c:extLst>
        </c:ser>
        <c:dLbls>
          <c:showLegendKey val="0"/>
          <c:showVal val="1"/>
          <c:showCatName val="0"/>
          <c:showSerName val="0"/>
          <c:showPercent val="0"/>
          <c:showBubbleSize val="0"/>
        </c:dLbls>
        <c:gapWidth val="150"/>
        <c:axId val="875906528"/>
        <c:axId val="875907072"/>
      </c:barChart>
      <c:catAx>
        <c:axId val="875906528"/>
        <c:scaling>
          <c:orientation val="minMax"/>
        </c:scaling>
        <c:delete val="0"/>
        <c:axPos val="b"/>
        <c:numFmt formatCode="General" sourceLinked="1"/>
        <c:majorTickMark val="out"/>
        <c:minorTickMark val="none"/>
        <c:tickLblPos val="nextTo"/>
        <c:spPr>
          <a:ln w="3172">
            <a:solidFill>
              <a:srgbClr val="808080"/>
            </a:solidFill>
            <a:prstDash val="solid"/>
          </a:ln>
        </c:spPr>
        <c:crossAx val="875907072"/>
        <c:crosses val="autoZero"/>
        <c:auto val="1"/>
        <c:lblAlgn val="ctr"/>
        <c:lblOffset val="100"/>
        <c:noMultiLvlLbl val="0"/>
      </c:catAx>
      <c:valAx>
        <c:axId val="875907072"/>
        <c:scaling>
          <c:orientation val="minMax"/>
          <c:max val="0.2"/>
          <c:min val="0"/>
        </c:scaling>
        <c:delete val="0"/>
        <c:axPos val="l"/>
        <c:numFmt formatCode="0%" sourceLinked="0"/>
        <c:majorTickMark val="out"/>
        <c:minorTickMark val="none"/>
        <c:tickLblPos val="nextTo"/>
        <c:spPr>
          <a:ln w="3172">
            <a:solidFill>
              <a:srgbClr val="808080"/>
            </a:solidFill>
            <a:prstDash val="solid"/>
          </a:ln>
        </c:spPr>
        <c:crossAx val="875906528"/>
        <c:crosses val="autoZero"/>
        <c:crossBetween val="between"/>
        <c:majorUnit val="5.000000000000001E-2"/>
      </c:valAx>
      <c:spPr>
        <a:noFill/>
        <a:ln w="25373">
          <a:noFill/>
        </a:ln>
      </c:spPr>
    </c:plotArea>
    <c:legend>
      <c:legendPos val="t"/>
      <c:overlay val="0"/>
    </c:legend>
    <c:plotVisOnly val="1"/>
    <c:dispBlanksAs val="zero"/>
    <c:showDLblsOverMax val="0"/>
  </c:chart>
  <c:spPr>
    <a:noFill/>
    <a:ln>
      <a:noFill/>
    </a:ln>
  </c:spPr>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Sheet1!$A$2</c:f>
              <c:strCache>
                <c:ptCount val="1"/>
                <c:pt idx="0">
                  <c:v>≤100% FPL</c:v>
                </c:pt>
              </c:strCache>
            </c:strRef>
          </c:tx>
          <c:spPr>
            <a:solidFill>
              <a:srgbClr val="0084BA"/>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Sheet1!$B$2:$D$2</c:f>
              <c:numCache>
                <c:formatCode>0.0%</c:formatCode>
                <c:ptCount val="3"/>
                <c:pt idx="0">
                  <c:v>0.30799889140210812</c:v>
                </c:pt>
                <c:pt idx="1">
                  <c:v>0.28997736159703641</c:v>
                </c:pt>
                <c:pt idx="2">
                  <c:v>0.31133969050641902</c:v>
                </c:pt>
              </c:numCache>
            </c:numRef>
          </c:val>
          <c:extLst>
            <c:ext xmlns:c16="http://schemas.microsoft.com/office/drawing/2014/chart" uri="{C3380CC4-5D6E-409C-BE32-E72D297353CC}">
              <c16:uniqueId val="{00000000-0A0A-41BA-A4C0-69CD6DE7327E}"/>
            </c:ext>
          </c:extLst>
        </c:ser>
        <c:ser>
          <c:idx val="1"/>
          <c:order val="1"/>
          <c:tx>
            <c:strRef>
              <c:f>Sheet1!$A$3</c:f>
              <c:strCache>
                <c:ptCount val="1"/>
                <c:pt idx="0">
                  <c:v>101-138% FPL </c:v>
                </c:pt>
              </c:strCache>
            </c:strRef>
          </c:tx>
          <c:spPr>
            <a:solidFill>
              <a:srgbClr val="8CB0C4"/>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Sheet1!$B$3:$D$3</c:f>
              <c:numCache>
                <c:formatCode>0.0%</c:formatCode>
                <c:ptCount val="3"/>
                <c:pt idx="0">
                  <c:v>0.10137770108982325</c:v>
                </c:pt>
                <c:pt idx="1">
                  <c:v>0.10545151037021792</c:v>
                </c:pt>
                <c:pt idx="2">
                  <c:v>0.10062250557965931</c:v>
                </c:pt>
              </c:numCache>
            </c:numRef>
          </c:val>
          <c:extLst>
            <c:ext xmlns:c16="http://schemas.microsoft.com/office/drawing/2014/chart" uri="{C3380CC4-5D6E-409C-BE32-E72D297353CC}">
              <c16:uniqueId val="{00000001-0A0A-41BA-A4C0-69CD6DE7327E}"/>
            </c:ext>
          </c:extLst>
        </c:ser>
        <c:ser>
          <c:idx val="2"/>
          <c:order val="2"/>
          <c:tx>
            <c:strRef>
              <c:f>Sheet1!$A$4</c:f>
              <c:strCache>
                <c:ptCount val="1"/>
                <c:pt idx="0">
                  <c:v>139-200% FPL </c:v>
                </c:pt>
              </c:strCache>
            </c:strRef>
          </c:tx>
          <c:spPr>
            <a:solidFill>
              <a:srgbClr val="113559"/>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Sheet1!$B$4:$D$4</c:f>
              <c:numCache>
                <c:formatCode>0.0%</c:formatCode>
                <c:ptCount val="3"/>
                <c:pt idx="0">
                  <c:v>0.17724155811645642</c:v>
                </c:pt>
                <c:pt idx="1">
                  <c:v>0.17290937778692461</c:v>
                </c:pt>
                <c:pt idx="2">
                  <c:v>0.17804464999162786</c:v>
                </c:pt>
              </c:numCache>
            </c:numRef>
          </c:val>
          <c:extLst>
            <c:ext xmlns:c16="http://schemas.microsoft.com/office/drawing/2014/chart" uri="{C3380CC4-5D6E-409C-BE32-E72D297353CC}">
              <c16:uniqueId val="{00000002-0A0A-41BA-A4C0-69CD6DE7327E}"/>
            </c:ext>
          </c:extLst>
        </c:ser>
        <c:ser>
          <c:idx val="3"/>
          <c:order val="3"/>
          <c:tx>
            <c:strRef>
              <c:f>Sheet1!$A$5</c:f>
              <c:strCache>
                <c:ptCount val="1"/>
                <c:pt idx="0">
                  <c:v>201-250% FPL </c:v>
                </c:pt>
              </c:strCache>
            </c:strRef>
          </c:tx>
          <c:spPr>
            <a:solidFill>
              <a:srgbClr val="727372"/>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Sheet1!$B$5:$D$5</c:f>
              <c:numCache>
                <c:formatCode>0.0%</c:formatCode>
                <c:ptCount val="3"/>
                <c:pt idx="0">
                  <c:v>9.5448490429402871E-2</c:v>
                </c:pt>
                <c:pt idx="1">
                  <c:v>8.1303880542406989E-2</c:v>
                </c:pt>
                <c:pt idx="2">
                  <c:v>9.8070593022935415E-2</c:v>
                </c:pt>
              </c:numCache>
            </c:numRef>
          </c:val>
          <c:extLst>
            <c:ext xmlns:c16="http://schemas.microsoft.com/office/drawing/2014/chart" uri="{C3380CC4-5D6E-409C-BE32-E72D297353CC}">
              <c16:uniqueId val="{00000003-0A0A-41BA-A4C0-69CD6DE7327E}"/>
            </c:ext>
          </c:extLst>
        </c:ser>
        <c:ser>
          <c:idx val="4"/>
          <c:order val="4"/>
          <c:tx>
            <c:strRef>
              <c:f>Sheet1!$A$6</c:f>
              <c:strCache>
                <c:ptCount val="1"/>
                <c:pt idx="0">
                  <c:v>251-300% FPL </c:v>
                </c:pt>
              </c:strCache>
            </c:strRef>
          </c:tx>
          <c:spPr>
            <a:solidFill>
              <a:srgbClr val="92D050"/>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Sheet1!$B$6:$D$6</c:f>
              <c:numCache>
                <c:formatCode>0.0%</c:formatCode>
                <c:ptCount val="3"/>
                <c:pt idx="0">
                  <c:v>7.1676217893127586E-2</c:v>
                </c:pt>
                <c:pt idx="1">
                  <c:v>9.1113855159955182E-2</c:v>
                </c:pt>
                <c:pt idx="2">
                  <c:v>6.8072903309220167E-2</c:v>
                </c:pt>
              </c:numCache>
            </c:numRef>
          </c:val>
          <c:extLst>
            <c:ext xmlns:c16="http://schemas.microsoft.com/office/drawing/2014/chart" uri="{C3380CC4-5D6E-409C-BE32-E72D297353CC}">
              <c16:uniqueId val="{00000004-0A0A-41BA-A4C0-69CD6DE7327E}"/>
            </c:ext>
          </c:extLst>
        </c:ser>
        <c:ser>
          <c:idx val="5"/>
          <c:order val="5"/>
          <c:tx>
            <c:strRef>
              <c:f>Sheet1!$A$7</c:f>
              <c:strCache>
                <c:ptCount val="1"/>
                <c:pt idx="0">
                  <c:v>301-400% FPL </c:v>
                </c:pt>
              </c:strCache>
            </c:strRef>
          </c:tx>
          <c:spPr>
            <a:solidFill>
              <a:srgbClr val="00641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Sheet1!$B$7:$D$7</c:f>
              <c:numCache>
                <c:formatCode>0.0%</c:formatCode>
                <c:ptCount val="3"/>
                <c:pt idx="0">
                  <c:v>9.881362144958114E-2</c:v>
                </c:pt>
                <c:pt idx="1">
                  <c:v>9.2520180192540755E-2</c:v>
                </c:pt>
                <c:pt idx="2">
                  <c:v>9.9980288383075142E-2</c:v>
                </c:pt>
              </c:numCache>
            </c:numRef>
          </c:val>
          <c:extLst>
            <c:ext xmlns:c16="http://schemas.microsoft.com/office/drawing/2014/chart" uri="{C3380CC4-5D6E-409C-BE32-E72D297353CC}">
              <c16:uniqueId val="{00000005-0A0A-41BA-A4C0-69CD6DE7327E}"/>
            </c:ext>
          </c:extLst>
        </c:ser>
        <c:ser>
          <c:idx val="6"/>
          <c:order val="6"/>
          <c:tx>
            <c:strRef>
              <c:f>Sheet1!$A$8</c:f>
              <c:strCache>
                <c:ptCount val="1"/>
                <c:pt idx="0">
                  <c:v>401+% FPL </c:v>
                </c:pt>
              </c:strCache>
            </c:strRef>
          </c:tx>
          <c:spPr>
            <a:solidFill>
              <a:srgbClr val="84B5DD"/>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Sheet1!$B$1:$D$1</c:f>
              <c:strCache>
                <c:ptCount val="3"/>
                <c:pt idx="0">
                  <c:v>Total Nonelderly 
(0-64)</c:v>
                </c:pt>
                <c:pt idx="1">
                  <c:v>Children 
(0-18)</c:v>
                </c:pt>
                <c:pt idx="2">
                  <c:v>Adults 
(19-64)</c:v>
                </c:pt>
              </c:strCache>
            </c:strRef>
          </c:cat>
          <c:val>
            <c:numRef>
              <c:f>Sheet1!$B$8:$D$8</c:f>
              <c:numCache>
                <c:formatCode>0.0%</c:formatCode>
                <c:ptCount val="3"/>
                <c:pt idx="0">
                  <c:v>0.14744351961950058</c:v>
                </c:pt>
                <c:pt idx="1">
                  <c:v>0.16672383435091812</c:v>
                </c:pt>
                <c:pt idx="2">
                  <c:v>0.14386936920706311</c:v>
                </c:pt>
              </c:numCache>
            </c:numRef>
          </c:val>
          <c:extLst>
            <c:ext xmlns:c16="http://schemas.microsoft.com/office/drawing/2014/chart" uri="{C3380CC4-5D6E-409C-BE32-E72D297353CC}">
              <c16:uniqueId val="{00000000-F805-45C2-9897-5C37FA616BE3}"/>
            </c:ext>
          </c:extLst>
        </c:ser>
        <c:dLbls>
          <c:showLegendKey val="0"/>
          <c:showVal val="0"/>
          <c:showCatName val="0"/>
          <c:showSerName val="0"/>
          <c:showPercent val="0"/>
          <c:showBubbleSize val="0"/>
        </c:dLbls>
        <c:gapWidth val="150"/>
        <c:overlap val="100"/>
        <c:axId val="875907616"/>
        <c:axId val="875908704"/>
      </c:barChart>
      <c:catAx>
        <c:axId val="875907616"/>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75908704"/>
        <c:crosses val="autoZero"/>
        <c:auto val="1"/>
        <c:lblAlgn val="ctr"/>
        <c:lblOffset val="100"/>
        <c:noMultiLvlLbl val="0"/>
      </c:catAx>
      <c:valAx>
        <c:axId val="875908704"/>
        <c:scaling>
          <c:orientation val="minMax"/>
          <c:max val="1"/>
          <c:min val="0"/>
        </c:scaling>
        <c:delete val="1"/>
        <c:axPos val="l"/>
        <c:numFmt formatCode="0%" sourceLinked="0"/>
        <c:majorTickMark val="out"/>
        <c:minorTickMark val="none"/>
        <c:tickLblPos val="nextTo"/>
        <c:crossAx val="875907616"/>
        <c:crosses val="autoZero"/>
        <c:crossBetween val="between"/>
        <c:majorUnit val="0.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prstDash val="solid"/>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0.73714</cdr:x>
      <cdr:y>0.55494</cdr:y>
    </cdr:from>
    <cdr:to>
      <cdr:x>0.76939</cdr:x>
      <cdr:y>0.62147</cdr:y>
    </cdr:to>
    <cdr:sp macro="" textlink="">
      <cdr:nvSpPr>
        <cdr:cNvPr id="3" name="TextBox 1"/>
        <cdr:cNvSpPr txBox="1"/>
      </cdr:nvSpPr>
      <cdr:spPr>
        <a:xfrm xmlns:a="http://schemas.openxmlformats.org/drawingml/2006/main">
          <a:off x="6137339" y="2228855"/>
          <a:ext cx="266700" cy="2632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100" dirty="0"/>
        </a:p>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0" name="Rectangle 4"/>
          <p:cNvSpPr>
            <a:spLocks noGrp="1" noChangeArrowheads="1"/>
          </p:cNvSpPr>
          <p:nvPr>
            <p:ph type="ftr" sz="quarter" idx="2"/>
          </p:nvPr>
        </p:nvSpPr>
        <p:spPr bwMode="auto">
          <a:xfrm>
            <a:off x="0"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defTabSz="967091">
              <a:defRPr sz="1200">
                <a:ea typeface="+mn-ea"/>
                <a:cs typeface="+mn-cs"/>
              </a:defRPr>
            </a:lvl1pPr>
          </a:lstStyle>
          <a:p>
            <a:pPr>
              <a:defRPr/>
            </a:pPr>
            <a:endParaRPr lang="en-US" dirty="0"/>
          </a:p>
        </p:txBody>
      </p:sp>
      <p:sp>
        <p:nvSpPr>
          <p:cNvPr id="24581" name="Rectangle 5"/>
          <p:cNvSpPr>
            <a:spLocks noGrp="1" noChangeArrowheads="1"/>
          </p:cNvSpPr>
          <p:nvPr>
            <p:ph type="sldNum" sz="quarter" idx="3"/>
          </p:nvPr>
        </p:nvSpPr>
        <p:spPr bwMode="auto">
          <a:xfrm>
            <a:off x="4144617"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algn="r" defTabSz="966621">
              <a:defRPr sz="1200" smtClean="0">
                <a:cs typeface="+mn-cs"/>
              </a:defRPr>
            </a:lvl1pPr>
          </a:lstStyle>
          <a:p>
            <a:pPr>
              <a:defRPr/>
            </a:pPr>
            <a:fld id="{3A1B619F-22BF-0D4E-AAE6-AAC95F0C7668}" type="slidenum">
              <a:rPr lang="en-US"/>
              <a:pPr>
                <a:defRPr/>
              </a:pPr>
              <a:t>‹#›</a:t>
            </a:fld>
            <a:endParaRPr lang="en-US" dirty="0"/>
          </a:p>
        </p:txBody>
      </p:sp>
    </p:spTree>
    <p:extLst>
      <p:ext uri="{BB962C8B-B14F-4D97-AF65-F5344CB8AC3E}">
        <p14:creationId xmlns:p14="http://schemas.microsoft.com/office/powerpoint/2010/main" val="484040047"/>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168927" cy="480388"/>
          </a:xfrm>
          <a:prstGeom prst="rect">
            <a:avLst/>
          </a:prstGeom>
          <a:noFill/>
          <a:ln>
            <a:noFill/>
          </a:ln>
          <a:effectLst/>
        </p:spPr>
        <p:txBody>
          <a:bodyPr vert="horz" wrap="square" lIns="96635" tIns="48317" rIns="96635" bIns="48317" numCol="1" anchor="t" anchorCtr="0" compatLnSpc="1">
            <a:prstTxWarp prst="textNoShape">
              <a:avLst/>
            </a:prstTxWarp>
          </a:bodyPr>
          <a:lstStyle>
            <a:lvl1pPr defTabSz="967091">
              <a:defRPr sz="1200">
                <a:ea typeface="+mn-ea"/>
                <a:cs typeface="+mn-cs"/>
              </a:defRPr>
            </a:lvl1pPr>
          </a:lstStyle>
          <a:p>
            <a:pPr>
              <a:defRPr/>
            </a:pPr>
            <a:r>
              <a:rPr lang="en-US" dirty="0"/>
              <a:t>DRAFT--NOT FOR QUOTATION OR DISTRIBUTION</a:t>
            </a:r>
          </a:p>
        </p:txBody>
      </p:sp>
      <p:sp>
        <p:nvSpPr>
          <p:cNvPr id="4099" name="Rectangle 3"/>
          <p:cNvSpPr>
            <a:spLocks noGrp="1" noChangeArrowheads="1"/>
          </p:cNvSpPr>
          <p:nvPr>
            <p:ph type="dt" idx="1"/>
          </p:nvPr>
        </p:nvSpPr>
        <p:spPr bwMode="auto">
          <a:xfrm>
            <a:off x="4144617" y="1"/>
            <a:ext cx="3168927" cy="480388"/>
          </a:xfrm>
          <a:prstGeom prst="rect">
            <a:avLst/>
          </a:prstGeom>
          <a:noFill/>
          <a:ln>
            <a:noFill/>
          </a:ln>
          <a:effectLst/>
        </p:spPr>
        <p:txBody>
          <a:bodyPr vert="horz" wrap="square" lIns="96635" tIns="48317" rIns="96635" bIns="48317" numCol="1" anchor="t" anchorCtr="0" compatLnSpc="1">
            <a:prstTxWarp prst="textNoShape">
              <a:avLst/>
            </a:prstTxWarp>
          </a:bodyPr>
          <a:lstStyle>
            <a:lvl1pPr algn="r" defTabSz="967091">
              <a:defRPr sz="1200">
                <a:ea typeface="+mn-ea"/>
                <a:cs typeface="+mn-cs"/>
              </a:defRPr>
            </a:lvl1pPr>
          </a:lstStyle>
          <a:p>
            <a:pPr>
              <a:defRPr/>
            </a:pPr>
            <a:r>
              <a:rPr lang="en-US" dirty="0"/>
              <a:t>March 5, 2012</a:t>
            </a:r>
          </a:p>
        </p:txBody>
      </p:sp>
      <p:sp>
        <p:nvSpPr>
          <p:cNvPr id="16388" name="Rectangle 4"/>
          <p:cNvSpPr>
            <a:spLocks noGrp="1" noRot="1" noChangeAspect="1" noChangeArrowheads="1" noTextEdit="1"/>
          </p:cNvSpPr>
          <p:nvPr>
            <p:ph type="sldImg" idx="2"/>
          </p:nvPr>
        </p:nvSpPr>
        <p:spPr bwMode="auto">
          <a:xfrm>
            <a:off x="1255713" y="719138"/>
            <a:ext cx="4803775" cy="3602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01" name="Rectangle 5"/>
          <p:cNvSpPr>
            <a:spLocks noGrp="1" noChangeArrowheads="1"/>
          </p:cNvSpPr>
          <p:nvPr>
            <p:ph type="body" sz="quarter" idx="3"/>
          </p:nvPr>
        </p:nvSpPr>
        <p:spPr bwMode="auto">
          <a:xfrm>
            <a:off x="732184" y="4561228"/>
            <a:ext cx="5850835" cy="4320213"/>
          </a:xfrm>
          <a:prstGeom prst="rect">
            <a:avLst/>
          </a:prstGeom>
          <a:noFill/>
          <a:ln>
            <a:noFill/>
          </a:ln>
          <a:effectLst/>
        </p:spPr>
        <p:txBody>
          <a:bodyPr vert="horz" wrap="square" lIns="96635" tIns="48317" rIns="96635" bIns="483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defTabSz="967091">
              <a:defRPr sz="120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4144617"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algn="r" defTabSz="966621">
              <a:defRPr sz="1200" smtClean="0">
                <a:cs typeface="+mn-cs"/>
              </a:defRPr>
            </a:lvl1pPr>
          </a:lstStyle>
          <a:p>
            <a:pPr>
              <a:defRPr/>
            </a:pPr>
            <a:fld id="{9FBBB4D2-B1DF-204C-9590-AC2857C1E164}" type="slidenum">
              <a:rPr lang="en-US"/>
              <a:pPr>
                <a:defRPr/>
              </a:pPr>
              <a:t>‹#›</a:t>
            </a:fld>
            <a:endParaRPr lang="en-US" dirty="0"/>
          </a:p>
        </p:txBody>
      </p:sp>
    </p:spTree>
    <p:extLst>
      <p:ext uri="{BB962C8B-B14F-4D97-AF65-F5344CB8AC3E}">
        <p14:creationId xmlns:p14="http://schemas.microsoft.com/office/powerpoint/2010/main" val="393126691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March 5, 2012</a:t>
            </a:r>
          </a:p>
        </p:txBody>
      </p:sp>
    </p:spTree>
    <p:extLst>
      <p:ext uri="{BB962C8B-B14F-4D97-AF65-F5344CB8AC3E}">
        <p14:creationId xmlns:p14="http://schemas.microsoft.com/office/powerpoint/2010/main" val="637711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257300" y="717550"/>
            <a:ext cx="4800600" cy="3600450"/>
          </a:xfrm>
          <a:ln/>
        </p:spPr>
      </p:sp>
      <p:sp>
        <p:nvSpPr>
          <p:cNvPr id="31747"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31748"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758551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257300" y="719138"/>
            <a:ext cx="4803775" cy="3602037"/>
          </a:xfrm>
          <a:ln/>
        </p:spPr>
      </p:sp>
      <p:sp>
        <p:nvSpPr>
          <p:cNvPr id="33795"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33796"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659222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257300" y="717550"/>
            <a:ext cx="4800600" cy="3600450"/>
          </a:xfrm>
          <a:ln/>
        </p:spPr>
      </p:sp>
      <p:sp>
        <p:nvSpPr>
          <p:cNvPr id="35843"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3584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897749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74319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March 5, 2012</a:t>
            </a:r>
          </a:p>
        </p:txBody>
      </p:sp>
      <p:sp>
        <p:nvSpPr>
          <p:cNvPr id="5" name="Slide Number Placeholder 4"/>
          <p:cNvSpPr>
            <a:spLocks noGrp="1"/>
          </p:cNvSpPr>
          <p:nvPr>
            <p:ph type="sldNum" sz="quarter" idx="11"/>
          </p:nvPr>
        </p:nvSpPr>
        <p:spPr/>
        <p:txBody>
          <a:bodyPr/>
          <a:lstStyle/>
          <a:p>
            <a:pPr>
              <a:defRPr/>
            </a:pPr>
            <a:fld id="{9FBBB4D2-B1DF-204C-9590-AC2857C1E164}" type="slidenum">
              <a:rPr lang="en-US" smtClean="0"/>
              <a:pPr>
                <a:defRPr/>
              </a:pPr>
              <a:t>17</a:t>
            </a:fld>
            <a:endParaRPr lang="en-US" dirty="0"/>
          </a:p>
        </p:txBody>
      </p:sp>
    </p:spTree>
    <p:extLst>
      <p:ext uri="{BB962C8B-B14F-4D97-AF65-F5344CB8AC3E}">
        <p14:creationId xmlns:p14="http://schemas.microsoft.com/office/powerpoint/2010/main" val="498253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2995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March 5, 2012</a:t>
            </a:r>
            <a:endParaRPr lang="en-US" dirty="0"/>
          </a:p>
        </p:txBody>
      </p:sp>
    </p:spTree>
    <p:extLst>
      <p:ext uri="{BB962C8B-B14F-4D97-AF65-F5344CB8AC3E}">
        <p14:creationId xmlns:p14="http://schemas.microsoft.com/office/powerpoint/2010/main" val="1953575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March 5, 2012</a:t>
            </a:r>
            <a:endParaRPr lang="en-US" dirty="0"/>
          </a:p>
        </p:txBody>
      </p:sp>
    </p:spTree>
    <p:extLst>
      <p:ext uri="{BB962C8B-B14F-4D97-AF65-F5344CB8AC3E}">
        <p14:creationId xmlns:p14="http://schemas.microsoft.com/office/powerpoint/2010/main" val="3439583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255713" y="717550"/>
            <a:ext cx="4800600" cy="3600450"/>
          </a:xfrm>
          <a:ln/>
        </p:spPr>
      </p:sp>
      <p:sp>
        <p:nvSpPr>
          <p:cNvPr id="20483"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2048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3562902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296988" y="708025"/>
            <a:ext cx="4802187" cy="3602038"/>
          </a:xfrm>
          <a:ln/>
        </p:spPr>
      </p:sp>
      <p:sp>
        <p:nvSpPr>
          <p:cNvPr id="67587"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67588"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2305573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pPr>
              <a:defRPr/>
            </a:pPr>
            <a:r>
              <a:rPr lang="en-US" dirty="0"/>
              <a:t>March 5, 2012</a:t>
            </a:r>
          </a:p>
        </p:txBody>
      </p:sp>
    </p:spTree>
    <p:extLst>
      <p:ext uri="{BB962C8B-B14F-4D97-AF65-F5344CB8AC3E}">
        <p14:creationId xmlns:p14="http://schemas.microsoft.com/office/powerpoint/2010/main" val="522049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23556"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Arial" charset="0"/>
                <a:ea typeface="ＭＳ Ｐゴシック" charset="0"/>
                <a:cs typeface="ＭＳ Ｐゴシック" charset="0"/>
              </a:defRPr>
            </a:lvl1pPr>
            <a:lvl2pPr marL="742950" indent="-285750" defTabSz="930275" eaLnBrk="0" hangingPunct="0">
              <a:defRPr sz="2400">
                <a:solidFill>
                  <a:schemeClr val="tx1"/>
                </a:solidFill>
                <a:latin typeface="Arial" charset="0"/>
                <a:ea typeface="ＭＳ Ｐゴシック" charset="0"/>
              </a:defRPr>
            </a:lvl2pPr>
            <a:lvl3pPr marL="1143000" indent="-228600" defTabSz="930275" eaLnBrk="0" hangingPunct="0">
              <a:defRPr sz="2400">
                <a:solidFill>
                  <a:schemeClr val="tx1"/>
                </a:solidFill>
                <a:latin typeface="Arial" charset="0"/>
                <a:ea typeface="ＭＳ Ｐゴシック" charset="0"/>
              </a:defRPr>
            </a:lvl3pPr>
            <a:lvl4pPr marL="1600200" indent="-228600" defTabSz="930275" eaLnBrk="0" hangingPunct="0">
              <a:defRPr sz="2400">
                <a:solidFill>
                  <a:schemeClr val="tx1"/>
                </a:solidFill>
                <a:latin typeface="Arial" charset="0"/>
                <a:ea typeface="ＭＳ Ｐゴシック" charset="0"/>
              </a:defRPr>
            </a:lvl4pPr>
            <a:lvl5pPr marL="2057400" indent="-228600" defTabSz="930275" eaLnBrk="0" hangingPunct="0">
              <a:defRPr sz="2400">
                <a:solidFill>
                  <a:schemeClr val="tx1"/>
                </a:solidFill>
                <a:latin typeface="Arial"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962046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257300" y="719138"/>
            <a:ext cx="4803775" cy="3602037"/>
          </a:xfrm>
          <a:ln/>
        </p:spPr>
      </p:sp>
      <p:sp>
        <p:nvSpPr>
          <p:cNvPr id="25603"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2560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547441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296988" y="708025"/>
            <a:ext cx="4802187" cy="3602038"/>
          </a:xfrm>
          <a:ln/>
        </p:spPr>
      </p:sp>
      <p:sp>
        <p:nvSpPr>
          <p:cNvPr id="29699"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
        <p:nvSpPr>
          <p:cNvPr id="29700"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199989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dirty="0"/>
              <a:t>Click icon to add picture</a:t>
            </a:r>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3944031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5053736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974567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21362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801079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1952725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909660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110162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43458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9153631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7339347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59091182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278756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016436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9C74665-4F40-D84E-A9BB-CE338222C502}" type="slidenum">
              <a:rPr lang="en-US"/>
              <a:pPr>
                <a:defRPr/>
              </a:pPr>
              <a:t>‹#›</a:t>
            </a:fld>
            <a:endParaRPr lang="en-US" dirty="0"/>
          </a:p>
        </p:txBody>
      </p:sp>
    </p:spTree>
    <p:extLst>
      <p:ext uri="{BB962C8B-B14F-4D97-AF65-F5344CB8AC3E}">
        <p14:creationId xmlns:p14="http://schemas.microsoft.com/office/powerpoint/2010/main" val="3364977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C6B3C74-5EE0-CE47-A1A2-CE9BD0B27E66}" type="slidenum">
              <a:rPr lang="en-US"/>
              <a:pPr>
                <a:defRPr/>
              </a:pPr>
              <a:t>‹#›</a:t>
            </a:fld>
            <a:endParaRPr lang="en-US" dirty="0"/>
          </a:p>
        </p:txBody>
      </p:sp>
    </p:spTree>
    <p:extLst>
      <p:ext uri="{BB962C8B-B14F-4D97-AF65-F5344CB8AC3E}">
        <p14:creationId xmlns:p14="http://schemas.microsoft.com/office/powerpoint/2010/main" val="1030230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a:t>Click icon to add picture</a:t>
            </a:r>
            <a:endParaRPr lang="en-US" noProof="0" dirty="0"/>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271604565"/>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10878989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802541643"/>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47231056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1646591"/>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4528448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46348119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503364751"/>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751759418"/>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60343572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3351795245"/>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125952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8880947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191021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1125584"/>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570362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781021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71881438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93503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29478291"/>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06189720"/>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176295"/>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3683037"/>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9C74665-4F40-D84E-A9BB-CE338222C502}" type="slidenum">
              <a:rPr lang="en-US"/>
              <a:pPr>
                <a:defRPr/>
              </a:pPr>
              <a:t>‹#›</a:t>
            </a:fld>
            <a:endParaRPr lang="en-US" dirty="0"/>
          </a:p>
        </p:txBody>
      </p:sp>
    </p:spTree>
    <p:extLst>
      <p:ext uri="{BB962C8B-B14F-4D97-AF65-F5344CB8AC3E}">
        <p14:creationId xmlns:p14="http://schemas.microsoft.com/office/powerpoint/2010/main" val="2359987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C6B3C74-5EE0-CE47-A1A2-CE9BD0B27E66}" type="slidenum">
              <a:rPr lang="en-US"/>
              <a:pPr>
                <a:defRPr/>
              </a:pPr>
              <a:t>‹#›</a:t>
            </a:fld>
            <a:endParaRPr lang="en-US" dirty="0"/>
          </a:p>
        </p:txBody>
      </p:sp>
    </p:spTree>
    <p:extLst>
      <p:ext uri="{BB962C8B-B14F-4D97-AF65-F5344CB8AC3E}">
        <p14:creationId xmlns:p14="http://schemas.microsoft.com/office/powerpoint/2010/main" val="4488310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a:t>Click icon to add picture</a:t>
            </a:r>
            <a:endParaRPr lang="en-US" noProof="0" dirty="0"/>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66580916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89318492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67233595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4197242528"/>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612944272"/>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193338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253236881"/>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236247007"/>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06941801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849993975"/>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997335714"/>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8832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1278587430"/>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569122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714857453"/>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8715798"/>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4958832"/>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35530869"/>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1996827300"/>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05099836"/>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046999205"/>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8199226"/>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0289640"/>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8" name="TextBox 7"/>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4173239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7" name="TextBox 6"/>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56400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90024334"/>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dirty="0"/>
              <a:t>Click icon to add picture</a:t>
            </a:r>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545741685"/>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2820470441"/>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075338614"/>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283021004"/>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994445491"/>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696952750"/>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658848225"/>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254495371"/>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7997412"/>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99125137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887735"/>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8652539"/>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001554"/>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247052"/>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08815114"/>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38561290"/>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637177"/>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42760"/>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59836855"/>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19408506"/>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859851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460233285"/>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666140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image" Target="../media/image1.png"/><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theme" Target="../theme/theme2.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image" Target="../media/image1.png"/><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theme" Target="../theme/theme3.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slideLayout" Target="../slideLayouts/slideLayout82.xml"/><Relationship Id="rId18" Type="http://schemas.openxmlformats.org/officeDocument/2006/relationships/slideLayout" Target="../slideLayouts/slideLayout87.xml"/><Relationship Id="rId3" Type="http://schemas.openxmlformats.org/officeDocument/2006/relationships/slideLayout" Target="../slideLayouts/slideLayout72.xml"/><Relationship Id="rId21" Type="http://schemas.openxmlformats.org/officeDocument/2006/relationships/slideLayout" Target="../slideLayouts/slideLayout90.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17" Type="http://schemas.openxmlformats.org/officeDocument/2006/relationships/slideLayout" Target="../slideLayouts/slideLayout86.xml"/><Relationship Id="rId2" Type="http://schemas.openxmlformats.org/officeDocument/2006/relationships/slideLayout" Target="../slideLayouts/slideLayout71.xml"/><Relationship Id="rId16" Type="http://schemas.openxmlformats.org/officeDocument/2006/relationships/slideLayout" Target="../slideLayouts/slideLayout85.xml"/><Relationship Id="rId20" Type="http://schemas.openxmlformats.org/officeDocument/2006/relationships/slideLayout" Target="../slideLayouts/slideLayout89.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slideLayout" Target="../slideLayouts/slideLayout84.xml"/><Relationship Id="rId23" Type="http://schemas.openxmlformats.org/officeDocument/2006/relationships/image" Target="../media/image1.png"/><Relationship Id="rId10" Type="http://schemas.openxmlformats.org/officeDocument/2006/relationships/slideLayout" Target="../slideLayouts/slideLayout79.xml"/><Relationship Id="rId19" Type="http://schemas.openxmlformats.org/officeDocument/2006/relationships/slideLayout" Target="../slideLayouts/slideLayout88.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slideLayout" Target="../slideLayouts/slideLayout83.xml"/><Relationship Id="rId2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 id="2147483685" r:id="rId23"/>
  </p:sldLayoutIdLst>
  <p:transition/>
  <p:hf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545445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Lst>
  <p:transition/>
  <p:hf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46441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Lst>
  <p:transition/>
  <p:hf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3"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255598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 id="2147483751" r:id="rId17"/>
    <p:sldLayoutId id="2147483752" r:id="rId18"/>
    <p:sldLayoutId id="2147483753" r:id="rId19"/>
    <p:sldLayoutId id="2147483754" r:id="rId20"/>
    <p:sldLayoutId id="2147483755" r:id="rId21"/>
  </p:sldLayoutIdLst>
  <p:transition/>
  <p:hf sldNum="0"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6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63.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69.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63.xml"/><Relationship Id="rId4" Type="http://schemas.openxmlformats.org/officeDocument/2006/relationships/chart" Target="../charts/chart14.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3.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3.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3.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3.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3.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3.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3.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8.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05352"/>
            <a:ext cx="7543800" cy="2133600"/>
          </a:xfrm>
        </p:spPr>
        <p:txBody>
          <a:bodyPr/>
          <a:lstStyle/>
          <a:p>
            <a:r>
              <a:rPr lang="en-US" b="1" dirty="0"/>
              <a:t>A Profile of Virginia’s Uninsured in 2021</a:t>
            </a:r>
          </a:p>
        </p:txBody>
      </p:sp>
      <p:sp>
        <p:nvSpPr>
          <p:cNvPr id="3" name="Subtitle 2"/>
          <p:cNvSpPr>
            <a:spLocks noGrp="1"/>
          </p:cNvSpPr>
          <p:nvPr>
            <p:ph type="subTitle" idx="1"/>
          </p:nvPr>
        </p:nvSpPr>
        <p:spPr>
          <a:xfrm>
            <a:off x="762001" y="4044462"/>
            <a:ext cx="7620000" cy="1535720"/>
          </a:xfrm>
        </p:spPr>
        <p:txBody>
          <a:bodyPr/>
          <a:lstStyle/>
          <a:p>
            <a:r>
              <a:rPr lang="en-US" dirty="0"/>
              <a:t>April 2023</a:t>
            </a:r>
          </a:p>
          <a:p>
            <a:r>
              <a:rPr lang="en-US" dirty="0"/>
              <a:t>Adele Shartzer, Julia Long, Avani </a:t>
            </a:r>
            <a:r>
              <a:rPr lang="en-US" dirty="0" err="1"/>
              <a:t>Pugazhendhi</a:t>
            </a:r>
            <a:r>
              <a:rPr lang="en-US" dirty="0"/>
              <a:t>, and Jenny Haley</a:t>
            </a:r>
          </a:p>
          <a:p>
            <a:r>
              <a:rPr lang="en-US" dirty="0"/>
              <a:t>Urban Institute</a:t>
            </a:r>
          </a:p>
          <a:p>
            <a:endParaRPr lang="en-US" dirty="0"/>
          </a:p>
        </p:txBody>
      </p:sp>
    </p:spTree>
    <p:extLst>
      <p:ext uri="{BB962C8B-B14F-4D97-AF65-F5344CB8AC3E}">
        <p14:creationId xmlns:p14="http://schemas.microsoft.com/office/powerpoint/2010/main" val="317144519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0" y="546431"/>
            <a:ext cx="897518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25000"/>
              </a:spcBef>
            </a:pPr>
            <a:r>
              <a:rPr lang="en-US" sz="2200" b="1" dirty="0"/>
              <a:t>Nearly a third of nonelderly uninsured Virginians had family income ≤100% FPL in 2021, and half had income ≤200% FPL</a:t>
            </a:r>
          </a:p>
        </p:txBody>
      </p:sp>
      <p:sp>
        <p:nvSpPr>
          <p:cNvPr id="24579" name="Text Box 19"/>
          <p:cNvSpPr txBox="1">
            <a:spLocks noChangeArrowheads="1"/>
          </p:cNvSpPr>
          <p:nvPr/>
        </p:nvSpPr>
        <p:spPr bwMode="auto">
          <a:xfrm>
            <a:off x="0" y="5638160"/>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2023. Based on the 2021 American Community Survey (ACS) data from the Integrated Public Use Microdata Series (IPUMS). </a:t>
            </a:r>
          </a:p>
          <a:p>
            <a:pPr>
              <a:spcBef>
                <a:spcPct val="50000"/>
              </a:spcBef>
            </a:pPr>
            <a:r>
              <a:rPr lang="en-US" sz="1100" i="1" dirty="0">
                <a:cs typeface="Arial" charset="0"/>
              </a:rPr>
              <a:t>Notes: Family poverty level estimates are based on tax unit Modified Adjusted Gross Income and use the 2021 Federal Poverty Levels (FPLs) defined by the US Department of Health and Human Services. </a:t>
            </a:r>
          </a:p>
        </p:txBody>
      </p:sp>
      <p:graphicFrame>
        <p:nvGraphicFramePr>
          <p:cNvPr id="6" name="Chart 5"/>
          <p:cNvGraphicFramePr>
            <a:graphicFrameLocks/>
          </p:cNvGraphicFramePr>
          <p:nvPr>
            <p:extLst>
              <p:ext uri="{D42A27DB-BD31-4B8C-83A1-F6EECF244321}">
                <p14:modId xmlns:p14="http://schemas.microsoft.com/office/powerpoint/2010/main" val="1938718487"/>
              </p:ext>
            </p:extLst>
          </p:nvPr>
        </p:nvGraphicFramePr>
        <p:xfrm>
          <a:off x="708660" y="1731010"/>
          <a:ext cx="7726680" cy="386334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ChangeArrowheads="1"/>
          </p:cNvSpPr>
          <p:nvPr/>
        </p:nvSpPr>
        <p:spPr bwMode="auto">
          <a:xfrm>
            <a:off x="140677" y="365760"/>
            <a:ext cx="854612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0" hangingPunct="0">
              <a:spcBef>
                <a:spcPts val="0"/>
              </a:spcBef>
            </a:pPr>
            <a:r>
              <a:rPr lang="en-US" sz="2200" b="1" dirty="0"/>
              <a:t>Adult Virginians (19-64) with incomes 100-200% FPL were more than 7 times as likely to be uninsured as adult Virginians with incomes 401+% FPL in 2021</a:t>
            </a:r>
          </a:p>
        </p:txBody>
      </p:sp>
      <p:sp>
        <p:nvSpPr>
          <p:cNvPr id="28675" name="Text Box 19"/>
          <p:cNvSpPr txBox="1">
            <a:spLocks noChangeArrowheads="1"/>
          </p:cNvSpPr>
          <p:nvPr/>
        </p:nvSpPr>
        <p:spPr bwMode="auto">
          <a:xfrm>
            <a:off x="0" y="5564188"/>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2023. Based on the 2021 American Community Survey (ACS) data from the Integrated Public Use Microdata Series (IPUMS). The estimates reflect Urban Institute adjustments for potential misreporting of coverage.</a:t>
            </a:r>
          </a:p>
          <a:p>
            <a:pPr>
              <a:spcBef>
                <a:spcPct val="50000"/>
              </a:spcBef>
            </a:pPr>
            <a:r>
              <a:rPr lang="en-US" sz="1100" i="1" dirty="0">
                <a:cs typeface="Arial" charset="0"/>
              </a:rPr>
              <a:t>Notes: Family poverty level estimates are based on tax unit Modified Adjusted Gross Income and use the 2021 Federal Poverty Levels (FPLs) defined by the US Department of Health and Human Services. </a:t>
            </a:r>
          </a:p>
        </p:txBody>
      </p:sp>
      <p:sp>
        <p:nvSpPr>
          <p:cNvPr id="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graphicFrame>
        <p:nvGraphicFramePr>
          <p:cNvPr id="4" name="Chart 3">
            <a:extLst>
              <a:ext uri="{FF2B5EF4-FFF2-40B4-BE49-F238E27FC236}">
                <a16:creationId xmlns:a16="http://schemas.microsoft.com/office/drawing/2014/main" id="{0C8B85A1-FA27-44FE-975B-CB9D1773DC58}"/>
              </a:ext>
            </a:extLst>
          </p:cNvPr>
          <p:cNvGraphicFramePr/>
          <p:nvPr>
            <p:extLst>
              <p:ext uri="{D42A27DB-BD31-4B8C-83A1-F6EECF244321}">
                <p14:modId xmlns:p14="http://schemas.microsoft.com/office/powerpoint/2010/main" val="1575415145"/>
              </p:ext>
            </p:extLst>
          </p:nvPr>
        </p:nvGraphicFramePr>
        <p:xfrm>
          <a:off x="600739" y="1782838"/>
          <a:ext cx="7942521" cy="37813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E83735E7-E4A3-4B64-A2DE-BA30A05B0646}"/>
              </a:ext>
            </a:extLst>
          </p:cNvPr>
          <p:cNvSpPr txBox="1"/>
          <p:nvPr/>
        </p:nvSpPr>
        <p:spPr>
          <a:xfrm>
            <a:off x="955600" y="1473756"/>
            <a:ext cx="7232798" cy="584775"/>
          </a:xfrm>
          <a:prstGeom prst="rect">
            <a:avLst/>
          </a:prstGeom>
          <a:noFill/>
        </p:spPr>
        <p:txBody>
          <a:bodyPr wrap="square" rtlCol="0">
            <a:spAutoFit/>
          </a:bodyPr>
          <a:lstStyle/>
          <a:p>
            <a:pPr algn="ctr"/>
            <a:r>
              <a:rPr lang="en-US" sz="1600" i="1" dirty="0"/>
              <a:t>Children with family incomes in the 100%-200% FPL range were more than  </a:t>
            </a:r>
          </a:p>
          <a:p>
            <a:pPr algn="ctr"/>
            <a:r>
              <a:rPr lang="en-US" sz="1600" i="1" dirty="0"/>
              <a:t>4 times as likely to be uninsured as those in families with the highest incomes.</a:t>
            </a:r>
          </a:p>
        </p:txBody>
      </p:sp>
    </p:spTree>
    <p:extLst>
      <p:ext uri="{BB962C8B-B14F-4D97-AF65-F5344CB8AC3E}">
        <p14:creationId xmlns:p14="http://schemas.microsoft.com/office/powerpoint/2010/main" val="268937796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2">
            <a:extLst>
              <a:ext uri="{FF2B5EF4-FFF2-40B4-BE49-F238E27FC236}">
                <a16:creationId xmlns:a16="http://schemas.microsoft.com/office/drawing/2014/main" id="{30BAFE6B-8C35-47E5-ADB0-3F1CC485C6AD}"/>
              </a:ext>
            </a:extLst>
          </p:cNvPr>
          <p:cNvGraphicFramePr>
            <a:graphicFrameLocks noChangeAspect="1"/>
          </p:cNvGraphicFramePr>
          <p:nvPr>
            <p:extLst>
              <p:ext uri="{D42A27DB-BD31-4B8C-83A1-F6EECF244321}">
                <p14:modId xmlns:p14="http://schemas.microsoft.com/office/powerpoint/2010/main" val="1006104870"/>
              </p:ext>
            </p:extLst>
          </p:nvPr>
        </p:nvGraphicFramePr>
        <p:xfrm>
          <a:off x="1624013" y="1965325"/>
          <a:ext cx="5895975" cy="3738563"/>
        </p:xfrm>
        <a:graphic>
          <a:graphicData uri="http://schemas.openxmlformats.org/drawingml/2006/chart">
            <c:chart xmlns:c="http://schemas.openxmlformats.org/drawingml/2006/chart" xmlns:r="http://schemas.openxmlformats.org/officeDocument/2006/relationships" r:id="rId3"/>
          </a:graphicData>
        </a:graphic>
      </p:graphicFrame>
      <p:sp>
        <p:nvSpPr>
          <p:cNvPr id="30722" name="Rectangle 3"/>
          <p:cNvSpPr>
            <a:spLocks noChangeArrowheads="1"/>
          </p:cNvSpPr>
          <p:nvPr/>
        </p:nvSpPr>
        <p:spPr bwMode="auto">
          <a:xfrm>
            <a:off x="0" y="803275"/>
            <a:ext cx="91440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15000"/>
              </a:lnSpc>
            </a:pPr>
            <a:endParaRPr lang="en-US" sz="2200" b="1" dirty="0">
              <a:solidFill>
                <a:schemeClr val="tx2"/>
              </a:solidFill>
            </a:endParaRPr>
          </a:p>
        </p:txBody>
      </p:sp>
      <p:sp>
        <p:nvSpPr>
          <p:cNvPr id="30723" name="Text Box 9"/>
          <p:cNvSpPr txBox="1">
            <a:spLocks noChangeArrowheads="1"/>
          </p:cNvSpPr>
          <p:nvPr/>
        </p:nvSpPr>
        <p:spPr bwMode="auto">
          <a:xfrm>
            <a:off x="365760" y="483645"/>
            <a:ext cx="84124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25000"/>
              </a:spcBef>
            </a:pPr>
            <a:r>
              <a:rPr lang="en-US" b="1" dirty="0"/>
              <a:t>More than 80% of uninsured Virginians lived in families with at least one adult working full- or part-time in 2021</a:t>
            </a:r>
          </a:p>
        </p:txBody>
      </p:sp>
      <p:sp>
        <p:nvSpPr>
          <p:cNvPr id="30724" name="Text Box 14"/>
          <p:cNvSpPr txBox="1">
            <a:spLocks noChangeArrowheads="1"/>
          </p:cNvSpPr>
          <p:nvPr/>
        </p:nvSpPr>
        <p:spPr bwMode="auto">
          <a:xfrm>
            <a:off x="2825262" y="1459634"/>
            <a:ext cx="35638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u="sng" dirty="0"/>
              <a:t>Share of Nonelderly Uninsured</a:t>
            </a:r>
            <a:endParaRPr lang="en-US" sz="1800" b="1" dirty="0"/>
          </a:p>
        </p:txBody>
      </p:sp>
      <p:sp>
        <p:nvSpPr>
          <p:cNvPr id="30725" name="Text Box 21"/>
          <p:cNvSpPr txBox="1">
            <a:spLocks noChangeArrowheads="1"/>
          </p:cNvSpPr>
          <p:nvPr/>
        </p:nvSpPr>
        <p:spPr bwMode="auto">
          <a:xfrm>
            <a:off x="0" y="5661978"/>
            <a:ext cx="91440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2023. Based on the 2021 American Community Survey (ACS) data from the Integrated Public Use Microdata Series (IPUMS). </a:t>
            </a:r>
          </a:p>
          <a:p>
            <a:pPr>
              <a:spcBef>
                <a:spcPct val="50000"/>
              </a:spcBef>
            </a:pPr>
            <a:r>
              <a:rPr lang="en-US" sz="1100" i="1" dirty="0"/>
              <a:t>Notes: Family work status is based on the work status of adults in the tax unit. Estimates may not sum to 100% due to rounding. </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252532383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ph type="chart" idx="1"/>
            <p:extLst>
              <p:ext uri="{D42A27DB-BD31-4B8C-83A1-F6EECF244321}">
                <p14:modId xmlns:p14="http://schemas.microsoft.com/office/powerpoint/2010/main" val="886794379"/>
              </p:ext>
            </p:extLst>
          </p:nvPr>
        </p:nvGraphicFramePr>
        <p:xfrm>
          <a:off x="222250" y="1885173"/>
          <a:ext cx="8494712" cy="3525215"/>
        </p:xfrm>
        <a:graphic>
          <a:graphicData uri="http://schemas.openxmlformats.org/drawingml/2006/chart">
            <c:chart xmlns:c="http://schemas.openxmlformats.org/drawingml/2006/chart" xmlns:r="http://schemas.openxmlformats.org/officeDocument/2006/relationships" r:id="rId3"/>
          </a:graphicData>
        </a:graphic>
      </p:graphicFrame>
      <p:sp>
        <p:nvSpPr>
          <p:cNvPr id="32770" name="Text Box 4"/>
          <p:cNvSpPr txBox="1">
            <a:spLocks noChangeArrowheads="1"/>
          </p:cNvSpPr>
          <p:nvPr/>
        </p:nvSpPr>
        <p:spPr bwMode="auto">
          <a:xfrm>
            <a:off x="507608" y="424255"/>
            <a:ext cx="780053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25000"/>
              </a:spcBef>
            </a:pPr>
            <a:r>
              <a:rPr lang="en-US" b="1" dirty="0"/>
              <a:t>Full-time workers and their families comprised 70.1% of the uninsured in Virginia and were distributed over all income levels in 2021</a:t>
            </a:r>
          </a:p>
        </p:txBody>
      </p:sp>
      <p:sp>
        <p:nvSpPr>
          <p:cNvPr id="32771" name="Text Box 19"/>
          <p:cNvSpPr txBox="1">
            <a:spLocks noChangeArrowheads="1"/>
          </p:cNvSpPr>
          <p:nvPr/>
        </p:nvSpPr>
        <p:spPr bwMode="auto">
          <a:xfrm>
            <a:off x="-1" y="5410388"/>
            <a:ext cx="9144000" cy="102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2023. Based on the 2021 American Community Survey (ACS) data from the Integrated Public Use Microdata Series (IPUMS). </a:t>
            </a:r>
          </a:p>
          <a:p>
            <a:pPr>
              <a:spcBef>
                <a:spcPct val="50000"/>
              </a:spcBef>
            </a:pPr>
            <a:r>
              <a:rPr lang="en-US" sz="1100" i="1" dirty="0"/>
              <a:t>Notes: Family work status is based on the work status of adults in the tax unit. </a:t>
            </a:r>
            <a:r>
              <a:rPr lang="en-US" sz="1100" i="1" dirty="0">
                <a:cs typeface="Arial" charset="0"/>
              </a:rPr>
              <a:t>Family poverty level estimates are based on tax unit Modified Adjusted Gross Income and use the 2021 Federal Poverty Levels (FPLs) defined by the US Department of Health and Human Services. </a:t>
            </a:r>
            <a:r>
              <a:rPr lang="en-US" sz="1100" i="1" dirty="0"/>
              <a:t>Estimates may not sum to 100% due to rounding. </a:t>
            </a:r>
          </a:p>
        </p:txBody>
      </p:sp>
      <p:sp>
        <p:nvSpPr>
          <p:cNvPr id="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
          <p:cNvGraphicFramePr>
            <a:graphicFrameLocks noChangeAspect="1"/>
          </p:cNvGraphicFramePr>
          <p:nvPr>
            <p:extLst>
              <p:ext uri="{D42A27DB-BD31-4B8C-83A1-F6EECF244321}">
                <p14:modId xmlns:p14="http://schemas.microsoft.com/office/powerpoint/2010/main" val="3810885852"/>
              </p:ext>
            </p:extLst>
          </p:nvPr>
        </p:nvGraphicFramePr>
        <p:xfrm>
          <a:off x="332509" y="2095927"/>
          <a:ext cx="4239491" cy="2867413"/>
        </p:xfrm>
        <a:graphic>
          <a:graphicData uri="http://schemas.openxmlformats.org/drawingml/2006/chart">
            <c:chart xmlns:c="http://schemas.openxmlformats.org/drawingml/2006/chart" xmlns:r="http://schemas.openxmlformats.org/officeDocument/2006/relationships" r:id="rId3"/>
          </a:graphicData>
        </a:graphic>
      </p:graphicFrame>
      <p:sp>
        <p:nvSpPr>
          <p:cNvPr id="34818" name="Rectangle 2"/>
          <p:cNvSpPr>
            <a:spLocks noChangeArrowheads="1"/>
          </p:cNvSpPr>
          <p:nvPr/>
        </p:nvSpPr>
        <p:spPr bwMode="auto">
          <a:xfrm>
            <a:off x="0" y="803275"/>
            <a:ext cx="91440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15000"/>
              </a:lnSpc>
            </a:pPr>
            <a:endParaRPr lang="en-US" sz="2200" b="1" dirty="0">
              <a:solidFill>
                <a:schemeClr val="tx2"/>
              </a:solidFill>
            </a:endParaRPr>
          </a:p>
        </p:txBody>
      </p:sp>
      <p:sp>
        <p:nvSpPr>
          <p:cNvPr id="34819" name="Text Box 3"/>
          <p:cNvSpPr txBox="1">
            <a:spLocks noChangeArrowheads="1"/>
          </p:cNvSpPr>
          <p:nvPr/>
        </p:nvSpPr>
        <p:spPr bwMode="auto">
          <a:xfrm>
            <a:off x="164916" y="333996"/>
            <a:ext cx="866453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ts val="0"/>
              </a:spcBef>
            </a:pPr>
            <a:r>
              <a:rPr lang="en-US" sz="2200" b="1" dirty="0"/>
              <a:t>While 38% of uninsured nonelderly Virginians were </a:t>
            </a:r>
          </a:p>
          <a:p>
            <a:pPr algn="ctr">
              <a:spcBef>
                <a:spcPts val="0"/>
              </a:spcBef>
            </a:pPr>
            <a:r>
              <a:rPr lang="en-US" sz="2200" b="1" dirty="0"/>
              <a:t>non-Hispanic white, Hispanic Virginians were more likely to be uninsured than other races/ethnicities </a:t>
            </a:r>
          </a:p>
        </p:txBody>
      </p:sp>
      <p:sp>
        <p:nvSpPr>
          <p:cNvPr id="34821" name="Text Box 21"/>
          <p:cNvSpPr txBox="1">
            <a:spLocks noChangeArrowheads="1"/>
          </p:cNvSpPr>
          <p:nvPr/>
        </p:nvSpPr>
        <p:spPr bwMode="auto">
          <a:xfrm>
            <a:off x="0" y="5686519"/>
            <a:ext cx="91440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2023. Based on the 2021 American Community Survey (ACS) data from the Integrated Public Use Microdata Series (IPUMS). The estimates reflect Urban Institute adjustments for potential misreporting of coverage.</a:t>
            </a:r>
          </a:p>
          <a:p>
            <a:pPr>
              <a:spcBef>
                <a:spcPct val="50000"/>
              </a:spcBef>
            </a:pPr>
            <a:r>
              <a:rPr lang="en-US" sz="1100" i="1" dirty="0"/>
              <a:t>Notes: Estimates may not sum to 100% due to rounding. </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graphicFrame>
        <p:nvGraphicFramePr>
          <p:cNvPr id="8" name="Chart 7"/>
          <p:cNvGraphicFramePr/>
          <p:nvPr>
            <p:extLst>
              <p:ext uri="{D42A27DB-BD31-4B8C-83A1-F6EECF244321}">
                <p14:modId xmlns:p14="http://schemas.microsoft.com/office/powerpoint/2010/main" val="4067500112"/>
              </p:ext>
            </p:extLst>
          </p:nvPr>
        </p:nvGraphicFramePr>
        <p:xfrm>
          <a:off x="4497185" y="2095927"/>
          <a:ext cx="4342014" cy="339071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8241788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D211051-6187-7D0D-C7AD-5FE5F7BF14E2}"/>
              </a:ext>
            </a:extLst>
          </p:cNvPr>
          <p:cNvGraphicFramePr/>
          <p:nvPr>
            <p:extLst>
              <p:ext uri="{D42A27DB-BD31-4B8C-83A1-F6EECF244321}">
                <p14:modId xmlns:p14="http://schemas.microsoft.com/office/powerpoint/2010/main" val="239109111"/>
              </p:ext>
            </p:extLst>
          </p:nvPr>
        </p:nvGraphicFramePr>
        <p:xfrm>
          <a:off x="900332" y="1397000"/>
          <a:ext cx="7765365" cy="424997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AAD1CBF3-6945-3A45-643E-1C7DC9C88D0A}"/>
              </a:ext>
            </a:extLst>
          </p:cNvPr>
          <p:cNvSpPr txBox="1"/>
          <p:nvPr/>
        </p:nvSpPr>
        <p:spPr>
          <a:xfrm>
            <a:off x="511124" y="388271"/>
            <a:ext cx="7969348" cy="1200329"/>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Among nonelderly Virginians, uninsured adults were less likely than insured adults to receive healthcare in 2021</a:t>
            </a:r>
            <a:endParaRPr lang="en-US" b="1" dirty="0">
              <a:highlight>
                <a:srgbClr val="FFFF00"/>
              </a:highlight>
            </a:endParaRPr>
          </a:p>
        </p:txBody>
      </p:sp>
      <p:sp>
        <p:nvSpPr>
          <p:cNvPr id="6" name="TextBox 4">
            <a:extLst>
              <a:ext uri="{FF2B5EF4-FFF2-40B4-BE49-F238E27FC236}">
                <a16:creationId xmlns:a16="http://schemas.microsoft.com/office/drawing/2014/main" id="{EEA247C5-D1E4-DB81-2C75-7BBDFECEFB5B}"/>
              </a:ext>
            </a:extLst>
          </p:cNvPr>
          <p:cNvSpPr txBox="1">
            <a:spLocks noChangeArrowheads="1"/>
          </p:cNvSpPr>
          <p:nvPr/>
        </p:nvSpPr>
        <p:spPr bwMode="auto">
          <a:xfrm>
            <a:off x="152398" y="5754148"/>
            <a:ext cx="8686800"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Source: Urban Institute, March 2023. Based on the 2021 Behavioral Risk Factor Surveillance System</a:t>
            </a:r>
            <a:r>
              <a:rPr lang="en-US" sz="1300" i="1" dirty="0"/>
              <a:t>.</a:t>
            </a:r>
          </a:p>
          <a:p>
            <a:pPr>
              <a:spcBef>
                <a:spcPct val="50000"/>
              </a:spcBef>
            </a:pPr>
            <a:r>
              <a:rPr lang="en-US" sz="1100" i="1" dirty="0"/>
              <a:t>Notes: */**/*** Denotes estimate is significantly different from estimate for insured at the 0.1/0.05/0.01 percent level. Adults are age 18-64. Measures refer to access or utilization over the past 12 months. </a:t>
            </a:r>
          </a:p>
        </p:txBody>
      </p:sp>
    </p:spTree>
    <p:extLst>
      <p:ext uri="{BB962C8B-B14F-4D97-AF65-F5344CB8AC3E}">
        <p14:creationId xmlns:p14="http://schemas.microsoft.com/office/powerpoint/2010/main" val="268085701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dirty="0"/>
              <a:t>Methods</a:t>
            </a:r>
          </a:p>
        </p:txBody>
      </p:sp>
      <p:sp>
        <p:nvSpPr>
          <p:cNvPr id="3" name="Content Placeholder 2"/>
          <p:cNvSpPr>
            <a:spLocks noGrp="1"/>
          </p:cNvSpPr>
          <p:nvPr>
            <p:ph idx="1"/>
          </p:nvPr>
        </p:nvSpPr>
        <p:spPr>
          <a:xfrm>
            <a:off x="164387" y="816211"/>
            <a:ext cx="8846049" cy="5502397"/>
          </a:xfrm>
        </p:spPr>
        <p:txBody>
          <a:bodyPr/>
          <a:lstStyle/>
          <a:p>
            <a:pPr marL="365760" lvl="0" indent="-365760">
              <a:lnSpc>
                <a:spcPct val="100000"/>
              </a:lnSpc>
              <a:spcBef>
                <a:spcPts val="300"/>
              </a:spcBef>
              <a:spcAft>
                <a:spcPts val="500"/>
              </a:spcAft>
              <a:buFont typeface="Arial" panose="020B0604020202020204" pitchFamily="34" charset="0"/>
              <a:buChar char="•"/>
            </a:pPr>
            <a:r>
              <a:rPr lang="en-US" sz="1600" dirty="0"/>
              <a:t>All data are from the American Community Survey (ACS) and the Behavioral Risk Factor Surveillance System (BRFSS), which are conducted by the US Census Bureau and the Centers for Disease Control and Prevention, respectively.</a:t>
            </a:r>
          </a:p>
          <a:p>
            <a:pPr marL="365760" indent="-365760">
              <a:lnSpc>
                <a:spcPct val="100000"/>
              </a:lnSpc>
              <a:spcBef>
                <a:spcPts val="300"/>
              </a:spcBef>
              <a:spcAft>
                <a:spcPts val="500"/>
              </a:spcAft>
              <a:buFont typeface="Arial" panose="020B0604020202020204" pitchFamily="34" charset="0"/>
              <a:buChar char="•"/>
            </a:pPr>
            <a:r>
              <a:rPr lang="en-US" sz="1600" dirty="0"/>
              <a:t>This report provides more in-depth information than the tables produced by the US Census Bureau.</a:t>
            </a:r>
          </a:p>
          <a:p>
            <a:pPr marL="365760" lvl="0" indent="-365760">
              <a:lnSpc>
                <a:spcPct val="100000"/>
              </a:lnSpc>
              <a:spcBef>
                <a:spcPts val="300"/>
              </a:spcBef>
              <a:spcAft>
                <a:spcPts val="500"/>
              </a:spcAft>
              <a:buFont typeface="Arial" panose="020B0604020202020204" pitchFamily="34" charset="0"/>
              <a:buChar char="•"/>
            </a:pPr>
            <a:r>
              <a:rPr lang="en-US" sz="1600" dirty="0"/>
              <a:t>The family structures and corresponding income and employment estimates presented in the ACS analyses are based on tax units, or groups of individuals whose income would likely be counted together for the purposes of eligibility for Medicaid or the Marketplace. Tax units are generally smaller than Census-reported families, and their income is generally lower than the Census estimates of family-based income. </a:t>
            </a:r>
            <a:r>
              <a:rPr lang="en-US" sz="1600" i="1" dirty="0"/>
              <a:t>As a result, the ACS estimates of the number of uninsured by income may not match those from other sources that are based on alternative family and income units. </a:t>
            </a:r>
          </a:p>
          <a:p>
            <a:pPr marL="365760" lvl="0" indent="-365760">
              <a:lnSpc>
                <a:spcPct val="100000"/>
              </a:lnSpc>
              <a:spcBef>
                <a:spcPts val="300"/>
              </a:spcBef>
              <a:spcAft>
                <a:spcPts val="500"/>
              </a:spcAft>
              <a:buFont typeface="Arial" panose="020B0604020202020204" pitchFamily="34" charset="0"/>
              <a:buChar char="•"/>
            </a:pPr>
            <a:r>
              <a:rPr lang="en-US" sz="1600" dirty="0"/>
              <a:t>In January 2019, Virginia expanded its Medicaid program under the Affordable Care Act to nonelderly adults with family income up to 138% FPL. </a:t>
            </a:r>
            <a:r>
              <a:rPr lang="en-US" sz="1600" dirty="0">
                <a:ea typeface="MS PGothic"/>
              </a:rPr>
              <a:t>The federal policy response to the COVID-19 pandemic also included provisions to protect access to health insurance through </a:t>
            </a:r>
            <a:r>
              <a:rPr lang="en-US" sz="1600" dirty="0">
                <a:solidFill>
                  <a:schemeClr val="tx1"/>
                </a:solidFill>
                <a:ea typeface="MS PGothic"/>
              </a:rPr>
              <a:t>Medicaid/CHIP </a:t>
            </a:r>
            <a:r>
              <a:rPr lang="en-US" sz="1600" dirty="0">
                <a:ea typeface="MS PGothic"/>
              </a:rPr>
              <a:t>and the Marketplaces. As a result, very few people were disenrolled, starting in March 2020. </a:t>
            </a:r>
          </a:p>
          <a:p>
            <a:pPr marL="365760" indent="-365760">
              <a:lnSpc>
                <a:spcPct val="100000"/>
              </a:lnSpc>
              <a:spcBef>
                <a:spcPts val="300"/>
              </a:spcBef>
              <a:spcAft>
                <a:spcPts val="500"/>
              </a:spcAft>
              <a:buFont typeface="Arial" panose="020B0604020202020204" pitchFamily="34" charset="0"/>
              <a:buChar char="•"/>
            </a:pPr>
            <a:r>
              <a:rPr lang="en-US" sz="1600" dirty="0">
                <a:ea typeface="MS PGothic"/>
              </a:rPr>
              <a:t>The Medicaid continuous coverage provisions increased the potential misreporting of Medicaid/CHIP coverage, and so the</a:t>
            </a:r>
            <a:r>
              <a:rPr lang="en-US" sz="1600" dirty="0"/>
              <a:t> ACS estimates in this analysis </a:t>
            </a:r>
            <a:r>
              <a:rPr lang="en-US" sz="1600" b="1" i="1" dirty="0"/>
              <a:t>do not </a:t>
            </a:r>
            <a:r>
              <a:rPr lang="en-US" sz="1600" dirty="0"/>
              <a:t>include additional Urban Institute adjustments for potential misreporting of Medicaid/CHIP coverage. Estimates in this Profile should not be compared to previous Profiles.</a:t>
            </a:r>
          </a:p>
          <a:p>
            <a:pPr marL="365760" lvl="0" indent="-365760">
              <a:lnSpc>
                <a:spcPct val="100000"/>
              </a:lnSpc>
              <a:spcBef>
                <a:spcPts val="300"/>
              </a:spcBef>
              <a:spcAft>
                <a:spcPts val="500"/>
              </a:spcAft>
              <a:buFont typeface="Arial" panose="020B0604020202020204" pitchFamily="34" charset="0"/>
              <a:buChar char="•"/>
            </a:pPr>
            <a:endParaRPr lang="en-US" sz="1600" b="1" i="1" dirty="0"/>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277080255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05352"/>
            <a:ext cx="7543800" cy="2133600"/>
          </a:xfrm>
        </p:spPr>
        <p:txBody>
          <a:bodyPr/>
          <a:lstStyle/>
          <a:p>
            <a:r>
              <a:rPr lang="en-US" b="1" dirty="0"/>
              <a:t>A Profile of Virginia’s Uninsured in 2021: Maps</a:t>
            </a:r>
          </a:p>
        </p:txBody>
      </p:sp>
    </p:spTree>
    <p:extLst>
      <p:ext uri="{BB962C8B-B14F-4D97-AF65-F5344CB8AC3E}">
        <p14:creationId xmlns:p14="http://schemas.microsoft.com/office/powerpoint/2010/main" val="247655084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dirty="0"/>
              <a:t>Table of Contents</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7" name="Content Placeholder 2">
            <a:extLst>
              <a:ext uri="{FF2B5EF4-FFF2-40B4-BE49-F238E27FC236}">
                <a16:creationId xmlns:a16="http://schemas.microsoft.com/office/drawing/2014/main" id="{A420DA1D-FA50-47A4-8D7E-A1315B7C3463}"/>
              </a:ext>
            </a:extLst>
          </p:cNvPr>
          <p:cNvSpPr>
            <a:spLocks noGrp="1"/>
          </p:cNvSpPr>
          <p:nvPr>
            <p:ph idx="1"/>
          </p:nvPr>
        </p:nvSpPr>
        <p:spPr>
          <a:xfrm>
            <a:off x="132055" y="1025525"/>
            <a:ext cx="8876713" cy="4284060"/>
          </a:xfrm>
        </p:spPr>
        <p:txBody>
          <a:bodyPr/>
          <a:lstStyle/>
          <a:p>
            <a:pPr marL="0" lvl="0" indent="0">
              <a:lnSpc>
                <a:spcPct val="100000"/>
              </a:lnSpc>
              <a:spcBef>
                <a:spcPts val="800"/>
              </a:spcBef>
              <a:spcAft>
                <a:spcPts val="0"/>
              </a:spcAft>
            </a:pPr>
            <a:r>
              <a:rPr lang="en-US" sz="1300" dirty="0"/>
              <a:t>Guide to Regions of Virginia</a:t>
            </a:r>
          </a:p>
          <a:p>
            <a:pPr marL="0" lvl="0" indent="0">
              <a:lnSpc>
                <a:spcPct val="100000"/>
              </a:lnSpc>
              <a:spcBef>
                <a:spcPts val="800"/>
              </a:spcBef>
              <a:spcAft>
                <a:spcPts val="0"/>
              </a:spcAft>
            </a:pPr>
            <a:r>
              <a:rPr lang="en-US" sz="1300" dirty="0"/>
              <a:t>Map 1: Uninsured rate for all nonelderly (0-64) Virginians in 2021, by region</a:t>
            </a:r>
          </a:p>
          <a:p>
            <a:pPr marL="0" indent="0">
              <a:lnSpc>
                <a:spcPct val="100000"/>
              </a:lnSpc>
              <a:spcBef>
                <a:spcPts val="800"/>
              </a:spcBef>
              <a:spcAft>
                <a:spcPts val="0"/>
              </a:spcAft>
            </a:pPr>
            <a:r>
              <a:rPr lang="en-US" sz="1300" dirty="0"/>
              <a:t>Map 2: Uninsured rate for all children (0-18) in Virginia in 2021, by region</a:t>
            </a:r>
          </a:p>
          <a:p>
            <a:pPr marL="0" lvl="0" indent="0">
              <a:lnSpc>
                <a:spcPct val="100000"/>
              </a:lnSpc>
              <a:spcBef>
                <a:spcPts val="800"/>
              </a:spcBef>
              <a:spcAft>
                <a:spcPts val="0"/>
              </a:spcAft>
            </a:pPr>
            <a:r>
              <a:rPr lang="en-US" sz="1300" dirty="0"/>
              <a:t>Map 3: Uninsured rate for all nonelderly adult (19-64) Virginians in 2021, by region</a:t>
            </a:r>
          </a:p>
          <a:p>
            <a:pPr marL="0" indent="0">
              <a:lnSpc>
                <a:spcPct val="100000"/>
              </a:lnSpc>
              <a:spcBef>
                <a:spcPts val="800"/>
              </a:spcBef>
              <a:spcAft>
                <a:spcPts val="0"/>
              </a:spcAft>
            </a:pPr>
            <a:r>
              <a:rPr lang="en-US" sz="1300" dirty="0"/>
              <a:t>Map 4: Share of uninsured nonelderly adults (19-64) in Virginia with family income ≤138% FPL in 2021, by region</a:t>
            </a:r>
          </a:p>
          <a:p>
            <a:pPr marL="0" indent="0">
              <a:lnSpc>
                <a:spcPct val="100000"/>
              </a:lnSpc>
              <a:spcBef>
                <a:spcPts val="800"/>
              </a:spcBef>
              <a:spcAft>
                <a:spcPts val="0"/>
              </a:spcAft>
            </a:pPr>
            <a:r>
              <a:rPr lang="en-US" sz="1300" dirty="0"/>
              <a:t>Map 5: Share of uninsured nonelderly adult parents (19-64) in Virginia with family income ≤138% FPL in 2021, by region</a:t>
            </a:r>
          </a:p>
          <a:p>
            <a:pPr marL="0" indent="0">
              <a:lnSpc>
                <a:spcPct val="100000"/>
              </a:lnSpc>
              <a:spcBef>
                <a:spcPts val="800"/>
              </a:spcBef>
              <a:spcAft>
                <a:spcPts val="0"/>
              </a:spcAft>
            </a:pPr>
            <a:r>
              <a:rPr lang="en-US" sz="1300" dirty="0"/>
              <a:t>Map 6: Share of uninsured nonelderly childless adults (19-64) in Virginia with family income ≤138% FPL in 2021, by region</a:t>
            </a:r>
          </a:p>
          <a:p>
            <a:pPr marL="0" indent="0">
              <a:lnSpc>
                <a:spcPct val="100000"/>
              </a:lnSpc>
              <a:spcBef>
                <a:spcPts val="800"/>
              </a:spcBef>
              <a:spcAft>
                <a:spcPts val="0"/>
              </a:spcAft>
            </a:pPr>
            <a:r>
              <a:rPr lang="en-US" sz="1300" dirty="0"/>
              <a:t>Map 7: Share of uninsured nonelderly adults (19-64) in Virginia with family income 139-400% FPL in 2021, by region</a:t>
            </a:r>
          </a:p>
          <a:p>
            <a:pPr marL="0" indent="0">
              <a:lnSpc>
                <a:spcPct val="100000"/>
              </a:lnSpc>
              <a:spcBef>
                <a:spcPts val="800"/>
              </a:spcBef>
              <a:spcAft>
                <a:spcPts val="0"/>
              </a:spcAft>
            </a:pPr>
            <a:r>
              <a:rPr lang="en-US" sz="1300" dirty="0"/>
              <a:t>Map 8: Share of uninsured nonelderly adults (19-64) in Virginia with family income ≤200% FPL in 2021, by region</a:t>
            </a:r>
          </a:p>
          <a:p>
            <a:pPr marL="0" indent="0">
              <a:lnSpc>
                <a:spcPct val="100000"/>
              </a:lnSpc>
              <a:spcBef>
                <a:spcPts val="800"/>
              </a:spcBef>
              <a:spcAft>
                <a:spcPts val="0"/>
              </a:spcAft>
            </a:pPr>
            <a:r>
              <a:rPr lang="en-US" sz="1300" dirty="0"/>
              <a:t>Map 9: Share of uninsured nonelderly adults (19-64) in Virginia with family income 251-400% FPL in 2021, by region</a:t>
            </a:r>
          </a:p>
          <a:p>
            <a:pPr marL="0" lvl="0" indent="0">
              <a:lnSpc>
                <a:spcPct val="100000"/>
              </a:lnSpc>
              <a:spcBef>
                <a:spcPts val="800"/>
              </a:spcBef>
              <a:spcAft>
                <a:spcPts val="0"/>
              </a:spcAft>
            </a:pPr>
            <a:r>
              <a:rPr lang="en-US" sz="1300" dirty="0"/>
              <a:t>Map 10: Share of uninsured nonelderly adults (19-64) in Virginia with family income ≤300% FPL in 2021,by region </a:t>
            </a:r>
          </a:p>
          <a:p>
            <a:pPr marL="0" indent="0">
              <a:lnSpc>
                <a:spcPct val="100000"/>
              </a:lnSpc>
              <a:spcBef>
                <a:spcPts val="800"/>
              </a:spcBef>
              <a:spcAft>
                <a:spcPts val="0"/>
              </a:spcAft>
            </a:pPr>
            <a:r>
              <a:rPr lang="en-US" sz="1300" dirty="0"/>
              <a:t>Map 11: Share of uninsured nonelderly (0-64) Virginians with family income ≤100% FPL in 2021, by region</a:t>
            </a:r>
          </a:p>
          <a:p>
            <a:pPr marL="0" indent="0">
              <a:lnSpc>
                <a:spcPct val="100000"/>
              </a:lnSpc>
              <a:spcBef>
                <a:spcPts val="800"/>
              </a:spcBef>
              <a:spcAft>
                <a:spcPts val="0"/>
              </a:spcAft>
            </a:pPr>
            <a:endParaRPr lang="en-US" sz="1300" dirty="0"/>
          </a:p>
          <a:p>
            <a:pPr marL="0" indent="0">
              <a:lnSpc>
                <a:spcPct val="100000"/>
              </a:lnSpc>
              <a:spcBef>
                <a:spcPts val="800"/>
              </a:spcBef>
              <a:spcAft>
                <a:spcPts val="0"/>
              </a:spcAft>
            </a:pPr>
            <a:endParaRPr lang="en-US" sz="1300" dirty="0"/>
          </a:p>
          <a:p>
            <a:pPr marL="0" lvl="0" indent="0">
              <a:lnSpc>
                <a:spcPct val="100000"/>
              </a:lnSpc>
              <a:spcBef>
                <a:spcPts val="800"/>
              </a:spcBef>
              <a:spcAft>
                <a:spcPts val="0"/>
              </a:spcAft>
            </a:pPr>
            <a:r>
              <a:rPr lang="en-US" sz="1300" b="1" dirty="0"/>
              <a:t>Notes: “Uninsured rate” refers to the percentage of Virginians in the specified group who are uninsured.  “Share of uninsured” refers to the percentage of the uninsured who are in the specified group. Maps showing rates use a red color scheme. Maps showing share use a blue color scheme.</a:t>
            </a:r>
          </a:p>
        </p:txBody>
      </p:sp>
    </p:spTree>
    <p:extLst>
      <p:ext uri="{BB962C8B-B14F-4D97-AF65-F5344CB8AC3E}">
        <p14:creationId xmlns:p14="http://schemas.microsoft.com/office/powerpoint/2010/main" val="18856000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409949" y="3044457"/>
            <a:ext cx="8166487" cy="3590152"/>
          </a:xfrm>
          <a:prstGeom prst="rect">
            <a:avLst/>
          </a:prstGeom>
        </p:spPr>
      </p:pic>
      <p:sp>
        <p:nvSpPr>
          <p:cNvPr id="2" name="object 2"/>
          <p:cNvSpPr txBox="1"/>
          <p:nvPr/>
        </p:nvSpPr>
        <p:spPr>
          <a:xfrm>
            <a:off x="4238045" y="4810933"/>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9</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3" name="object 3"/>
          <p:cNvSpPr txBox="1"/>
          <p:nvPr/>
        </p:nvSpPr>
        <p:spPr>
          <a:xfrm>
            <a:off x="5406589" y="5830271"/>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0</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4" name="object 4"/>
          <p:cNvSpPr txBox="1"/>
          <p:nvPr/>
        </p:nvSpPr>
        <p:spPr>
          <a:xfrm>
            <a:off x="5612328" y="4423639"/>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7</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5" name="object 5"/>
          <p:cNvSpPr txBox="1"/>
          <p:nvPr/>
        </p:nvSpPr>
        <p:spPr>
          <a:xfrm>
            <a:off x="7481461" y="4523152"/>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5</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6" name="object 6"/>
          <p:cNvSpPr txBox="1"/>
          <p:nvPr/>
        </p:nvSpPr>
        <p:spPr>
          <a:xfrm>
            <a:off x="6351913" y="5252018"/>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8</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7" name="object 7"/>
          <p:cNvSpPr txBox="1"/>
          <p:nvPr/>
        </p:nvSpPr>
        <p:spPr>
          <a:xfrm>
            <a:off x="2382359" y="5894819"/>
            <a:ext cx="279587"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110"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1</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8" name="object 8"/>
          <p:cNvSpPr txBox="1"/>
          <p:nvPr/>
        </p:nvSpPr>
        <p:spPr>
          <a:xfrm>
            <a:off x="4415437" y="2175722"/>
            <a:ext cx="1059516" cy="1949824"/>
          </a:xfrm>
          <a:prstGeom prst="rect">
            <a:avLst/>
          </a:prstGeom>
        </p:spPr>
        <p:txBody>
          <a:bodyPr vert="horz" wrap="square" lIns="0" tIns="0" rIns="0" bIns="0" rtlCol="0">
            <a:noAutofit/>
          </a:bodyPr>
          <a:lstStyle/>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Cumberland</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Danville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Dinwiddie</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Emporia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Greensville</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Halifax</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Henry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Hopewell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Lunenburg</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Lynchburg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Martinsville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Mecklenburg</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Nottoway</a:t>
            </a:r>
          </a:p>
          <a:p>
            <a:pPr marL="0" marR="48188" lvl="0" indent="0" algn="r" defTabSz="914400" rtl="0" eaLnBrk="1" fontAlgn="base" latinLnBrk="0" hangingPunct="1">
              <a:lnSpc>
                <a:spcPts val="2087"/>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4</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9" name="object 9"/>
          <p:cNvSpPr txBox="1"/>
          <p:nvPr/>
        </p:nvSpPr>
        <p:spPr>
          <a:xfrm>
            <a:off x="7119736" y="6155706"/>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2</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0" name="object 10"/>
          <p:cNvSpPr txBox="1"/>
          <p:nvPr/>
        </p:nvSpPr>
        <p:spPr>
          <a:xfrm>
            <a:off x="6120624" y="3433885"/>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6</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1" name="object 11"/>
          <p:cNvSpPr txBox="1"/>
          <p:nvPr/>
        </p:nvSpPr>
        <p:spPr>
          <a:xfrm>
            <a:off x="6354602" y="3679134"/>
            <a:ext cx="252693" cy="613522"/>
          </a:xfrm>
          <a:prstGeom prst="rect">
            <a:avLst/>
          </a:prstGeom>
        </p:spPr>
        <p:txBody>
          <a:bodyPr vert="horz" wrap="square" lIns="0" tIns="0" rIns="0" bIns="0" rtlCol="0">
            <a:noAutofit/>
          </a:bodyPr>
          <a:lstStyle/>
          <a:p>
            <a:pPr marL="105341"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2</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ct val="100000"/>
              </a:lnSpc>
              <a:spcBef>
                <a:spcPts val="199"/>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3</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2" name="object 12"/>
          <p:cNvSpPr txBox="1"/>
          <p:nvPr/>
        </p:nvSpPr>
        <p:spPr>
          <a:xfrm>
            <a:off x="7517767" y="5773791"/>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3</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3" name="object 13"/>
          <p:cNvSpPr txBox="1"/>
          <p:nvPr/>
        </p:nvSpPr>
        <p:spPr>
          <a:xfrm>
            <a:off x="6768770" y="3692082"/>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1</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4" name="object 14"/>
          <p:cNvSpPr txBox="1"/>
          <p:nvPr/>
        </p:nvSpPr>
        <p:spPr>
          <a:xfrm>
            <a:off x="2828278" y="323091"/>
            <a:ext cx="3329827"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Gu</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d</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e</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R</a:t>
            </a:r>
            <a:r>
              <a:rPr kumimoji="0" sz="1897"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on</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s</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o</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f</a:t>
            </a:r>
            <a:r>
              <a:rPr kumimoji="0" sz="1897" b="1"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V</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r</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gin</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a</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5" name="object 15"/>
          <p:cNvSpPr txBox="1"/>
          <p:nvPr/>
        </p:nvSpPr>
        <p:spPr>
          <a:xfrm>
            <a:off x="445992" y="649399"/>
            <a:ext cx="874059" cy="1088651"/>
          </a:xfrm>
          <a:prstGeom prst="rect">
            <a:avLst/>
          </a:prstGeom>
        </p:spPr>
        <p:txBody>
          <a:bodyPr vert="horz" wrap="square" lIns="0" tIns="0" rIns="0" bIns="0" rtlCol="0">
            <a:noAutofit/>
          </a:bodyPr>
          <a:lstStyle/>
          <a:p>
            <a:pPr marL="11206" marR="110384" lvl="0" indent="0" algn="l" defTabSz="914400" rtl="0" eaLnBrk="1" fontAlgn="base" latinLnBrk="0" hangingPunct="1">
              <a:lnSpc>
                <a:spcPts val="997"/>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1</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x</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and</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0384" lvl="0" indent="0" algn="l" defTabSz="914400" rtl="0" eaLnBrk="1" fontAlgn="base" latinLnBrk="0" hangingPunct="1">
              <a:lnSpc>
                <a:spcPts val="997"/>
              </a:lnSpc>
              <a:spcBef>
                <a:spcPct val="0"/>
              </a:spcBef>
              <a:spcAft>
                <a:spcPct val="0"/>
              </a:spcAft>
              <a:buClrTx/>
              <a:buSzTx/>
              <a:buFontTx/>
              <a:buNone/>
              <a:tabLst/>
              <a:defRPr/>
            </a:pP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endParaRPr kumimoji="0" sz="574" b="0" i="0" u="none" strike="noStrike" kern="1200" cap="none" spc="0" normalizeH="0" baseline="0" noProof="0" dirty="0">
              <a:ln>
                <a:noFill/>
              </a:ln>
              <a:solidFill>
                <a:prstClr val="black"/>
              </a:solidFill>
              <a:effectLst/>
              <a:uLnTx/>
              <a:uFillTx/>
              <a:latin typeface="Arial" charset="0"/>
              <a:ea typeface="ＭＳ Ｐゴシック" charset="0"/>
            </a:endParaRPr>
          </a:p>
          <a:p>
            <a:pPr marL="0" marR="0" lvl="0" indent="0" algn="l" defTabSz="914400" rtl="0" eaLnBrk="1" fontAlgn="base" latinLnBrk="0" hangingPunct="1">
              <a:lnSpc>
                <a:spcPts val="882"/>
              </a:lnSpc>
              <a:spcBef>
                <a:spcPct val="0"/>
              </a:spcBef>
              <a:spcAft>
                <a:spcPct val="0"/>
              </a:spcAft>
              <a:buClrTx/>
              <a:buSzTx/>
              <a:buFontTx/>
              <a:buNone/>
              <a:tabLst/>
              <a:defRPr/>
            </a:pPr>
            <a:endParaRPr kumimoji="0" sz="882" b="0" i="0" u="none" strike="noStrike" kern="1200" cap="none" spc="0" normalizeH="0" baseline="0" noProof="0" dirty="0">
              <a:ln>
                <a:noFill/>
              </a:ln>
              <a:solidFill>
                <a:prstClr val="black"/>
              </a:solidFill>
              <a:effectLst/>
              <a:uLnTx/>
              <a:uFillTx/>
              <a:latin typeface="Arial" charset="0"/>
              <a:ea typeface="ＭＳ Ｐゴシック" charset="0"/>
            </a:endParaRPr>
          </a:p>
          <a:p>
            <a:pPr marL="11206" marR="298653" lvl="0" indent="0" algn="l" defTabSz="914400" rtl="0" eaLnBrk="1" fontAlgn="base" latinLnBrk="0" hangingPunct="1">
              <a:lnSpc>
                <a:spcPct val="99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2</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fax</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fax</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ct val="100000"/>
              </a:lnSpc>
              <a:spcBef>
                <a:spcPts val="9"/>
              </a:spcBef>
              <a:spcAft>
                <a:spcPct val="0"/>
              </a:spcAft>
              <a:buClrTx/>
              <a:buSzTx/>
              <a:buFontTx/>
              <a:buNone/>
              <a:tabLst/>
              <a:defRPr/>
            </a:pP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6" name="object 16"/>
          <p:cNvSpPr txBox="1"/>
          <p:nvPr/>
        </p:nvSpPr>
        <p:spPr>
          <a:xfrm>
            <a:off x="445991" y="1870538"/>
            <a:ext cx="1371594" cy="782171"/>
          </a:xfrm>
          <a:prstGeom prst="rect">
            <a:avLst/>
          </a:prstGeom>
        </p:spPr>
        <p:txBody>
          <a:bodyPr vert="horz" wrap="square" lIns="0" tIns="0" rIns="0" bIns="0" rtlCol="0">
            <a:noAutofit/>
          </a:bodyPr>
          <a:lstStyle/>
          <a:p>
            <a:pPr marL="11206" marR="271757" lvl="0" indent="0" algn="l" defTabSz="914400" rtl="0" eaLnBrk="1" fontAlgn="base" latinLnBrk="0" hangingPunct="1">
              <a:lnSpc>
                <a:spcPct val="1004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3</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ede</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cks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bu</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 </a:t>
            </a:r>
          </a:p>
          <a:p>
            <a:pPr marL="11206" marR="271757" lvl="0" indent="0" algn="l" defTabSz="914400" rtl="0" eaLnBrk="1" fontAlgn="base" latinLnBrk="0" hangingPunct="1">
              <a:lnSpc>
                <a:spcPct val="100400"/>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P</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rk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9" normalizeH="0" baseline="0" noProof="0" dirty="0">
                <a:ln>
                  <a:noFill/>
                </a:ln>
                <a:solidFill>
                  <a:prstClr val="black"/>
                </a:solidFill>
                <a:effectLst/>
                <a:uLnTx/>
                <a:uFillTx/>
                <a:latin typeface="Arial"/>
                <a:ea typeface="ＭＳ Ｐゴシック" charset="0"/>
                <a:cs typeface="Arial"/>
              </a:rPr>
              <a:t>W</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ill</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am</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ff</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d</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7" name="object 17"/>
          <p:cNvSpPr txBox="1"/>
          <p:nvPr/>
        </p:nvSpPr>
        <p:spPr>
          <a:xfrm>
            <a:off x="445993" y="2834548"/>
            <a:ext cx="892549" cy="1167093"/>
          </a:xfrm>
          <a:prstGeom prst="rect">
            <a:avLst/>
          </a:prstGeom>
        </p:spPr>
        <p:txBody>
          <a:bodyPr vert="horz" wrap="square" lIns="0" tIns="0" rIns="0" bIns="0" rtlCol="0">
            <a:noAutofit/>
          </a:bodyPr>
          <a:lstStyle/>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4</a:t>
            </a:r>
            <a:endParaRPr kumimoji="0" lang="en-US" sz="838" b="1"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ede</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onbu</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ngham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nand</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o</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ah</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en</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he</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er</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9" name="object 19"/>
          <p:cNvSpPr txBox="1"/>
          <p:nvPr/>
        </p:nvSpPr>
        <p:spPr>
          <a:xfrm>
            <a:off x="1815056" y="2174516"/>
            <a:ext cx="1013222" cy="1040466"/>
          </a:xfrm>
          <a:prstGeom prst="rect">
            <a:avLst/>
          </a:prstGeom>
        </p:spPr>
        <p:txBody>
          <a:bodyPr vert="horz" wrap="square" lIns="0" tIns="0" rIns="0" bIns="0" rtlCol="0">
            <a:noAutofit/>
          </a:bodyPr>
          <a:lstStyle/>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Northampton</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Northumberland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Poquoson City</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Richmond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Spotsylvania</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Westmoreland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Williamsburg City</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York</a:t>
            </a:r>
          </a:p>
        </p:txBody>
      </p:sp>
      <p:sp>
        <p:nvSpPr>
          <p:cNvPr id="20" name="object 20"/>
          <p:cNvSpPr txBox="1"/>
          <p:nvPr/>
        </p:nvSpPr>
        <p:spPr>
          <a:xfrm>
            <a:off x="1796565" y="3316119"/>
            <a:ext cx="493059" cy="262778"/>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6</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ts val="975"/>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Loudo</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1" name="object 21"/>
          <p:cNvSpPr txBox="1"/>
          <p:nvPr/>
        </p:nvSpPr>
        <p:spPr>
          <a:xfrm>
            <a:off x="1796564" y="3730046"/>
            <a:ext cx="1412611" cy="1554255"/>
          </a:xfrm>
          <a:prstGeom prst="rect">
            <a:avLst/>
          </a:prstGeom>
        </p:spPr>
        <p:txBody>
          <a:bodyPr vert="horz" wrap="square" lIns="0" tIns="0" rIns="0" bIns="0" rtlCol="0">
            <a:noAutofit/>
          </a:bodyPr>
          <a:lstStyle/>
          <a:p>
            <a:pPr marL="11206" marR="435372" lvl="0" indent="0" algn="l" defTabSz="914400" rtl="0" eaLnBrk="1" fontAlgn="base" latinLnBrk="0" hangingPunct="1">
              <a:lnSpc>
                <a:spcPct val="1004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7</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be</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m</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ha</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ot</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pe</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p</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er</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auq</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er</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a:t>
            </a: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eene</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77956" lvl="0" indent="0" algn="l" defTabSz="914400" rtl="0" eaLnBrk="1" fontAlgn="base" latinLnBrk="0" hangingPunct="1">
              <a:lnSpc>
                <a:spcPts val="1015"/>
              </a:lnSpc>
              <a:spcBef>
                <a:spcPts val="4"/>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Lou</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77956" lvl="0" indent="0" algn="l" defTabSz="914400" rtl="0" eaLnBrk="1" fontAlgn="base" latinLnBrk="0" hangingPunct="1">
              <a:lnSpc>
                <a:spcPts val="1015"/>
              </a:lnSpc>
              <a:spcBef>
                <a:spcPts val="4"/>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d</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ange</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ts val="979"/>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appah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k</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2" name="object 22"/>
          <p:cNvSpPr txBox="1"/>
          <p:nvPr/>
        </p:nvSpPr>
        <p:spPr>
          <a:xfrm>
            <a:off x="3230196" y="2141257"/>
            <a:ext cx="1128866" cy="2196913"/>
          </a:xfrm>
          <a:prstGeom prst="rect">
            <a:avLst/>
          </a:prstGeom>
        </p:spPr>
        <p:txBody>
          <a:bodyPr vert="horz" wrap="square" lIns="0" tIns="0" rIns="0" bIns="0" rtlCol="0">
            <a:noAutofit/>
          </a:bodyPr>
          <a:lstStyle/>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9</a:t>
            </a:r>
            <a:endParaRPr kumimoji="0" lang="en-US" sz="838" b="1"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egha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ath</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otetou</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 </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an</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gh</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nd </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Le</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x</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endPar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dge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em</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taunton</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bo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 </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3" name="object 23"/>
          <p:cNvSpPr txBox="1"/>
          <p:nvPr/>
        </p:nvSpPr>
        <p:spPr>
          <a:xfrm>
            <a:off x="6862559" y="2161778"/>
            <a:ext cx="797577" cy="1427629"/>
          </a:xfrm>
          <a:prstGeom prst="rect">
            <a:avLst/>
          </a:prstGeom>
        </p:spPr>
        <p:txBody>
          <a:bodyPr vert="horz" wrap="square" lIns="0" tIns="0" rIns="0" bIns="0" rtlCol="0">
            <a:noAutofit/>
          </a:bodyPr>
          <a:lstStyle/>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Montgomery</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Norton City</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Pulaski</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Radford City</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Russell</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Scott</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Smyth</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Tazewell</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Washington</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Wise</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Wythe</a:t>
            </a:r>
          </a:p>
        </p:txBody>
      </p:sp>
      <p:sp>
        <p:nvSpPr>
          <p:cNvPr id="24" name="object 24"/>
          <p:cNvSpPr txBox="1"/>
          <p:nvPr/>
        </p:nvSpPr>
        <p:spPr>
          <a:xfrm>
            <a:off x="7655776" y="2153320"/>
            <a:ext cx="973231" cy="390525"/>
          </a:xfrm>
          <a:prstGeom prst="rect">
            <a:avLst/>
          </a:prstGeom>
        </p:spPr>
        <p:txBody>
          <a:bodyPr vert="horz" wrap="square" lIns="0" tIns="0" rIns="0" bIns="0" rtlCol="0">
            <a:noAutofit/>
          </a:bodyPr>
          <a:lstStyle/>
          <a:p>
            <a:pPr marL="11206" marR="11206" lvl="0" indent="0" algn="l" defTabSz="914400" rtl="0" eaLnBrk="1" fontAlgn="base" latinLnBrk="0" hangingPunct="1">
              <a:lnSpc>
                <a:spcPct val="99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13</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am</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Ci</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99000"/>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po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graphicFrame>
        <p:nvGraphicFramePr>
          <p:cNvPr id="18" name="object 18"/>
          <p:cNvGraphicFramePr>
            <a:graphicFrameLocks noGrp="1"/>
          </p:cNvGraphicFramePr>
          <p:nvPr/>
        </p:nvGraphicFramePr>
        <p:xfrm>
          <a:off x="1817585" y="676980"/>
          <a:ext cx="6793917" cy="1494917"/>
        </p:xfrm>
        <a:graphic>
          <a:graphicData uri="http://schemas.openxmlformats.org/drawingml/2006/table">
            <a:tbl>
              <a:tblPr firstRow="1" bandRow="1">
                <a:tableStyleId>{2D5ABB26-0587-4C30-8999-92F81FD0307C}</a:tableStyleId>
              </a:tblPr>
              <a:tblGrid>
                <a:gridCol w="1135173">
                  <a:extLst>
                    <a:ext uri="{9D8B030D-6E8A-4147-A177-3AD203B41FA5}">
                      <a16:colId xmlns:a16="http://schemas.microsoft.com/office/drawing/2014/main" val="20000"/>
                    </a:ext>
                  </a:extLst>
                </a:gridCol>
                <a:gridCol w="1156787">
                  <a:extLst>
                    <a:ext uri="{9D8B030D-6E8A-4147-A177-3AD203B41FA5}">
                      <a16:colId xmlns:a16="http://schemas.microsoft.com/office/drawing/2014/main" val="20001"/>
                    </a:ext>
                  </a:extLst>
                </a:gridCol>
                <a:gridCol w="1291907">
                  <a:extLst>
                    <a:ext uri="{9D8B030D-6E8A-4147-A177-3AD203B41FA5}">
                      <a16:colId xmlns:a16="http://schemas.microsoft.com/office/drawing/2014/main" val="20002"/>
                    </a:ext>
                  </a:extLst>
                </a:gridCol>
                <a:gridCol w="1220065">
                  <a:extLst>
                    <a:ext uri="{9D8B030D-6E8A-4147-A177-3AD203B41FA5}">
                      <a16:colId xmlns:a16="http://schemas.microsoft.com/office/drawing/2014/main" val="20003"/>
                    </a:ext>
                  </a:extLst>
                </a:gridCol>
                <a:gridCol w="818495">
                  <a:extLst>
                    <a:ext uri="{9D8B030D-6E8A-4147-A177-3AD203B41FA5}">
                      <a16:colId xmlns:a16="http://schemas.microsoft.com/office/drawing/2014/main" val="20004"/>
                    </a:ext>
                  </a:extLst>
                </a:gridCol>
                <a:gridCol w="1171490">
                  <a:extLst>
                    <a:ext uri="{9D8B030D-6E8A-4147-A177-3AD203B41FA5}">
                      <a16:colId xmlns:a16="http://schemas.microsoft.com/office/drawing/2014/main" val="20005"/>
                    </a:ext>
                  </a:extLst>
                </a:gridCol>
              </a:tblGrid>
              <a:tr h="251567">
                <a:tc>
                  <a:txBody>
                    <a:bodyPr/>
                    <a:lstStyle/>
                    <a:p>
                      <a:pPr marL="2540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5</a:t>
                      </a:r>
                      <a:endParaRPr sz="840" dirty="0">
                        <a:latin typeface="Arial"/>
                        <a:cs typeface="Arial"/>
                      </a:endParaRPr>
                    </a:p>
                    <a:p>
                      <a:pPr marL="25400">
                        <a:lnSpc>
                          <a:spcPts val="1130"/>
                        </a:lnSpc>
                      </a:pPr>
                      <a:r>
                        <a:rPr lang="en-US" sz="840" spc="-10" dirty="0">
                          <a:latin typeface="Arial"/>
                          <a:cs typeface="Arial"/>
                        </a:rPr>
                        <a:t>Accomack</a:t>
                      </a:r>
                      <a:endParaRPr sz="840" dirty="0">
                        <a:latin typeface="Arial"/>
                        <a:cs typeface="Arial"/>
                      </a:endParaRPr>
                    </a:p>
                  </a:txBody>
                  <a:tcPr marL="0" marR="0" marT="0" marB="0"/>
                </a:tc>
                <a:tc>
                  <a:txBody>
                    <a:bodyPr/>
                    <a:lstStyle/>
                    <a:p>
                      <a:pPr marL="28067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8</a:t>
                      </a:r>
                      <a:endParaRPr sz="840" dirty="0">
                        <a:latin typeface="Arial"/>
                        <a:cs typeface="Arial"/>
                      </a:endParaRPr>
                    </a:p>
                    <a:p>
                      <a:pPr marL="280670" marR="0" lvl="0" indent="0" algn="l" defTabSz="914400" rtl="0" eaLnBrk="1" fontAlgn="auto" latinLnBrk="0" hangingPunct="1">
                        <a:lnSpc>
                          <a:spcPts val="1130"/>
                        </a:lnSpc>
                        <a:spcBef>
                          <a:spcPts val="0"/>
                        </a:spcBef>
                        <a:spcAft>
                          <a:spcPts val="0"/>
                        </a:spcAft>
                        <a:buClrTx/>
                        <a:buSzTx/>
                        <a:buFontTx/>
                        <a:buNone/>
                        <a:tabLst/>
                        <a:defRPr/>
                      </a:pPr>
                      <a:r>
                        <a:rPr lang="en-US" sz="840" spc="5" dirty="0">
                          <a:latin typeface="Arial"/>
                          <a:cs typeface="Arial"/>
                        </a:rPr>
                        <a:t>C</a:t>
                      </a:r>
                      <a:r>
                        <a:rPr lang="en-US" sz="840" spc="0" dirty="0">
                          <a:latin typeface="Arial"/>
                          <a:cs typeface="Arial"/>
                        </a:rPr>
                        <a:t>ha</a:t>
                      </a:r>
                      <a:r>
                        <a:rPr lang="en-US" sz="840" spc="5" dirty="0">
                          <a:latin typeface="Arial"/>
                          <a:cs typeface="Arial"/>
                        </a:rPr>
                        <a:t>r</a:t>
                      </a:r>
                      <a:r>
                        <a:rPr lang="en-US" sz="840" spc="-5" dirty="0">
                          <a:latin typeface="Arial"/>
                          <a:cs typeface="Arial"/>
                        </a:rPr>
                        <a:t>l</a:t>
                      </a:r>
                      <a:r>
                        <a:rPr lang="en-US" sz="840" spc="0" dirty="0">
                          <a:latin typeface="Arial"/>
                          <a:cs typeface="Arial"/>
                        </a:rPr>
                        <a:t>es</a:t>
                      </a:r>
                      <a:r>
                        <a:rPr lang="en-US" sz="840" spc="3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lang="en-US" sz="840" dirty="0">
                        <a:latin typeface="Arial"/>
                        <a:cs typeface="Arial"/>
                      </a:endParaRPr>
                    </a:p>
                  </a:txBody>
                  <a:tcPr marL="0" marR="0" marT="0" marB="0"/>
                </a:tc>
                <a:tc>
                  <a:txBody>
                    <a:bodyPr/>
                    <a:lstStyle/>
                    <a:p>
                      <a:pPr marL="31877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10</a:t>
                      </a:r>
                      <a:endParaRPr sz="840" dirty="0">
                        <a:latin typeface="Arial"/>
                        <a:cs typeface="Arial"/>
                      </a:endParaRPr>
                    </a:p>
                    <a:p>
                      <a:pPr marL="318770">
                        <a:lnSpc>
                          <a:spcPts val="1130"/>
                        </a:lnSpc>
                      </a:pPr>
                      <a:r>
                        <a:rPr lang="en-US" sz="840" spc="-45" dirty="0">
                          <a:latin typeface="Arial"/>
                          <a:cs typeface="Arial"/>
                        </a:rPr>
                        <a:t>Amelia</a:t>
                      </a:r>
                      <a:endParaRPr sz="840" dirty="0">
                        <a:latin typeface="Arial"/>
                        <a:cs typeface="Arial"/>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40" spc="5" dirty="0">
                          <a:latin typeface="Arial"/>
                          <a:cs typeface="Arial"/>
                        </a:rPr>
                        <a:t>Patrick</a:t>
                      </a:r>
                    </a:p>
                    <a:p>
                      <a:pPr marL="0" marR="0" lvl="0" indent="0" algn="l" defTabSz="914400" rtl="0" eaLnBrk="1" fontAlgn="b" latinLnBrk="0" hangingPunct="1">
                        <a:lnSpc>
                          <a:spcPct val="100000"/>
                        </a:lnSpc>
                        <a:spcBef>
                          <a:spcPts val="0"/>
                        </a:spcBef>
                        <a:spcAft>
                          <a:spcPts val="0"/>
                        </a:spcAft>
                        <a:buClrTx/>
                        <a:buSzTx/>
                        <a:buFontTx/>
                        <a:buNone/>
                        <a:tabLst/>
                        <a:defRPr/>
                      </a:pPr>
                      <a:r>
                        <a:rPr lang="en-US" sz="840" spc="5" dirty="0">
                          <a:latin typeface="Arial"/>
                          <a:cs typeface="Arial"/>
                        </a:rPr>
                        <a:t>Petersburg</a:t>
                      </a:r>
                      <a:r>
                        <a:rPr lang="en-US" sz="840" spc="5" baseline="0" dirty="0">
                          <a:latin typeface="Arial"/>
                          <a:cs typeface="Arial"/>
                        </a:rPr>
                        <a:t> City</a:t>
                      </a:r>
                      <a:endParaRPr lang="en-US" sz="840" dirty="0">
                        <a:latin typeface="Arial"/>
                        <a:cs typeface="Arial"/>
                      </a:endParaRPr>
                    </a:p>
                  </a:txBody>
                  <a:tcPr marL="164592" marR="0" marT="0" marB="0"/>
                </a:tc>
                <a:tc>
                  <a:txBody>
                    <a:bodyPr/>
                    <a:lstStyle/>
                    <a:p>
                      <a:pPr marL="245745">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45" dirty="0">
                          <a:latin typeface="Arial"/>
                          <a:cs typeface="Arial"/>
                        </a:rPr>
                        <a:t>1</a:t>
                      </a:r>
                      <a:r>
                        <a:rPr sz="840" b="1" spc="0" dirty="0">
                          <a:latin typeface="Arial"/>
                          <a:cs typeface="Arial"/>
                        </a:rPr>
                        <a:t>1</a:t>
                      </a:r>
                      <a:endParaRPr lang="en-US" sz="840" b="0" spc="0" dirty="0">
                        <a:latin typeface="Arial"/>
                        <a:cs typeface="Arial"/>
                      </a:endParaRPr>
                    </a:p>
                    <a:p>
                      <a:pPr marL="245745">
                        <a:lnSpc>
                          <a:spcPct val="100000"/>
                        </a:lnSpc>
                      </a:pPr>
                      <a:r>
                        <a:rPr lang="en-US" sz="840" spc="-5" dirty="0">
                          <a:latin typeface="Arial"/>
                          <a:cs typeface="Arial"/>
                        </a:rPr>
                        <a:t>Bland</a:t>
                      </a:r>
                      <a:endParaRPr sz="840" dirty="0">
                        <a:latin typeface="Arial"/>
                        <a:cs typeface="Arial"/>
                      </a:endParaRPr>
                    </a:p>
                  </a:txBody>
                  <a:tcPr marL="0" marR="0" marT="0" marB="0"/>
                </a:tc>
                <a:tc>
                  <a:txBody>
                    <a:bodyPr/>
                    <a:lstStyle/>
                    <a:p>
                      <a:pPr marL="233679">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12</a:t>
                      </a:r>
                      <a:endParaRPr sz="840" dirty="0">
                        <a:latin typeface="Arial"/>
                        <a:cs typeface="Arial"/>
                      </a:endParaRPr>
                    </a:p>
                    <a:p>
                      <a:pPr marL="233679">
                        <a:lnSpc>
                          <a:spcPts val="1130"/>
                        </a:lnSpc>
                      </a:pPr>
                      <a:r>
                        <a:rPr lang="en-US" sz="840" spc="5" dirty="0">
                          <a:latin typeface="Arial"/>
                          <a:cs typeface="Arial"/>
                        </a:rPr>
                        <a:t>C</a:t>
                      </a:r>
                      <a:r>
                        <a:rPr lang="en-US" sz="840" spc="0" dirty="0">
                          <a:latin typeface="Arial"/>
                          <a:cs typeface="Arial"/>
                        </a:rPr>
                        <a:t>he</a:t>
                      </a:r>
                      <a:r>
                        <a:rPr lang="en-US" sz="840" spc="10" dirty="0">
                          <a:latin typeface="Arial"/>
                          <a:cs typeface="Arial"/>
                        </a:rPr>
                        <a:t>s</a:t>
                      </a:r>
                      <a:r>
                        <a:rPr lang="en-US" sz="840" spc="0" dirty="0">
                          <a:latin typeface="Arial"/>
                          <a:cs typeface="Arial"/>
                        </a:rPr>
                        <a:t>apea</a:t>
                      </a:r>
                      <a:r>
                        <a:rPr lang="en-US" sz="840" spc="10" dirty="0">
                          <a:latin typeface="Arial"/>
                          <a:cs typeface="Arial"/>
                        </a:rPr>
                        <a:t>k</a:t>
                      </a:r>
                      <a:r>
                        <a:rPr lang="en-US" sz="840" spc="0" dirty="0">
                          <a:latin typeface="Arial"/>
                          <a:cs typeface="Arial"/>
                        </a:rPr>
                        <a:t>e</a:t>
                      </a:r>
                      <a:r>
                        <a:rPr lang="en-US" sz="840" spc="2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0"/>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Caroline</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C</a:t>
                      </a:r>
                      <a:r>
                        <a:rPr lang="en-US" sz="840" spc="0" dirty="0">
                          <a:latin typeface="Arial"/>
                          <a:cs typeface="Arial"/>
                        </a:rPr>
                        <a:t>he</a:t>
                      </a:r>
                      <a:r>
                        <a:rPr lang="en-US" sz="840" spc="10" dirty="0">
                          <a:latin typeface="Arial"/>
                          <a:cs typeface="Arial"/>
                        </a:rPr>
                        <a:t>s</a:t>
                      </a:r>
                      <a:r>
                        <a:rPr lang="en-US" sz="840" spc="-10" dirty="0">
                          <a:latin typeface="Arial"/>
                          <a:cs typeface="Arial"/>
                        </a:rPr>
                        <a:t>t</a:t>
                      </a:r>
                      <a:r>
                        <a:rPr lang="en-US" sz="840" spc="25" dirty="0">
                          <a:latin typeface="Arial"/>
                          <a:cs typeface="Arial"/>
                        </a:rPr>
                        <a:t>e</a:t>
                      </a:r>
                      <a:r>
                        <a:rPr lang="en-US" sz="840" spc="-20" dirty="0">
                          <a:latin typeface="Arial"/>
                          <a:cs typeface="Arial"/>
                        </a:rPr>
                        <a:t>r</a:t>
                      </a:r>
                      <a:r>
                        <a:rPr lang="en-US" sz="840" spc="10" dirty="0">
                          <a:latin typeface="Arial"/>
                          <a:cs typeface="Arial"/>
                        </a:rPr>
                        <a:t>f</a:t>
                      </a:r>
                      <a:r>
                        <a:rPr lang="en-US" sz="840" spc="-5" dirty="0">
                          <a:latin typeface="Arial"/>
                          <a:cs typeface="Arial"/>
                        </a:rPr>
                        <a:t>i</a:t>
                      </a:r>
                      <a:r>
                        <a:rPr lang="en-US" sz="840" spc="0" dirty="0">
                          <a:latin typeface="Arial"/>
                          <a:cs typeface="Arial"/>
                        </a:rPr>
                        <a:t>e</a:t>
                      </a:r>
                      <a:r>
                        <a:rPr lang="en-US" sz="840" spc="20" dirty="0">
                          <a:latin typeface="Arial"/>
                          <a:cs typeface="Arial"/>
                        </a:rPr>
                        <a:t>l</a:t>
                      </a:r>
                      <a:r>
                        <a:rPr lang="en-US" sz="840" spc="0" dirty="0">
                          <a:latin typeface="Arial"/>
                          <a:cs typeface="Arial"/>
                        </a:rPr>
                        <a:t>d</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Amherst</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Pittsylvania</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Bristol City</a:t>
                      </a:r>
                    </a:p>
                  </a:txBody>
                  <a:tcPr marL="256032" marR="9525" marT="9525" marB="0"/>
                </a:tc>
                <a:tc>
                  <a:txBody>
                    <a:bodyPr/>
                    <a:lstStyle/>
                    <a:p>
                      <a:pPr marL="233679">
                        <a:lnSpc>
                          <a:spcPct val="100000"/>
                        </a:lnSpc>
                      </a:pPr>
                      <a:r>
                        <a:rPr lang="en-US" sz="840" spc="-5" dirty="0">
                          <a:latin typeface="Arial"/>
                          <a:cs typeface="Arial"/>
                        </a:rPr>
                        <a:t>F</a:t>
                      </a:r>
                      <a:r>
                        <a:rPr lang="en-US" sz="840" spc="5" dirty="0">
                          <a:latin typeface="Arial"/>
                          <a:cs typeface="Arial"/>
                        </a:rPr>
                        <a:t>r</a:t>
                      </a:r>
                      <a:r>
                        <a:rPr lang="en-US" sz="840" spc="0" dirty="0">
                          <a:latin typeface="Arial"/>
                          <a:cs typeface="Arial"/>
                        </a:rPr>
                        <a:t>an</a:t>
                      </a:r>
                      <a:r>
                        <a:rPr lang="en-US" sz="840" spc="10" dirty="0">
                          <a:latin typeface="Arial"/>
                          <a:cs typeface="Arial"/>
                        </a:rPr>
                        <a:t>k</a:t>
                      </a:r>
                      <a:r>
                        <a:rPr lang="en-US" sz="840" spc="-5" dirty="0">
                          <a:latin typeface="Arial"/>
                          <a:cs typeface="Arial"/>
                        </a:rPr>
                        <a:t>l</a:t>
                      </a:r>
                      <a:r>
                        <a:rPr lang="en-US" sz="840" spc="20" dirty="0">
                          <a:latin typeface="Arial"/>
                          <a:cs typeface="Arial"/>
                        </a:rPr>
                        <a:t>i</a:t>
                      </a:r>
                      <a:r>
                        <a:rPr lang="en-US" sz="840" spc="0" dirty="0">
                          <a:latin typeface="Arial"/>
                          <a:cs typeface="Arial"/>
                        </a:rPr>
                        <a:t>n </a:t>
                      </a:r>
                      <a:r>
                        <a:rPr lang="en-US" sz="840" spc="5" dirty="0">
                          <a:latin typeface="Arial"/>
                          <a:cs typeface="Arial"/>
                        </a:rPr>
                        <a:t>C</a:t>
                      </a:r>
                      <a:r>
                        <a:rPr lang="en-US" sz="840" spc="20"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1"/>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Essex</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dirty="0">
                          <a:latin typeface="Arial"/>
                          <a:cs typeface="Arial"/>
                        </a:rPr>
                        <a:t>Goo</a:t>
                      </a:r>
                      <a:r>
                        <a:rPr lang="en-US" sz="840" spc="10" dirty="0">
                          <a:latin typeface="Arial"/>
                          <a:cs typeface="Arial"/>
                        </a:rPr>
                        <a:t>c</a:t>
                      </a:r>
                      <a:r>
                        <a:rPr lang="en-US" sz="840" spc="0" dirty="0">
                          <a:latin typeface="Arial"/>
                          <a:cs typeface="Arial"/>
                        </a:rPr>
                        <a:t>h</a:t>
                      </a:r>
                      <a:r>
                        <a:rPr lang="en-US" sz="840" spc="20" dirty="0">
                          <a:latin typeface="Arial"/>
                          <a:cs typeface="Arial"/>
                        </a:rPr>
                        <a:t>l</a:t>
                      </a:r>
                      <a:r>
                        <a:rPr lang="en-US" sz="840" spc="0" dirty="0">
                          <a:latin typeface="Arial"/>
                          <a:cs typeface="Arial"/>
                        </a:rPr>
                        <a:t>and</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Appomattox</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Prince Edward</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Buchanan</a:t>
                      </a:r>
                    </a:p>
                  </a:txBody>
                  <a:tcPr marL="256032" marR="9525" marT="9525" marB="0"/>
                </a:tc>
                <a:tc>
                  <a:txBody>
                    <a:bodyPr/>
                    <a:lstStyle/>
                    <a:p>
                      <a:pPr marL="233679">
                        <a:lnSpc>
                          <a:spcPct val="100000"/>
                        </a:lnSpc>
                      </a:pPr>
                      <a:r>
                        <a:rPr lang="en-US" sz="840" spc="-10" dirty="0">
                          <a:latin typeface="Arial"/>
                          <a:cs typeface="Arial"/>
                        </a:rPr>
                        <a:t>I</a:t>
                      </a:r>
                      <a:r>
                        <a:rPr lang="en-US" sz="840" spc="10" dirty="0">
                          <a:latin typeface="Arial"/>
                          <a:cs typeface="Arial"/>
                        </a:rPr>
                        <a:t>s</a:t>
                      </a:r>
                      <a:r>
                        <a:rPr lang="en-US" sz="840" spc="-5" dirty="0">
                          <a:latin typeface="Arial"/>
                          <a:cs typeface="Arial"/>
                        </a:rPr>
                        <a:t>l</a:t>
                      </a:r>
                      <a:r>
                        <a:rPr lang="en-US" sz="840" spc="0" dirty="0">
                          <a:latin typeface="Arial"/>
                          <a:cs typeface="Arial"/>
                        </a:rPr>
                        <a:t>e</a:t>
                      </a:r>
                      <a:r>
                        <a:rPr lang="en-US" sz="840" spc="25" dirty="0">
                          <a:latin typeface="Arial"/>
                          <a:cs typeface="Arial"/>
                        </a:rPr>
                        <a:t> </a:t>
                      </a:r>
                      <a:r>
                        <a:rPr lang="en-US" sz="840" spc="0" dirty="0">
                          <a:latin typeface="Arial"/>
                          <a:cs typeface="Arial"/>
                        </a:rPr>
                        <a:t>of</a:t>
                      </a:r>
                      <a:r>
                        <a:rPr lang="en-US" sz="840" spc="10" dirty="0">
                          <a:latin typeface="Arial"/>
                          <a:cs typeface="Arial"/>
                        </a:rPr>
                        <a:t> </a:t>
                      </a:r>
                      <a:r>
                        <a:rPr lang="en-US" sz="840" spc="30" dirty="0">
                          <a:latin typeface="Arial"/>
                          <a:cs typeface="Arial"/>
                        </a:rPr>
                        <a:t>W</a:t>
                      </a:r>
                      <a:r>
                        <a:rPr lang="en-US" sz="840" spc="-5" dirty="0">
                          <a:latin typeface="Arial"/>
                          <a:cs typeface="Arial"/>
                        </a:rPr>
                        <a:t>i</a:t>
                      </a:r>
                      <a:r>
                        <a:rPr lang="en-US" sz="840" spc="0" dirty="0">
                          <a:latin typeface="Arial"/>
                          <a:cs typeface="Arial"/>
                        </a:rPr>
                        <a:t>ght</a:t>
                      </a:r>
                      <a:endParaRPr sz="840" dirty="0">
                        <a:latin typeface="Arial"/>
                        <a:cs typeface="Arial"/>
                      </a:endParaRPr>
                    </a:p>
                  </a:txBody>
                  <a:tcPr marL="0" marR="0" marT="0" marB="0"/>
                </a:tc>
                <a:extLst>
                  <a:ext uri="{0D108BD9-81ED-4DB2-BD59-A6C34878D82A}">
                    <a16:rowId xmlns:a16="http://schemas.microsoft.com/office/drawing/2014/main" val="10002"/>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Gloucester</a:t>
                      </a:r>
                    </a:p>
                  </a:txBody>
                  <a:tcPr marL="9525" marR="9525" marT="9525" marB="0" anchor="ctr"/>
                </a:tc>
                <a:tc>
                  <a:txBody>
                    <a:bodyPr/>
                    <a:lstStyle/>
                    <a:p>
                      <a:pPr marL="280670">
                        <a:lnSpc>
                          <a:spcPct val="100000"/>
                        </a:lnSpc>
                      </a:pPr>
                      <a:r>
                        <a:rPr sz="840" spc="5" dirty="0">
                          <a:latin typeface="Arial"/>
                          <a:cs typeface="Arial"/>
                        </a:rPr>
                        <a:t>H</a:t>
                      </a:r>
                      <a:r>
                        <a:rPr sz="840" spc="0" dirty="0">
                          <a:latin typeface="Arial"/>
                          <a:cs typeface="Arial"/>
                        </a:rPr>
                        <a:t>ano</a:t>
                      </a:r>
                      <a:r>
                        <a:rPr sz="840" spc="10" dirty="0">
                          <a:latin typeface="Arial"/>
                          <a:cs typeface="Arial"/>
                        </a:rPr>
                        <a:t>v</a:t>
                      </a:r>
                      <a:r>
                        <a:rPr sz="840" spc="0" dirty="0">
                          <a:latin typeface="Arial"/>
                          <a:cs typeface="Arial"/>
                        </a:rPr>
                        <a:t>er</a:t>
                      </a:r>
                      <a:endParaRPr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Bedford</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Prince George</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Carroll</a:t>
                      </a:r>
                    </a:p>
                  </a:txBody>
                  <a:tcPr marL="256032" marR="9525" marT="9525" marB="0"/>
                </a:tc>
                <a:tc>
                  <a:txBody>
                    <a:bodyPr/>
                    <a:lstStyle/>
                    <a:p>
                      <a:pPr marL="233679">
                        <a:lnSpc>
                          <a:spcPct val="100000"/>
                        </a:lnSpc>
                      </a:pPr>
                      <a:r>
                        <a:rPr lang="en-US" sz="840" spc="5" dirty="0">
                          <a:latin typeface="Arial"/>
                          <a:cs typeface="Arial"/>
                        </a:rPr>
                        <a:t>N</a:t>
                      </a:r>
                      <a:r>
                        <a:rPr lang="en-US" sz="840" spc="0" dirty="0">
                          <a:latin typeface="Arial"/>
                          <a:cs typeface="Arial"/>
                        </a:rPr>
                        <a:t>o</a:t>
                      </a:r>
                      <a:r>
                        <a:rPr lang="en-US" sz="840" spc="5" dirty="0">
                          <a:latin typeface="Arial"/>
                          <a:cs typeface="Arial"/>
                        </a:rPr>
                        <a:t>r</a:t>
                      </a:r>
                      <a:r>
                        <a:rPr lang="en-US" sz="840" spc="-10" dirty="0">
                          <a:latin typeface="Arial"/>
                          <a:cs typeface="Arial"/>
                        </a:rPr>
                        <a:t>f</a:t>
                      </a:r>
                      <a:r>
                        <a:rPr lang="en-US" sz="840" spc="0" dirty="0">
                          <a:latin typeface="Arial"/>
                          <a:cs typeface="Arial"/>
                        </a:rPr>
                        <a:t>o</a:t>
                      </a:r>
                      <a:r>
                        <a:rPr lang="en-US" sz="840" spc="20" dirty="0">
                          <a:latin typeface="Arial"/>
                          <a:cs typeface="Arial"/>
                        </a:rPr>
                        <a:t>l</a:t>
                      </a:r>
                      <a:r>
                        <a:rPr lang="en-US" sz="840" spc="0" dirty="0">
                          <a:latin typeface="Arial"/>
                          <a:cs typeface="Arial"/>
                        </a:rPr>
                        <a:t>k</a:t>
                      </a:r>
                      <a:r>
                        <a:rPr lang="en-US" sz="840" spc="10"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3"/>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James City</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H</a:t>
                      </a:r>
                      <a:r>
                        <a:rPr lang="en-US" sz="840" spc="0" dirty="0">
                          <a:latin typeface="Arial"/>
                          <a:cs typeface="Arial"/>
                        </a:rPr>
                        <a:t>en</a:t>
                      </a:r>
                      <a:r>
                        <a:rPr lang="en-US" sz="840" spc="5" dirty="0">
                          <a:latin typeface="Arial"/>
                          <a:cs typeface="Arial"/>
                        </a:rPr>
                        <a:t>r</a:t>
                      </a:r>
                      <a:r>
                        <a:rPr lang="en-US" sz="840" spc="-5" dirty="0">
                          <a:latin typeface="Arial"/>
                          <a:cs typeface="Arial"/>
                        </a:rPr>
                        <a:t>i</a:t>
                      </a:r>
                      <a:r>
                        <a:rPr lang="en-US" sz="840" spc="10" dirty="0">
                          <a:latin typeface="Arial"/>
                          <a:cs typeface="Arial"/>
                        </a:rPr>
                        <a:t>c</a:t>
                      </a:r>
                      <a:r>
                        <a:rPr lang="en-US" sz="840" spc="0" dirty="0">
                          <a:latin typeface="Arial"/>
                          <a:cs typeface="Arial"/>
                        </a:rPr>
                        <a:t>o</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Bedford City</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Surrey</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Dickenson</a:t>
                      </a:r>
                    </a:p>
                  </a:txBody>
                  <a:tcPr marL="256032" marR="9525" marT="9525" marB="0"/>
                </a:tc>
                <a:tc>
                  <a:txBody>
                    <a:bodyPr/>
                    <a:lstStyle/>
                    <a:p>
                      <a:pPr marL="233679">
                        <a:lnSpc>
                          <a:spcPct val="100000"/>
                        </a:lnSpc>
                      </a:pPr>
                      <a:r>
                        <a:rPr lang="en-US" sz="840" spc="-10" dirty="0">
                          <a:latin typeface="Arial"/>
                          <a:cs typeface="Arial"/>
                        </a:rPr>
                        <a:t>P</a:t>
                      </a:r>
                      <a:r>
                        <a:rPr lang="en-US" sz="840" spc="0" dirty="0">
                          <a:latin typeface="Arial"/>
                          <a:cs typeface="Arial"/>
                        </a:rPr>
                        <a:t>o</a:t>
                      </a:r>
                      <a:r>
                        <a:rPr lang="en-US" sz="840" spc="5" dirty="0">
                          <a:latin typeface="Arial"/>
                          <a:cs typeface="Arial"/>
                        </a:rPr>
                        <a:t>r</a:t>
                      </a:r>
                      <a:r>
                        <a:rPr lang="en-US" sz="840" spc="10" dirty="0">
                          <a:latin typeface="Arial"/>
                          <a:cs typeface="Arial"/>
                        </a:rPr>
                        <a:t>ts</a:t>
                      </a:r>
                      <a:r>
                        <a:rPr lang="en-US" sz="840" spc="-5" dirty="0">
                          <a:latin typeface="Arial"/>
                          <a:cs typeface="Arial"/>
                        </a:rPr>
                        <a:t>m</a:t>
                      </a:r>
                      <a:r>
                        <a:rPr lang="en-US" sz="840" spc="25" dirty="0">
                          <a:latin typeface="Arial"/>
                          <a:cs typeface="Arial"/>
                        </a:rPr>
                        <a:t>o</a:t>
                      </a:r>
                      <a:r>
                        <a:rPr lang="en-US" sz="840" spc="0" dirty="0">
                          <a:latin typeface="Arial"/>
                          <a:cs typeface="Arial"/>
                        </a:rPr>
                        <a:t>u</a:t>
                      </a:r>
                      <a:r>
                        <a:rPr lang="en-US" sz="840" spc="-10" dirty="0">
                          <a:latin typeface="Arial"/>
                          <a:cs typeface="Arial"/>
                        </a:rPr>
                        <a:t>t</a:t>
                      </a:r>
                      <a:r>
                        <a:rPr lang="en-US" sz="840" spc="0" dirty="0">
                          <a:latin typeface="Arial"/>
                          <a:cs typeface="Arial"/>
                        </a:rPr>
                        <a:t>h</a:t>
                      </a:r>
                      <a:r>
                        <a:rPr lang="en-US" sz="840" spc="25" dirty="0">
                          <a:latin typeface="Arial"/>
                          <a:cs typeface="Arial"/>
                        </a:rPr>
                        <a:t> </a:t>
                      </a:r>
                      <a:r>
                        <a:rPr lang="en-US" sz="840" spc="5" dirty="0">
                          <a:latin typeface="Arial"/>
                          <a:cs typeface="Arial"/>
                        </a:rPr>
                        <a:t>C</a:t>
                      </a:r>
                      <a:r>
                        <a:rPr lang="en-US" sz="840" spc="20"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4"/>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King and Queen</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10" dirty="0">
                          <a:latin typeface="Arial"/>
                          <a:cs typeface="Arial"/>
                        </a:rPr>
                        <a:t>K</a:t>
                      </a:r>
                      <a:r>
                        <a:rPr lang="en-US" sz="840" spc="20" dirty="0">
                          <a:latin typeface="Arial"/>
                          <a:cs typeface="Arial"/>
                        </a:rPr>
                        <a:t>i</a:t>
                      </a:r>
                      <a:r>
                        <a:rPr lang="en-US" sz="840" spc="0" dirty="0">
                          <a:latin typeface="Arial"/>
                          <a:cs typeface="Arial"/>
                        </a:rPr>
                        <a:t>ng </a:t>
                      </a:r>
                      <a:r>
                        <a:rPr lang="en-US" sz="840" spc="30" dirty="0">
                          <a:latin typeface="Arial"/>
                          <a:cs typeface="Arial"/>
                        </a:rPr>
                        <a:t>W</a:t>
                      </a:r>
                      <a:r>
                        <a:rPr lang="en-US" sz="840" spc="-5" dirty="0">
                          <a:latin typeface="Arial"/>
                          <a:cs typeface="Arial"/>
                        </a:rPr>
                        <a:t>il</a:t>
                      </a:r>
                      <a:r>
                        <a:rPr lang="en-US" sz="840" spc="20" dirty="0">
                          <a:latin typeface="Arial"/>
                          <a:cs typeface="Arial"/>
                        </a:rPr>
                        <a:t>l</a:t>
                      </a:r>
                      <a:r>
                        <a:rPr lang="en-US" sz="840" spc="-5" dirty="0">
                          <a:latin typeface="Arial"/>
                          <a:cs typeface="Arial"/>
                        </a:rPr>
                        <a:t>i</a:t>
                      </a:r>
                      <a:r>
                        <a:rPr lang="en-US" sz="840" spc="0" dirty="0">
                          <a:latin typeface="Arial"/>
                          <a:cs typeface="Arial"/>
                        </a:rPr>
                        <a:t>am</a:t>
                      </a:r>
                      <a:endParaRPr lang="en-US" sz="840" dirty="0">
                        <a:latin typeface="Arial"/>
                        <a:cs typeface="Arial"/>
                      </a:endParaRPr>
                    </a:p>
                  </a:txBody>
                  <a:tcPr marL="0" marR="0" marT="0" marB="0"/>
                </a:tc>
                <a:tc>
                  <a:txBody>
                    <a:bodyPr/>
                    <a:lstStyle/>
                    <a:p>
                      <a:pPr algn="l" fontAlgn="b"/>
                      <a:r>
                        <a:rPr lang="en-US" sz="840" b="0" i="0" u="none" strike="noStrike">
                          <a:solidFill>
                            <a:srgbClr val="000000"/>
                          </a:solidFill>
                          <a:effectLst/>
                          <a:latin typeface="Arial" panose="020B0604020202020204" pitchFamily="34" charset="0"/>
                          <a:cs typeface="Arial" panose="020B0604020202020204" pitchFamily="34" charset="0"/>
                        </a:rPr>
                        <a:t>Brunswick</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Sussex</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Floyd</a:t>
                      </a:r>
                    </a:p>
                  </a:txBody>
                  <a:tcPr marL="256032" marR="9525" marT="9525" marB="0"/>
                </a:tc>
                <a:tc>
                  <a:txBody>
                    <a:bodyPr/>
                    <a:lstStyle/>
                    <a:p>
                      <a:pPr marL="233679">
                        <a:lnSpc>
                          <a:spcPct val="100000"/>
                        </a:lnSpc>
                      </a:pPr>
                      <a:r>
                        <a:rPr lang="en-US" sz="840" spc="-10" dirty="0">
                          <a:latin typeface="Arial"/>
                          <a:cs typeface="Arial"/>
                        </a:rPr>
                        <a:t>S</a:t>
                      </a:r>
                      <a:r>
                        <a:rPr lang="en-US" sz="840" spc="0" dirty="0">
                          <a:latin typeface="Arial"/>
                          <a:cs typeface="Arial"/>
                        </a:rPr>
                        <a:t>o</a:t>
                      </a:r>
                      <a:r>
                        <a:rPr lang="en-US" sz="840" spc="25" dirty="0">
                          <a:latin typeface="Arial"/>
                          <a:cs typeface="Arial"/>
                        </a:rPr>
                        <a:t>u</a:t>
                      </a:r>
                      <a:r>
                        <a:rPr lang="en-US" sz="840" spc="-10" dirty="0">
                          <a:latin typeface="Arial"/>
                          <a:cs typeface="Arial"/>
                        </a:rPr>
                        <a:t>t</a:t>
                      </a:r>
                      <a:r>
                        <a:rPr lang="en-US" sz="840" spc="0" dirty="0">
                          <a:latin typeface="Arial"/>
                          <a:cs typeface="Arial"/>
                        </a:rPr>
                        <a:t>h</a:t>
                      </a:r>
                      <a:r>
                        <a:rPr lang="en-US" sz="840" spc="25" dirty="0">
                          <a:latin typeface="Arial"/>
                          <a:cs typeface="Arial"/>
                        </a:rPr>
                        <a:t>a</a:t>
                      </a:r>
                      <a:r>
                        <a:rPr lang="en-US" sz="840" spc="-5" dirty="0">
                          <a:latin typeface="Arial"/>
                          <a:cs typeface="Arial"/>
                        </a:rPr>
                        <a:t>m</a:t>
                      </a:r>
                      <a:r>
                        <a:rPr lang="en-US" sz="840" spc="0" dirty="0">
                          <a:latin typeface="Arial"/>
                          <a:cs typeface="Arial"/>
                        </a:rPr>
                        <a:t>p</a:t>
                      </a:r>
                      <a:r>
                        <a:rPr lang="en-US" sz="840" spc="10" dirty="0">
                          <a:latin typeface="Arial"/>
                          <a:cs typeface="Arial"/>
                        </a:rPr>
                        <a:t>t</a:t>
                      </a:r>
                      <a:r>
                        <a:rPr lang="en-US" sz="840" spc="0" dirty="0">
                          <a:latin typeface="Arial"/>
                          <a:cs typeface="Arial"/>
                        </a:rPr>
                        <a:t>on</a:t>
                      </a:r>
                      <a:endParaRPr sz="840" dirty="0">
                        <a:latin typeface="Arial"/>
                        <a:cs typeface="Arial"/>
                      </a:endParaRPr>
                    </a:p>
                  </a:txBody>
                  <a:tcPr marL="0" marR="0" marT="0" marB="0"/>
                </a:tc>
                <a:extLst>
                  <a:ext uri="{0D108BD9-81ED-4DB2-BD59-A6C34878D82A}">
                    <a16:rowId xmlns:a16="http://schemas.microsoft.com/office/drawing/2014/main" val="10005"/>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King George</a:t>
                      </a:r>
                    </a:p>
                  </a:txBody>
                  <a:tcPr marL="9525" marR="9525" marT="9525" marB="0" anchor="ctr"/>
                </a:tc>
                <a:tc>
                  <a:txBody>
                    <a:bodyPr/>
                    <a:lstStyle/>
                    <a:p>
                      <a:pPr marL="280670">
                        <a:lnSpc>
                          <a:spcPct val="100000"/>
                        </a:lnSpc>
                      </a:pPr>
                      <a:r>
                        <a:rPr sz="840" spc="5" dirty="0">
                          <a:latin typeface="Arial"/>
                          <a:cs typeface="Arial"/>
                        </a:rPr>
                        <a:t>N</a:t>
                      </a:r>
                      <a:r>
                        <a:rPr sz="840" spc="0" dirty="0">
                          <a:latin typeface="Arial"/>
                          <a:cs typeface="Arial"/>
                        </a:rPr>
                        <a:t>ew</a:t>
                      </a:r>
                      <a:r>
                        <a:rPr sz="840" spc="5" dirty="0">
                          <a:latin typeface="Arial"/>
                          <a:cs typeface="Arial"/>
                        </a:rPr>
                        <a:t> </a:t>
                      </a:r>
                      <a:r>
                        <a:rPr sz="840" spc="15" dirty="0">
                          <a:latin typeface="Arial"/>
                          <a:cs typeface="Arial"/>
                        </a:rPr>
                        <a:t>K</a:t>
                      </a:r>
                      <a:r>
                        <a:rPr sz="840" spc="0" dirty="0">
                          <a:latin typeface="Arial"/>
                          <a:cs typeface="Arial"/>
                        </a:rPr>
                        <a:t>e</a:t>
                      </a:r>
                      <a:r>
                        <a:rPr sz="840" spc="25" dirty="0">
                          <a:latin typeface="Arial"/>
                          <a:cs typeface="Arial"/>
                        </a:rPr>
                        <a:t>n</a:t>
                      </a:r>
                      <a:r>
                        <a:rPr sz="840" spc="0" dirty="0">
                          <a:latin typeface="Arial"/>
                          <a:cs typeface="Arial"/>
                        </a:rPr>
                        <a:t>t</a:t>
                      </a:r>
                      <a:endParaRPr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Buckingham</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Galax City</a:t>
                      </a:r>
                    </a:p>
                  </a:txBody>
                  <a:tcPr marL="256032" marR="9525" marT="9525" marB="0"/>
                </a:tc>
                <a:tc>
                  <a:txBody>
                    <a:bodyPr/>
                    <a:lstStyle/>
                    <a:p>
                      <a:pPr marL="233679">
                        <a:lnSpc>
                          <a:spcPct val="100000"/>
                        </a:lnSpc>
                      </a:pPr>
                      <a:r>
                        <a:rPr lang="en-US" sz="840" spc="-10" dirty="0">
                          <a:latin typeface="Arial"/>
                          <a:cs typeface="Arial"/>
                        </a:rPr>
                        <a:t>S</a:t>
                      </a:r>
                      <a:r>
                        <a:rPr lang="en-US" sz="840" spc="0" dirty="0">
                          <a:latin typeface="Arial"/>
                          <a:cs typeface="Arial"/>
                        </a:rPr>
                        <a:t>u</a:t>
                      </a:r>
                      <a:r>
                        <a:rPr lang="en-US" sz="840" spc="-10" dirty="0">
                          <a:latin typeface="Arial"/>
                          <a:cs typeface="Arial"/>
                        </a:rPr>
                        <a:t>f</a:t>
                      </a:r>
                      <a:r>
                        <a:rPr lang="en-US" sz="840" spc="10" dirty="0">
                          <a:latin typeface="Arial"/>
                          <a:cs typeface="Arial"/>
                        </a:rPr>
                        <a:t>f</a:t>
                      </a:r>
                      <a:r>
                        <a:rPr lang="en-US" sz="840" spc="0" dirty="0">
                          <a:latin typeface="Arial"/>
                          <a:cs typeface="Arial"/>
                        </a:rPr>
                        <a:t>o</a:t>
                      </a:r>
                      <a:r>
                        <a:rPr lang="en-US" sz="840" spc="-5" dirty="0">
                          <a:latin typeface="Arial"/>
                          <a:cs typeface="Arial"/>
                        </a:rPr>
                        <a:t>l</a:t>
                      </a:r>
                      <a:r>
                        <a:rPr lang="en-US" sz="840" spc="0" dirty="0">
                          <a:latin typeface="Arial"/>
                          <a:cs typeface="Arial"/>
                        </a:rPr>
                        <a:t>k</a:t>
                      </a:r>
                      <a:r>
                        <a:rPr lang="en-US" sz="840" spc="3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6"/>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Lancaster</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10" dirty="0">
                          <a:latin typeface="Arial"/>
                          <a:cs typeface="Arial"/>
                        </a:rPr>
                        <a:t>P</a:t>
                      </a:r>
                      <a:r>
                        <a:rPr lang="en-US" sz="840" spc="0" dirty="0">
                          <a:latin typeface="Arial"/>
                          <a:cs typeface="Arial"/>
                        </a:rPr>
                        <a:t>o</a:t>
                      </a:r>
                      <a:r>
                        <a:rPr lang="en-US" sz="840" spc="30" dirty="0">
                          <a:latin typeface="Arial"/>
                          <a:cs typeface="Arial"/>
                        </a:rPr>
                        <a:t>w</a:t>
                      </a:r>
                      <a:r>
                        <a:rPr lang="en-US" sz="840" spc="0" dirty="0">
                          <a:latin typeface="Arial"/>
                          <a:cs typeface="Arial"/>
                        </a:rPr>
                        <a:t>ha</a:t>
                      </a:r>
                      <a:r>
                        <a:rPr lang="en-US" sz="840" spc="-10" dirty="0">
                          <a:latin typeface="Arial"/>
                          <a:cs typeface="Arial"/>
                        </a:rPr>
                        <a:t>t</a:t>
                      </a:r>
                      <a:r>
                        <a:rPr lang="en-US" sz="840" spc="25" dirty="0">
                          <a:latin typeface="Arial"/>
                          <a:cs typeface="Arial"/>
                        </a:rPr>
                        <a:t>a</a:t>
                      </a:r>
                      <a:r>
                        <a:rPr lang="en-US" sz="840" spc="0" dirty="0">
                          <a:latin typeface="Arial"/>
                          <a:cs typeface="Arial"/>
                        </a:rPr>
                        <a:t>n</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Campbell</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Giles</a:t>
                      </a:r>
                    </a:p>
                  </a:txBody>
                  <a:tcPr marL="256032" marR="9525" marT="9525" marB="0"/>
                </a:tc>
                <a:tc>
                  <a:txBody>
                    <a:bodyPr/>
                    <a:lstStyle/>
                    <a:p>
                      <a:pPr marL="233679">
                        <a:lnSpc>
                          <a:spcPct val="100000"/>
                        </a:lnSpc>
                      </a:pPr>
                      <a:r>
                        <a:rPr lang="en-US" sz="840" spc="-10" dirty="0">
                          <a:latin typeface="Arial"/>
                          <a:cs typeface="Arial"/>
                        </a:rPr>
                        <a:t>V</a:t>
                      </a:r>
                      <a:r>
                        <a:rPr lang="en-US" sz="840" spc="-5" dirty="0">
                          <a:latin typeface="Arial"/>
                          <a:cs typeface="Arial"/>
                        </a:rPr>
                        <a:t>i</a:t>
                      </a:r>
                      <a:r>
                        <a:rPr lang="en-US" sz="840" spc="5" dirty="0">
                          <a:latin typeface="Arial"/>
                          <a:cs typeface="Arial"/>
                        </a:rPr>
                        <a:t>r</a:t>
                      </a:r>
                      <a:r>
                        <a:rPr lang="en-US" sz="840" spc="0" dirty="0">
                          <a:latin typeface="Arial"/>
                          <a:cs typeface="Arial"/>
                        </a:rPr>
                        <a:t>g</a:t>
                      </a:r>
                      <a:r>
                        <a:rPr lang="en-US" sz="840" spc="-5" dirty="0">
                          <a:latin typeface="Arial"/>
                          <a:cs typeface="Arial"/>
                        </a:rPr>
                        <a:t>i</a:t>
                      </a:r>
                      <a:r>
                        <a:rPr lang="en-US" sz="840" spc="0" dirty="0">
                          <a:latin typeface="Arial"/>
                          <a:cs typeface="Arial"/>
                        </a:rPr>
                        <a:t>n</a:t>
                      </a:r>
                      <a:r>
                        <a:rPr lang="en-US" sz="840" spc="20" dirty="0">
                          <a:latin typeface="Arial"/>
                          <a:cs typeface="Arial"/>
                        </a:rPr>
                        <a:t>i</a:t>
                      </a:r>
                      <a:r>
                        <a:rPr lang="en-US" sz="840" spc="0" dirty="0">
                          <a:latin typeface="Arial"/>
                          <a:cs typeface="Arial"/>
                        </a:rPr>
                        <a:t>a </a:t>
                      </a:r>
                      <a:r>
                        <a:rPr lang="en-US" sz="840" spc="15" dirty="0">
                          <a:latin typeface="Arial"/>
                          <a:cs typeface="Arial"/>
                        </a:rPr>
                        <a:t>B</a:t>
                      </a:r>
                      <a:r>
                        <a:rPr lang="en-US" sz="840" spc="0" dirty="0">
                          <a:latin typeface="Arial"/>
                          <a:cs typeface="Arial"/>
                        </a:rPr>
                        <a:t>ea</a:t>
                      </a:r>
                      <a:r>
                        <a:rPr lang="en-US" sz="840" spc="10" dirty="0">
                          <a:latin typeface="Arial"/>
                          <a:cs typeface="Arial"/>
                        </a:rPr>
                        <a:t>c</a:t>
                      </a:r>
                      <a:r>
                        <a:rPr lang="en-US" sz="840" spc="0" dirty="0">
                          <a:latin typeface="Arial"/>
                          <a:cs typeface="Arial"/>
                        </a:rPr>
                        <a:t>h</a:t>
                      </a:r>
                      <a:r>
                        <a:rPr lang="en-US" sz="840" spc="2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7"/>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Mathews</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R</a:t>
                      </a:r>
                      <a:r>
                        <a:rPr lang="en-US" sz="840" spc="-5" dirty="0">
                          <a:latin typeface="Arial"/>
                          <a:cs typeface="Arial"/>
                        </a:rPr>
                        <a:t>i</a:t>
                      </a:r>
                      <a:r>
                        <a:rPr lang="en-US" sz="840" spc="10" dirty="0">
                          <a:latin typeface="Arial"/>
                          <a:cs typeface="Arial"/>
                        </a:rPr>
                        <a:t>c</a:t>
                      </a:r>
                      <a:r>
                        <a:rPr lang="en-US" sz="840" spc="0" dirty="0">
                          <a:latin typeface="Arial"/>
                          <a:cs typeface="Arial"/>
                        </a:rPr>
                        <a:t>h</a:t>
                      </a:r>
                      <a:r>
                        <a:rPr lang="en-US" sz="840" spc="20" dirty="0">
                          <a:latin typeface="Arial"/>
                          <a:cs typeface="Arial"/>
                        </a:rPr>
                        <a:t>m</a:t>
                      </a:r>
                      <a:r>
                        <a:rPr lang="en-US" sz="840" spc="0" dirty="0">
                          <a:latin typeface="Arial"/>
                          <a:cs typeface="Arial"/>
                        </a:rPr>
                        <a:t>ond</a:t>
                      </a:r>
                      <a:r>
                        <a:rPr lang="en-US" sz="840" spc="2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Charlotte </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Grayson</a:t>
                      </a:r>
                    </a:p>
                  </a:txBody>
                  <a:tcPr marL="256032" marR="9525" marT="9525" marB="0"/>
                </a:tc>
                <a:tc>
                  <a:txBody>
                    <a:bodyPr/>
                    <a:lstStyle/>
                    <a:p>
                      <a:endParaRPr sz="840" dirty="0">
                        <a:latin typeface="Arial"/>
                        <a:cs typeface="Arial"/>
                      </a:endParaRPr>
                    </a:p>
                  </a:txBody>
                  <a:tcPr marL="0" marR="0" marT="0" marB="0"/>
                </a:tc>
                <a:extLst>
                  <a:ext uri="{0D108BD9-81ED-4DB2-BD59-A6C34878D82A}">
                    <a16:rowId xmlns:a16="http://schemas.microsoft.com/office/drawing/2014/main" val="10008"/>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Middlesex</a:t>
                      </a:r>
                    </a:p>
                  </a:txBody>
                  <a:tcPr marL="9525" marR="9525" marT="9525" marB="0" anchor="b"/>
                </a:tc>
                <a:tc>
                  <a:txBody>
                    <a:bodyPr/>
                    <a:lstStyle/>
                    <a:p>
                      <a:endParaRPr sz="840" dirty="0">
                        <a:latin typeface="Arial"/>
                        <a:cs typeface="Arial"/>
                      </a:endParaRPr>
                    </a:p>
                  </a:txBody>
                  <a:tcPr marL="0" marR="0" marT="0" marB="0"/>
                </a:tc>
                <a:tc gridSpan="2">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Colonial Heights City</a:t>
                      </a:r>
                    </a:p>
                  </a:txBody>
                  <a:tcPr marL="320040" marR="9525" marT="9525" marB="0" anchor="b"/>
                </a:tc>
                <a:tc hMerge="1">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Lee</a:t>
                      </a:r>
                    </a:p>
                  </a:txBody>
                  <a:tcPr marL="256032" marR="9525" marT="9525" marB="0"/>
                </a:tc>
                <a:tc>
                  <a:txBody>
                    <a:bodyPr/>
                    <a:lstStyle/>
                    <a:p>
                      <a:endParaRPr sz="840" dirty="0">
                        <a:latin typeface="Arial"/>
                        <a:cs typeface="Arial"/>
                      </a:endParaRPr>
                    </a:p>
                  </a:txBody>
                  <a:tcPr marL="0" marR="0" marT="0" marB="0"/>
                </a:tc>
                <a:extLst>
                  <a:ext uri="{0D108BD9-81ED-4DB2-BD59-A6C34878D82A}">
                    <a16:rowId xmlns:a16="http://schemas.microsoft.com/office/drawing/2014/main" val="10009"/>
                  </a:ext>
                </a:extLst>
              </a:tr>
            </a:tbl>
          </a:graphicData>
        </a:graphic>
      </p:graphicFrame>
      <p:sp>
        <p:nvSpPr>
          <p:cNvPr id="2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Gill Sans MT" panose="020B0502020104020203" pitchFamily="34" charset="0"/>
                <a:ea typeface="ＭＳ Ｐゴシック" charset="0"/>
              </a:rPr>
              <a:t>for the Virginia Health Care Foundation</a:t>
            </a:r>
          </a:p>
        </p:txBody>
      </p:sp>
    </p:spTree>
    <p:extLst>
      <p:ext uri="{BB962C8B-B14F-4D97-AF65-F5344CB8AC3E}">
        <p14:creationId xmlns:p14="http://schemas.microsoft.com/office/powerpoint/2010/main" val="42910918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dirty="0"/>
              <a:t>Main Takeaways for 2021</a:t>
            </a:r>
            <a:endParaRPr lang="en-US" dirty="0">
              <a:solidFill>
                <a:srgbClr val="FF0000"/>
              </a:solidFill>
            </a:endParaRPr>
          </a:p>
        </p:txBody>
      </p:sp>
      <p:sp>
        <p:nvSpPr>
          <p:cNvPr id="3" name="Content Placeholder 2"/>
          <p:cNvSpPr>
            <a:spLocks noGrp="1"/>
          </p:cNvSpPr>
          <p:nvPr>
            <p:ph idx="1"/>
          </p:nvPr>
        </p:nvSpPr>
        <p:spPr>
          <a:xfrm>
            <a:off x="455613" y="1177447"/>
            <a:ext cx="7910512" cy="4918553"/>
          </a:xfrm>
        </p:spPr>
        <p:txBody>
          <a:bodyPr>
            <a:normAutofit/>
          </a:bodyPr>
          <a:lstStyle/>
          <a:p>
            <a:pPr marL="685800">
              <a:spcAft>
                <a:spcPts val="500"/>
              </a:spcAft>
              <a:buFont typeface="Arial" panose="020B0604020202020204" pitchFamily="34" charset="0"/>
              <a:buChar char="•"/>
            </a:pPr>
            <a:r>
              <a:rPr lang="en-US" sz="1600" dirty="0"/>
              <a:t>There were about 559,000 nonelderly (ages 0-64) uninsured in Virginia in 2021, resulting in a 1.4% reduction in the rate of uninsured nonelderly Virginians (from 9.4% in 2019 to 8.0% in 2021). </a:t>
            </a:r>
          </a:p>
          <a:p>
            <a:pPr marL="685800">
              <a:spcAft>
                <a:spcPts val="500"/>
              </a:spcAft>
              <a:buFont typeface="Arial" panose="020B0604020202020204" pitchFamily="34" charset="0"/>
              <a:buChar char="•"/>
            </a:pPr>
            <a:r>
              <a:rPr lang="en-US" sz="1600" dirty="0"/>
              <a:t>The reduction in uninsurance coincides with the state’s expansion of Medicaid to include low-income nonelderly adults and Medicaid’s continuous coverage provisions during the COVID-19 pandemic. The national uninsured rate for the nonelderly also decreased from 2019 (10.8%) to 2021 (10.2%).</a:t>
            </a:r>
          </a:p>
          <a:p>
            <a:pPr marL="685800">
              <a:spcAft>
                <a:spcPts val="500"/>
              </a:spcAft>
              <a:buFont typeface="Arial" panose="020B0604020202020204" pitchFamily="34" charset="0"/>
              <a:buChar char="•"/>
            </a:pPr>
            <a:r>
              <a:rPr lang="en-US" sz="1600" dirty="0"/>
              <a:t>Uninsured adult Virginians were much more likely than insured adults to have unmet health needs and less likely to receive preventive services</a:t>
            </a:r>
            <a:r>
              <a:rPr lang="en-US" sz="1600" dirty="0">
                <a:solidFill>
                  <a:schemeClr val="tx1"/>
                </a:solidFill>
              </a:rPr>
              <a:t>.</a:t>
            </a:r>
          </a:p>
          <a:p>
            <a:pPr marL="685800">
              <a:spcAft>
                <a:spcPts val="500"/>
              </a:spcAft>
              <a:buFont typeface="Arial" panose="020B0604020202020204" pitchFamily="34" charset="0"/>
              <a:buChar char="•"/>
            </a:pPr>
            <a:endParaRPr lang="en-US" sz="1600" dirty="0"/>
          </a:p>
        </p:txBody>
      </p:sp>
      <p:sp>
        <p:nvSpPr>
          <p:cNvPr id="4" name="Footer Placeholder 4"/>
          <p:cNvSpPr txBox="1">
            <a:spLocks/>
          </p:cNvSpPr>
          <p:nvPr/>
        </p:nvSpPr>
        <p:spPr>
          <a:xfrm>
            <a:off x="4407876" y="6531828"/>
            <a:ext cx="3958249" cy="326171"/>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396505627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6" y="1828800"/>
            <a:ext cx="6857566" cy="381029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7.6%</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7.8%</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7.7%</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8.1%</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7.4%</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7.3%</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10.3%</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6.1%</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7.7%</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7.8%</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10.8%</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6.9%</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7.7%</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7"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all nonelderly Virginians in three regions exceeds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nonelderly Virginians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
        <p:nvSpPr>
          <p:cNvPr id="38" name="TextBox 37"/>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 Uninsured rate for all nonelderly (0-64)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Virginians in 2021, by region</a:t>
            </a:r>
          </a:p>
        </p:txBody>
      </p:sp>
      <p:sp>
        <p:nvSpPr>
          <p:cNvPr id="39" name="TextBox 38"/>
          <p:cNvSpPr txBox="1"/>
          <p:nvPr/>
        </p:nvSpPr>
        <p:spPr>
          <a:xfrm>
            <a:off x="1406059" y="2136106"/>
            <a:ext cx="3353392"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Nonelderly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8.0%)</a:t>
            </a:r>
          </a:p>
        </p:txBody>
      </p:sp>
    </p:spTree>
    <p:extLst>
      <p:ext uri="{BB962C8B-B14F-4D97-AF65-F5344CB8AC3E}">
        <p14:creationId xmlns:p14="http://schemas.microsoft.com/office/powerpoint/2010/main" val="267397730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6" y="1828800"/>
            <a:ext cx="6857566" cy="3810296"/>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2.0%</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3.3%</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4.2%</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4.2%</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3.2%</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6.9%</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4.4%</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4.9%</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5.3%</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6.4%</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3.6%</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p:cNvSpPr txBox="1"/>
          <p:nvPr/>
        </p:nvSpPr>
        <p:spPr>
          <a:xfrm>
            <a:off x="1464482" y="2118798"/>
            <a:ext cx="3353392"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Children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4.4%)</a:t>
            </a:r>
          </a:p>
        </p:txBody>
      </p:sp>
      <p:sp>
        <p:nvSpPr>
          <p:cNvPr id="40" name="TextBox 39">
            <a:extLst>
              <a:ext uri="{FF2B5EF4-FFF2-40B4-BE49-F238E27FC236}">
                <a16:creationId xmlns:a16="http://schemas.microsoft.com/office/drawing/2014/main" id="{E0BD4DAF-6413-45E3-8084-11B22EA9E4B9}"/>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2: Uninsured rate for all children (0-18)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in Virginia in 2021, by region</a:t>
            </a:r>
          </a:p>
        </p:txBody>
      </p:sp>
      <p:sp>
        <p:nvSpPr>
          <p:cNvPr id="41" name="Text Box 24">
            <a:extLst>
              <a:ext uri="{FF2B5EF4-FFF2-40B4-BE49-F238E27FC236}">
                <a16:creationId xmlns:a16="http://schemas.microsoft.com/office/drawing/2014/main" id="{1042CC6F-651D-4FCB-AB2C-FD22577E5CF0}"/>
              </a:ext>
            </a:extLst>
          </p:cNvPr>
          <p:cNvSpPr txBox="1">
            <a:spLocks noChangeArrowheads="1"/>
          </p:cNvSpPr>
          <p:nvPr/>
        </p:nvSpPr>
        <p:spPr bwMode="auto">
          <a:xfrm>
            <a:off x="457200" y="5631556"/>
            <a:ext cx="82296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all Virginia children in five regions exceeds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all Virginia children, overall.</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316741442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7" y="1828800"/>
            <a:ext cx="6857564" cy="3810296"/>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9.6%</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9.5%</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9.2%</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9.6%</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8.4%</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8.8%</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11.7%</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6.9%</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8.5%</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3.9%</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12.8%</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8.3%</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10.4%</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p:cNvSpPr txBox="1"/>
          <p:nvPr/>
        </p:nvSpPr>
        <p:spPr>
          <a:xfrm>
            <a:off x="1406351" y="1915188"/>
            <a:ext cx="3353392"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nonelderly adults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9.4%)</a:t>
            </a:r>
          </a:p>
        </p:txBody>
      </p:sp>
      <p:sp>
        <p:nvSpPr>
          <p:cNvPr id="38" name="TextBox 37">
            <a:extLst>
              <a:ext uri="{FF2B5EF4-FFF2-40B4-BE49-F238E27FC236}">
                <a16:creationId xmlns:a16="http://schemas.microsoft.com/office/drawing/2014/main" id="{3B7E428B-070E-4BDA-9844-DCCB13608636}"/>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3: Uninsured rate for all nonelderly adult (19-64)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Virginians in 2021, by region</a:t>
            </a:r>
          </a:p>
        </p:txBody>
      </p:sp>
      <p:sp>
        <p:nvSpPr>
          <p:cNvPr id="41" name="Text Box 24">
            <a:extLst>
              <a:ext uri="{FF2B5EF4-FFF2-40B4-BE49-F238E27FC236}">
                <a16:creationId xmlns:a16="http://schemas.microsoft.com/office/drawing/2014/main" id="{4F1E4DF5-850C-410A-B1F2-D3D47CE4B36F}"/>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all nonelderly adult Virginians (19-64) in five regions exceeds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all nonelderly adult Virginians (19-64), overall.</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251196158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9" y="1828800"/>
            <a:ext cx="6857560" cy="3810294"/>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41.9%</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46.1%</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45.1%</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35.2%</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43.5%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29.6%</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40.8%</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37.5%</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47.6%</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42.9%</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32.3%</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42.1%</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47.8%</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F208526A-B32D-4F00-BCC6-E2ECC8E1CCF5}"/>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4: Share of uninsured nonelderly adults (19-64) in Virginia with family income ≤138% FPL in 2021,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41" name="TextBox 40">
            <a:extLst>
              <a:ext uri="{FF2B5EF4-FFF2-40B4-BE49-F238E27FC236}">
                <a16:creationId xmlns:a16="http://schemas.microsoft.com/office/drawing/2014/main" id="{257FADDA-2B7B-4519-8F28-D1383D98974D}"/>
              </a:ext>
            </a:extLst>
          </p:cNvPr>
          <p:cNvSpPr txBox="1"/>
          <p:nvPr/>
        </p:nvSpPr>
        <p:spPr>
          <a:xfrm>
            <a:off x="1412490" y="1890110"/>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Adults ≤138%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41.2%)</a:t>
            </a:r>
          </a:p>
        </p:txBody>
      </p:sp>
      <p:sp>
        <p:nvSpPr>
          <p:cNvPr id="42" name="Text Box 24">
            <a:extLst>
              <a:ext uri="{FF2B5EF4-FFF2-40B4-BE49-F238E27FC236}">
                <a16:creationId xmlns:a16="http://schemas.microsoft.com/office/drawing/2014/main" id="{23AA958D-C7F3-4A2F-B07D-10B451CB0E92}"/>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share of uninsured nonelderly adult Virginians (19-64) with family incomes at or below 138% FPL in 8 regions exceeds the share of uninsured nonelderly adult Virginians (19-64) with family income at or below 138%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320625817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t="10868" b="10868"/>
          <a:stretch/>
        </p:blipFill>
        <p:spPr>
          <a:xfrm>
            <a:off x="1048227" y="1907401"/>
            <a:ext cx="7075207" cy="3419493"/>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40.9%</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40.9%</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47.3%</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NA</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47.5%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25.6%</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37.8%</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NA</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45.9%</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39.9%</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26.8%</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50.5%</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NA</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794830" y="4615400"/>
            <a:ext cx="574129" cy="74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8" name="TextBox 37">
            <a:extLst>
              <a:ext uri="{FF2B5EF4-FFF2-40B4-BE49-F238E27FC236}">
                <a16:creationId xmlns:a16="http://schemas.microsoft.com/office/drawing/2014/main" id="{3C3A6B6C-CCCF-43C4-97AD-674B59B4525A}"/>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5: Share of uninsured nonelderly adult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parents (19-64) in Virginia with family income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≤138% FPL in 2021, by region</a:t>
            </a:r>
          </a:p>
        </p:txBody>
      </p:sp>
      <p:sp>
        <p:nvSpPr>
          <p:cNvPr id="40" name="TextBox 39">
            <a:extLst>
              <a:ext uri="{FF2B5EF4-FFF2-40B4-BE49-F238E27FC236}">
                <a16:creationId xmlns:a16="http://schemas.microsoft.com/office/drawing/2014/main" id="{F67DAEEE-CAB7-4B9D-8702-410578D1BD4F}"/>
              </a:ext>
            </a:extLst>
          </p:cNvPr>
          <p:cNvSpPr txBox="1"/>
          <p:nvPr/>
        </p:nvSpPr>
        <p:spPr>
          <a:xfrm>
            <a:off x="1447300" y="1921536"/>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Parents ≤138%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a:t>
            </a:r>
            <a:r>
              <a:rPr lang="en-US" sz="1400" b="1" dirty="0">
                <a:solidFill>
                  <a:prstClr val="black"/>
                </a:solidFill>
                <a:latin typeface="Arial" panose="020B0604020202020204" pitchFamily="34" charset="0"/>
                <a:cs typeface="Arial" panose="020B0604020202020204" pitchFamily="34" charset="0"/>
              </a:rPr>
              <a:t>Share</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38.6%)</a:t>
            </a:r>
          </a:p>
        </p:txBody>
      </p:sp>
      <p:sp>
        <p:nvSpPr>
          <p:cNvPr id="42" name="Text Box 24">
            <a:extLst>
              <a:ext uri="{FF2B5EF4-FFF2-40B4-BE49-F238E27FC236}">
                <a16:creationId xmlns:a16="http://schemas.microsoft.com/office/drawing/2014/main" id="{88BEBA09-B874-4256-AF2C-7FC727A9EC4B}"/>
              </a:ext>
            </a:extLst>
          </p:cNvPr>
          <p:cNvSpPr txBox="1">
            <a:spLocks noChangeArrowheads="1"/>
          </p:cNvSpPr>
          <p:nvPr/>
        </p:nvSpPr>
        <p:spPr bwMode="auto">
          <a:xfrm>
            <a:off x="467599" y="5396097"/>
            <a:ext cx="8229600" cy="102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lang="en-US" sz="1100" i="1" dirty="0">
                <a:solidFill>
                  <a:prstClr val="black"/>
                </a:solidFill>
                <a:latin typeface="Arial" panose="020B0604020202020204" pitchFamily="34"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The share of uninsured nonelderly adult parents (19-64) in Virginia with family </a:t>
            </a:r>
            <a:r>
              <a:rPr lang="en-US" sz="1100" i="1" dirty="0">
                <a:solidFill>
                  <a:prstClr val="black"/>
                </a:solidFill>
                <a:latin typeface="Arial" panose="020B0604020202020204" pitchFamily="34" charset="0"/>
                <a:cs typeface="Arial" panose="020B0604020202020204" pitchFamily="34" charset="0"/>
              </a:rPr>
              <a:t>incomes at or below 138% FPL in 6 regions exceeds the share of uninsured nonelderly adult parents (19-64) in Virginia with family incomes at or below 138% FPL in the state, overall. “NA” stands for not applicable and refers to regions where the sample size from the ACS was less than n=50.</a:t>
            </a:r>
            <a:endPar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44" name="TextBox 43">
            <a:extLst>
              <a:ext uri="{FF2B5EF4-FFF2-40B4-BE49-F238E27FC236}">
                <a16:creationId xmlns:a16="http://schemas.microsoft.com/office/drawing/2014/main" id="{5E3E3F5F-6FC5-492B-85CA-48BC7E3042C5}"/>
              </a:ext>
            </a:extLst>
          </p:cNvPr>
          <p:cNvSpPr txBox="1"/>
          <p:nvPr/>
        </p:nvSpPr>
        <p:spPr>
          <a:xfrm>
            <a:off x="1020566" y="1866468"/>
            <a:ext cx="3748014"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1" dirty="0">
                <a:solidFill>
                  <a:prstClr val="black"/>
                </a:solidFill>
                <a:latin typeface="Arial" panose="020B0604020202020204" pitchFamily="34" charset="0"/>
                <a:cs typeface="Arial" panose="020B0604020202020204" pitchFamily="34" charset="0"/>
              </a:rPr>
              <a:t>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a:t>
            </a:r>
            <a:r>
              <a:rPr lang="en-US" sz="1400" b="1" dirty="0">
                <a:solidFill>
                  <a:prstClr val="black"/>
                </a:solidFill>
                <a:latin typeface="Arial" panose="020B0604020202020204" pitchFamily="34" charset="0"/>
                <a:cs typeface="Arial" panose="020B0604020202020204" pitchFamily="34" charset="0"/>
              </a:rPr>
              <a:t>Parents</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a:t>
            </a:r>
            <a:r>
              <a:rPr lang="en-US" sz="1400" b="1" dirty="0">
                <a:solidFill>
                  <a:prstClr val="black"/>
                </a:solidFill>
                <a:latin typeface="Arial" panose="020B0604020202020204" pitchFamily="34" charset="0"/>
                <a:cs typeface="Arial" panose="020B0604020202020204" pitchFamily="34" charset="0"/>
              </a:rPr>
              <a:t>138</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a:t>
            </a:r>
            <a:r>
              <a:rPr lang="en-US" sz="1400" b="1" dirty="0">
                <a:solidFill>
                  <a:prstClr val="black"/>
                </a:solidFill>
                <a:latin typeface="Arial" panose="020B0604020202020204" pitchFamily="34" charset="0"/>
                <a:cs typeface="Arial" panose="020B0604020202020204" pitchFamily="34" charset="0"/>
              </a:rPr>
              <a:t>38.6</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45" name="Rectangle 44">
            <a:extLst>
              <a:ext uri="{FF2B5EF4-FFF2-40B4-BE49-F238E27FC236}">
                <a16:creationId xmlns:a16="http://schemas.microsoft.com/office/drawing/2014/main" id="{E5370FB2-69C0-408A-8FA8-7EF926F36510}"/>
              </a:ext>
            </a:extLst>
          </p:cNvPr>
          <p:cNvSpPr/>
          <p:nvPr/>
        </p:nvSpPr>
        <p:spPr>
          <a:xfrm>
            <a:off x="2310796" y="2569283"/>
            <a:ext cx="1397318" cy="938719"/>
          </a:xfrm>
          <a:prstGeom prst="rect">
            <a:avLst/>
          </a:prstGeom>
          <a:solidFill>
            <a:schemeClr val="bg1"/>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25.6% - 36.5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36.5% - 40.4%</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40.4% - 46.9%</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46.9% - 50.5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NA</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a:t>
            </a:r>
          </a:p>
        </p:txBody>
      </p:sp>
      <p:pic>
        <p:nvPicPr>
          <p:cNvPr id="46" name="Picture 45">
            <a:extLst>
              <a:ext uri="{FF2B5EF4-FFF2-40B4-BE49-F238E27FC236}">
                <a16:creationId xmlns:a16="http://schemas.microsoft.com/office/drawing/2014/main" id="{D43B1277-C0B7-4C55-982F-469A53D3067B}"/>
              </a:ext>
            </a:extLst>
          </p:cNvPr>
          <p:cNvPicPr>
            <a:picLocks noChangeAspect="1"/>
          </p:cNvPicPr>
          <p:nvPr/>
        </p:nvPicPr>
        <p:blipFill>
          <a:blip r:embed="rId3"/>
          <a:stretch>
            <a:fillRect/>
          </a:stretch>
        </p:blipFill>
        <p:spPr>
          <a:xfrm>
            <a:off x="2003713" y="2598313"/>
            <a:ext cx="330448" cy="936270"/>
          </a:xfrm>
          <a:prstGeom prst="rect">
            <a:avLst/>
          </a:prstGeom>
        </p:spPr>
      </p:pic>
    </p:spTree>
    <p:extLst>
      <p:ext uri="{BB962C8B-B14F-4D97-AF65-F5344CB8AC3E}">
        <p14:creationId xmlns:p14="http://schemas.microsoft.com/office/powerpoint/2010/main" val="37097351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20" y="1828800"/>
            <a:ext cx="6857558" cy="3810293"/>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44.1%</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47.3%</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44.3%</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37.2%</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42.2%</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32.1%</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42.8%</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44.1%</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48.5%</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44.5%</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35.1%</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38.0%</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46.6%</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085569A0-61BD-4EFE-BC0F-753628532D2E}"/>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6: Share of uninsured nonelderly childless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adults (19-64) in Virginia with family income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≤138% FPL in 2021, by region</a:t>
            </a:r>
          </a:p>
        </p:txBody>
      </p:sp>
      <p:sp>
        <p:nvSpPr>
          <p:cNvPr id="41" name="TextBox 40">
            <a:extLst>
              <a:ext uri="{FF2B5EF4-FFF2-40B4-BE49-F238E27FC236}">
                <a16:creationId xmlns:a16="http://schemas.microsoft.com/office/drawing/2014/main" id="{B44F10FA-75DC-4080-961C-EFE3E9781F0E}"/>
              </a:ext>
            </a:extLst>
          </p:cNvPr>
          <p:cNvSpPr txBox="1"/>
          <p:nvPr/>
        </p:nvSpPr>
        <p:spPr>
          <a:xfrm>
            <a:off x="1412490" y="1890110"/>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Childless Adults ≤138%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42.3%)</a:t>
            </a:r>
          </a:p>
        </p:txBody>
      </p:sp>
      <p:sp>
        <p:nvSpPr>
          <p:cNvPr id="42" name="Text Box 24">
            <a:extLst>
              <a:ext uri="{FF2B5EF4-FFF2-40B4-BE49-F238E27FC236}">
                <a16:creationId xmlns:a16="http://schemas.microsoft.com/office/drawing/2014/main" id="{31DE45A8-E8FD-4FCC-98AF-93C8CB77C33D}"/>
              </a:ext>
            </a:extLst>
          </p:cNvPr>
          <p:cNvSpPr txBox="1">
            <a:spLocks noChangeArrowheads="1"/>
          </p:cNvSpPr>
          <p:nvPr/>
        </p:nvSpPr>
        <p:spPr bwMode="auto">
          <a:xfrm>
            <a:off x="422390" y="5505500"/>
            <a:ext cx="8229600" cy="102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share of uninsured nonelderly childless adults (19-64) in Virginia with family incomes at or below 138% FPL in 8 regions exceeds the share of uninsured nonelderly childless adults (19-64) in Virginia with family incomes at or below 138%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246637559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7" y="1828800"/>
            <a:ext cx="6857564" cy="3810296"/>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46.1%</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41.6%</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41.4%</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53.6%</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45.9%</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53.8%</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51.5%</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46.7%</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34.1%</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40.1%</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45.2%</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43.4%</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42.5%</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0" name="TextBox 39">
            <a:extLst>
              <a:ext uri="{FF2B5EF4-FFF2-40B4-BE49-F238E27FC236}">
                <a16:creationId xmlns:a16="http://schemas.microsoft.com/office/drawing/2014/main" id="{86B0163A-F9D1-4432-84A9-B06ED7C3FDD7}"/>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7: Share of uninsured nonelderly adults (19-64) in Virginia with family income 139-400% FPL in 2021,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41" name="TextBox 40">
            <a:extLst>
              <a:ext uri="{FF2B5EF4-FFF2-40B4-BE49-F238E27FC236}">
                <a16:creationId xmlns:a16="http://schemas.microsoft.com/office/drawing/2014/main" id="{9B549750-D970-429C-BAA3-30C11308527D}"/>
              </a:ext>
            </a:extLst>
          </p:cNvPr>
          <p:cNvSpPr txBox="1"/>
          <p:nvPr/>
        </p:nvSpPr>
        <p:spPr>
          <a:xfrm>
            <a:off x="1406930" y="1894672"/>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Adults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139-400%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44.4%)</a:t>
            </a:r>
          </a:p>
        </p:txBody>
      </p:sp>
      <p:sp>
        <p:nvSpPr>
          <p:cNvPr id="42" name="Text Box 24">
            <a:extLst>
              <a:ext uri="{FF2B5EF4-FFF2-40B4-BE49-F238E27FC236}">
                <a16:creationId xmlns:a16="http://schemas.microsoft.com/office/drawing/2014/main" id="{8E642265-A886-4831-9E05-10B994F62B88}"/>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share of uninsured nonelderly adult Virginians (19-64) with family income 139-400% FPL in 7 regions exceeds the share of uninsured nonelderly adult Virginians (19-64) with family income 139-400%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139824588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20" y="1828800"/>
            <a:ext cx="6857558" cy="3810292"/>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66.6%</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62.5%</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59.8%</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52.4%</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60.9%</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52.7%</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64.7%</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59.9%</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61.8%</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57.7%</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48.2%</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64.1%</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65.4%</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2" name="Text Box 24">
            <a:extLst>
              <a:ext uri="{FF2B5EF4-FFF2-40B4-BE49-F238E27FC236}">
                <a16:creationId xmlns:a16="http://schemas.microsoft.com/office/drawing/2014/main" id="{31DE45A8-E8FD-4FCC-98AF-93C8CB77C33D}"/>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The share of uninsured nonelderly adults (19-64) in Virginia with family income at or below 200% FPL in 10 regions exceeds the share of uninsured nonelderly adults (19-64) in Virginia with family income at or below 200%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
        <p:nvSpPr>
          <p:cNvPr id="38" name="TextBox 37">
            <a:extLst>
              <a:ext uri="{FF2B5EF4-FFF2-40B4-BE49-F238E27FC236}">
                <a16:creationId xmlns:a16="http://schemas.microsoft.com/office/drawing/2014/main" id="{69F3D879-443E-4C03-87A8-D83144152069}"/>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8: Share of uninsured nonelderly adults (19-64) in Virginia with family income ≤200% FPL in 2021,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40" name="TextBox 39">
            <a:extLst>
              <a:ext uri="{FF2B5EF4-FFF2-40B4-BE49-F238E27FC236}">
                <a16:creationId xmlns:a16="http://schemas.microsoft.com/office/drawing/2014/main" id="{D04D10E3-55D9-4E75-BBDF-B5A49BCEB7C5}"/>
              </a:ext>
            </a:extLst>
          </p:cNvPr>
          <p:cNvSpPr txBox="1"/>
          <p:nvPr/>
        </p:nvSpPr>
        <p:spPr>
          <a:xfrm>
            <a:off x="1412490" y="1890110"/>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Adults ≤200%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59.0%)</a:t>
            </a:r>
          </a:p>
        </p:txBody>
      </p:sp>
    </p:spTree>
    <p:extLst>
      <p:ext uri="{BB962C8B-B14F-4D97-AF65-F5344CB8AC3E}">
        <p14:creationId xmlns:p14="http://schemas.microsoft.com/office/powerpoint/2010/main" val="139468249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7" y="1828800"/>
            <a:ext cx="6857564" cy="3810295"/>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15.3%</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14.3%</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16.7%</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23.7%</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16.5%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17.9%</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14.7%</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18.0%</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12.3%</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17.2%</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22.0%</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10.2%</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14.1%</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1" name="TextBox 40">
            <a:extLst>
              <a:ext uri="{FF2B5EF4-FFF2-40B4-BE49-F238E27FC236}">
                <a16:creationId xmlns:a16="http://schemas.microsoft.com/office/drawing/2014/main" id="{9B549750-D970-429C-BAA3-30C11308527D}"/>
              </a:ext>
            </a:extLst>
          </p:cNvPr>
          <p:cNvSpPr txBox="1"/>
          <p:nvPr/>
        </p:nvSpPr>
        <p:spPr>
          <a:xfrm>
            <a:off x="1406930" y="1894672"/>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Adults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251-400%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16.8%)</a:t>
            </a:r>
          </a:p>
        </p:txBody>
      </p:sp>
      <p:sp>
        <p:nvSpPr>
          <p:cNvPr id="38" name="TextBox 37">
            <a:extLst>
              <a:ext uri="{FF2B5EF4-FFF2-40B4-BE49-F238E27FC236}">
                <a16:creationId xmlns:a16="http://schemas.microsoft.com/office/drawing/2014/main" id="{27DF83C6-0AEE-4219-B9B8-357F9A5F1D68}"/>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9: Share of uninsured nonelderly adults (19-64) in Virginia with family income 251-400% FPL in 2021,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39" name="Text Box 24">
            <a:extLst>
              <a:ext uri="{FF2B5EF4-FFF2-40B4-BE49-F238E27FC236}">
                <a16:creationId xmlns:a16="http://schemas.microsoft.com/office/drawing/2014/main" id="{9C7EB54C-AC14-457A-A52A-DD0D97B29F96}"/>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share of uninsured nonelderly adult Virginians (19-64) with family income 251-400% FPL in 5 regions exceeds the share of uninsured nonelderly adult Virginians (19-64) with family income 251-400%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103066003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20" y="1828800"/>
            <a:ext cx="6857557" cy="3810292"/>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72.7%</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73.4%</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69.8%</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65.0%</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73.0%</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65.5%</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77.6%</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66.1%</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69.5%</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65.7%</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55.5%</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75.4%</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76.3%</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2" name="Text Box 24">
            <a:extLst>
              <a:ext uri="{FF2B5EF4-FFF2-40B4-BE49-F238E27FC236}">
                <a16:creationId xmlns:a16="http://schemas.microsoft.com/office/drawing/2014/main" id="{31DE45A8-E8FD-4FCC-98AF-93C8CB77C33D}"/>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The share of uninsured nonelderly adult (19-64) Virginians with family income at or below 300% FPL in 8 regions exceeds the share of uninsured nonelderly adult (19-64) Virginians with family income at or below 300%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
        <p:nvSpPr>
          <p:cNvPr id="39" name="TextBox 38">
            <a:extLst>
              <a:ext uri="{FF2B5EF4-FFF2-40B4-BE49-F238E27FC236}">
                <a16:creationId xmlns:a16="http://schemas.microsoft.com/office/drawing/2014/main" id="{0E56D753-3878-4BC9-8FDB-19F3CE9AFFB5}"/>
              </a:ext>
            </a:extLst>
          </p:cNvPr>
          <p:cNvSpPr txBox="1"/>
          <p:nvPr/>
        </p:nvSpPr>
        <p:spPr>
          <a:xfrm>
            <a:off x="510181" y="549265"/>
            <a:ext cx="7744266"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10: Share of uninsured nonelderly adult (19-64) Virginians with family income ≤300% FPL in 2021, by region</a:t>
            </a:r>
          </a:p>
        </p:txBody>
      </p:sp>
      <p:sp>
        <p:nvSpPr>
          <p:cNvPr id="41" name="TextBox 40">
            <a:extLst>
              <a:ext uri="{FF2B5EF4-FFF2-40B4-BE49-F238E27FC236}">
                <a16:creationId xmlns:a16="http://schemas.microsoft.com/office/drawing/2014/main" id="{C85C832E-4763-402A-85C2-A90A6B8CC735}"/>
              </a:ext>
            </a:extLst>
          </p:cNvPr>
          <p:cNvSpPr txBox="1"/>
          <p:nvPr/>
        </p:nvSpPr>
        <p:spPr>
          <a:xfrm>
            <a:off x="1412490" y="1890110"/>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Nonelderly ≤300%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75.6%)</a:t>
            </a:r>
          </a:p>
        </p:txBody>
      </p:sp>
    </p:spTree>
    <p:extLst>
      <p:ext uri="{BB962C8B-B14F-4D97-AF65-F5344CB8AC3E}">
        <p14:creationId xmlns:p14="http://schemas.microsoft.com/office/powerpoint/2010/main" val="128539635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dirty="0"/>
              <a:t>Main Takeaways for 2021</a:t>
            </a:r>
          </a:p>
        </p:txBody>
      </p:sp>
      <p:sp>
        <p:nvSpPr>
          <p:cNvPr id="3" name="Content Placeholder 2"/>
          <p:cNvSpPr>
            <a:spLocks noGrp="1"/>
          </p:cNvSpPr>
          <p:nvPr>
            <p:ph idx="1"/>
          </p:nvPr>
        </p:nvSpPr>
        <p:spPr>
          <a:xfrm>
            <a:off x="452620" y="1251556"/>
            <a:ext cx="7910512" cy="4208605"/>
          </a:xfrm>
        </p:spPr>
        <p:txBody>
          <a:bodyPr/>
          <a:lstStyle/>
          <a:p>
            <a:pPr marL="685800">
              <a:spcAft>
                <a:spcPts val="500"/>
              </a:spcAft>
              <a:buFont typeface="Arial" panose="020B0604020202020204" pitchFamily="34" charset="0"/>
              <a:buChar char="•"/>
            </a:pPr>
            <a:r>
              <a:rPr lang="en-US" sz="1600" dirty="0"/>
              <a:t>In 2021, about half (45.5% or 328,000) of uninsured nonelderly Virginians lived in families with income at or below 200% of the Federal Poverty Level (FPL), down from 51.9% (385,000) in 2018.</a:t>
            </a:r>
          </a:p>
          <a:p>
            <a:pPr marL="685800">
              <a:spcAft>
                <a:spcPts val="500"/>
              </a:spcAft>
              <a:buFont typeface="Arial" panose="020B0604020202020204" pitchFamily="34" charset="0"/>
              <a:buChar char="•"/>
            </a:pPr>
            <a:r>
              <a:rPr lang="en-US" sz="1600" dirty="0"/>
              <a:t>More than half (57.9% or 50,000) of uninsured children in Virginia lived in families with income at or below 205% FPL in 2021, compared to 2019 (52,000 or 60%). </a:t>
            </a:r>
          </a:p>
          <a:p>
            <a:pPr marL="685800">
              <a:spcAft>
                <a:spcPts val="500"/>
              </a:spcAft>
              <a:buFont typeface="Arial" panose="020B0604020202020204" pitchFamily="34" charset="0"/>
              <a:buChar char="•"/>
            </a:pPr>
            <a:r>
              <a:rPr lang="en-US" sz="1600" dirty="0"/>
              <a:t>Most (84.4%) nonelderly uninsured Virginians were adults; 37.7% were white and 83.0% were in families with at least one working adult.</a:t>
            </a:r>
          </a:p>
          <a:p>
            <a:pPr marL="685800">
              <a:spcAft>
                <a:spcPts val="500"/>
              </a:spcAft>
              <a:buFont typeface="Arial" panose="020B0604020202020204" pitchFamily="34" charset="0"/>
              <a:buChar char="•"/>
            </a:pPr>
            <a:r>
              <a:rPr lang="en-US" sz="1600" dirty="0"/>
              <a:t>Nonelderly uninsured rates were highest in two regions of the state: the Fredericksburg City/Prince William County area (10.8%) and the upper Shenandoah Valley region (10.3%). </a:t>
            </a:r>
          </a:p>
        </p:txBody>
      </p:sp>
      <p:sp>
        <p:nvSpPr>
          <p:cNvPr id="4"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123525890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8" y="1828800"/>
            <a:ext cx="6857562" cy="3810294"/>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34.5%</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40.4%</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29.4%</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26.6%</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31.1%</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26.8%</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32.2%</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26.3%</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41.2%</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33.4%</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21.5%</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27.4%</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34.7%</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0" name="TextBox 39">
            <a:extLst>
              <a:ext uri="{FF2B5EF4-FFF2-40B4-BE49-F238E27FC236}">
                <a16:creationId xmlns:a16="http://schemas.microsoft.com/office/drawing/2014/main" id="{F69D1518-72AF-4D52-BF30-38536F7E6233}"/>
              </a:ext>
            </a:extLst>
          </p:cNvPr>
          <p:cNvSpPr txBox="1"/>
          <p:nvPr/>
        </p:nvSpPr>
        <p:spPr>
          <a:xfrm>
            <a:off x="1412490" y="1890110"/>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Nonelderly ≤100%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30.8%)</a:t>
            </a:r>
          </a:p>
        </p:txBody>
      </p:sp>
      <p:sp>
        <p:nvSpPr>
          <p:cNvPr id="38" name="TextBox 37">
            <a:extLst>
              <a:ext uri="{FF2B5EF4-FFF2-40B4-BE49-F238E27FC236}">
                <a16:creationId xmlns:a16="http://schemas.microsoft.com/office/drawing/2014/main" id="{7958CD55-9498-4687-9A76-0A22B68EBABA}"/>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11: Share of uninsured nonelderly (0-64) Virginians with family income ≤100% FPL in 2021, by region</a:t>
            </a:r>
          </a:p>
        </p:txBody>
      </p:sp>
      <p:sp>
        <p:nvSpPr>
          <p:cNvPr id="41" name="Text Box 24">
            <a:extLst>
              <a:ext uri="{FF2B5EF4-FFF2-40B4-BE49-F238E27FC236}">
                <a16:creationId xmlns:a16="http://schemas.microsoft.com/office/drawing/2014/main" id="{6F626788-6CA8-4E5C-A9E6-0770D3ED2030}"/>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share of uninsured nonelderly Virginians (0-64) with family income at or below 100% FPL in 6 regions exceeds the share of uninsured nonelderly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Vriginians</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(0-64) with family income at or below 100%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41395253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025912044"/>
              </p:ext>
            </p:extLst>
          </p:nvPr>
        </p:nvGraphicFramePr>
        <p:xfrm>
          <a:off x="-711200" y="2146300"/>
          <a:ext cx="5724525" cy="3290888"/>
        </p:xfrm>
        <a:graphic>
          <a:graphicData uri="http://schemas.openxmlformats.org/drawingml/2006/chart">
            <c:chart xmlns:c="http://schemas.openxmlformats.org/drawingml/2006/chart" xmlns:r="http://schemas.openxmlformats.org/officeDocument/2006/relationships" r:id="rId3"/>
          </a:graphicData>
        </a:graphic>
      </p:graphicFrame>
      <p:sp>
        <p:nvSpPr>
          <p:cNvPr id="19458" name="Rectangle 4"/>
          <p:cNvSpPr>
            <a:spLocks noGrp="1" noChangeArrowheads="1"/>
          </p:cNvSpPr>
          <p:nvPr>
            <p:ph type="title"/>
          </p:nvPr>
        </p:nvSpPr>
        <p:spPr>
          <a:xfrm>
            <a:off x="457200" y="457200"/>
            <a:ext cx="8229600" cy="1143000"/>
          </a:xfrm>
        </p:spPr>
        <p:txBody>
          <a:bodyPr/>
          <a:lstStyle/>
          <a:p>
            <a:pPr algn="ctr" eaLnBrk="1" hangingPunct="1">
              <a:spcBef>
                <a:spcPct val="25000"/>
              </a:spcBef>
            </a:pPr>
            <a:r>
              <a:rPr lang="en-US" sz="2400" b="1" dirty="0">
                <a:latin typeface="Arial" charset="0"/>
              </a:rPr>
              <a:t>559,000 Virginians lacked health insurance coverage</a:t>
            </a:r>
            <a:br>
              <a:rPr lang="en-US" sz="2400" b="1" dirty="0">
                <a:latin typeface="Arial" charset="0"/>
              </a:rPr>
            </a:br>
            <a:r>
              <a:rPr lang="en-US" sz="2400" b="1" dirty="0">
                <a:latin typeface="Arial" charset="0"/>
              </a:rPr>
              <a:t>in 2021, 84.4% of whom were adults</a:t>
            </a:r>
            <a:endParaRPr lang="en-US" sz="2400" b="1" dirty="0">
              <a:solidFill>
                <a:schemeClr val="tx1"/>
              </a:solidFill>
              <a:latin typeface="Arial" charset="0"/>
            </a:endParaRPr>
          </a:p>
        </p:txBody>
      </p:sp>
      <p:sp>
        <p:nvSpPr>
          <p:cNvPr id="19459" name="Text Box 15"/>
          <p:cNvSpPr txBox="1">
            <a:spLocks noChangeArrowheads="1"/>
          </p:cNvSpPr>
          <p:nvPr/>
        </p:nvSpPr>
        <p:spPr bwMode="auto">
          <a:xfrm>
            <a:off x="991748" y="1572350"/>
            <a:ext cx="19757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u="sng" dirty="0"/>
              <a:t>Total Nonelderly</a:t>
            </a:r>
          </a:p>
          <a:p>
            <a:pPr algn="ctr"/>
            <a:r>
              <a:rPr lang="en-US" sz="1800" b="1" u="sng" dirty="0"/>
              <a:t>Virginians</a:t>
            </a:r>
          </a:p>
        </p:txBody>
      </p:sp>
      <p:sp>
        <p:nvSpPr>
          <p:cNvPr id="19460" name="Line 16"/>
          <p:cNvSpPr>
            <a:spLocks noChangeShapeType="1"/>
          </p:cNvSpPr>
          <p:nvPr/>
        </p:nvSpPr>
        <p:spPr bwMode="auto">
          <a:xfrm>
            <a:off x="914400" y="287178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462" name="Text Box 24"/>
          <p:cNvSpPr txBox="1">
            <a:spLocks noChangeArrowheads="1"/>
          </p:cNvSpPr>
          <p:nvPr/>
        </p:nvSpPr>
        <p:spPr bwMode="auto">
          <a:xfrm>
            <a:off x="0" y="5884862"/>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2023. Based on the 2021 American Community Survey (ACS) data from the Integrated Public Use Microdata Series (IPUMS). </a:t>
            </a:r>
          </a:p>
        </p:txBody>
      </p:sp>
      <p:graphicFrame>
        <p:nvGraphicFramePr>
          <p:cNvPr id="3" name="Object 3"/>
          <p:cNvGraphicFramePr>
            <a:graphicFrameLocks noChangeAspect="1"/>
          </p:cNvGraphicFramePr>
          <p:nvPr>
            <p:extLst>
              <p:ext uri="{D42A27DB-BD31-4B8C-83A1-F6EECF244321}">
                <p14:modId xmlns:p14="http://schemas.microsoft.com/office/powerpoint/2010/main" val="3677756334"/>
              </p:ext>
            </p:extLst>
          </p:nvPr>
        </p:nvGraphicFramePr>
        <p:xfrm>
          <a:off x="4305300" y="2133600"/>
          <a:ext cx="5724525" cy="3290888"/>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5205846" y="1572350"/>
            <a:ext cx="3726872" cy="646331"/>
          </a:xfrm>
          <a:prstGeom prst="rect">
            <a:avLst/>
          </a:prstGeom>
          <a:noFill/>
        </p:spPr>
        <p:txBody>
          <a:bodyPr wrap="square" rtlCol="0">
            <a:spAutoFit/>
          </a:bodyPr>
          <a:lstStyle/>
          <a:p>
            <a:pPr algn="ctr"/>
            <a:r>
              <a:rPr lang="en-US" b="1" u="sng" dirty="0"/>
              <a:t>Nonelderly Uninsured</a:t>
            </a:r>
          </a:p>
          <a:p>
            <a:pPr algn="ctr"/>
            <a:r>
              <a:rPr lang="en-US" b="1" u="sng" dirty="0"/>
              <a:t>Virginians</a:t>
            </a:r>
          </a:p>
        </p:txBody>
      </p:sp>
      <p:sp>
        <p:nvSpPr>
          <p:cNvPr id="12"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ChangeArrowheads="1"/>
          </p:cNvSpPr>
          <p:nvPr/>
        </p:nvSpPr>
        <p:spPr bwMode="auto">
          <a:xfrm>
            <a:off x="457200" y="457200"/>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spcBef>
                <a:spcPct val="25000"/>
              </a:spcBef>
            </a:pPr>
            <a:r>
              <a:rPr lang="en-US" sz="2400" b="1" dirty="0"/>
              <a:t>Nonelderly adults (19-64) were more than twice as likely to be uninsured as children in Virginia in 2021</a:t>
            </a:r>
          </a:p>
        </p:txBody>
      </p:sp>
      <p:graphicFrame>
        <p:nvGraphicFramePr>
          <p:cNvPr id="9" name="Chart 8"/>
          <p:cNvGraphicFramePr>
            <a:graphicFrameLocks/>
          </p:cNvGraphicFramePr>
          <p:nvPr>
            <p:extLst>
              <p:ext uri="{D42A27DB-BD31-4B8C-83A1-F6EECF244321}">
                <p14:modId xmlns:p14="http://schemas.microsoft.com/office/powerpoint/2010/main" val="1093403693"/>
              </p:ext>
            </p:extLst>
          </p:nvPr>
        </p:nvGraphicFramePr>
        <p:xfrm>
          <a:off x="640080" y="1520190"/>
          <a:ext cx="7760970"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24"/>
          <p:cNvSpPr txBox="1">
            <a:spLocks noChangeArrowheads="1"/>
          </p:cNvSpPr>
          <p:nvPr/>
        </p:nvSpPr>
        <p:spPr bwMode="auto">
          <a:xfrm>
            <a:off x="0" y="5884862"/>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2023. Based on the 2021 American Community Survey (ACS) data from the Integrated Public Use Microdata Series (IPUMS). </a:t>
            </a:r>
          </a:p>
        </p:txBody>
      </p:sp>
      <p:sp>
        <p:nvSpPr>
          <p:cNvPr id="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53319-AA6A-2CC6-21FE-3470ADA3131E}"/>
              </a:ext>
            </a:extLst>
          </p:cNvPr>
          <p:cNvSpPr>
            <a:spLocks noGrp="1"/>
          </p:cNvSpPr>
          <p:nvPr>
            <p:ph type="title"/>
          </p:nvPr>
        </p:nvSpPr>
        <p:spPr>
          <a:xfrm>
            <a:off x="220717" y="274638"/>
            <a:ext cx="8749862" cy="1143000"/>
          </a:xfrm>
        </p:spPr>
        <p:txBody>
          <a:bodyPr/>
          <a:lstStyle/>
          <a:p>
            <a:r>
              <a:rPr lang="en-US" sz="2400" dirty="0"/>
              <a:t>A vast majority of uninsured children and adults in Virginia were potentially eligible for Medicaid, CHIP, or Marketplace financial assistance based on income</a:t>
            </a:r>
          </a:p>
        </p:txBody>
      </p:sp>
      <p:graphicFrame>
        <p:nvGraphicFramePr>
          <p:cNvPr id="6" name="Chart Placeholder 5">
            <a:extLst>
              <a:ext uri="{FF2B5EF4-FFF2-40B4-BE49-F238E27FC236}">
                <a16:creationId xmlns:a16="http://schemas.microsoft.com/office/drawing/2014/main" id="{E386CE0C-AEBA-A614-D215-153F8FC014ED}"/>
              </a:ext>
            </a:extLst>
          </p:cNvPr>
          <p:cNvGraphicFramePr>
            <a:graphicFrameLocks noGrp="1"/>
          </p:cNvGraphicFramePr>
          <p:nvPr>
            <p:ph type="chart" idx="1"/>
            <p:extLst>
              <p:ext uri="{D42A27DB-BD31-4B8C-83A1-F6EECF244321}">
                <p14:modId xmlns:p14="http://schemas.microsoft.com/office/powerpoint/2010/main" val="2743612808"/>
              </p:ext>
            </p:extLst>
          </p:nvPr>
        </p:nvGraphicFramePr>
        <p:xfrm>
          <a:off x="220717" y="1600200"/>
          <a:ext cx="4351283"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Placeholder 5">
            <a:extLst>
              <a:ext uri="{FF2B5EF4-FFF2-40B4-BE49-F238E27FC236}">
                <a16:creationId xmlns:a16="http://schemas.microsoft.com/office/drawing/2014/main" id="{9F8B6E92-D178-5C7C-1720-2BA7854307DE}"/>
              </a:ext>
            </a:extLst>
          </p:cNvPr>
          <p:cNvGraphicFramePr>
            <a:graphicFrameLocks/>
          </p:cNvGraphicFramePr>
          <p:nvPr>
            <p:extLst>
              <p:ext uri="{D42A27DB-BD31-4B8C-83A1-F6EECF244321}">
                <p14:modId xmlns:p14="http://schemas.microsoft.com/office/powerpoint/2010/main" val="1798608267"/>
              </p:ext>
            </p:extLst>
          </p:nvPr>
        </p:nvGraphicFramePr>
        <p:xfrm>
          <a:off x="4393323" y="1600200"/>
          <a:ext cx="4114801"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24">
            <a:extLst>
              <a:ext uri="{FF2B5EF4-FFF2-40B4-BE49-F238E27FC236}">
                <a16:creationId xmlns:a16="http://schemas.microsoft.com/office/drawing/2014/main" id="{467F2C76-A7DA-D5CC-BF3C-75EBE0FFE0E4}"/>
              </a:ext>
            </a:extLst>
          </p:cNvPr>
          <p:cNvSpPr txBox="1">
            <a:spLocks noChangeArrowheads="1"/>
          </p:cNvSpPr>
          <p:nvPr/>
        </p:nvSpPr>
        <p:spPr bwMode="auto">
          <a:xfrm>
            <a:off x="23648" y="6093281"/>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2023. Based on the 2021 American Community Survey (ACS) data from the Integrated Public Use Microdata Series (IPUMS). </a:t>
            </a:r>
          </a:p>
        </p:txBody>
      </p:sp>
    </p:spTree>
    <p:extLst>
      <p:ext uri="{BB962C8B-B14F-4D97-AF65-F5344CB8AC3E}">
        <p14:creationId xmlns:p14="http://schemas.microsoft.com/office/powerpoint/2010/main" val="348879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09BC7-5A8C-B524-A7B8-D8757E96C2E1}"/>
              </a:ext>
            </a:extLst>
          </p:cNvPr>
          <p:cNvSpPr>
            <a:spLocks noGrp="1"/>
          </p:cNvSpPr>
          <p:nvPr>
            <p:ph type="title"/>
          </p:nvPr>
        </p:nvSpPr>
        <p:spPr>
          <a:xfrm>
            <a:off x="457200" y="466245"/>
            <a:ext cx="8229601" cy="1066764"/>
          </a:xfrm>
        </p:spPr>
        <p:txBody>
          <a:bodyPr/>
          <a:lstStyle/>
          <a:p>
            <a:pPr algn="ctr"/>
            <a:r>
              <a:rPr lang="en-US" sz="2200" b="1" dirty="0"/>
              <a:t>The rate of uninsurance for nonelderly adult Virginians </a:t>
            </a:r>
            <a:br>
              <a:rPr lang="en-US" sz="2200" b="1" dirty="0"/>
            </a:br>
            <a:r>
              <a:rPr lang="en-US" sz="2200" b="1" dirty="0"/>
              <a:t>decreased significantly for every age group between 2013 and 2021.</a:t>
            </a:r>
          </a:p>
        </p:txBody>
      </p:sp>
      <p:graphicFrame>
        <p:nvGraphicFramePr>
          <p:cNvPr id="6" name="Chart Placeholder 5">
            <a:extLst>
              <a:ext uri="{FF2B5EF4-FFF2-40B4-BE49-F238E27FC236}">
                <a16:creationId xmlns:a16="http://schemas.microsoft.com/office/drawing/2014/main" id="{A4F73DAF-5290-4615-B25F-9BE0F2F40709}"/>
              </a:ext>
            </a:extLst>
          </p:cNvPr>
          <p:cNvGraphicFramePr>
            <a:graphicFrameLocks noGrp="1"/>
          </p:cNvGraphicFramePr>
          <p:nvPr>
            <p:ph type="chart" idx="1"/>
            <p:extLst>
              <p:ext uri="{D42A27DB-BD31-4B8C-83A1-F6EECF244321}">
                <p14:modId xmlns:p14="http://schemas.microsoft.com/office/powerpoint/2010/main" val="902169670"/>
              </p:ext>
            </p:extLst>
          </p:nvPr>
        </p:nvGraphicFramePr>
        <p:xfrm>
          <a:off x="457200" y="1483957"/>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24">
            <a:extLst>
              <a:ext uri="{FF2B5EF4-FFF2-40B4-BE49-F238E27FC236}">
                <a16:creationId xmlns:a16="http://schemas.microsoft.com/office/drawing/2014/main" id="{A7C0BE5E-EE22-4BC6-94AD-54D551E2BBB9}"/>
              </a:ext>
            </a:extLst>
          </p:cNvPr>
          <p:cNvSpPr txBox="1">
            <a:spLocks noChangeArrowheads="1"/>
          </p:cNvSpPr>
          <p:nvPr/>
        </p:nvSpPr>
        <p:spPr bwMode="auto">
          <a:xfrm>
            <a:off x="0" y="6076239"/>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2023. Based on the 2021 American Community Survey (ACS) data from the Integrated Public Use Microdata Series (IPUMS). All differences between 2013 and 2021 are significant at the .10 level. </a:t>
            </a:r>
          </a:p>
        </p:txBody>
      </p:sp>
    </p:spTree>
    <p:extLst>
      <p:ext uri="{BB962C8B-B14F-4D97-AF65-F5344CB8AC3E}">
        <p14:creationId xmlns:p14="http://schemas.microsoft.com/office/powerpoint/2010/main" val="45484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3"/>
          <p:cNvGraphicFramePr>
            <a:graphicFrameLocks/>
          </p:cNvGraphicFramePr>
          <p:nvPr>
            <p:extLst>
              <p:ext uri="{D42A27DB-BD31-4B8C-83A1-F6EECF244321}">
                <p14:modId xmlns:p14="http://schemas.microsoft.com/office/powerpoint/2010/main" val="2028435271"/>
              </p:ext>
            </p:extLst>
          </p:nvPr>
        </p:nvGraphicFramePr>
        <p:xfrm>
          <a:off x="419100" y="1608495"/>
          <a:ext cx="8334375" cy="3852967"/>
        </p:xfrm>
        <a:graphic>
          <a:graphicData uri="http://schemas.openxmlformats.org/drawingml/2006/chart">
            <c:chart xmlns:c="http://schemas.openxmlformats.org/drawingml/2006/chart" xmlns:r="http://schemas.openxmlformats.org/officeDocument/2006/relationships" r:id="rId3"/>
          </a:graphicData>
        </a:graphic>
      </p:graphicFrame>
      <p:sp>
        <p:nvSpPr>
          <p:cNvPr id="21505" name="Title 1"/>
          <p:cNvSpPr>
            <a:spLocks noGrp="1"/>
          </p:cNvSpPr>
          <p:nvPr>
            <p:ph type="title"/>
          </p:nvPr>
        </p:nvSpPr>
        <p:spPr>
          <a:xfrm>
            <a:off x="419100" y="610118"/>
            <a:ext cx="8229600" cy="817581"/>
          </a:xfrm>
        </p:spPr>
        <p:txBody>
          <a:bodyPr>
            <a:normAutofit/>
          </a:bodyPr>
          <a:lstStyle/>
          <a:p>
            <a:pPr algn="ctr"/>
            <a:r>
              <a:rPr lang="en-US" sz="2400" b="1" dirty="0">
                <a:latin typeface="Arial" charset="0"/>
              </a:rPr>
              <a:t>Virginia’s</a:t>
            </a:r>
            <a:r>
              <a:rPr lang="en-US" sz="2400" b="1" dirty="0">
                <a:solidFill>
                  <a:srgbClr val="92D050"/>
                </a:solidFill>
                <a:latin typeface="Arial" charset="0"/>
              </a:rPr>
              <a:t> </a:t>
            </a:r>
            <a:r>
              <a:rPr lang="en-US" sz="2400" b="1" dirty="0">
                <a:latin typeface="Arial" charset="0"/>
              </a:rPr>
              <a:t>reductions in uninsurance among all nonelderly continued in 2021, outpacing reductions nationally</a:t>
            </a:r>
          </a:p>
        </p:txBody>
      </p:sp>
      <p:sp>
        <p:nvSpPr>
          <p:cNvPr id="6" name="Text Box 21"/>
          <p:cNvSpPr txBox="1">
            <a:spLocks noChangeArrowheads="1"/>
          </p:cNvSpPr>
          <p:nvPr/>
        </p:nvSpPr>
        <p:spPr bwMode="auto">
          <a:xfrm>
            <a:off x="14287" y="5553593"/>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Note: Implementation of primary elements of the Affordable Care Act began in 2014, to include the Health Insurance Marketplace and Marketplace-related financial assistance. Virginia’s Medicaid eligibility requirements expanded to include adults ≤138% FPL in 2019.</a:t>
            </a:r>
          </a:p>
          <a:p>
            <a:pPr>
              <a:spcBef>
                <a:spcPct val="50000"/>
              </a:spcBef>
            </a:pPr>
            <a:r>
              <a:rPr lang="en-US" sz="1100" i="1" dirty="0"/>
              <a:t>Source: Urban Institute, March 2023. Based on the 2013, 2018, 2019, and 2021 American Community Survey (ACS) data from the Integrated Public Use Microdata Series (IPUMS).</a:t>
            </a:r>
            <a:r>
              <a:rPr lang="en-US" sz="1100" i="1" dirty="0">
                <a:cs typeface="Arial" charset="0"/>
              </a:rPr>
              <a:t> The estimates reflect Urban Institute adjustments for potential misreporting of coverage.</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156203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3"/>
          <p:cNvGraphicFramePr>
            <a:graphicFrameLocks/>
          </p:cNvGraphicFramePr>
          <p:nvPr>
            <p:extLst>
              <p:ext uri="{D42A27DB-BD31-4B8C-83A1-F6EECF244321}">
                <p14:modId xmlns:p14="http://schemas.microsoft.com/office/powerpoint/2010/main" val="1218878794"/>
              </p:ext>
            </p:extLst>
          </p:nvPr>
        </p:nvGraphicFramePr>
        <p:xfrm>
          <a:off x="419100" y="1222744"/>
          <a:ext cx="8334375" cy="4322126"/>
        </p:xfrm>
        <a:graphic>
          <a:graphicData uri="http://schemas.openxmlformats.org/drawingml/2006/chart">
            <c:chart xmlns:c="http://schemas.openxmlformats.org/drawingml/2006/chart" xmlns:r="http://schemas.openxmlformats.org/officeDocument/2006/relationships" r:id="rId3"/>
          </a:graphicData>
        </a:graphic>
      </p:graphicFrame>
      <p:sp>
        <p:nvSpPr>
          <p:cNvPr id="22529" name="Rectangle 14"/>
          <p:cNvSpPr>
            <a:spLocks noGrp="1" noChangeArrowheads="1"/>
          </p:cNvSpPr>
          <p:nvPr>
            <p:ph type="title"/>
          </p:nvPr>
        </p:nvSpPr>
        <p:spPr>
          <a:xfrm>
            <a:off x="457200" y="365760"/>
            <a:ext cx="8231476" cy="1295400"/>
          </a:xfrm>
        </p:spPr>
        <p:txBody>
          <a:bodyPr/>
          <a:lstStyle/>
          <a:p>
            <a:pPr algn="ctr" eaLnBrk="1" hangingPunct="1">
              <a:spcBef>
                <a:spcPct val="25000"/>
              </a:spcBef>
            </a:pPr>
            <a:r>
              <a:rPr lang="en-US" sz="2400" b="1" dirty="0">
                <a:latin typeface="Arial" charset="0"/>
              </a:rPr>
              <a:t>Uninsurance in Virginia decreased among both </a:t>
            </a:r>
            <a:br>
              <a:rPr lang="en-US" sz="2400" b="1" dirty="0">
                <a:latin typeface="Arial" charset="0"/>
              </a:rPr>
            </a:br>
            <a:r>
              <a:rPr lang="en-US" sz="2400" b="1" dirty="0">
                <a:latin typeface="Arial" charset="0"/>
              </a:rPr>
              <a:t>nonelderly adults and children between in 2013 and 2021</a:t>
            </a:r>
            <a:endParaRPr lang="en-US" sz="2400" b="1" dirty="0">
              <a:solidFill>
                <a:srgbClr val="FF0000"/>
              </a:solidFill>
              <a:latin typeface="Arial" charset="0"/>
            </a:endParaRPr>
          </a:p>
        </p:txBody>
      </p:sp>
      <p:sp>
        <p:nvSpPr>
          <p:cNvPr id="22530" name="TextBox 1"/>
          <p:cNvSpPr txBox="1">
            <a:spLocks noChangeArrowheads="1"/>
          </p:cNvSpPr>
          <p:nvPr/>
        </p:nvSpPr>
        <p:spPr bwMode="auto">
          <a:xfrm>
            <a:off x="5335030" y="2264119"/>
            <a:ext cx="4572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1" name="TextBox 1"/>
          <p:cNvSpPr txBox="1">
            <a:spLocks noChangeArrowheads="1"/>
          </p:cNvSpPr>
          <p:nvPr/>
        </p:nvSpPr>
        <p:spPr bwMode="auto">
          <a:xfrm>
            <a:off x="4300538" y="2863850"/>
            <a:ext cx="2873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2" name="TextBox 1"/>
          <p:cNvSpPr txBox="1">
            <a:spLocks noChangeArrowheads="1"/>
          </p:cNvSpPr>
          <p:nvPr/>
        </p:nvSpPr>
        <p:spPr bwMode="auto">
          <a:xfrm>
            <a:off x="5935663" y="1452563"/>
            <a:ext cx="4572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3" name="TextBox 1"/>
          <p:cNvSpPr txBox="1">
            <a:spLocks noChangeArrowheads="1"/>
          </p:cNvSpPr>
          <p:nvPr/>
        </p:nvSpPr>
        <p:spPr bwMode="auto">
          <a:xfrm>
            <a:off x="2132013" y="3025775"/>
            <a:ext cx="4572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4" name="TextBox 1"/>
          <p:cNvSpPr txBox="1">
            <a:spLocks noChangeArrowheads="1"/>
          </p:cNvSpPr>
          <p:nvPr/>
        </p:nvSpPr>
        <p:spPr bwMode="auto">
          <a:xfrm>
            <a:off x="2408238" y="1455738"/>
            <a:ext cx="4572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1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12" name="Text Box 21"/>
          <p:cNvSpPr txBox="1">
            <a:spLocks noChangeArrowheads="1"/>
          </p:cNvSpPr>
          <p:nvPr/>
        </p:nvSpPr>
        <p:spPr bwMode="auto">
          <a:xfrm>
            <a:off x="14287" y="5458801"/>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Note: Implementation of primary elements of the Affordable Care Act began in 2014, to include the Health Insurance Marketplace and Marketplace-related financial assistance. Virginia’s Medicaid eligibility requirements expanded to include adults ≤138% FPL in 2019.</a:t>
            </a:r>
          </a:p>
          <a:p>
            <a:pPr>
              <a:spcBef>
                <a:spcPct val="50000"/>
              </a:spcBef>
            </a:pPr>
            <a:r>
              <a:rPr lang="en-US" sz="1100" i="1" dirty="0"/>
              <a:t>Source: Urban Institute, March 2023. Based on the 2013, 2018, 2019, and 2021 American Community Survey (ACS) data from the Integrated Public Use Microdata Series (IPUMS).</a:t>
            </a:r>
            <a:r>
              <a:rPr lang="en-US" sz="1100" i="1" dirty="0">
                <a:cs typeface="Arial" charset="0"/>
              </a:rPr>
              <a:t> </a:t>
            </a:r>
          </a:p>
        </p:txBody>
      </p:sp>
    </p:spTree>
    <p:extLst>
      <p:ext uri="{BB962C8B-B14F-4D97-AF65-F5344CB8AC3E}">
        <p14:creationId xmlns:p14="http://schemas.microsoft.com/office/powerpoint/2010/main" val="1948209600"/>
      </p:ext>
    </p:extLst>
  </p:cSld>
  <p:clrMapOvr>
    <a:masterClrMapping/>
  </p:clrMapOvr>
</p:sld>
</file>

<file path=ppt/theme/theme1.xml><?xml version="1.0" encoding="utf-8"?>
<a:theme xmlns:a="http://schemas.openxmlformats.org/drawingml/2006/main" name="UI New Brand Basic 1">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HCF">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HCF" id="{52781EE1-CE97-4D93-87AB-0C17F7494F37}" vid="{0E666EF2-F723-4F54-83DE-DBE47E81646B}"/>
    </a:ext>
  </a:extLst>
</a:theme>
</file>

<file path=ppt/theme/theme3.xml><?xml version="1.0" encoding="utf-8"?>
<a:theme xmlns:a="http://schemas.openxmlformats.org/drawingml/2006/main" name="VHCF_same">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HCF_same" id="{E13D732D-40C7-4016-9DA8-E07A37B5656A}" vid="{C2C92C88-EF41-47D1-8DAF-AECAB95BB727}"/>
    </a:ext>
  </a:extLst>
</a:theme>
</file>

<file path=ppt/theme/theme4.xml><?xml version="1.0" encoding="utf-8"?>
<a:theme xmlns:a="http://schemas.openxmlformats.org/drawingml/2006/main" name="1_UI New Brand Basic 1">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28813</TotalTime>
  <Words>4146</Words>
  <Application>Microsoft Office PowerPoint</Application>
  <PresentationFormat>On-screen Show (4:3)</PresentationFormat>
  <Paragraphs>646</Paragraphs>
  <Slides>30</Slides>
  <Notes>15</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30</vt:i4>
      </vt:variant>
    </vt:vector>
  </HeadingPairs>
  <TitlesOfParts>
    <vt:vector size="41" baseType="lpstr">
      <vt:lpstr>Arial</vt:lpstr>
      <vt:lpstr>Arial Black</vt:lpstr>
      <vt:lpstr>Gill Sans MT</vt:lpstr>
      <vt:lpstr>Lato</vt:lpstr>
      <vt:lpstr>Lato Black</vt:lpstr>
      <vt:lpstr>Lato Regular</vt:lpstr>
      <vt:lpstr>Wingdings</vt:lpstr>
      <vt:lpstr>UI New Brand Basic 1</vt:lpstr>
      <vt:lpstr>VHCF</vt:lpstr>
      <vt:lpstr>VHCF_same</vt:lpstr>
      <vt:lpstr>1_UI New Brand Basic 1</vt:lpstr>
      <vt:lpstr>A Profile of Virginia’s Uninsured in 2021</vt:lpstr>
      <vt:lpstr>Main Takeaways for 2021</vt:lpstr>
      <vt:lpstr>Main Takeaways for 2021</vt:lpstr>
      <vt:lpstr>559,000 Virginians lacked health insurance coverage in 2021, 84.4% of whom were adults</vt:lpstr>
      <vt:lpstr>PowerPoint Presentation</vt:lpstr>
      <vt:lpstr>A vast majority of uninsured children and adults in Virginia were potentially eligible for Medicaid, CHIP, or Marketplace financial assistance based on income</vt:lpstr>
      <vt:lpstr>The rate of uninsurance for nonelderly adult Virginians  decreased significantly for every age group between 2013 and 2021.</vt:lpstr>
      <vt:lpstr>Virginia’s reductions in uninsurance among all nonelderly continued in 2021, outpacing reductions nationally</vt:lpstr>
      <vt:lpstr>Uninsurance in Virginia decreased among both  nonelderly adults and children between in 2013 and 2021</vt:lpstr>
      <vt:lpstr>PowerPoint Presentation</vt:lpstr>
      <vt:lpstr>PowerPoint Presentation</vt:lpstr>
      <vt:lpstr>PowerPoint Presentation</vt:lpstr>
      <vt:lpstr>PowerPoint Presentation</vt:lpstr>
      <vt:lpstr>PowerPoint Presentation</vt:lpstr>
      <vt:lpstr>PowerPoint Presentation</vt:lpstr>
      <vt:lpstr>Methods</vt:lpstr>
      <vt:lpstr>A Profile of Virginia’s Uninsured in 2021: Maps</vt:lpstr>
      <vt:lpstr>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Urban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16 Uninsured Workers by Income, New York State, 2004–2005</dc:title>
  <dc:creator>AFwillia</dc:creator>
  <cp:lastModifiedBy>Adele Shartzer</cp:lastModifiedBy>
  <cp:revision>956</cp:revision>
  <cp:lastPrinted>2020-02-26T20:18:07Z</cp:lastPrinted>
  <dcterms:created xsi:type="dcterms:W3CDTF">2012-03-26T02:59:45Z</dcterms:created>
  <dcterms:modified xsi:type="dcterms:W3CDTF">2023-04-19T17:32:15Z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ce2010EditCount">
    <vt:lpwstr>1</vt:lpwstr>
  </property>
  <property fmtid="{D5CDD505-2E9C-101B-9397-08002B2CF9AE}" pid="3" name="Office2003EditCount">
    <vt:lpwstr>0</vt:lpwstr>
  </property>
  <property fmtid="{D5CDD505-2E9C-101B-9397-08002B2CF9AE}" pid="4" name="LastEditedOfficeVersion">
    <vt:lpwstr>Office2010</vt:lpwstr>
  </property>
  <property fmtid="{D5CDD505-2E9C-101B-9397-08002B2CF9AE}" pid="5" name="Office2010WasSaved">
    <vt:lpwstr>1</vt:lpwstr>
  </property>
</Properties>
</file>