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272" r:id="rId4"/>
    <p:sldId id="257" r:id="rId5"/>
    <p:sldId id="258" r:id="rId6"/>
    <p:sldId id="259" r:id="rId7"/>
    <p:sldId id="260" r:id="rId8"/>
    <p:sldId id="261" r:id="rId9"/>
    <p:sldId id="262" r:id="rId10"/>
    <p:sldId id="263" r:id="rId11"/>
    <p:sldId id="264" r:id="rId12"/>
    <p:sldId id="265" r:id="rId13"/>
    <p:sldId id="267" r:id="rId14"/>
    <p:sldId id="268" r:id="rId15"/>
    <p:sldId id="269" r:id="rId16"/>
    <p:sldId id="266" r:id="rId17"/>
    <p:sldId id="270" r:id="rId18"/>
    <p:sldId id="274" r:id="rId19"/>
    <p:sldId id="273" r:id="rId20"/>
  </p:sldIdLst>
  <p:sldSz cx="9753600" cy="73152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nva Sans" panose="020B0604020202020204" charset="0"/>
      <p:regular r:id="rId28"/>
    </p:embeddedFont>
    <p:embeddedFont>
      <p:font typeface="Canva Sans Bold" panose="020B0604020202020204" charset="0"/>
      <p:regular r:id="rId29"/>
    </p:embeddedFont>
    <p:embeddedFont>
      <p:font typeface="Canva Sans Bold Italics" panose="020B0604020202020204" charset="0"/>
      <p:regular r:id="rId30"/>
    </p:embeddedFont>
    <p:embeddedFont>
      <p:font typeface="Open Sans" panose="020B0604020202020204" charset="0"/>
      <p:regular r:id="rId31"/>
    </p:embeddedFont>
    <p:embeddedFont>
      <p:font typeface="Open Sans Bold" panose="020B0604020202020204" charset="0"/>
      <p:regular r:id="rId32"/>
    </p:embeddedFont>
    <p:embeddedFont>
      <p:font typeface="Open Sans Bold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032" autoAdjust="0"/>
  </p:normalViewPr>
  <p:slideViewPr>
    <p:cSldViewPr>
      <p:cViewPr varScale="1">
        <p:scale>
          <a:sx n="55" d="100"/>
          <a:sy n="55" d="100"/>
        </p:scale>
        <p:origin x="13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ADAE5-E2A2-434D-BC3C-07B005B6F752}" type="datetimeFigureOut">
              <a:rPr lang="en-US" smtClean="0"/>
              <a:t>3/20/2023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40504-AF4A-496A-AF8B-B824D60A94E2}" type="slidenum">
              <a:rPr lang="en-US" smtClean="0"/>
              <a:t>‹#›</a:t>
            </a:fld>
            <a:endParaRPr lang="en-US"/>
          </a:p>
        </p:txBody>
      </p:sp>
    </p:spTree>
    <p:extLst>
      <p:ext uri="{BB962C8B-B14F-4D97-AF65-F5344CB8AC3E}">
        <p14:creationId xmlns:p14="http://schemas.microsoft.com/office/powerpoint/2010/main" val="188590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jlarc.virginia.gov/landing-2022-pandemic-impact-on-k-12-education.as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s02web.zoom.us/meeting/register/tZEkcOyupjgiGtI1edECSf3ClrR0wEVL-cg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940504-AF4A-496A-AF8B-B824D60A94E2}" type="slidenum">
              <a:rPr lang="en-US" smtClean="0"/>
              <a:t>1</a:t>
            </a:fld>
            <a:endParaRPr lang="en-US"/>
          </a:p>
        </p:txBody>
      </p:sp>
    </p:spTree>
    <p:extLst>
      <p:ext uri="{BB962C8B-B14F-4D97-AF65-F5344CB8AC3E}">
        <p14:creationId xmlns:p14="http://schemas.microsoft.com/office/powerpoint/2010/main" val="130448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ED utilization for self-harm, suicide attempts, and suicidal thoughts among youth have more than doubled in only 5 years. https://www.vdh.virginia.gov/content/uploads/sites/110/2022/04/Youth_SelfHarm_Suicide_Report.pdf</a:t>
            </a:r>
          </a:p>
        </p:txBody>
      </p:sp>
      <p:sp>
        <p:nvSpPr>
          <p:cNvPr id="4" name="Slide Number Placeholder 3"/>
          <p:cNvSpPr>
            <a:spLocks noGrp="1"/>
          </p:cNvSpPr>
          <p:nvPr>
            <p:ph type="sldNum" sz="quarter" idx="5"/>
          </p:nvPr>
        </p:nvSpPr>
        <p:spPr/>
        <p:txBody>
          <a:bodyPr/>
          <a:lstStyle/>
          <a:p>
            <a:fld id="{A4940504-AF4A-496A-AF8B-B824D60A94E2}" type="slidenum">
              <a:rPr lang="en-US" smtClean="0"/>
              <a:t>10</a:t>
            </a:fld>
            <a:endParaRPr lang="en-US"/>
          </a:p>
        </p:txBody>
      </p:sp>
    </p:spTree>
    <p:extLst>
      <p:ext uri="{BB962C8B-B14F-4D97-AF65-F5344CB8AC3E}">
        <p14:creationId xmlns:p14="http://schemas.microsoft.com/office/powerpoint/2010/main" val="163864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sample of ACEs and toxic stress.</a:t>
            </a:r>
          </a:p>
          <a:p>
            <a:endParaRPr lang="en-US" dirty="0"/>
          </a:p>
          <a:p>
            <a:r>
              <a:rPr lang="en-US" dirty="0"/>
              <a:t>Data from 2022 (high school) and 2021 (middle school)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11</a:t>
            </a:fld>
            <a:endParaRPr lang="en-US"/>
          </a:p>
        </p:txBody>
      </p:sp>
    </p:spTree>
    <p:extLst>
      <p:ext uri="{BB962C8B-B14F-4D97-AF65-F5344CB8AC3E}">
        <p14:creationId xmlns:p14="http://schemas.microsoft.com/office/powerpoint/2010/main" val="202477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 increase at beginning of school year, but increase again in February. From CDC Pulse survey, which only added questions about children’s mental health symptoms midway through 2022.</a:t>
            </a:r>
          </a:p>
          <a:p>
            <a:endParaRPr lang="en-US" dirty="0"/>
          </a:p>
          <a:p>
            <a:r>
              <a:rPr lang="en-US" dirty="0"/>
              <a:t>https://www.cdc.gov/nchs/covid19/pulse/mental-health.htm</a:t>
            </a:r>
          </a:p>
        </p:txBody>
      </p:sp>
      <p:sp>
        <p:nvSpPr>
          <p:cNvPr id="4" name="Slide Number Placeholder 3"/>
          <p:cNvSpPr>
            <a:spLocks noGrp="1"/>
          </p:cNvSpPr>
          <p:nvPr>
            <p:ph type="sldNum" sz="quarter" idx="5"/>
          </p:nvPr>
        </p:nvSpPr>
        <p:spPr/>
        <p:txBody>
          <a:bodyPr/>
          <a:lstStyle/>
          <a:p>
            <a:fld id="{A4940504-AF4A-496A-AF8B-B824D60A94E2}" type="slidenum">
              <a:rPr lang="en-US" smtClean="0"/>
              <a:t>12</a:t>
            </a:fld>
            <a:endParaRPr lang="en-US"/>
          </a:p>
        </p:txBody>
      </p:sp>
    </p:spTree>
    <p:extLst>
      <p:ext uri="{BB962C8B-B14F-4D97-AF65-F5344CB8AC3E}">
        <p14:creationId xmlns:p14="http://schemas.microsoft.com/office/powerpoint/2010/main" val="182113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Breakdown of the symptoms reported by Virginia parents in the CDC Pulse survey. These are percentages of the reported symptoms. Many respondents reported multiple symptoms in their family. The most common ones were the child or children feeling more anxious or clingy, depressed or sad, exhibiting changes in their normal eating behaviors, exhibiting changes in their ability to focus. </a:t>
            </a:r>
            <a:br>
              <a:rPr lang="en-US" dirty="0"/>
            </a:br>
            <a:br>
              <a:rPr lang="en-US" dirty="0"/>
            </a:br>
            <a:r>
              <a:rPr lang="en-US" dirty="0"/>
              <a:t>Less common ones were unusual anger or outbursts, other problematic behaviors, complaints of physical pain with no medical cause, and regressing to previously outgrown behaviors. </a:t>
            </a:r>
          </a:p>
          <a:p>
            <a:endParaRPr lang="en-US" dirty="0"/>
          </a:p>
          <a:p>
            <a:r>
              <a:rPr lang="en-US" dirty="0"/>
              <a:t>https://www.cdc.gov/nchs/covid19/pulse/mental-health.htm</a:t>
            </a:r>
          </a:p>
        </p:txBody>
      </p:sp>
      <p:sp>
        <p:nvSpPr>
          <p:cNvPr id="4" name="Slide Number Placeholder 3"/>
          <p:cNvSpPr>
            <a:spLocks noGrp="1"/>
          </p:cNvSpPr>
          <p:nvPr>
            <p:ph type="sldNum" sz="quarter" idx="5"/>
          </p:nvPr>
        </p:nvSpPr>
        <p:spPr/>
        <p:txBody>
          <a:bodyPr/>
          <a:lstStyle/>
          <a:p>
            <a:fld id="{A4940504-AF4A-496A-AF8B-B824D60A94E2}" type="slidenum">
              <a:rPr lang="en-US" smtClean="0"/>
              <a:t>13</a:t>
            </a:fld>
            <a:endParaRPr lang="en-US"/>
          </a:p>
        </p:txBody>
      </p:sp>
    </p:spTree>
    <p:extLst>
      <p:ext uri="{BB962C8B-B14F-4D97-AF65-F5344CB8AC3E}">
        <p14:creationId xmlns:p14="http://schemas.microsoft.com/office/powerpoint/2010/main" val="194137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very small sample of positive, resilience-building, or community protective factors for Virginia’s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2022 (high school) and 2021 (middle school) Virginia School Surveys of Climate and Working Conditions. https://www.dcjs.virginia.gov/virginia-center-school-and-campus-safety/school-safety-survey/secondary-school-climate-survey</a:t>
            </a:r>
          </a:p>
          <a:p>
            <a:endParaRPr lang="en-US" dirty="0"/>
          </a:p>
        </p:txBody>
      </p:sp>
      <p:sp>
        <p:nvSpPr>
          <p:cNvPr id="4" name="Slide Number Placeholder 3"/>
          <p:cNvSpPr>
            <a:spLocks noGrp="1"/>
          </p:cNvSpPr>
          <p:nvPr>
            <p:ph type="sldNum" sz="quarter" idx="5"/>
          </p:nvPr>
        </p:nvSpPr>
        <p:spPr/>
        <p:txBody>
          <a:bodyPr/>
          <a:lstStyle/>
          <a:p>
            <a:fld id="{A4940504-AF4A-496A-AF8B-B824D60A94E2}" type="slidenum">
              <a:rPr lang="en-US" smtClean="0"/>
              <a:t>14</a:t>
            </a:fld>
            <a:endParaRPr lang="en-US"/>
          </a:p>
        </p:txBody>
      </p:sp>
    </p:spTree>
    <p:extLst>
      <p:ext uri="{BB962C8B-B14F-4D97-AF65-F5344CB8AC3E}">
        <p14:creationId xmlns:p14="http://schemas.microsoft.com/office/powerpoint/2010/main" val="315189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last slide, many children in VA feel safe at school, feel like the adults care about them, and have a trusted adult they can talk to. But a significant portion of Virginia’s children are also missing from school. In addition, many are struggling to engage productively while they are at school, with student behavior problems being rated by school staff as the most serious of 15 issues in a JLARC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http://jlarc.virginia.gov/landing-2022-pandemic-impact-on-k-12-education.asp</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4940504-AF4A-496A-AF8B-B824D60A94E2}" type="slidenum">
              <a:rPr lang="en-US" smtClean="0"/>
              <a:t>15</a:t>
            </a:fld>
            <a:endParaRPr lang="en-US"/>
          </a:p>
        </p:txBody>
      </p:sp>
    </p:spTree>
    <p:extLst>
      <p:ext uri="{BB962C8B-B14F-4D97-AF65-F5344CB8AC3E}">
        <p14:creationId xmlns:p14="http://schemas.microsoft.com/office/powerpoint/2010/main" val="365368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Virginia’s overall ranking in Mental Health America’s 2023 State Rankings is very close to the bottom. This means Virginia has a higher prevalence of mental health conditions among youth and less access to care. </a:t>
            </a:r>
          </a:p>
          <a:p>
            <a:endParaRPr lang="en-US" dirty="0"/>
          </a:p>
          <a:p>
            <a:r>
              <a:rPr lang="en-US" dirty="0"/>
              <a:t> </a:t>
            </a:r>
            <a:r>
              <a:rPr lang="en-US" sz="1200" b="0" i="0" kern="1200" dirty="0">
                <a:solidFill>
                  <a:schemeClr val="tx1"/>
                </a:solidFill>
                <a:effectLst/>
                <a:latin typeface="+mn-lt"/>
                <a:ea typeface="+mn-ea"/>
                <a:cs typeface="+mn-cs"/>
              </a:rPr>
              <a:t>The seven measures that make up the Youth Ranking include:</a:t>
            </a:r>
          </a:p>
          <a:p>
            <a:r>
              <a:rPr lang="en-US" sz="1200" b="0" i="0" kern="1200" dirty="0">
                <a:solidFill>
                  <a:schemeClr val="tx1"/>
                </a:solidFill>
                <a:effectLst/>
                <a:latin typeface="+mn-lt"/>
                <a:ea typeface="+mn-ea"/>
                <a:cs typeface="+mn-cs"/>
              </a:rPr>
              <a:t> Youth with at Least One Major Depressive Episode (MDE) in the Past Year</a:t>
            </a:r>
          </a:p>
          <a:p>
            <a:r>
              <a:rPr lang="en-US" sz="1200" b="0" i="0" kern="1200" dirty="0">
                <a:solidFill>
                  <a:schemeClr val="tx1"/>
                </a:solidFill>
                <a:effectLst/>
                <a:latin typeface="+mn-lt"/>
                <a:ea typeface="+mn-ea"/>
                <a:cs typeface="+mn-cs"/>
              </a:rPr>
              <a:t> Youth with Substance Use Disorder in the Past Year</a:t>
            </a:r>
          </a:p>
          <a:p>
            <a:r>
              <a:rPr lang="en-US" sz="1200" b="0" i="0" kern="1200" dirty="0">
                <a:solidFill>
                  <a:schemeClr val="tx1"/>
                </a:solidFill>
                <a:effectLst/>
                <a:latin typeface="+mn-lt"/>
                <a:ea typeface="+mn-ea"/>
                <a:cs typeface="+mn-cs"/>
              </a:rPr>
              <a:t> Youth with Severe MDE</a:t>
            </a:r>
          </a:p>
          <a:p>
            <a:r>
              <a:rPr lang="en-US" sz="1200" b="0" i="0" kern="1200" dirty="0">
                <a:solidFill>
                  <a:schemeClr val="tx1"/>
                </a:solidFill>
                <a:effectLst/>
                <a:latin typeface="+mn-lt"/>
                <a:ea typeface="+mn-ea"/>
                <a:cs typeface="+mn-cs"/>
              </a:rPr>
              <a:t> Youth with MDE Who Did Not Receive Mental Health Services</a:t>
            </a:r>
          </a:p>
          <a:p>
            <a:r>
              <a:rPr lang="en-US" sz="1200" b="0" i="0" kern="1200" dirty="0">
                <a:solidFill>
                  <a:schemeClr val="tx1"/>
                </a:solidFill>
                <a:effectLst/>
                <a:latin typeface="+mn-lt"/>
                <a:ea typeface="+mn-ea"/>
                <a:cs typeface="+mn-cs"/>
              </a:rPr>
              <a:t> Youth with Severe MDE Who Received Some Consistent Treatment</a:t>
            </a:r>
          </a:p>
          <a:p>
            <a:r>
              <a:rPr lang="en-US" sz="1200" b="0" i="0" kern="1200" dirty="0">
                <a:solidFill>
                  <a:schemeClr val="tx1"/>
                </a:solidFill>
                <a:effectLst/>
                <a:latin typeface="+mn-lt"/>
                <a:ea typeface="+mn-ea"/>
                <a:cs typeface="+mn-cs"/>
              </a:rPr>
              <a:t> Youth with Private Insurance That Did Not Cover Mental or Emotional Problems</a:t>
            </a:r>
          </a:p>
          <a:p>
            <a:r>
              <a:rPr lang="en-US" sz="1200" b="0" i="0" kern="1200" dirty="0">
                <a:solidFill>
                  <a:schemeClr val="tx1"/>
                </a:solidFill>
                <a:effectLst/>
                <a:latin typeface="+mn-lt"/>
                <a:ea typeface="+mn-ea"/>
                <a:cs typeface="+mn-cs"/>
              </a:rPr>
              <a:t> Students (K+) Identified with Emotional Disturbance for an Individualized Education Program.</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https://mhanational.org/issues/2023/mental-health-america-youth-data</a:t>
            </a:r>
          </a:p>
          <a:p>
            <a:endParaRPr lang="en-US" dirty="0"/>
          </a:p>
        </p:txBody>
      </p:sp>
      <p:sp>
        <p:nvSpPr>
          <p:cNvPr id="4" name="Slide Number Placeholder 3"/>
          <p:cNvSpPr>
            <a:spLocks noGrp="1"/>
          </p:cNvSpPr>
          <p:nvPr>
            <p:ph type="sldNum" sz="quarter" idx="5"/>
          </p:nvPr>
        </p:nvSpPr>
        <p:spPr/>
        <p:txBody>
          <a:bodyPr/>
          <a:lstStyle/>
          <a:p>
            <a:fld id="{A4940504-AF4A-496A-AF8B-B824D60A94E2}" type="slidenum">
              <a:rPr lang="en-US" smtClean="0"/>
              <a:t>16</a:t>
            </a:fld>
            <a:endParaRPr lang="en-US"/>
          </a:p>
        </p:txBody>
      </p:sp>
    </p:spTree>
    <p:extLst>
      <p:ext uri="{BB962C8B-B14F-4D97-AF65-F5344CB8AC3E}">
        <p14:creationId xmlns:p14="http://schemas.microsoft.com/office/powerpoint/2010/main" val="1747449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bit.ly/</a:t>
            </a:r>
            <a:r>
              <a:rPr lang="en-US" sz="1200" dirty="0" err="1">
                <a:hlinkClick r:id="rId3"/>
              </a:rPr>
              <a:t>legislativeMHRT</a:t>
            </a:r>
            <a:endParaRPr lang="en-US" sz="1200" dirty="0"/>
          </a:p>
          <a:p>
            <a:endParaRPr lang="en-US" dirty="0"/>
          </a:p>
        </p:txBody>
      </p:sp>
      <p:sp>
        <p:nvSpPr>
          <p:cNvPr id="4" name="Slide Number Placeholder 3"/>
          <p:cNvSpPr>
            <a:spLocks noGrp="1"/>
          </p:cNvSpPr>
          <p:nvPr>
            <p:ph type="sldNum" sz="quarter" idx="5"/>
          </p:nvPr>
        </p:nvSpPr>
        <p:spPr/>
        <p:txBody>
          <a:bodyPr/>
          <a:lstStyle/>
          <a:p>
            <a:fld id="{A4940504-AF4A-496A-AF8B-B824D60A94E2}" type="slidenum">
              <a:rPr lang="en-US" smtClean="0"/>
              <a:t>17</a:t>
            </a:fld>
            <a:endParaRPr lang="en-US"/>
          </a:p>
        </p:txBody>
      </p:sp>
    </p:spTree>
    <p:extLst>
      <p:ext uri="{BB962C8B-B14F-4D97-AF65-F5344CB8AC3E}">
        <p14:creationId xmlns:p14="http://schemas.microsoft.com/office/powerpoint/2010/main" val="3303761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https://app.sli.do/event/7NhJ6pXnW1oJwUK2AN3r2P</a:t>
            </a:r>
          </a:p>
        </p:txBody>
      </p:sp>
      <p:sp>
        <p:nvSpPr>
          <p:cNvPr id="4" name="Slide Number Placeholder 3"/>
          <p:cNvSpPr>
            <a:spLocks noGrp="1"/>
          </p:cNvSpPr>
          <p:nvPr>
            <p:ph type="sldNum" sz="quarter" idx="5"/>
          </p:nvPr>
        </p:nvSpPr>
        <p:spPr/>
        <p:txBody>
          <a:bodyPr/>
          <a:lstStyle/>
          <a:p>
            <a:fld id="{A4940504-AF4A-496A-AF8B-B824D60A94E2}" type="slidenum">
              <a:rPr lang="en-US" smtClean="0"/>
              <a:t>18</a:t>
            </a:fld>
            <a:endParaRPr lang="en-US"/>
          </a:p>
        </p:txBody>
      </p:sp>
    </p:spTree>
    <p:extLst>
      <p:ext uri="{BB962C8B-B14F-4D97-AF65-F5344CB8AC3E}">
        <p14:creationId xmlns:p14="http://schemas.microsoft.com/office/powerpoint/2010/main" val="25284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sample of headlines from </a:t>
            </a:r>
            <a:r>
              <a:rPr lang="en-US"/>
              <a:t>the past couple of years.</a:t>
            </a:r>
            <a:endParaRPr lang="en-US" dirty="0"/>
          </a:p>
        </p:txBody>
      </p:sp>
      <p:sp>
        <p:nvSpPr>
          <p:cNvPr id="4" name="Slide Number Placeholder 3"/>
          <p:cNvSpPr>
            <a:spLocks noGrp="1"/>
          </p:cNvSpPr>
          <p:nvPr>
            <p:ph type="sldNum" sz="quarter" idx="5"/>
          </p:nvPr>
        </p:nvSpPr>
        <p:spPr/>
        <p:txBody>
          <a:bodyPr/>
          <a:lstStyle/>
          <a:p>
            <a:fld id="{A4940504-AF4A-496A-AF8B-B824D60A94E2}" type="slidenum">
              <a:rPr lang="en-US" smtClean="0"/>
              <a:t>2</a:t>
            </a:fld>
            <a:endParaRPr lang="en-US"/>
          </a:p>
        </p:txBody>
      </p:sp>
    </p:spTree>
    <p:extLst>
      <p:ext uri="{BB962C8B-B14F-4D97-AF65-F5344CB8AC3E}">
        <p14:creationId xmlns:p14="http://schemas.microsoft.com/office/powerpoint/2010/main" val="113877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of Virginia high schoolers and 34% of Virginia middle schoolers</a:t>
            </a:r>
            <a:br>
              <a:rPr lang="en-US" dirty="0"/>
            </a:br>
            <a:br>
              <a:rPr lang="en-US" dirty="0"/>
            </a:br>
            <a:r>
              <a:rPr lang="en-US" dirty="0"/>
              <a:t>Data from 2022 (high school) and 2021 (middle school)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3</a:t>
            </a:fld>
            <a:endParaRPr lang="en-US"/>
          </a:p>
        </p:txBody>
      </p:sp>
    </p:spTree>
    <p:extLst>
      <p:ext uri="{BB962C8B-B14F-4D97-AF65-F5344CB8AC3E}">
        <p14:creationId xmlns:p14="http://schemas.microsoft.com/office/powerpoint/2010/main" val="142384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half of high schoolers responded that they spent at least several days, more than half the days, or nearly every day feeling… nervous/anxious, unable to stop or control worrying, depressed or hopeless, or having little interest or pleasure in doing things. </a:t>
            </a:r>
          </a:p>
          <a:p>
            <a:endParaRPr lang="en-US" dirty="0"/>
          </a:p>
          <a:p>
            <a:r>
              <a:rPr lang="en-US" dirty="0"/>
              <a:t>Data from 2022 (high school) and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4</a:t>
            </a:fld>
            <a:endParaRPr lang="en-US"/>
          </a:p>
        </p:txBody>
      </p:sp>
    </p:spTree>
    <p:extLst>
      <p:ext uri="{BB962C8B-B14F-4D97-AF65-F5344CB8AC3E}">
        <p14:creationId xmlns:p14="http://schemas.microsoft.com/office/powerpoint/2010/main" val="17606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school survey only asked about nervous/anxious feelings and inability to stop or control worrying. Not quite as high as the high school rates, but still significant portions of students. </a:t>
            </a:r>
          </a:p>
          <a:p>
            <a:endParaRPr lang="en-US" dirty="0"/>
          </a:p>
          <a:p>
            <a:br>
              <a:rPr lang="en-US" dirty="0"/>
            </a:br>
            <a:br>
              <a:rPr lang="en-US" dirty="0"/>
            </a:br>
            <a:r>
              <a:rPr lang="en-US" dirty="0"/>
              <a:t>Data from 2021 (middle school)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5</a:t>
            </a:fld>
            <a:endParaRPr lang="en-US"/>
          </a:p>
        </p:txBody>
      </p:sp>
    </p:spTree>
    <p:extLst>
      <p:ext uri="{BB962C8B-B14F-4D97-AF65-F5344CB8AC3E}">
        <p14:creationId xmlns:p14="http://schemas.microsoft.com/office/powerpoint/2010/main" val="383194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middle schoolers, 10% seriously considered suicide, but then the percentage of those that made a plan and then the percentage of those that made an attempt were similar (55-60%)</a:t>
            </a:r>
          </a:p>
          <a:p>
            <a:endParaRPr lang="en-US" dirty="0"/>
          </a:p>
          <a:p>
            <a:br>
              <a:rPr lang="en-US" dirty="0"/>
            </a:br>
            <a:br>
              <a:rPr lang="en-US" dirty="0"/>
            </a:br>
            <a:r>
              <a:rPr lang="en-US" dirty="0"/>
              <a:t>Data from 2022 (high school) and 2021 (middle school)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6</a:t>
            </a:fld>
            <a:endParaRPr lang="en-US"/>
          </a:p>
        </p:txBody>
      </p:sp>
    </p:spTree>
    <p:extLst>
      <p:ext uri="{BB962C8B-B14F-4D97-AF65-F5344CB8AC3E}">
        <p14:creationId xmlns:p14="http://schemas.microsoft.com/office/powerpoint/2010/main" val="300944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18.8% of female students, 8.3% of male students, 41.2% of nonbinary students, and 23.4% of students that did not disclose a gender seriously considered suicide in the past 12 months</a:t>
            </a:r>
          </a:p>
          <a:p>
            <a:endParaRPr lang="en-US" dirty="0"/>
          </a:p>
          <a:p>
            <a:br>
              <a:rPr lang="en-US" dirty="0"/>
            </a:br>
            <a:br>
              <a:rPr lang="en-US" dirty="0"/>
            </a:br>
            <a:r>
              <a:rPr lang="en-US" dirty="0"/>
              <a:t>Data from 2022 (high school) and 2021 (middle school)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7</a:t>
            </a:fld>
            <a:endParaRPr lang="en-US"/>
          </a:p>
        </p:txBody>
      </p:sp>
    </p:spTree>
    <p:extLst>
      <p:ext uri="{BB962C8B-B14F-4D97-AF65-F5344CB8AC3E}">
        <p14:creationId xmlns:p14="http://schemas.microsoft.com/office/powerpoint/2010/main" val="33408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17.3% of white students, 12% of Black/African American students, 13.7% of Hispanic/Latino students, 9.3% of Asian students, 17% of American Indian or Alaska Native students, and 12.3% of students who classified their race/ethnicity as “other” seriously considered suicide. </a:t>
            </a:r>
          </a:p>
          <a:p>
            <a:endParaRPr lang="en-US" dirty="0"/>
          </a:p>
          <a:p>
            <a:br>
              <a:rPr lang="en-US" dirty="0"/>
            </a:br>
            <a:br>
              <a:rPr lang="en-US" dirty="0"/>
            </a:br>
            <a:r>
              <a:rPr lang="en-US" dirty="0"/>
              <a:t>Data from 2022 (high school) and 2021 (middle school) Virginia School Surveys of Climate and Working Conditions. https://www.dcjs.virginia.gov/virginia-center-school-and-campus-safety/school-safety-survey/secondary-school-climate-survey</a:t>
            </a:r>
          </a:p>
        </p:txBody>
      </p:sp>
      <p:sp>
        <p:nvSpPr>
          <p:cNvPr id="4" name="Slide Number Placeholder 3"/>
          <p:cNvSpPr>
            <a:spLocks noGrp="1"/>
          </p:cNvSpPr>
          <p:nvPr>
            <p:ph type="sldNum" sz="quarter" idx="5"/>
          </p:nvPr>
        </p:nvSpPr>
        <p:spPr/>
        <p:txBody>
          <a:bodyPr/>
          <a:lstStyle/>
          <a:p>
            <a:fld id="{A4940504-AF4A-496A-AF8B-B824D60A94E2}" type="slidenum">
              <a:rPr lang="en-US" smtClean="0"/>
              <a:t>8</a:t>
            </a:fld>
            <a:endParaRPr lang="en-US"/>
          </a:p>
        </p:txBody>
      </p:sp>
    </p:spTree>
    <p:extLst>
      <p:ext uri="{BB962C8B-B14F-4D97-AF65-F5344CB8AC3E}">
        <p14:creationId xmlns:p14="http://schemas.microsoft.com/office/powerpoint/2010/main" val="143422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 in 2020, but clear upward trend line. </a:t>
            </a:r>
          </a:p>
          <a:p>
            <a:endParaRPr lang="en-US" dirty="0"/>
          </a:p>
          <a:p>
            <a:r>
              <a:rPr lang="en-US" dirty="0"/>
              <a:t>Data from VDH report on self-harm and suicide hospital utilization https://www.vdh.virginia.gov/content/uploads/sites/110/2022/04/Youth_SelfHarm_Suicide_Report.pdf</a:t>
            </a:r>
          </a:p>
          <a:p>
            <a:br>
              <a:rPr lang="en-US" dirty="0"/>
            </a:br>
            <a:endParaRPr lang="en-US" dirty="0"/>
          </a:p>
        </p:txBody>
      </p:sp>
      <p:sp>
        <p:nvSpPr>
          <p:cNvPr id="4" name="Slide Number Placeholder 3"/>
          <p:cNvSpPr>
            <a:spLocks noGrp="1"/>
          </p:cNvSpPr>
          <p:nvPr>
            <p:ph type="sldNum" sz="quarter" idx="5"/>
          </p:nvPr>
        </p:nvSpPr>
        <p:spPr/>
        <p:txBody>
          <a:bodyPr/>
          <a:lstStyle/>
          <a:p>
            <a:fld id="{A4940504-AF4A-496A-AF8B-B824D60A94E2}" type="slidenum">
              <a:rPr lang="en-US" smtClean="0"/>
              <a:t>9</a:t>
            </a:fld>
            <a:endParaRPr lang="en-US"/>
          </a:p>
        </p:txBody>
      </p:sp>
    </p:spTree>
    <p:extLst>
      <p:ext uri="{BB962C8B-B14F-4D97-AF65-F5344CB8AC3E}">
        <p14:creationId xmlns:p14="http://schemas.microsoft.com/office/powerpoint/2010/main" val="286512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56EE-488F-4BC5-9450-A6B3D1E95DAC}"/>
              </a:ext>
            </a:extLst>
          </p:cNvPr>
          <p:cNvSpPr>
            <a:spLocks noGrp="1"/>
          </p:cNvSpPr>
          <p:nvPr>
            <p:ph type="ctrTitle"/>
          </p:nvPr>
        </p:nvSpPr>
        <p:spPr>
          <a:xfrm>
            <a:off x="1219200" y="1197187"/>
            <a:ext cx="7315200" cy="2546773"/>
          </a:xfrm>
        </p:spPr>
        <p:txBody>
          <a:bodyPr anchor="b"/>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DC9E58C9-D1A4-41AE-929C-3B20CD998180}"/>
              </a:ext>
            </a:extLst>
          </p:cNvPr>
          <p:cNvSpPr>
            <a:spLocks noGrp="1"/>
          </p:cNvSpPr>
          <p:nvPr>
            <p:ph type="subTitle" idx="1"/>
          </p:nvPr>
        </p:nvSpPr>
        <p:spPr>
          <a:xfrm>
            <a:off x="1219200" y="3842174"/>
            <a:ext cx="7315200" cy="1766146"/>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p>
        </p:txBody>
      </p:sp>
      <p:sp>
        <p:nvSpPr>
          <p:cNvPr id="4" name="Date Placeholder 3">
            <a:extLst>
              <a:ext uri="{FF2B5EF4-FFF2-40B4-BE49-F238E27FC236}">
                <a16:creationId xmlns:a16="http://schemas.microsoft.com/office/drawing/2014/main" id="{3FFA560F-ECDA-4D15-AD39-F57108759E12}"/>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5" name="Footer Placeholder 4">
            <a:extLst>
              <a:ext uri="{FF2B5EF4-FFF2-40B4-BE49-F238E27FC236}">
                <a16:creationId xmlns:a16="http://schemas.microsoft.com/office/drawing/2014/main" id="{69C1D1E1-1924-4089-903A-588EEBCB9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6B2F2-0FDF-4E4C-BDEF-43481156EEE0}"/>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345739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16A7-4AB5-463F-8F2F-E30BE7A78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BC4739-9E2D-4457-B6A2-13E9F0D94F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8CCD1-985D-48F9-B4DA-AD463CED1A6A}"/>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5" name="Footer Placeholder 4">
            <a:extLst>
              <a:ext uri="{FF2B5EF4-FFF2-40B4-BE49-F238E27FC236}">
                <a16:creationId xmlns:a16="http://schemas.microsoft.com/office/drawing/2014/main" id="{C8CF99A5-5426-4AEF-919E-264D6387A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EB062-1F01-41B0-998E-5178C0C18143}"/>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303536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4C43-BB80-41D9-8227-9626F2C203A7}"/>
              </a:ext>
            </a:extLst>
          </p:cNvPr>
          <p:cNvSpPr>
            <a:spLocks noGrp="1"/>
          </p:cNvSpPr>
          <p:nvPr>
            <p:ph type="title"/>
          </p:nvPr>
        </p:nvSpPr>
        <p:spPr>
          <a:xfrm>
            <a:off x="665480" y="1823721"/>
            <a:ext cx="8412480" cy="3042919"/>
          </a:xfrm>
        </p:spPr>
        <p:txBody>
          <a:bodyPr anchor="b"/>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E9A76627-1F52-481E-800C-726D998DA038}"/>
              </a:ext>
            </a:extLst>
          </p:cNvPr>
          <p:cNvSpPr>
            <a:spLocks noGrp="1"/>
          </p:cNvSpPr>
          <p:nvPr>
            <p:ph type="body" idx="1"/>
          </p:nvPr>
        </p:nvSpPr>
        <p:spPr>
          <a:xfrm>
            <a:off x="665480" y="4895428"/>
            <a:ext cx="8412480" cy="1600199"/>
          </a:xfrm>
        </p:spPr>
        <p:txBody>
          <a:bodyPr/>
          <a:lstStyle>
            <a:lvl1pPr marL="0" indent="0">
              <a:buNone/>
              <a:defRPr sz="1920">
                <a:solidFill>
                  <a:schemeClr val="tx1">
                    <a:tint val="75000"/>
                  </a:schemeClr>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DC2D27-B703-4C1C-AA45-EB9B55DDBD2E}"/>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5" name="Footer Placeholder 4">
            <a:extLst>
              <a:ext uri="{FF2B5EF4-FFF2-40B4-BE49-F238E27FC236}">
                <a16:creationId xmlns:a16="http://schemas.microsoft.com/office/drawing/2014/main" id="{5EEB216C-51DA-4004-B628-35B4675B9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EE8BF-345E-4B2A-9DAB-FEE0D1CB94DF}"/>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42925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5F28-8585-4112-85C2-8DCB61291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34D44-E1A0-481E-B635-22DCB6C48CD6}"/>
              </a:ext>
            </a:extLst>
          </p:cNvPr>
          <p:cNvSpPr>
            <a:spLocks noGrp="1"/>
          </p:cNvSpPr>
          <p:nvPr>
            <p:ph sz="half" idx="1"/>
          </p:nvPr>
        </p:nvSpPr>
        <p:spPr>
          <a:xfrm>
            <a:off x="670560" y="1947333"/>
            <a:ext cx="414528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EBD08-4ED2-4C55-A1D1-B0F232B33D1D}"/>
              </a:ext>
            </a:extLst>
          </p:cNvPr>
          <p:cNvSpPr>
            <a:spLocks noGrp="1"/>
          </p:cNvSpPr>
          <p:nvPr>
            <p:ph sz="half" idx="2"/>
          </p:nvPr>
        </p:nvSpPr>
        <p:spPr>
          <a:xfrm>
            <a:off x="4937760" y="1947333"/>
            <a:ext cx="414528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1ED61-9D8D-4A9C-82EE-B84775FD0FE2}"/>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6" name="Footer Placeholder 5">
            <a:extLst>
              <a:ext uri="{FF2B5EF4-FFF2-40B4-BE49-F238E27FC236}">
                <a16:creationId xmlns:a16="http://schemas.microsoft.com/office/drawing/2014/main" id="{072245FD-8AA8-4590-9966-683193D52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0A882-3616-47FA-BA62-D771931E88F8}"/>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257144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6283-8CDD-40A9-B1BD-06F8012E3577}"/>
              </a:ext>
            </a:extLst>
          </p:cNvPr>
          <p:cNvSpPr>
            <a:spLocks noGrp="1"/>
          </p:cNvSpPr>
          <p:nvPr>
            <p:ph type="title"/>
          </p:nvPr>
        </p:nvSpPr>
        <p:spPr>
          <a:xfrm>
            <a:off x="671830" y="389467"/>
            <a:ext cx="841248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010D0-195C-45D8-A078-28DF7DCCCFC3}"/>
              </a:ext>
            </a:extLst>
          </p:cNvPr>
          <p:cNvSpPr>
            <a:spLocks noGrp="1"/>
          </p:cNvSpPr>
          <p:nvPr>
            <p:ph type="body" idx="1"/>
          </p:nvPr>
        </p:nvSpPr>
        <p:spPr>
          <a:xfrm>
            <a:off x="671831" y="1793241"/>
            <a:ext cx="412623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a:extLst>
              <a:ext uri="{FF2B5EF4-FFF2-40B4-BE49-F238E27FC236}">
                <a16:creationId xmlns:a16="http://schemas.microsoft.com/office/drawing/2014/main" id="{42792780-55E5-4B3E-BC36-3C27BFB516E2}"/>
              </a:ext>
            </a:extLst>
          </p:cNvPr>
          <p:cNvSpPr>
            <a:spLocks noGrp="1"/>
          </p:cNvSpPr>
          <p:nvPr>
            <p:ph sz="half" idx="2"/>
          </p:nvPr>
        </p:nvSpPr>
        <p:spPr>
          <a:xfrm>
            <a:off x="671831" y="2672080"/>
            <a:ext cx="4126230"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74D27-439A-454C-A0A8-001BF335F7AE}"/>
              </a:ext>
            </a:extLst>
          </p:cNvPr>
          <p:cNvSpPr>
            <a:spLocks noGrp="1"/>
          </p:cNvSpPr>
          <p:nvPr>
            <p:ph type="body" sz="quarter" idx="3"/>
          </p:nvPr>
        </p:nvSpPr>
        <p:spPr>
          <a:xfrm>
            <a:off x="4937760" y="1793241"/>
            <a:ext cx="4146550" cy="87883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a:extLst>
              <a:ext uri="{FF2B5EF4-FFF2-40B4-BE49-F238E27FC236}">
                <a16:creationId xmlns:a16="http://schemas.microsoft.com/office/drawing/2014/main" id="{7361459C-2EB3-444A-A91C-3004AC10194B}"/>
              </a:ext>
            </a:extLst>
          </p:cNvPr>
          <p:cNvSpPr>
            <a:spLocks noGrp="1"/>
          </p:cNvSpPr>
          <p:nvPr>
            <p:ph sz="quarter" idx="4"/>
          </p:nvPr>
        </p:nvSpPr>
        <p:spPr>
          <a:xfrm>
            <a:off x="4937760" y="2672080"/>
            <a:ext cx="4146550"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0A995C-B05C-4D19-AA2E-7AC9F74CEBE6}"/>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8" name="Footer Placeholder 7">
            <a:extLst>
              <a:ext uri="{FF2B5EF4-FFF2-40B4-BE49-F238E27FC236}">
                <a16:creationId xmlns:a16="http://schemas.microsoft.com/office/drawing/2014/main" id="{A3720718-31DF-49AE-AE31-FD3F8343B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4C5771-2386-40AB-8D92-65394B52923E}"/>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54287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8FCE-D4A7-4CBB-B4A1-353710C06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65ABD-CD3C-45E7-835D-8B8C5C5B2263}"/>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4" name="Footer Placeholder 3">
            <a:extLst>
              <a:ext uri="{FF2B5EF4-FFF2-40B4-BE49-F238E27FC236}">
                <a16:creationId xmlns:a16="http://schemas.microsoft.com/office/drawing/2014/main" id="{60BC2C06-431B-4E9C-B4F4-7E5B56DB4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93732-F904-4D76-9302-3E9F33FED8D1}"/>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1725103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A27B1-AFD2-4053-9242-9E454C4CEAB7}"/>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3" name="Footer Placeholder 2">
            <a:extLst>
              <a:ext uri="{FF2B5EF4-FFF2-40B4-BE49-F238E27FC236}">
                <a16:creationId xmlns:a16="http://schemas.microsoft.com/office/drawing/2014/main" id="{C19017E4-A482-4D82-9A3C-13EFC8EDA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0E2A0-CCB1-4CA9-9B00-CBC13685EDE5}"/>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119421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7104-FE1F-4D85-ADDB-4C85C1007BC0}"/>
              </a:ext>
            </a:extLst>
          </p:cNvPr>
          <p:cNvSpPr>
            <a:spLocks noGrp="1"/>
          </p:cNvSpPr>
          <p:nvPr>
            <p:ph type="title"/>
          </p:nvPr>
        </p:nvSpPr>
        <p:spPr>
          <a:xfrm>
            <a:off x="671831" y="487680"/>
            <a:ext cx="3145790" cy="1706880"/>
          </a:xfrm>
        </p:spPr>
        <p:txBody>
          <a:bodyPr anchor="b"/>
          <a:lstStyle>
            <a:lvl1pPr>
              <a:defRPr sz="2560"/>
            </a:lvl1pPr>
          </a:lstStyle>
          <a:p>
            <a:r>
              <a:rPr lang="en-US"/>
              <a:t>Click to edit Master title style</a:t>
            </a:r>
          </a:p>
        </p:txBody>
      </p:sp>
      <p:sp>
        <p:nvSpPr>
          <p:cNvPr id="3" name="Content Placeholder 2">
            <a:extLst>
              <a:ext uri="{FF2B5EF4-FFF2-40B4-BE49-F238E27FC236}">
                <a16:creationId xmlns:a16="http://schemas.microsoft.com/office/drawing/2014/main" id="{8CD0441F-7094-46D4-A976-3BCCBFECE906}"/>
              </a:ext>
            </a:extLst>
          </p:cNvPr>
          <p:cNvSpPr>
            <a:spLocks noGrp="1"/>
          </p:cNvSpPr>
          <p:nvPr>
            <p:ph idx="1"/>
          </p:nvPr>
        </p:nvSpPr>
        <p:spPr>
          <a:xfrm>
            <a:off x="4146550" y="1053254"/>
            <a:ext cx="4937760"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EED02-89D6-4759-AEBA-9CCAF6A970CF}"/>
              </a:ext>
            </a:extLst>
          </p:cNvPr>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203DCF33-77D9-40B5-8849-76A317E9E107}"/>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6" name="Footer Placeholder 5">
            <a:extLst>
              <a:ext uri="{FF2B5EF4-FFF2-40B4-BE49-F238E27FC236}">
                <a16:creationId xmlns:a16="http://schemas.microsoft.com/office/drawing/2014/main" id="{81162094-FAE5-4316-B274-D3D74903B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98030-4784-4E14-BBBE-50F3C19293C2}"/>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172037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D06D-EB9E-43A5-97F7-16B0A5049516}"/>
              </a:ext>
            </a:extLst>
          </p:cNvPr>
          <p:cNvSpPr>
            <a:spLocks noGrp="1"/>
          </p:cNvSpPr>
          <p:nvPr>
            <p:ph type="title"/>
          </p:nvPr>
        </p:nvSpPr>
        <p:spPr>
          <a:xfrm>
            <a:off x="671831" y="487680"/>
            <a:ext cx="3145790" cy="1706880"/>
          </a:xfrm>
        </p:spPr>
        <p:txBody>
          <a:bodyPr anchor="b"/>
          <a:lstStyle>
            <a:lvl1pPr>
              <a:defRPr sz="2560"/>
            </a:lvl1pPr>
          </a:lstStyle>
          <a:p>
            <a:r>
              <a:rPr lang="en-US"/>
              <a:t>Click to edit Master title style</a:t>
            </a:r>
          </a:p>
        </p:txBody>
      </p:sp>
      <p:sp>
        <p:nvSpPr>
          <p:cNvPr id="3" name="Picture Placeholder 2">
            <a:extLst>
              <a:ext uri="{FF2B5EF4-FFF2-40B4-BE49-F238E27FC236}">
                <a16:creationId xmlns:a16="http://schemas.microsoft.com/office/drawing/2014/main" id="{2B6E027B-4E51-4FEB-926D-46D95B21CCDB}"/>
              </a:ext>
            </a:extLst>
          </p:cNvPr>
          <p:cNvSpPr>
            <a:spLocks noGrp="1"/>
          </p:cNvSpPr>
          <p:nvPr>
            <p:ph type="pic" idx="1"/>
          </p:nvPr>
        </p:nvSpPr>
        <p:spPr>
          <a:xfrm>
            <a:off x="4146550" y="1053254"/>
            <a:ext cx="4937760" cy="5198533"/>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endParaRPr lang="en-US"/>
          </a:p>
        </p:txBody>
      </p:sp>
      <p:sp>
        <p:nvSpPr>
          <p:cNvPr id="4" name="Text Placeholder 3">
            <a:extLst>
              <a:ext uri="{FF2B5EF4-FFF2-40B4-BE49-F238E27FC236}">
                <a16:creationId xmlns:a16="http://schemas.microsoft.com/office/drawing/2014/main" id="{B2CEDF56-5AD8-47CA-B668-22E21EC74153}"/>
              </a:ext>
            </a:extLst>
          </p:cNvPr>
          <p:cNvSpPr>
            <a:spLocks noGrp="1"/>
          </p:cNvSpPr>
          <p:nvPr>
            <p:ph type="body" sz="half" idx="2"/>
          </p:nvPr>
        </p:nvSpPr>
        <p:spPr>
          <a:xfrm>
            <a:off x="671831" y="2194560"/>
            <a:ext cx="3145790" cy="4065694"/>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1E88521-4CA8-49AF-9D63-045796DEB5FC}"/>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6" name="Footer Placeholder 5">
            <a:extLst>
              <a:ext uri="{FF2B5EF4-FFF2-40B4-BE49-F238E27FC236}">
                <a16:creationId xmlns:a16="http://schemas.microsoft.com/office/drawing/2014/main" id="{CBD4A79D-6D86-4294-A187-45DF9D46C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9AF5C-FFE3-4D24-B305-93A5840960DA}"/>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1337653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0A77-8E79-4C3B-B82E-40EA5CC94B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D8F559-C052-4F39-AF26-D94D6161CC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171B3-E355-42B1-8917-21E136CB954F}"/>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5" name="Footer Placeholder 4">
            <a:extLst>
              <a:ext uri="{FF2B5EF4-FFF2-40B4-BE49-F238E27FC236}">
                <a16:creationId xmlns:a16="http://schemas.microsoft.com/office/drawing/2014/main" id="{12E03E8E-8EB7-4899-B930-3EDD0CBDE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CBEA3-21E7-4E87-8726-44CBCDCA33E2}"/>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4083747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99212-AE6A-4E81-99B8-BC906BFA491D}"/>
              </a:ext>
            </a:extLst>
          </p:cNvPr>
          <p:cNvSpPr>
            <a:spLocks noGrp="1"/>
          </p:cNvSpPr>
          <p:nvPr>
            <p:ph type="title" orient="vert"/>
          </p:nvPr>
        </p:nvSpPr>
        <p:spPr>
          <a:xfrm>
            <a:off x="6979920" y="389467"/>
            <a:ext cx="2103120" cy="619929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180FFC-9385-4921-A425-1B5073D11606}"/>
              </a:ext>
            </a:extLst>
          </p:cNvPr>
          <p:cNvSpPr>
            <a:spLocks noGrp="1"/>
          </p:cNvSpPr>
          <p:nvPr>
            <p:ph type="body" orient="vert" idx="1"/>
          </p:nvPr>
        </p:nvSpPr>
        <p:spPr>
          <a:xfrm>
            <a:off x="670560" y="389467"/>
            <a:ext cx="6187440" cy="61992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8601A-920F-4BB1-8F56-178CC6079C5C}"/>
              </a:ext>
            </a:extLst>
          </p:cNvPr>
          <p:cNvSpPr>
            <a:spLocks noGrp="1"/>
          </p:cNvSpPr>
          <p:nvPr>
            <p:ph type="dt" sz="half" idx="10"/>
          </p:nvPr>
        </p:nvSpPr>
        <p:spPr/>
        <p:txBody>
          <a:bodyPr/>
          <a:lstStyle/>
          <a:p>
            <a:fld id="{4871F222-3615-40B9-AF90-B676119E3F5A}" type="datetimeFigureOut">
              <a:rPr lang="en-US" smtClean="0"/>
              <a:t>3/20/2023</a:t>
            </a:fld>
            <a:endParaRPr lang="en-US"/>
          </a:p>
        </p:txBody>
      </p:sp>
      <p:sp>
        <p:nvSpPr>
          <p:cNvPr id="5" name="Footer Placeholder 4">
            <a:extLst>
              <a:ext uri="{FF2B5EF4-FFF2-40B4-BE49-F238E27FC236}">
                <a16:creationId xmlns:a16="http://schemas.microsoft.com/office/drawing/2014/main" id="{1D2DAB91-8088-4B65-8DCC-A2D8FCA1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17267-8584-440B-8B39-4D94DEAC9F24}"/>
              </a:ext>
            </a:extLst>
          </p:cNvPr>
          <p:cNvSpPr>
            <a:spLocks noGrp="1"/>
          </p:cNvSpPr>
          <p:nvPr>
            <p:ph type="sldNum" sz="quarter" idx="12"/>
          </p:nvPr>
        </p:nvSpPr>
        <p:spPr/>
        <p:txBody>
          <a:bodyPr/>
          <a:lstStyle/>
          <a:p>
            <a:fld id="{9FAFFAD8-170B-4A6D-B687-718CB35087FE}" type="slidenum">
              <a:rPr lang="en-US" smtClean="0"/>
              <a:t>‹#›</a:t>
            </a:fld>
            <a:endParaRPr lang="en-US"/>
          </a:p>
        </p:txBody>
      </p:sp>
    </p:spTree>
    <p:extLst>
      <p:ext uri="{BB962C8B-B14F-4D97-AF65-F5344CB8AC3E}">
        <p14:creationId xmlns:p14="http://schemas.microsoft.com/office/powerpoint/2010/main" val="270397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7E701-CC1D-4075-8FE1-F5D2EBD6F893}"/>
              </a:ext>
            </a:extLst>
          </p:cNvPr>
          <p:cNvSpPr>
            <a:spLocks noGrp="1"/>
          </p:cNvSpPr>
          <p:nvPr>
            <p:ph type="title"/>
          </p:nvPr>
        </p:nvSpPr>
        <p:spPr>
          <a:xfrm>
            <a:off x="670560" y="389467"/>
            <a:ext cx="8412480"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60140-669D-40BD-A2CF-8531A9F56A24}"/>
              </a:ext>
            </a:extLst>
          </p:cNvPr>
          <p:cNvSpPr>
            <a:spLocks noGrp="1"/>
          </p:cNvSpPr>
          <p:nvPr>
            <p:ph type="body" idx="1"/>
          </p:nvPr>
        </p:nvSpPr>
        <p:spPr>
          <a:xfrm>
            <a:off x="670560" y="1947333"/>
            <a:ext cx="8412480" cy="46414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3C80E-A68E-4D9B-9FCB-8549ED6812BE}"/>
              </a:ext>
            </a:extLst>
          </p:cNvPr>
          <p:cNvSpPr>
            <a:spLocks noGrp="1"/>
          </p:cNvSpPr>
          <p:nvPr>
            <p:ph type="dt" sz="half" idx="2"/>
          </p:nvPr>
        </p:nvSpPr>
        <p:spPr>
          <a:xfrm>
            <a:off x="670560" y="6780107"/>
            <a:ext cx="219456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4871F222-3615-40B9-AF90-B676119E3F5A}" type="datetimeFigureOut">
              <a:rPr lang="en-US" smtClean="0"/>
              <a:t>3/20/2023</a:t>
            </a:fld>
            <a:endParaRPr lang="en-US"/>
          </a:p>
        </p:txBody>
      </p:sp>
      <p:sp>
        <p:nvSpPr>
          <p:cNvPr id="5" name="Footer Placeholder 4">
            <a:extLst>
              <a:ext uri="{FF2B5EF4-FFF2-40B4-BE49-F238E27FC236}">
                <a16:creationId xmlns:a16="http://schemas.microsoft.com/office/drawing/2014/main" id="{5406346D-92CB-4397-8EC4-67BF98F775ED}"/>
              </a:ext>
            </a:extLst>
          </p:cNvPr>
          <p:cNvSpPr>
            <a:spLocks noGrp="1"/>
          </p:cNvSpPr>
          <p:nvPr>
            <p:ph type="ftr" sz="quarter" idx="3"/>
          </p:nvPr>
        </p:nvSpPr>
        <p:spPr>
          <a:xfrm>
            <a:off x="3230880" y="6780107"/>
            <a:ext cx="329184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EDE20-BE53-4A2C-AF68-525722FADDA7}"/>
              </a:ext>
            </a:extLst>
          </p:cNvPr>
          <p:cNvSpPr>
            <a:spLocks noGrp="1"/>
          </p:cNvSpPr>
          <p:nvPr>
            <p:ph type="sldNum" sz="quarter" idx="4"/>
          </p:nvPr>
        </p:nvSpPr>
        <p:spPr>
          <a:xfrm>
            <a:off x="6888480" y="6780107"/>
            <a:ext cx="219456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9FAFFAD8-170B-4A6D-B687-718CB35087FE}" type="slidenum">
              <a:rPr lang="en-US" smtClean="0"/>
              <a:t>‹#›</a:t>
            </a:fld>
            <a:endParaRPr lang="en-US"/>
          </a:p>
        </p:txBody>
      </p:sp>
    </p:spTree>
    <p:extLst>
      <p:ext uri="{BB962C8B-B14F-4D97-AF65-F5344CB8AC3E}">
        <p14:creationId xmlns:p14="http://schemas.microsoft.com/office/powerpoint/2010/main" val="220092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hyperlink" Target="mailto:andrea@vhcf.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us02web.zoom.us/meeting/register/tZEkcOyupjgiGtI1edECSf3ClrR0wEVL-cgo"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hyperlink" Target="http://www.slido.com/" TargetMode="External"/><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5680889"/>
            <a:ext cx="1075704" cy="1648613"/>
          </a:xfrm>
          <a:prstGeom prst="rect">
            <a:avLst/>
          </a:prstGeom>
        </p:spPr>
      </p:pic>
      <p:pic>
        <p:nvPicPr>
          <p:cNvPr id="3" name="Picture 3"/>
          <p:cNvPicPr>
            <a:picLocks noChangeAspect="1"/>
          </p:cNvPicPr>
          <p:nvPr/>
        </p:nvPicPr>
        <p:blipFill>
          <a:blip r:embed="rId5"/>
          <a:srcRect/>
          <a:stretch>
            <a:fillRect/>
          </a:stretch>
        </p:blipFill>
        <p:spPr>
          <a:xfrm>
            <a:off x="543759" y="1748429"/>
            <a:ext cx="2600917" cy="2377526"/>
          </a:xfrm>
          <a:prstGeom prst="rect">
            <a:avLst/>
          </a:prstGeom>
        </p:spPr>
      </p:pic>
      <p:grpSp>
        <p:nvGrpSpPr>
          <p:cNvPr id="4" name="Group 4"/>
          <p:cNvGrpSpPr/>
          <p:nvPr/>
        </p:nvGrpSpPr>
        <p:grpSpPr>
          <a:xfrm>
            <a:off x="3323098" y="1748429"/>
            <a:ext cx="6203452" cy="2705915"/>
            <a:chOff x="0" y="0"/>
            <a:chExt cx="2297575" cy="1002191"/>
          </a:xfrm>
        </p:grpSpPr>
        <p:sp>
          <p:nvSpPr>
            <p:cNvPr id="5" name="Freeform 5"/>
            <p:cNvSpPr/>
            <p:nvPr/>
          </p:nvSpPr>
          <p:spPr>
            <a:xfrm>
              <a:off x="0" y="0"/>
              <a:ext cx="2297575" cy="1002191"/>
            </a:xfrm>
            <a:custGeom>
              <a:avLst/>
              <a:gdLst/>
              <a:ahLst/>
              <a:cxnLst/>
              <a:rect l="l" t="t" r="r" b="b"/>
              <a:pathLst>
                <a:path w="2297575" h="1002191">
                  <a:moveTo>
                    <a:pt x="12480" y="0"/>
                  </a:moveTo>
                  <a:lnTo>
                    <a:pt x="2285095" y="0"/>
                  </a:lnTo>
                  <a:cubicBezTo>
                    <a:pt x="2288405" y="0"/>
                    <a:pt x="2291579" y="1315"/>
                    <a:pt x="2293919" y="3655"/>
                  </a:cubicBezTo>
                  <a:cubicBezTo>
                    <a:pt x="2296260" y="5996"/>
                    <a:pt x="2297575" y="9170"/>
                    <a:pt x="2297575" y="12480"/>
                  </a:cubicBezTo>
                  <a:lnTo>
                    <a:pt x="2297575" y="989711"/>
                  </a:lnTo>
                  <a:cubicBezTo>
                    <a:pt x="2297575" y="996603"/>
                    <a:pt x="2291987" y="1002191"/>
                    <a:pt x="2285095" y="1002191"/>
                  </a:cubicBezTo>
                  <a:lnTo>
                    <a:pt x="12480" y="1002191"/>
                  </a:lnTo>
                  <a:cubicBezTo>
                    <a:pt x="9170" y="1002191"/>
                    <a:pt x="5996" y="1000876"/>
                    <a:pt x="3655" y="998535"/>
                  </a:cubicBezTo>
                  <a:cubicBezTo>
                    <a:pt x="1315" y="996195"/>
                    <a:pt x="0" y="993020"/>
                    <a:pt x="0" y="989711"/>
                  </a:cubicBezTo>
                  <a:lnTo>
                    <a:pt x="0" y="12480"/>
                  </a:lnTo>
                  <a:cubicBezTo>
                    <a:pt x="0" y="9170"/>
                    <a:pt x="1315" y="5996"/>
                    <a:pt x="3655" y="3655"/>
                  </a:cubicBezTo>
                  <a:cubicBezTo>
                    <a:pt x="5996" y="1315"/>
                    <a:pt x="9170" y="0"/>
                    <a:pt x="12480" y="0"/>
                  </a:cubicBezTo>
                  <a:close/>
                </a:path>
              </a:pathLst>
            </a:custGeom>
            <a:solidFill>
              <a:srgbClr val="F4F6FC"/>
            </a:solidFill>
            <a:ln w="66675">
              <a:solidFill>
                <a:srgbClr val="235295"/>
              </a:solidFill>
            </a:ln>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3546124" y="1643654"/>
            <a:ext cx="5980426" cy="2665008"/>
          </a:xfrm>
          <a:prstGeom prst="rect">
            <a:avLst/>
          </a:prstGeom>
        </p:spPr>
        <p:txBody>
          <a:bodyPr lIns="0" tIns="0" rIns="0" bIns="0" rtlCol="0" anchor="t">
            <a:spAutoFit/>
          </a:bodyPr>
          <a:lstStyle/>
          <a:p>
            <a:pPr algn="ctr">
              <a:lnSpc>
                <a:spcPts val="7107"/>
              </a:lnSpc>
            </a:pPr>
            <a:r>
              <a:rPr lang="en-US" sz="5077">
                <a:solidFill>
                  <a:srgbClr val="000000"/>
                </a:solidFill>
                <a:latin typeface="Open Sans Bold"/>
              </a:rPr>
              <a:t>The State of Mental Health </a:t>
            </a:r>
          </a:p>
          <a:p>
            <a:pPr algn="ctr">
              <a:lnSpc>
                <a:spcPts val="7107"/>
              </a:lnSpc>
            </a:pPr>
            <a:r>
              <a:rPr lang="en-US" sz="5077">
                <a:solidFill>
                  <a:srgbClr val="000000"/>
                </a:solidFill>
                <a:latin typeface="Open Sans Bold"/>
              </a:rPr>
              <a:t>of Virginia's Youth</a:t>
            </a:r>
          </a:p>
        </p:txBody>
      </p:sp>
      <p:sp>
        <p:nvSpPr>
          <p:cNvPr id="8" name="TextBox 8"/>
          <p:cNvSpPr txBox="1"/>
          <p:nvPr/>
        </p:nvSpPr>
        <p:spPr>
          <a:xfrm>
            <a:off x="453519" y="5843871"/>
            <a:ext cx="9581886" cy="871217"/>
          </a:xfrm>
          <a:prstGeom prst="rect">
            <a:avLst/>
          </a:prstGeom>
        </p:spPr>
        <p:txBody>
          <a:bodyPr lIns="0" tIns="0" rIns="0" bIns="0" rtlCol="0" anchor="t">
            <a:spAutoFit/>
          </a:bodyPr>
          <a:lstStyle/>
          <a:p>
            <a:pPr algn="ctr">
              <a:lnSpc>
                <a:spcPts val="2380"/>
              </a:lnSpc>
            </a:pPr>
            <a:r>
              <a:rPr lang="en-US" sz="1700">
                <a:solidFill>
                  <a:srgbClr val="A66C98"/>
                </a:solidFill>
                <a:latin typeface="Open Sans Bold"/>
              </a:rPr>
              <a:t>Andrea Lancaster</a:t>
            </a:r>
          </a:p>
          <a:p>
            <a:pPr algn="ctr">
              <a:lnSpc>
                <a:spcPts val="2380"/>
              </a:lnSpc>
            </a:pPr>
            <a:r>
              <a:rPr lang="en-US" sz="1700">
                <a:solidFill>
                  <a:srgbClr val="A66C98"/>
                </a:solidFill>
                <a:latin typeface="Open Sans Bold Italics"/>
              </a:rPr>
              <a:t>Chief Program &amp; Impact Officer</a:t>
            </a:r>
          </a:p>
          <a:p>
            <a:pPr algn="ctr">
              <a:lnSpc>
                <a:spcPts val="2380"/>
              </a:lnSpc>
            </a:pPr>
            <a:r>
              <a:rPr lang="en-US" sz="1700">
                <a:solidFill>
                  <a:srgbClr val="A66C98"/>
                </a:solidFill>
                <a:latin typeface="Open Sans Bold"/>
              </a:rPr>
              <a:t>Virginia Health Care Foundation</a:t>
            </a: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8799701" y="0"/>
            <a:ext cx="907038" cy="13901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grpSp>
        <p:nvGrpSpPr>
          <p:cNvPr id="2" name="Group 2"/>
          <p:cNvGrpSpPr/>
          <p:nvPr/>
        </p:nvGrpSpPr>
        <p:grpSpPr>
          <a:xfrm>
            <a:off x="496390" y="190590"/>
            <a:ext cx="5980610" cy="2732521"/>
            <a:chOff x="0" y="0"/>
            <a:chExt cx="2094856" cy="1012045"/>
          </a:xfrm>
        </p:grpSpPr>
        <p:sp>
          <p:nvSpPr>
            <p:cNvPr id="3" name="Freeform 3"/>
            <p:cNvSpPr/>
            <p:nvPr/>
          </p:nvSpPr>
          <p:spPr>
            <a:xfrm>
              <a:off x="0" y="0"/>
              <a:ext cx="2094856" cy="1012045"/>
            </a:xfrm>
            <a:custGeom>
              <a:avLst/>
              <a:gdLst/>
              <a:ahLst/>
              <a:cxnLst/>
              <a:rect l="l" t="t" r="r" b="b"/>
              <a:pathLst>
                <a:path w="2094856" h="1012045">
                  <a:moveTo>
                    <a:pt x="13688" y="0"/>
                  </a:moveTo>
                  <a:lnTo>
                    <a:pt x="2081169" y="0"/>
                  </a:lnTo>
                  <a:cubicBezTo>
                    <a:pt x="2088728" y="0"/>
                    <a:pt x="2094856" y="6128"/>
                    <a:pt x="2094856" y="13688"/>
                  </a:cubicBezTo>
                  <a:lnTo>
                    <a:pt x="2094856" y="998357"/>
                  </a:lnTo>
                  <a:cubicBezTo>
                    <a:pt x="2094856" y="1005917"/>
                    <a:pt x="2088728" y="1012045"/>
                    <a:pt x="2081169" y="1012045"/>
                  </a:cubicBezTo>
                  <a:lnTo>
                    <a:pt x="13688" y="1012045"/>
                  </a:lnTo>
                  <a:cubicBezTo>
                    <a:pt x="6128" y="1012045"/>
                    <a:pt x="0" y="1005917"/>
                    <a:pt x="0" y="998357"/>
                  </a:cubicBezTo>
                  <a:lnTo>
                    <a:pt x="0" y="13688"/>
                  </a:lnTo>
                  <a:cubicBezTo>
                    <a:pt x="0" y="6128"/>
                    <a:pt x="6128" y="0"/>
                    <a:pt x="13688" y="0"/>
                  </a:cubicBezTo>
                  <a:close/>
                </a:path>
              </a:pathLst>
            </a:custGeom>
            <a:solidFill>
              <a:srgbClr val="F4F6FC"/>
            </a:solidFill>
            <a:ln w="66675">
              <a:solidFill>
                <a:srgbClr val="235295"/>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27513" y="3337972"/>
            <a:ext cx="3901440" cy="2021655"/>
          </a:xfrm>
          <a:prstGeom prst="rect">
            <a:avLst/>
          </a:prstGeom>
        </p:spPr>
      </p:pic>
      <p:sp>
        <p:nvSpPr>
          <p:cNvPr id="6" name="TextBox 6"/>
          <p:cNvSpPr txBox="1"/>
          <p:nvPr/>
        </p:nvSpPr>
        <p:spPr>
          <a:xfrm>
            <a:off x="684659" y="3885283"/>
            <a:ext cx="2576089" cy="2380615"/>
          </a:xfrm>
          <a:prstGeom prst="rect">
            <a:avLst/>
          </a:prstGeom>
        </p:spPr>
        <p:txBody>
          <a:bodyPr lIns="0" tIns="0" rIns="0" bIns="0" rtlCol="0" anchor="t">
            <a:spAutoFit/>
          </a:bodyPr>
          <a:lstStyle/>
          <a:p>
            <a:pPr algn="ctr">
              <a:lnSpc>
                <a:spcPts val="4759"/>
              </a:lnSpc>
            </a:pPr>
            <a:r>
              <a:rPr lang="en-US" sz="3399" u="sng">
                <a:solidFill>
                  <a:srgbClr val="000000"/>
                </a:solidFill>
                <a:latin typeface="Canva Sans Bold"/>
              </a:rPr>
              <a:t>2016</a:t>
            </a:r>
          </a:p>
          <a:p>
            <a:pPr algn="ctr">
              <a:lnSpc>
                <a:spcPts val="4759"/>
              </a:lnSpc>
            </a:pPr>
            <a:r>
              <a:rPr lang="en-US" sz="3399">
                <a:solidFill>
                  <a:srgbClr val="1458B8"/>
                </a:solidFill>
                <a:latin typeface="Canva Sans Bold"/>
              </a:rPr>
              <a:t>6,520</a:t>
            </a:r>
            <a:r>
              <a:rPr lang="en-US" sz="3399">
                <a:solidFill>
                  <a:srgbClr val="000000"/>
                </a:solidFill>
                <a:latin typeface="Canva Sans"/>
              </a:rPr>
              <a:t> </a:t>
            </a:r>
          </a:p>
          <a:p>
            <a:pPr algn="ctr">
              <a:lnSpc>
                <a:spcPts val="4759"/>
              </a:lnSpc>
            </a:pPr>
            <a:r>
              <a:rPr lang="en-US" sz="3399">
                <a:solidFill>
                  <a:srgbClr val="000000"/>
                </a:solidFill>
                <a:latin typeface="Canva Sans"/>
              </a:rPr>
              <a:t>self-harm ED visits</a:t>
            </a:r>
          </a:p>
        </p:txBody>
      </p:sp>
      <p:sp>
        <p:nvSpPr>
          <p:cNvPr id="7" name="TextBox 7"/>
          <p:cNvSpPr txBox="1"/>
          <p:nvPr/>
        </p:nvSpPr>
        <p:spPr>
          <a:xfrm>
            <a:off x="7182553" y="1968185"/>
            <a:ext cx="2382317" cy="2380615"/>
          </a:xfrm>
          <a:prstGeom prst="rect">
            <a:avLst/>
          </a:prstGeom>
        </p:spPr>
        <p:txBody>
          <a:bodyPr lIns="0" tIns="0" rIns="0" bIns="0" rtlCol="0" anchor="t">
            <a:spAutoFit/>
          </a:bodyPr>
          <a:lstStyle/>
          <a:p>
            <a:pPr algn="ctr">
              <a:lnSpc>
                <a:spcPts val="4759"/>
              </a:lnSpc>
            </a:pPr>
            <a:r>
              <a:rPr lang="en-US" sz="3399" u="sng">
                <a:solidFill>
                  <a:srgbClr val="000000"/>
                </a:solidFill>
                <a:latin typeface="Canva Sans Bold"/>
              </a:rPr>
              <a:t>2021</a:t>
            </a:r>
          </a:p>
          <a:p>
            <a:pPr algn="ctr">
              <a:lnSpc>
                <a:spcPts val="4759"/>
              </a:lnSpc>
            </a:pPr>
            <a:r>
              <a:rPr lang="en-US" sz="3399">
                <a:solidFill>
                  <a:srgbClr val="1458B8"/>
                </a:solidFill>
                <a:latin typeface="Canva Sans Bold"/>
              </a:rPr>
              <a:t>14,298</a:t>
            </a:r>
            <a:r>
              <a:rPr lang="en-US" sz="3399">
                <a:solidFill>
                  <a:srgbClr val="000000"/>
                </a:solidFill>
                <a:latin typeface="Canva Sans"/>
              </a:rPr>
              <a:t> self-harm ED visits</a:t>
            </a:r>
          </a:p>
        </p:txBody>
      </p:sp>
      <p:sp>
        <p:nvSpPr>
          <p:cNvPr id="8" name="TextBox 8"/>
          <p:cNvSpPr txBox="1"/>
          <p:nvPr/>
        </p:nvSpPr>
        <p:spPr>
          <a:xfrm>
            <a:off x="496390" y="266157"/>
            <a:ext cx="5828210" cy="2420856"/>
          </a:xfrm>
          <a:prstGeom prst="rect">
            <a:avLst/>
          </a:prstGeom>
        </p:spPr>
        <p:txBody>
          <a:bodyPr wrap="square" lIns="0" tIns="0" rIns="0" bIns="0" rtlCol="0" anchor="t">
            <a:spAutoFit/>
          </a:bodyPr>
          <a:lstStyle/>
          <a:p>
            <a:pPr algn="ctr">
              <a:lnSpc>
                <a:spcPts val="4759"/>
              </a:lnSpc>
            </a:pPr>
            <a:r>
              <a:rPr lang="en-US" sz="3399" u="sng" dirty="0">
                <a:solidFill>
                  <a:srgbClr val="1458B8"/>
                </a:solidFill>
                <a:latin typeface="Canva Sans Bold"/>
              </a:rPr>
              <a:t>119% Increase</a:t>
            </a:r>
            <a:r>
              <a:rPr lang="en-US" sz="3399" dirty="0">
                <a:solidFill>
                  <a:srgbClr val="000000"/>
                </a:solidFill>
                <a:latin typeface="Canva Sans Bold"/>
              </a:rPr>
              <a:t> over 5 years in youth ED visits for self-harm, suicide attempts, and suicidal thoughts </a:t>
            </a: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4290"/>
          <a:stretch>
            <a:fillRect/>
          </a:stretch>
        </p:blipFill>
        <p:spPr>
          <a:xfrm>
            <a:off x="0" y="6265898"/>
            <a:ext cx="684659" cy="1049302"/>
          </a:xfrm>
          <a:prstGeom prst="rect">
            <a:avLst/>
          </a:prstGeom>
        </p:spPr>
      </p:pic>
      <p:pic>
        <p:nvPicPr>
          <p:cNvPr id="10" name="Picture 10"/>
          <p:cNvPicPr>
            <a:picLocks noChangeAspect="1"/>
          </p:cNvPicPr>
          <p:nvPr/>
        </p:nvPicPr>
        <p:blipFill>
          <a:blip r:embed="rId7"/>
          <a:srcRect b="38915"/>
          <a:stretch>
            <a:fillRect/>
          </a:stretch>
        </p:blipFill>
        <p:spPr>
          <a:xfrm>
            <a:off x="8738264" y="36936"/>
            <a:ext cx="1243936" cy="6945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3" name="Group 3"/>
          <p:cNvGrpSpPr/>
          <p:nvPr/>
        </p:nvGrpSpPr>
        <p:grpSpPr>
          <a:xfrm>
            <a:off x="337014" y="731520"/>
            <a:ext cx="9203359" cy="6188521"/>
            <a:chOff x="0" y="0"/>
            <a:chExt cx="3408651" cy="2292045"/>
          </a:xfrm>
        </p:grpSpPr>
        <p:sp>
          <p:nvSpPr>
            <p:cNvPr id="4" name="Freeform 4"/>
            <p:cNvSpPr/>
            <p:nvPr/>
          </p:nvSpPr>
          <p:spPr>
            <a:xfrm>
              <a:off x="0" y="0"/>
              <a:ext cx="3408651" cy="2292045"/>
            </a:xfrm>
            <a:custGeom>
              <a:avLst/>
              <a:gdLst/>
              <a:ahLst/>
              <a:cxnLst/>
              <a:rect l="l" t="t" r="r" b="b"/>
              <a:pathLst>
                <a:path w="3408651" h="2292045">
                  <a:moveTo>
                    <a:pt x="8412" y="0"/>
                  </a:moveTo>
                  <a:lnTo>
                    <a:pt x="3400239" y="0"/>
                  </a:lnTo>
                  <a:cubicBezTo>
                    <a:pt x="3402470" y="0"/>
                    <a:pt x="3404610" y="886"/>
                    <a:pt x="3406187" y="2464"/>
                  </a:cubicBezTo>
                  <a:cubicBezTo>
                    <a:pt x="3407765" y="4041"/>
                    <a:pt x="3408651" y="6181"/>
                    <a:pt x="3408651" y="8412"/>
                  </a:cubicBezTo>
                  <a:lnTo>
                    <a:pt x="3408651" y="2283633"/>
                  </a:lnTo>
                  <a:cubicBezTo>
                    <a:pt x="3408651" y="2288279"/>
                    <a:pt x="3404885" y="2292045"/>
                    <a:pt x="3400239" y="2292045"/>
                  </a:cubicBezTo>
                  <a:lnTo>
                    <a:pt x="8412" y="2292045"/>
                  </a:lnTo>
                  <a:cubicBezTo>
                    <a:pt x="3766" y="2292045"/>
                    <a:pt x="0" y="2288279"/>
                    <a:pt x="0" y="2283633"/>
                  </a:cubicBezTo>
                  <a:lnTo>
                    <a:pt x="0" y="8412"/>
                  </a:lnTo>
                  <a:cubicBezTo>
                    <a:pt x="0" y="3766"/>
                    <a:pt x="3766" y="0"/>
                    <a:pt x="8412"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489414" y="870536"/>
            <a:ext cx="3689201" cy="1292605"/>
            <a:chOff x="0" y="0"/>
            <a:chExt cx="1366371" cy="478742"/>
          </a:xfrm>
        </p:grpSpPr>
        <p:sp>
          <p:nvSpPr>
            <p:cNvPr id="7" name="Freeform 7"/>
            <p:cNvSpPr/>
            <p:nvPr/>
          </p:nvSpPr>
          <p:spPr>
            <a:xfrm>
              <a:off x="0" y="0"/>
              <a:ext cx="1366371" cy="478742"/>
            </a:xfrm>
            <a:custGeom>
              <a:avLst/>
              <a:gdLst/>
              <a:ahLst/>
              <a:cxnLst/>
              <a:rect l="l" t="t" r="r" b="b"/>
              <a:pathLst>
                <a:path w="1366371" h="478742">
                  <a:moveTo>
                    <a:pt x="20985" y="0"/>
                  </a:moveTo>
                  <a:lnTo>
                    <a:pt x="1345385" y="0"/>
                  </a:lnTo>
                  <a:cubicBezTo>
                    <a:pt x="1350951" y="0"/>
                    <a:pt x="1356289" y="2211"/>
                    <a:pt x="1360224" y="6146"/>
                  </a:cubicBezTo>
                  <a:cubicBezTo>
                    <a:pt x="1364160" y="10082"/>
                    <a:pt x="1366371" y="15420"/>
                    <a:pt x="1366371" y="20985"/>
                  </a:cubicBezTo>
                  <a:lnTo>
                    <a:pt x="1366371" y="457757"/>
                  </a:lnTo>
                  <a:cubicBezTo>
                    <a:pt x="1366371" y="469347"/>
                    <a:pt x="1356975" y="478742"/>
                    <a:pt x="1345385" y="478742"/>
                  </a:cubicBezTo>
                  <a:lnTo>
                    <a:pt x="20985" y="478742"/>
                  </a:lnTo>
                  <a:cubicBezTo>
                    <a:pt x="15420" y="478742"/>
                    <a:pt x="10082" y="476531"/>
                    <a:pt x="6146" y="472596"/>
                  </a:cubicBezTo>
                  <a:cubicBezTo>
                    <a:pt x="2211" y="468660"/>
                    <a:pt x="0" y="463323"/>
                    <a:pt x="0" y="457757"/>
                  </a:cubicBezTo>
                  <a:lnTo>
                    <a:pt x="0" y="20985"/>
                  </a:lnTo>
                  <a:cubicBezTo>
                    <a:pt x="0" y="15420"/>
                    <a:pt x="2211" y="10082"/>
                    <a:pt x="6146" y="6146"/>
                  </a:cubicBezTo>
                  <a:cubicBezTo>
                    <a:pt x="10082" y="2211"/>
                    <a:pt x="15420" y="0"/>
                    <a:pt x="20985" y="0"/>
                  </a:cubicBezTo>
                  <a:close/>
                </a:path>
              </a:pathLst>
            </a:custGeom>
            <a:solidFill>
              <a:srgbClr val="F4F6FC"/>
            </a:solidFill>
            <a:ln w="66675">
              <a:solidFill>
                <a:srgbClr val="A66C98"/>
              </a:solidFill>
            </a:ln>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2314337" y="151130"/>
            <a:ext cx="5124926"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Canva Sans Bold"/>
              </a:rPr>
              <a:t>Trauma and Toxic Stress</a:t>
            </a:r>
          </a:p>
        </p:txBody>
      </p:sp>
      <p:sp>
        <p:nvSpPr>
          <p:cNvPr id="10" name="TextBox 10"/>
          <p:cNvSpPr txBox="1"/>
          <p:nvPr/>
        </p:nvSpPr>
        <p:spPr>
          <a:xfrm>
            <a:off x="-150733" y="2223501"/>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44%            35%</a:t>
            </a:r>
          </a:p>
        </p:txBody>
      </p:sp>
      <p:sp>
        <p:nvSpPr>
          <p:cNvPr id="11" name="TextBox 11"/>
          <p:cNvSpPr txBox="1"/>
          <p:nvPr/>
        </p:nvSpPr>
        <p:spPr>
          <a:xfrm>
            <a:off x="664845" y="893533"/>
            <a:ext cx="1451134" cy="1180465"/>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High </a:t>
            </a:r>
          </a:p>
          <a:p>
            <a:pPr algn="ctr">
              <a:lnSpc>
                <a:spcPts val="4759"/>
              </a:lnSpc>
            </a:pPr>
            <a:r>
              <a:rPr lang="en-US" sz="3399">
                <a:solidFill>
                  <a:srgbClr val="000000"/>
                </a:solidFill>
                <a:latin typeface="Canva Sans Bold"/>
              </a:rPr>
              <a:t>School</a:t>
            </a:r>
          </a:p>
        </p:txBody>
      </p:sp>
      <p:sp>
        <p:nvSpPr>
          <p:cNvPr id="12" name="TextBox 12"/>
          <p:cNvSpPr txBox="1"/>
          <p:nvPr/>
        </p:nvSpPr>
        <p:spPr>
          <a:xfrm>
            <a:off x="2576796" y="887278"/>
            <a:ext cx="1601819" cy="1180465"/>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Canva Sans Bold"/>
              </a:rPr>
              <a:t>Middle</a:t>
            </a:r>
          </a:p>
          <a:p>
            <a:pPr algn="ctr">
              <a:lnSpc>
                <a:spcPts val="4759"/>
              </a:lnSpc>
            </a:pPr>
            <a:r>
              <a:rPr lang="en-US" sz="3399" dirty="0">
                <a:solidFill>
                  <a:srgbClr val="000000"/>
                </a:solidFill>
                <a:latin typeface="Canva Sans Bold"/>
              </a:rPr>
              <a:t>School</a:t>
            </a:r>
          </a:p>
        </p:txBody>
      </p:sp>
      <p:sp>
        <p:nvSpPr>
          <p:cNvPr id="13" name="TextBox 13"/>
          <p:cNvSpPr txBox="1"/>
          <p:nvPr/>
        </p:nvSpPr>
        <p:spPr>
          <a:xfrm>
            <a:off x="4043765" y="2264756"/>
            <a:ext cx="4594406" cy="372745"/>
          </a:xfrm>
          <a:prstGeom prst="rect">
            <a:avLst/>
          </a:prstGeom>
        </p:spPr>
        <p:txBody>
          <a:bodyPr lIns="0" tIns="0" rIns="0" bIns="0" rtlCol="0" anchor="t">
            <a:spAutoFit/>
          </a:bodyPr>
          <a:lstStyle/>
          <a:p>
            <a:pPr>
              <a:lnSpc>
                <a:spcPts val="3079"/>
              </a:lnSpc>
            </a:pPr>
            <a:r>
              <a:rPr lang="en-US" sz="2199" dirty="0">
                <a:solidFill>
                  <a:srgbClr val="000000"/>
                </a:solidFill>
                <a:latin typeface="Canva Sans"/>
              </a:rPr>
              <a:t>Bullying is a problem at my school</a:t>
            </a:r>
          </a:p>
        </p:txBody>
      </p:sp>
      <p:sp>
        <p:nvSpPr>
          <p:cNvPr id="14" name="TextBox 14"/>
          <p:cNvSpPr txBox="1"/>
          <p:nvPr/>
        </p:nvSpPr>
        <p:spPr>
          <a:xfrm>
            <a:off x="4043765" y="3168125"/>
            <a:ext cx="5766985" cy="763270"/>
          </a:xfrm>
          <a:prstGeom prst="rect">
            <a:avLst/>
          </a:prstGeom>
        </p:spPr>
        <p:txBody>
          <a:bodyPr lIns="0" tIns="0" rIns="0" bIns="0" rtlCol="0" anchor="t">
            <a:spAutoFit/>
          </a:bodyPr>
          <a:lstStyle/>
          <a:p>
            <a:pPr>
              <a:lnSpc>
                <a:spcPts val="3079"/>
              </a:lnSpc>
            </a:pPr>
            <a:r>
              <a:rPr lang="en-US" sz="2199">
                <a:solidFill>
                  <a:srgbClr val="000000"/>
                </a:solidFill>
                <a:latin typeface="Canva Sans"/>
              </a:rPr>
              <a:t>Ever lived with someone with problem with drugs or alcohol</a:t>
            </a:r>
          </a:p>
        </p:txBody>
      </p:sp>
      <p:sp>
        <p:nvSpPr>
          <p:cNvPr id="15" name="TextBox 15"/>
          <p:cNvSpPr txBox="1"/>
          <p:nvPr/>
        </p:nvSpPr>
        <p:spPr>
          <a:xfrm>
            <a:off x="-179752" y="3156878"/>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27%             18%</a:t>
            </a:r>
          </a:p>
        </p:txBody>
      </p:sp>
      <p:sp>
        <p:nvSpPr>
          <p:cNvPr id="16" name="TextBox 16"/>
          <p:cNvSpPr txBox="1"/>
          <p:nvPr/>
        </p:nvSpPr>
        <p:spPr>
          <a:xfrm>
            <a:off x="-150733" y="4286104"/>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32%             20%</a:t>
            </a:r>
          </a:p>
        </p:txBody>
      </p:sp>
      <p:sp>
        <p:nvSpPr>
          <p:cNvPr id="17" name="TextBox 17"/>
          <p:cNvSpPr txBox="1"/>
          <p:nvPr/>
        </p:nvSpPr>
        <p:spPr>
          <a:xfrm>
            <a:off x="-150733" y="5453991"/>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12%             11%</a:t>
            </a:r>
          </a:p>
        </p:txBody>
      </p:sp>
      <p:sp>
        <p:nvSpPr>
          <p:cNvPr id="18" name="TextBox 18"/>
          <p:cNvSpPr txBox="1"/>
          <p:nvPr/>
        </p:nvSpPr>
        <p:spPr>
          <a:xfrm>
            <a:off x="4043765" y="4295629"/>
            <a:ext cx="5766985" cy="763270"/>
          </a:xfrm>
          <a:prstGeom prst="rect">
            <a:avLst/>
          </a:prstGeom>
        </p:spPr>
        <p:txBody>
          <a:bodyPr lIns="0" tIns="0" rIns="0" bIns="0" rtlCol="0" anchor="t">
            <a:spAutoFit/>
          </a:bodyPr>
          <a:lstStyle/>
          <a:p>
            <a:pPr>
              <a:lnSpc>
                <a:spcPts val="3079"/>
              </a:lnSpc>
            </a:pPr>
            <a:r>
              <a:rPr lang="en-US" sz="2199">
                <a:solidFill>
                  <a:srgbClr val="000000"/>
                </a:solidFill>
                <a:latin typeface="Canva Sans"/>
              </a:rPr>
              <a:t>Ever lived with someone who was depressed, mentally ill, or suicidal</a:t>
            </a:r>
          </a:p>
        </p:txBody>
      </p:sp>
      <p:sp>
        <p:nvSpPr>
          <p:cNvPr id="19" name="TextBox 19"/>
          <p:cNvSpPr txBox="1"/>
          <p:nvPr/>
        </p:nvSpPr>
        <p:spPr>
          <a:xfrm>
            <a:off x="4043765" y="5282541"/>
            <a:ext cx="5766985" cy="1153795"/>
          </a:xfrm>
          <a:prstGeom prst="rect">
            <a:avLst/>
          </a:prstGeom>
        </p:spPr>
        <p:txBody>
          <a:bodyPr lIns="0" tIns="0" rIns="0" bIns="0" rtlCol="0" anchor="t">
            <a:spAutoFit/>
          </a:bodyPr>
          <a:lstStyle/>
          <a:p>
            <a:pPr>
              <a:lnSpc>
                <a:spcPts val="3079"/>
              </a:lnSpc>
            </a:pPr>
            <a:r>
              <a:rPr lang="en-US" sz="2199">
                <a:solidFill>
                  <a:srgbClr val="000000"/>
                </a:solidFill>
                <a:latin typeface="Canva Sans"/>
              </a:rPr>
              <a:t>Ever separated from parent/guardian because they went to jail, prison, or detention center</a:t>
            </a:r>
          </a:p>
        </p:txBody>
      </p:sp>
      <p:sp>
        <p:nvSpPr>
          <p:cNvPr id="20" name="AutoShape 20"/>
          <p:cNvSpPr/>
          <p:nvPr/>
        </p:nvSpPr>
        <p:spPr>
          <a:xfrm rot="-5400000">
            <a:off x="490931" y="4143229"/>
            <a:ext cx="3744204" cy="0"/>
          </a:xfrm>
          <a:prstGeom prst="line">
            <a:avLst/>
          </a:prstGeom>
          <a:ln w="38100" cap="rnd">
            <a:solidFill>
              <a:srgbClr val="2F5F98"/>
            </a:solidFill>
            <a:prstDash val="solid"/>
            <a:headEnd type="none" w="sm" len="sm"/>
            <a:tailEnd type="none" w="sm" len="sm"/>
          </a:ln>
        </p:spPr>
      </p:sp>
      <p:pic>
        <p:nvPicPr>
          <p:cNvPr id="21" name="Picture 21"/>
          <p:cNvPicPr>
            <a:picLocks noChangeAspect="1"/>
          </p:cNvPicPr>
          <p:nvPr/>
        </p:nvPicPr>
        <p:blipFill>
          <a:blip r:embed="rId5"/>
          <a:srcRect b="38915"/>
          <a:stretch>
            <a:fillRect/>
          </a:stretch>
        </p:blipFill>
        <p:spPr>
          <a:xfrm>
            <a:off x="8795414" y="65511"/>
            <a:ext cx="1243936" cy="6945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sp>
        <p:nvSpPr>
          <p:cNvPr id="2" name="TextBox 2"/>
          <p:cNvSpPr txBox="1"/>
          <p:nvPr/>
        </p:nvSpPr>
        <p:spPr>
          <a:xfrm>
            <a:off x="1770162" y="160020"/>
            <a:ext cx="6213277" cy="1028700"/>
          </a:xfrm>
          <a:prstGeom prst="rect">
            <a:avLst/>
          </a:prstGeom>
        </p:spPr>
        <p:txBody>
          <a:bodyPr lIns="0" tIns="0" rIns="0" bIns="0" rtlCol="0" anchor="t">
            <a:spAutoFit/>
          </a:bodyPr>
          <a:lstStyle/>
          <a:p>
            <a:pPr algn="ctr">
              <a:lnSpc>
                <a:spcPts val="8400"/>
              </a:lnSpc>
            </a:pPr>
            <a:r>
              <a:rPr lang="en-US" sz="6000">
                <a:solidFill>
                  <a:srgbClr val="000000"/>
                </a:solidFill>
                <a:latin typeface="Open Sans"/>
              </a:rPr>
              <a:t>CDC Pulse Survey</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4" name="Group 4"/>
          <p:cNvGrpSpPr/>
          <p:nvPr/>
        </p:nvGrpSpPr>
        <p:grpSpPr>
          <a:xfrm>
            <a:off x="361512" y="1331066"/>
            <a:ext cx="9049759" cy="5833934"/>
            <a:chOff x="0" y="0"/>
            <a:chExt cx="3351762" cy="2160716"/>
          </a:xfrm>
        </p:grpSpPr>
        <p:sp>
          <p:nvSpPr>
            <p:cNvPr id="5" name="Freeform 5"/>
            <p:cNvSpPr/>
            <p:nvPr/>
          </p:nvSpPr>
          <p:spPr>
            <a:xfrm>
              <a:off x="0" y="0"/>
              <a:ext cx="3351762" cy="2160716"/>
            </a:xfrm>
            <a:custGeom>
              <a:avLst/>
              <a:gdLst/>
              <a:ahLst/>
              <a:cxnLst/>
              <a:rect l="l" t="t" r="r" b="b"/>
              <a:pathLst>
                <a:path w="3351762" h="2160716">
                  <a:moveTo>
                    <a:pt x="8555" y="0"/>
                  </a:moveTo>
                  <a:lnTo>
                    <a:pt x="3343208" y="0"/>
                  </a:lnTo>
                  <a:cubicBezTo>
                    <a:pt x="3347932" y="0"/>
                    <a:pt x="3351762" y="3830"/>
                    <a:pt x="3351762" y="8555"/>
                  </a:cubicBezTo>
                  <a:lnTo>
                    <a:pt x="3351762" y="2152161"/>
                  </a:lnTo>
                  <a:cubicBezTo>
                    <a:pt x="3351762" y="2156886"/>
                    <a:pt x="3347932" y="2160716"/>
                    <a:pt x="3343208" y="2160716"/>
                  </a:cubicBezTo>
                  <a:lnTo>
                    <a:pt x="8555" y="2160716"/>
                  </a:lnTo>
                  <a:cubicBezTo>
                    <a:pt x="3830" y="2160716"/>
                    <a:pt x="0" y="2156886"/>
                    <a:pt x="0" y="2152161"/>
                  </a:cubicBezTo>
                  <a:lnTo>
                    <a:pt x="0" y="8555"/>
                  </a:lnTo>
                  <a:cubicBezTo>
                    <a:pt x="0" y="3830"/>
                    <a:pt x="3830" y="0"/>
                    <a:pt x="8555" y="0"/>
                  </a:cubicBezTo>
                  <a:close/>
                </a:path>
              </a:pathLst>
            </a:custGeom>
            <a:solidFill>
              <a:srgbClr val="F4F6FC"/>
            </a:solidFill>
            <a:ln w="66675">
              <a:solidFill>
                <a:srgbClr val="235295"/>
              </a:solidFill>
            </a:ln>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7" name="Group 7"/>
          <p:cNvGrpSpPr/>
          <p:nvPr/>
        </p:nvGrpSpPr>
        <p:grpSpPr>
          <a:xfrm>
            <a:off x="684659" y="1466636"/>
            <a:ext cx="4991563" cy="5238294"/>
            <a:chOff x="0" y="-28575"/>
            <a:chExt cx="6655417" cy="6984392"/>
          </a:xfrm>
        </p:grpSpPr>
        <p:sp>
          <p:nvSpPr>
            <p:cNvPr id="8" name="TextBox 8"/>
            <p:cNvSpPr txBox="1"/>
            <p:nvPr/>
          </p:nvSpPr>
          <p:spPr>
            <a:xfrm rot="-2700000">
              <a:off x="624228" y="6401868"/>
              <a:ext cx="557956"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June</a:t>
              </a:r>
            </a:p>
          </p:txBody>
        </p:sp>
        <p:sp>
          <p:nvSpPr>
            <p:cNvPr id="9" name="TextBox 9"/>
            <p:cNvSpPr txBox="1"/>
            <p:nvPr/>
          </p:nvSpPr>
          <p:spPr>
            <a:xfrm rot="-2700000">
              <a:off x="1355244" y="6374001"/>
              <a:ext cx="479137"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July</a:t>
              </a:r>
            </a:p>
          </p:txBody>
        </p:sp>
        <p:sp>
          <p:nvSpPr>
            <p:cNvPr id="10" name="TextBox 10"/>
            <p:cNvSpPr txBox="1"/>
            <p:nvPr/>
          </p:nvSpPr>
          <p:spPr>
            <a:xfrm rot="18900000">
              <a:off x="1750047" y="6462324"/>
              <a:ext cx="861977" cy="318121"/>
            </a:xfrm>
            <a:prstGeom prst="rect">
              <a:avLst/>
            </a:prstGeom>
          </p:spPr>
          <p:txBody>
            <a:bodyPr wrap="square" lIns="0" tIns="0" rIns="0" bIns="0" rtlCol="0" anchor="t">
              <a:spAutoFit/>
            </a:bodyPr>
            <a:lstStyle/>
            <a:p>
              <a:pPr algn="ctr">
                <a:lnSpc>
                  <a:spcPts val="1954"/>
                </a:lnSpc>
              </a:pPr>
              <a:r>
                <a:rPr lang="en-US" sz="1396" dirty="0">
                  <a:solidFill>
                    <a:srgbClr val="000000"/>
                  </a:solidFill>
                  <a:latin typeface="Canva Sans"/>
                </a:rPr>
                <a:t>August</a:t>
              </a:r>
            </a:p>
          </p:txBody>
        </p:sp>
        <p:sp>
          <p:nvSpPr>
            <p:cNvPr id="11" name="TextBox 11"/>
            <p:cNvSpPr txBox="1"/>
            <p:nvPr/>
          </p:nvSpPr>
          <p:spPr>
            <a:xfrm rot="-2700000">
              <a:off x="2009075" y="6653035"/>
              <a:ext cx="1268365"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September</a:t>
              </a:r>
            </a:p>
          </p:txBody>
        </p:sp>
        <p:sp>
          <p:nvSpPr>
            <p:cNvPr id="12" name="TextBox 12"/>
            <p:cNvSpPr txBox="1"/>
            <p:nvPr/>
          </p:nvSpPr>
          <p:spPr>
            <a:xfrm rot="-2700000">
              <a:off x="2948116" y="6539001"/>
              <a:ext cx="945829"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October</a:t>
              </a:r>
            </a:p>
          </p:txBody>
        </p:sp>
        <p:sp>
          <p:nvSpPr>
            <p:cNvPr id="13" name="TextBox 13"/>
            <p:cNvSpPr txBox="1"/>
            <p:nvPr/>
          </p:nvSpPr>
          <p:spPr>
            <a:xfrm rot="-2700000">
              <a:off x="3394757" y="6628927"/>
              <a:ext cx="1200176"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November</a:t>
              </a:r>
            </a:p>
          </p:txBody>
        </p:sp>
        <p:sp>
          <p:nvSpPr>
            <p:cNvPr id="14" name="TextBox 14"/>
            <p:cNvSpPr txBox="1"/>
            <p:nvPr/>
          </p:nvSpPr>
          <p:spPr>
            <a:xfrm rot="-2700000">
              <a:off x="4071001" y="6623747"/>
              <a:ext cx="1185527"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December</a:t>
              </a:r>
            </a:p>
          </p:txBody>
        </p:sp>
        <p:sp>
          <p:nvSpPr>
            <p:cNvPr id="15" name="TextBox 15"/>
            <p:cNvSpPr txBox="1"/>
            <p:nvPr/>
          </p:nvSpPr>
          <p:spPr>
            <a:xfrm rot="-2700000">
              <a:off x="4962794" y="6529285"/>
              <a:ext cx="918346"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January</a:t>
              </a:r>
            </a:p>
          </p:txBody>
        </p:sp>
        <p:sp>
          <p:nvSpPr>
            <p:cNvPr id="16" name="TextBox 16"/>
            <p:cNvSpPr txBox="1"/>
            <p:nvPr/>
          </p:nvSpPr>
          <p:spPr>
            <a:xfrm rot="-2700000">
              <a:off x="5532037" y="6568426"/>
              <a:ext cx="1029056" cy="302782"/>
            </a:xfrm>
            <a:prstGeom prst="rect">
              <a:avLst/>
            </a:prstGeom>
          </p:spPr>
          <p:txBody>
            <a:bodyPr lIns="0" tIns="0" rIns="0" bIns="0" rtlCol="0" anchor="t">
              <a:spAutoFit/>
            </a:bodyPr>
            <a:lstStyle/>
            <a:p>
              <a:pPr algn="ctr">
                <a:lnSpc>
                  <a:spcPts val="1954"/>
                </a:lnSpc>
              </a:pPr>
              <a:r>
                <a:rPr lang="en-US" sz="1396">
                  <a:solidFill>
                    <a:srgbClr val="000000"/>
                  </a:solidFill>
                  <a:latin typeface="Canva Sans"/>
                </a:rPr>
                <a:t>February</a:t>
              </a:r>
            </a:p>
          </p:txBody>
        </p:sp>
        <p:grpSp>
          <p:nvGrpSpPr>
            <p:cNvPr id="17" name="Group 17"/>
            <p:cNvGrpSpPr>
              <a:grpSpLocks noChangeAspect="1"/>
            </p:cNvGrpSpPr>
            <p:nvPr/>
          </p:nvGrpSpPr>
          <p:grpSpPr>
            <a:xfrm>
              <a:off x="681759" y="137104"/>
              <a:ext cx="5973658" cy="5973658"/>
              <a:chOff x="0" y="0"/>
              <a:chExt cx="7315200" cy="7315200"/>
            </a:xfrm>
          </p:grpSpPr>
          <p:sp>
            <p:nvSpPr>
              <p:cNvPr id="18" name="Freeform 18"/>
              <p:cNvSpPr/>
              <p:nvPr/>
            </p:nvSpPr>
            <p:spPr>
              <a:xfrm>
                <a:off x="0" y="-63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alpha val="24706"/>
                </a:srgbClr>
              </a:solidFill>
            </p:spPr>
          </p:sp>
          <p:sp>
            <p:nvSpPr>
              <p:cNvPr id="19" name="Freeform 19"/>
              <p:cNvSpPr/>
              <p:nvPr/>
            </p:nvSpPr>
            <p:spPr>
              <a:xfrm>
                <a:off x="0" y="24320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alpha val="24706"/>
                </a:srgbClr>
              </a:solidFill>
            </p:spPr>
          </p:sp>
          <p:sp>
            <p:nvSpPr>
              <p:cNvPr id="20" name="Freeform 20"/>
              <p:cNvSpPr/>
              <p:nvPr/>
            </p:nvSpPr>
            <p:spPr>
              <a:xfrm>
                <a:off x="0" y="48704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alpha val="24706"/>
                </a:srgbClr>
              </a:solidFill>
            </p:spPr>
          </p:sp>
          <p:sp>
            <p:nvSpPr>
              <p:cNvPr id="21" name="Freeform 21"/>
              <p:cNvSpPr/>
              <p:nvPr/>
            </p:nvSpPr>
            <p:spPr>
              <a:xfrm>
                <a:off x="0" y="7308850"/>
                <a:ext cx="7315200" cy="12700"/>
              </a:xfrm>
              <a:custGeom>
                <a:avLst/>
                <a:gdLst/>
                <a:ahLst/>
                <a:cxnLst/>
                <a:rect l="l" t="t" r="r" b="b"/>
                <a:pathLst>
                  <a:path w="7315200" h="12700">
                    <a:moveTo>
                      <a:pt x="0" y="0"/>
                    </a:moveTo>
                    <a:lnTo>
                      <a:pt x="7315200" y="0"/>
                    </a:lnTo>
                    <a:lnTo>
                      <a:pt x="7315200" y="12700"/>
                    </a:lnTo>
                    <a:lnTo>
                      <a:pt x="0" y="12700"/>
                    </a:lnTo>
                    <a:close/>
                  </a:path>
                </a:pathLst>
              </a:custGeom>
              <a:solidFill>
                <a:srgbClr val="000000">
                  <a:alpha val="60000"/>
                </a:srgbClr>
              </a:solidFill>
            </p:spPr>
          </p:sp>
        </p:grpSp>
        <p:sp>
          <p:nvSpPr>
            <p:cNvPr id="22" name="TextBox 22"/>
            <p:cNvSpPr txBox="1"/>
            <p:nvPr/>
          </p:nvSpPr>
          <p:spPr>
            <a:xfrm>
              <a:off x="49392" y="-28575"/>
              <a:ext cx="514139" cy="302782"/>
            </a:xfrm>
            <a:prstGeom prst="rect">
              <a:avLst/>
            </a:prstGeom>
          </p:spPr>
          <p:txBody>
            <a:bodyPr lIns="0" tIns="0" rIns="0" bIns="0" rtlCol="0" anchor="t">
              <a:spAutoFit/>
            </a:bodyPr>
            <a:lstStyle/>
            <a:p>
              <a:pPr algn="r">
                <a:lnSpc>
                  <a:spcPts val="1954"/>
                </a:lnSpc>
              </a:pPr>
              <a:r>
                <a:rPr lang="en-US" sz="1396">
                  <a:solidFill>
                    <a:srgbClr val="000000"/>
                  </a:solidFill>
                  <a:latin typeface="Canva Sans"/>
                </a:rPr>
                <a:t>75% </a:t>
              </a:r>
            </a:p>
          </p:txBody>
        </p:sp>
        <p:sp>
          <p:nvSpPr>
            <p:cNvPr id="23" name="TextBox 23"/>
            <p:cNvSpPr txBox="1"/>
            <p:nvPr/>
          </p:nvSpPr>
          <p:spPr>
            <a:xfrm>
              <a:off x="0" y="1962644"/>
              <a:ext cx="563531" cy="302782"/>
            </a:xfrm>
            <a:prstGeom prst="rect">
              <a:avLst/>
            </a:prstGeom>
          </p:spPr>
          <p:txBody>
            <a:bodyPr lIns="0" tIns="0" rIns="0" bIns="0" rtlCol="0" anchor="t">
              <a:spAutoFit/>
            </a:bodyPr>
            <a:lstStyle/>
            <a:p>
              <a:pPr algn="r">
                <a:lnSpc>
                  <a:spcPts val="1954"/>
                </a:lnSpc>
              </a:pPr>
              <a:r>
                <a:rPr lang="en-US" sz="1396">
                  <a:solidFill>
                    <a:srgbClr val="000000"/>
                  </a:solidFill>
                  <a:latin typeface="Canva Sans"/>
                </a:rPr>
                <a:t>50% </a:t>
              </a:r>
            </a:p>
          </p:txBody>
        </p:sp>
        <p:sp>
          <p:nvSpPr>
            <p:cNvPr id="24" name="TextBox 24"/>
            <p:cNvSpPr txBox="1"/>
            <p:nvPr/>
          </p:nvSpPr>
          <p:spPr>
            <a:xfrm>
              <a:off x="36298" y="3953864"/>
              <a:ext cx="527232" cy="302782"/>
            </a:xfrm>
            <a:prstGeom prst="rect">
              <a:avLst/>
            </a:prstGeom>
          </p:spPr>
          <p:txBody>
            <a:bodyPr lIns="0" tIns="0" rIns="0" bIns="0" rtlCol="0" anchor="t">
              <a:spAutoFit/>
            </a:bodyPr>
            <a:lstStyle/>
            <a:p>
              <a:pPr algn="r">
                <a:lnSpc>
                  <a:spcPts val="1954"/>
                </a:lnSpc>
              </a:pPr>
              <a:r>
                <a:rPr lang="en-US" sz="1396">
                  <a:solidFill>
                    <a:srgbClr val="000000"/>
                  </a:solidFill>
                  <a:latin typeface="Canva Sans"/>
                </a:rPr>
                <a:t>25% </a:t>
              </a:r>
            </a:p>
          </p:txBody>
        </p:sp>
        <p:sp>
          <p:nvSpPr>
            <p:cNvPr id="25" name="TextBox 25"/>
            <p:cNvSpPr txBox="1"/>
            <p:nvPr/>
          </p:nvSpPr>
          <p:spPr>
            <a:xfrm>
              <a:off x="139748" y="5945083"/>
              <a:ext cx="423782" cy="302782"/>
            </a:xfrm>
            <a:prstGeom prst="rect">
              <a:avLst/>
            </a:prstGeom>
          </p:spPr>
          <p:txBody>
            <a:bodyPr lIns="0" tIns="0" rIns="0" bIns="0" rtlCol="0" anchor="t">
              <a:spAutoFit/>
            </a:bodyPr>
            <a:lstStyle/>
            <a:p>
              <a:pPr algn="r">
                <a:lnSpc>
                  <a:spcPts val="1954"/>
                </a:lnSpc>
              </a:pPr>
              <a:r>
                <a:rPr lang="en-US" sz="1396">
                  <a:solidFill>
                    <a:srgbClr val="000000"/>
                  </a:solidFill>
                  <a:latin typeface="Canva Sans"/>
                </a:rPr>
                <a:t>0% </a:t>
              </a:r>
            </a:p>
          </p:txBody>
        </p:sp>
        <p:grpSp>
          <p:nvGrpSpPr>
            <p:cNvPr id="26" name="Group 26"/>
            <p:cNvGrpSpPr>
              <a:grpSpLocks noChangeAspect="1"/>
            </p:cNvGrpSpPr>
            <p:nvPr/>
          </p:nvGrpSpPr>
          <p:grpSpPr>
            <a:xfrm>
              <a:off x="961774" y="1041034"/>
              <a:ext cx="5413627" cy="1218792"/>
              <a:chOff x="342900" y="1106932"/>
              <a:chExt cx="6629400" cy="1492504"/>
            </a:xfrm>
          </p:grpSpPr>
          <p:sp>
            <p:nvSpPr>
              <p:cNvPr id="27" name="Freeform 27"/>
              <p:cNvSpPr/>
              <p:nvPr/>
            </p:nvSpPr>
            <p:spPr>
              <a:xfrm>
                <a:off x="342900" y="1528631"/>
                <a:ext cx="908201" cy="777913"/>
              </a:xfrm>
              <a:custGeom>
                <a:avLst/>
                <a:gdLst/>
                <a:ahLst/>
                <a:cxnLst/>
                <a:rect l="l" t="t" r="r" b="b"/>
                <a:pathLst>
                  <a:path w="908201" h="777913">
                    <a:moveTo>
                      <a:pt x="127000" y="714697"/>
                    </a:moveTo>
                    <a:cubicBezTo>
                      <a:pt x="126844" y="679738"/>
                      <a:pt x="98460" y="651480"/>
                      <a:pt x="63500" y="651480"/>
                    </a:cubicBezTo>
                    <a:cubicBezTo>
                      <a:pt x="28540" y="651480"/>
                      <a:pt x="156" y="679738"/>
                      <a:pt x="0" y="714697"/>
                    </a:cubicBezTo>
                    <a:cubicBezTo>
                      <a:pt x="156" y="749656"/>
                      <a:pt x="28540" y="777914"/>
                      <a:pt x="63500" y="777914"/>
                    </a:cubicBezTo>
                    <a:cubicBezTo>
                      <a:pt x="98460" y="777914"/>
                      <a:pt x="126844" y="749656"/>
                      <a:pt x="127000" y="714697"/>
                    </a:cubicBezTo>
                    <a:close/>
                    <a:moveTo>
                      <a:pt x="45121" y="692817"/>
                    </a:moveTo>
                    <a:cubicBezTo>
                      <a:pt x="33120" y="702989"/>
                      <a:pt x="31599" y="720948"/>
                      <a:pt x="41718" y="732994"/>
                    </a:cubicBezTo>
                    <a:cubicBezTo>
                      <a:pt x="51836" y="745040"/>
                      <a:pt x="69788" y="746642"/>
                      <a:pt x="81879" y="736577"/>
                    </a:cubicBezTo>
                    <a:lnTo>
                      <a:pt x="894679" y="53825"/>
                    </a:lnTo>
                    <a:cubicBezTo>
                      <a:pt x="906680" y="43653"/>
                      <a:pt x="908201" y="25694"/>
                      <a:pt x="898082" y="13648"/>
                    </a:cubicBezTo>
                    <a:cubicBezTo>
                      <a:pt x="887964" y="1602"/>
                      <a:pt x="870012" y="0"/>
                      <a:pt x="857921" y="10065"/>
                    </a:cubicBezTo>
                    <a:close/>
                  </a:path>
                </a:pathLst>
              </a:custGeom>
              <a:solidFill>
                <a:srgbClr val="A66C98"/>
              </a:solidFill>
            </p:spPr>
          </p:sp>
          <p:sp>
            <p:nvSpPr>
              <p:cNvPr id="28" name="Freeform 28"/>
              <p:cNvSpPr/>
              <p:nvPr/>
            </p:nvSpPr>
            <p:spPr>
              <a:xfrm>
                <a:off x="1155700" y="1497359"/>
                <a:ext cx="907633" cy="289678"/>
              </a:xfrm>
              <a:custGeom>
                <a:avLst/>
                <a:gdLst/>
                <a:ahLst/>
                <a:cxnLst/>
                <a:rect l="l" t="t" r="r" b="b"/>
                <a:pathLst>
                  <a:path w="907633" h="289678">
                    <a:moveTo>
                      <a:pt x="127000" y="63217"/>
                    </a:moveTo>
                    <a:cubicBezTo>
                      <a:pt x="126844" y="28258"/>
                      <a:pt x="98460" y="0"/>
                      <a:pt x="63500" y="0"/>
                    </a:cubicBezTo>
                    <a:cubicBezTo>
                      <a:pt x="28540" y="0"/>
                      <a:pt x="156" y="28258"/>
                      <a:pt x="0" y="63217"/>
                    </a:cubicBezTo>
                    <a:cubicBezTo>
                      <a:pt x="156" y="98176"/>
                      <a:pt x="28540" y="126434"/>
                      <a:pt x="63500" y="126434"/>
                    </a:cubicBezTo>
                    <a:cubicBezTo>
                      <a:pt x="98460" y="126434"/>
                      <a:pt x="126844" y="98176"/>
                      <a:pt x="127000" y="63217"/>
                    </a:cubicBezTo>
                    <a:close/>
                    <a:moveTo>
                      <a:pt x="70169" y="35431"/>
                    </a:moveTo>
                    <a:cubicBezTo>
                      <a:pt x="54855" y="31828"/>
                      <a:pt x="39509" y="41281"/>
                      <a:pt x="35838" y="56578"/>
                    </a:cubicBezTo>
                    <a:cubicBezTo>
                      <a:pt x="32167" y="71876"/>
                      <a:pt x="41551" y="87263"/>
                      <a:pt x="56831" y="91003"/>
                    </a:cubicBezTo>
                    <a:lnTo>
                      <a:pt x="869631" y="286075"/>
                    </a:lnTo>
                    <a:cubicBezTo>
                      <a:pt x="884945" y="289678"/>
                      <a:pt x="900291" y="280225"/>
                      <a:pt x="903962" y="264928"/>
                    </a:cubicBezTo>
                    <a:cubicBezTo>
                      <a:pt x="907633" y="249630"/>
                      <a:pt x="898249" y="234243"/>
                      <a:pt x="882969" y="230503"/>
                    </a:cubicBezTo>
                    <a:close/>
                  </a:path>
                </a:pathLst>
              </a:custGeom>
              <a:solidFill>
                <a:srgbClr val="A66C98"/>
              </a:solidFill>
            </p:spPr>
          </p:sp>
          <p:sp>
            <p:nvSpPr>
              <p:cNvPr id="29" name="Freeform 29"/>
              <p:cNvSpPr/>
              <p:nvPr/>
            </p:nvSpPr>
            <p:spPr>
              <a:xfrm>
                <a:off x="1968500" y="1692431"/>
                <a:ext cx="906419" cy="190929"/>
              </a:xfrm>
              <a:custGeom>
                <a:avLst/>
                <a:gdLst/>
                <a:ahLst/>
                <a:cxnLst/>
                <a:rect l="l" t="t" r="r" b="b"/>
                <a:pathLst>
                  <a:path w="906419" h="190929">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66905" y="34846"/>
                    </a:moveTo>
                    <a:cubicBezTo>
                      <a:pt x="51277" y="33041"/>
                      <a:pt x="37130" y="44208"/>
                      <a:pt x="35255" y="59828"/>
                    </a:cubicBezTo>
                    <a:cubicBezTo>
                      <a:pt x="33381" y="75447"/>
                      <a:pt x="44484" y="89644"/>
                      <a:pt x="60095" y="91588"/>
                    </a:cubicBezTo>
                    <a:lnTo>
                      <a:pt x="872895" y="189125"/>
                    </a:lnTo>
                    <a:cubicBezTo>
                      <a:pt x="888523" y="190929"/>
                      <a:pt x="902670" y="179762"/>
                      <a:pt x="904545" y="164142"/>
                    </a:cubicBezTo>
                    <a:cubicBezTo>
                      <a:pt x="906419" y="148523"/>
                      <a:pt x="895316" y="134326"/>
                      <a:pt x="879705" y="132382"/>
                    </a:cubicBezTo>
                    <a:close/>
                  </a:path>
                </a:pathLst>
              </a:custGeom>
              <a:solidFill>
                <a:srgbClr val="A66C98"/>
              </a:solidFill>
            </p:spPr>
          </p:sp>
          <p:sp>
            <p:nvSpPr>
              <p:cNvPr id="30" name="Freeform 30"/>
              <p:cNvSpPr/>
              <p:nvPr/>
            </p:nvSpPr>
            <p:spPr>
              <a:xfrm>
                <a:off x="2781300" y="1138487"/>
                <a:ext cx="908201" cy="777913"/>
              </a:xfrm>
              <a:custGeom>
                <a:avLst/>
                <a:gdLst/>
                <a:ahLst/>
                <a:cxnLst/>
                <a:rect l="l" t="t" r="r" b="b"/>
                <a:pathLst>
                  <a:path w="908201" h="777913">
                    <a:moveTo>
                      <a:pt x="127000" y="714697"/>
                    </a:moveTo>
                    <a:cubicBezTo>
                      <a:pt x="126844" y="679738"/>
                      <a:pt x="98459" y="651480"/>
                      <a:pt x="63500" y="651480"/>
                    </a:cubicBezTo>
                    <a:cubicBezTo>
                      <a:pt x="28541" y="651480"/>
                      <a:pt x="156" y="679738"/>
                      <a:pt x="0" y="714697"/>
                    </a:cubicBezTo>
                    <a:cubicBezTo>
                      <a:pt x="156" y="749656"/>
                      <a:pt x="28541" y="777914"/>
                      <a:pt x="63500" y="777914"/>
                    </a:cubicBezTo>
                    <a:cubicBezTo>
                      <a:pt x="98459" y="777914"/>
                      <a:pt x="126844" y="749656"/>
                      <a:pt x="127000" y="714697"/>
                    </a:cubicBezTo>
                    <a:close/>
                    <a:moveTo>
                      <a:pt x="45121" y="692817"/>
                    </a:moveTo>
                    <a:cubicBezTo>
                      <a:pt x="33120" y="702989"/>
                      <a:pt x="31599" y="720948"/>
                      <a:pt x="41718" y="732994"/>
                    </a:cubicBezTo>
                    <a:cubicBezTo>
                      <a:pt x="51836" y="745040"/>
                      <a:pt x="69788" y="746642"/>
                      <a:pt x="81879" y="736577"/>
                    </a:cubicBezTo>
                    <a:lnTo>
                      <a:pt x="894679" y="53825"/>
                    </a:lnTo>
                    <a:cubicBezTo>
                      <a:pt x="906680" y="43653"/>
                      <a:pt x="908201" y="25694"/>
                      <a:pt x="898082" y="13648"/>
                    </a:cubicBezTo>
                    <a:cubicBezTo>
                      <a:pt x="887964" y="1602"/>
                      <a:pt x="870012" y="0"/>
                      <a:pt x="857921" y="10065"/>
                    </a:cubicBezTo>
                    <a:close/>
                  </a:path>
                </a:pathLst>
              </a:custGeom>
              <a:solidFill>
                <a:srgbClr val="A66C98"/>
              </a:solidFill>
            </p:spPr>
          </p:sp>
          <p:sp>
            <p:nvSpPr>
              <p:cNvPr id="31" name="Freeform 31"/>
              <p:cNvSpPr/>
              <p:nvPr/>
            </p:nvSpPr>
            <p:spPr>
              <a:xfrm>
                <a:off x="3594100" y="1107215"/>
                <a:ext cx="906419" cy="190929"/>
              </a:xfrm>
              <a:custGeom>
                <a:avLst/>
                <a:gdLst/>
                <a:ahLst/>
                <a:cxnLst/>
                <a:rect l="l" t="t" r="r" b="b"/>
                <a:pathLst>
                  <a:path w="906419" h="190929">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66904" y="34846"/>
                    </a:moveTo>
                    <a:cubicBezTo>
                      <a:pt x="51276" y="33041"/>
                      <a:pt x="37130" y="44208"/>
                      <a:pt x="35255" y="59828"/>
                    </a:cubicBezTo>
                    <a:cubicBezTo>
                      <a:pt x="33381" y="75448"/>
                      <a:pt x="44484" y="89644"/>
                      <a:pt x="60096" y="91588"/>
                    </a:cubicBezTo>
                    <a:lnTo>
                      <a:pt x="872896" y="189124"/>
                    </a:lnTo>
                    <a:cubicBezTo>
                      <a:pt x="888524" y="190929"/>
                      <a:pt x="902670" y="179762"/>
                      <a:pt x="904545" y="164142"/>
                    </a:cubicBezTo>
                    <a:cubicBezTo>
                      <a:pt x="906419" y="148522"/>
                      <a:pt x="895316" y="134326"/>
                      <a:pt x="879704" y="132382"/>
                    </a:cubicBezTo>
                    <a:close/>
                  </a:path>
                </a:pathLst>
              </a:custGeom>
              <a:solidFill>
                <a:srgbClr val="A66C98"/>
              </a:solidFill>
            </p:spPr>
          </p:sp>
          <p:sp>
            <p:nvSpPr>
              <p:cNvPr id="32" name="Freeform 32"/>
              <p:cNvSpPr/>
              <p:nvPr/>
            </p:nvSpPr>
            <p:spPr>
              <a:xfrm>
                <a:off x="4406900" y="1204751"/>
                <a:ext cx="908521" cy="1168288"/>
              </a:xfrm>
              <a:custGeom>
                <a:avLst/>
                <a:gdLst/>
                <a:ahLst/>
                <a:cxnLst/>
                <a:rect l="l" t="t" r="r" b="b"/>
                <a:pathLst>
                  <a:path w="908521" h="1168288">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86277" y="45962"/>
                    </a:moveTo>
                    <a:cubicBezTo>
                      <a:pt x="76721" y="33465"/>
                      <a:pt x="58862" y="31042"/>
                      <a:pt x="46322" y="40542"/>
                    </a:cubicBezTo>
                    <a:cubicBezTo>
                      <a:pt x="33782" y="50041"/>
                      <a:pt x="31279" y="67890"/>
                      <a:pt x="40723" y="80472"/>
                    </a:cubicBezTo>
                    <a:lnTo>
                      <a:pt x="853523" y="1153368"/>
                    </a:lnTo>
                    <a:cubicBezTo>
                      <a:pt x="863079" y="1165865"/>
                      <a:pt x="880938" y="1168288"/>
                      <a:pt x="893478" y="1158788"/>
                    </a:cubicBezTo>
                    <a:cubicBezTo>
                      <a:pt x="906018" y="1149288"/>
                      <a:pt x="908521" y="1131440"/>
                      <a:pt x="899077" y="1118858"/>
                    </a:cubicBezTo>
                    <a:close/>
                  </a:path>
                </a:pathLst>
              </a:custGeom>
              <a:solidFill>
                <a:srgbClr val="A66C98"/>
              </a:solidFill>
            </p:spPr>
          </p:sp>
          <p:sp>
            <p:nvSpPr>
              <p:cNvPr id="33" name="Freeform 33"/>
              <p:cNvSpPr/>
              <p:nvPr/>
            </p:nvSpPr>
            <p:spPr>
              <a:xfrm>
                <a:off x="5219700" y="2277647"/>
                <a:ext cx="907633" cy="289677"/>
              </a:xfrm>
              <a:custGeom>
                <a:avLst/>
                <a:gdLst/>
                <a:ahLst/>
                <a:cxnLst/>
                <a:rect l="l" t="t" r="r" b="b"/>
                <a:pathLst>
                  <a:path w="907633" h="289677">
                    <a:moveTo>
                      <a:pt x="127000" y="63217"/>
                    </a:moveTo>
                    <a:cubicBezTo>
                      <a:pt x="126844" y="28258"/>
                      <a:pt x="98459" y="0"/>
                      <a:pt x="63500" y="0"/>
                    </a:cubicBezTo>
                    <a:cubicBezTo>
                      <a:pt x="28541" y="0"/>
                      <a:pt x="156" y="28258"/>
                      <a:pt x="0" y="63217"/>
                    </a:cubicBezTo>
                    <a:cubicBezTo>
                      <a:pt x="156" y="98176"/>
                      <a:pt x="28541" y="126434"/>
                      <a:pt x="63500" y="126434"/>
                    </a:cubicBezTo>
                    <a:cubicBezTo>
                      <a:pt x="98459" y="126434"/>
                      <a:pt x="126844" y="98176"/>
                      <a:pt x="127000" y="63217"/>
                    </a:cubicBezTo>
                    <a:close/>
                    <a:moveTo>
                      <a:pt x="70169" y="35431"/>
                    </a:moveTo>
                    <a:cubicBezTo>
                      <a:pt x="54855" y="31828"/>
                      <a:pt x="39509" y="41281"/>
                      <a:pt x="35838" y="56578"/>
                    </a:cubicBezTo>
                    <a:cubicBezTo>
                      <a:pt x="32167" y="71876"/>
                      <a:pt x="41551" y="87263"/>
                      <a:pt x="56831" y="91003"/>
                    </a:cubicBezTo>
                    <a:lnTo>
                      <a:pt x="869631" y="286075"/>
                    </a:lnTo>
                    <a:cubicBezTo>
                      <a:pt x="884945" y="289678"/>
                      <a:pt x="900291" y="280225"/>
                      <a:pt x="903962" y="264928"/>
                    </a:cubicBezTo>
                    <a:cubicBezTo>
                      <a:pt x="907633" y="249630"/>
                      <a:pt x="898249" y="234243"/>
                      <a:pt x="882969" y="230503"/>
                    </a:cubicBezTo>
                    <a:close/>
                  </a:path>
                </a:pathLst>
              </a:custGeom>
              <a:solidFill>
                <a:srgbClr val="A66C98"/>
              </a:solidFill>
            </p:spPr>
          </p:sp>
          <p:sp>
            <p:nvSpPr>
              <p:cNvPr id="34" name="Freeform 34"/>
              <p:cNvSpPr/>
              <p:nvPr/>
            </p:nvSpPr>
            <p:spPr>
              <a:xfrm>
                <a:off x="6032500" y="1107215"/>
                <a:ext cx="939800" cy="1491937"/>
              </a:xfrm>
              <a:custGeom>
                <a:avLst/>
                <a:gdLst/>
                <a:ahLst/>
                <a:cxnLst/>
                <a:rect l="l" t="t" r="r" b="b"/>
                <a:pathLst>
                  <a:path w="939800" h="1491937">
                    <a:moveTo>
                      <a:pt x="127000" y="1428721"/>
                    </a:moveTo>
                    <a:cubicBezTo>
                      <a:pt x="126844" y="1393762"/>
                      <a:pt x="98459" y="1365504"/>
                      <a:pt x="63500" y="1365504"/>
                    </a:cubicBezTo>
                    <a:cubicBezTo>
                      <a:pt x="28541" y="1365504"/>
                      <a:pt x="156" y="1393762"/>
                      <a:pt x="0" y="1428721"/>
                    </a:cubicBezTo>
                    <a:cubicBezTo>
                      <a:pt x="156" y="1463680"/>
                      <a:pt x="28541" y="1491938"/>
                      <a:pt x="63500" y="1491938"/>
                    </a:cubicBezTo>
                    <a:cubicBezTo>
                      <a:pt x="98459" y="1491938"/>
                      <a:pt x="126844" y="1463680"/>
                      <a:pt x="127000" y="1428721"/>
                    </a:cubicBezTo>
                    <a:close/>
                    <a:moveTo>
                      <a:pt x="38946" y="1414105"/>
                    </a:moveTo>
                    <a:cubicBezTo>
                      <a:pt x="30960" y="1427659"/>
                      <a:pt x="35431" y="1445119"/>
                      <a:pt x="48950" y="1453166"/>
                    </a:cubicBezTo>
                    <a:cubicBezTo>
                      <a:pt x="62468" y="1461212"/>
                      <a:pt x="79947" y="1456819"/>
                      <a:pt x="88054" y="1443337"/>
                    </a:cubicBezTo>
                    <a:lnTo>
                      <a:pt x="900854" y="77833"/>
                    </a:lnTo>
                    <a:cubicBezTo>
                      <a:pt x="908841" y="64279"/>
                      <a:pt x="904369" y="46819"/>
                      <a:pt x="890850" y="38772"/>
                    </a:cubicBezTo>
                    <a:cubicBezTo>
                      <a:pt x="877332" y="30726"/>
                      <a:pt x="859853" y="35119"/>
                      <a:pt x="851746" y="48601"/>
                    </a:cubicBezTo>
                    <a:close/>
                    <a:moveTo>
                      <a:pt x="939800" y="63217"/>
                    </a:moveTo>
                    <a:cubicBezTo>
                      <a:pt x="939643" y="28258"/>
                      <a:pt x="911260" y="0"/>
                      <a:pt x="876300" y="0"/>
                    </a:cubicBezTo>
                    <a:cubicBezTo>
                      <a:pt x="841340" y="0"/>
                      <a:pt x="812957" y="28258"/>
                      <a:pt x="812800" y="63217"/>
                    </a:cubicBezTo>
                    <a:cubicBezTo>
                      <a:pt x="812957" y="98176"/>
                      <a:pt x="841340" y="126434"/>
                      <a:pt x="876300" y="126434"/>
                    </a:cubicBezTo>
                    <a:cubicBezTo>
                      <a:pt x="911260" y="126434"/>
                      <a:pt x="939643" y="98176"/>
                      <a:pt x="939800" y="63217"/>
                    </a:cubicBezTo>
                    <a:close/>
                  </a:path>
                </a:pathLst>
              </a:custGeom>
              <a:solidFill>
                <a:srgbClr val="A66C98"/>
              </a:solidFill>
            </p:spPr>
          </p:sp>
        </p:grpSp>
      </p:grpSp>
      <p:sp>
        <p:nvSpPr>
          <p:cNvPr id="35" name="TextBox 35"/>
          <p:cNvSpPr txBox="1"/>
          <p:nvPr/>
        </p:nvSpPr>
        <p:spPr>
          <a:xfrm>
            <a:off x="6150285" y="1957977"/>
            <a:ext cx="2918656" cy="4105910"/>
          </a:xfrm>
          <a:prstGeom prst="rect">
            <a:avLst/>
          </a:prstGeom>
        </p:spPr>
        <p:txBody>
          <a:bodyPr lIns="0" tIns="0" rIns="0" bIns="0" rtlCol="0" anchor="t">
            <a:spAutoFit/>
          </a:bodyPr>
          <a:lstStyle/>
          <a:p>
            <a:pPr algn="ctr">
              <a:lnSpc>
                <a:spcPts val="3639"/>
              </a:lnSpc>
            </a:pPr>
            <a:r>
              <a:rPr lang="en-US" sz="2599">
                <a:solidFill>
                  <a:srgbClr val="000000"/>
                </a:solidFill>
                <a:latin typeface="Open Sans"/>
              </a:rPr>
              <a:t>Between June 2022 and February 2023, an average of </a:t>
            </a:r>
            <a:r>
              <a:rPr lang="en-US" sz="2599">
                <a:solidFill>
                  <a:srgbClr val="1458B8"/>
                </a:solidFill>
                <a:latin typeface="Open Sans Bold"/>
              </a:rPr>
              <a:t>57%</a:t>
            </a:r>
            <a:r>
              <a:rPr lang="en-US" sz="2599">
                <a:solidFill>
                  <a:srgbClr val="000000"/>
                </a:solidFill>
                <a:latin typeface="Open Sans"/>
              </a:rPr>
              <a:t> of VA parents reported at least one mental health symptom for their child(ren)</a:t>
            </a:r>
          </a:p>
        </p:txBody>
      </p:sp>
      <p:pic>
        <p:nvPicPr>
          <p:cNvPr id="36" name="Picture 36"/>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46861" y="6265898"/>
            <a:ext cx="684659" cy="1049302"/>
          </a:xfrm>
          <a:prstGeom prst="rect">
            <a:avLst/>
          </a:prstGeom>
        </p:spPr>
      </p:pic>
      <p:grpSp>
        <p:nvGrpSpPr>
          <p:cNvPr id="3" name="Group 3"/>
          <p:cNvGrpSpPr/>
          <p:nvPr/>
        </p:nvGrpSpPr>
        <p:grpSpPr>
          <a:xfrm>
            <a:off x="351921" y="1151761"/>
            <a:ext cx="9049759" cy="5833934"/>
            <a:chOff x="0" y="0"/>
            <a:chExt cx="3351762" cy="2160716"/>
          </a:xfrm>
        </p:grpSpPr>
        <p:sp>
          <p:nvSpPr>
            <p:cNvPr id="4" name="Freeform 4"/>
            <p:cNvSpPr/>
            <p:nvPr/>
          </p:nvSpPr>
          <p:spPr>
            <a:xfrm>
              <a:off x="0" y="0"/>
              <a:ext cx="3351762" cy="2160716"/>
            </a:xfrm>
            <a:custGeom>
              <a:avLst/>
              <a:gdLst/>
              <a:ahLst/>
              <a:cxnLst/>
              <a:rect l="l" t="t" r="r" b="b"/>
              <a:pathLst>
                <a:path w="3351762" h="2160716">
                  <a:moveTo>
                    <a:pt x="8555" y="0"/>
                  </a:moveTo>
                  <a:lnTo>
                    <a:pt x="3343208" y="0"/>
                  </a:lnTo>
                  <a:cubicBezTo>
                    <a:pt x="3347932" y="0"/>
                    <a:pt x="3351762" y="3830"/>
                    <a:pt x="3351762" y="8555"/>
                  </a:cubicBezTo>
                  <a:lnTo>
                    <a:pt x="3351762" y="2152161"/>
                  </a:lnTo>
                  <a:cubicBezTo>
                    <a:pt x="3351762" y="2156886"/>
                    <a:pt x="3347932" y="2160716"/>
                    <a:pt x="3343208" y="2160716"/>
                  </a:cubicBezTo>
                  <a:lnTo>
                    <a:pt x="8555" y="2160716"/>
                  </a:lnTo>
                  <a:cubicBezTo>
                    <a:pt x="3830" y="2160716"/>
                    <a:pt x="0" y="2156886"/>
                    <a:pt x="0" y="2152161"/>
                  </a:cubicBezTo>
                  <a:lnTo>
                    <a:pt x="0" y="8555"/>
                  </a:lnTo>
                  <a:cubicBezTo>
                    <a:pt x="0" y="3830"/>
                    <a:pt x="3830" y="0"/>
                    <a:pt x="8555"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621421" y="1253501"/>
            <a:ext cx="8191379" cy="5537048"/>
            <a:chOff x="0" y="-124541"/>
            <a:chExt cx="10921838" cy="7382730"/>
          </a:xfrm>
        </p:grpSpPr>
        <p:sp>
          <p:nvSpPr>
            <p:cNvPr id="7" name="TextBox 7"/>
            <p:cNvSpPr txBox="1"/>
            <p:nvPr/>
          </p:nvSpPr>
          <p:spPr>
            <a:xfrm>
              <a:off x="8453327" y="868150"/>
              <a:ext cx="1808197" cy="628635"/>
            </a:xfrm>
            <a:prstGeom prst="rect">
              <a:avLst/>
            </a:prstGeom>
          </p:spPr>
          <p:txBody>
            <a:bodyPr wrap="square" lIns="0" tIns="0" rIns="0" bIns="0" rtlCol="0" anchor="t">
              <a:spAutoFit/>
            </a:bodyPr>
            <a:lstStyle/>
            <a:p>
              <a:pPr algn="ctr">
                <a:lnSpc>
                  <a:spcPts val="1907"/>
                </a:lnSpc>
              </a:pPr>
              <a:r>
                <a:rPr lang="en-US" sz="1362" dirty="0">
                  <a:solidFill>
                    <a:srgbClr val="000000"/>
                  </a:solidFill>
                  <a:latin typeface="Open Sans"/>
                </a:rPr>
                <a:t>Anxious/Clingy</a:t>
              </a:r>
            </a:p>
            <a:p>
              <a:pPr algn="ctr">
                <a:lnSpc>
                  <a:spcPts val="1907"/>
                </a:lnSpc>
              </a:pPr>
              <a:r>
                <a:rPr lang="en-US" sz="1362" dirty="0">
                  <a:solidFill>
                    <a:srgbClr val="000000"/>
                  </a:solidFill>
                  <a:latin typeface="Open Sans"/>
                </a:rPr>
                <a:t>24%</a:t>
              </a:r>
            </a:p>
          </p:txBody>
        </p:sp>
        <p:sp>
          <p:nvSpPr>
            <p:cNvPr id="8" name="TextBox 8"/>
            <p:cNvSpPr txBox="1"/>
            <p:nvPr/>
          </p:nvSpPr>
          <p:spPr>
            <a:xfrm>
              <a:off x="858530" y="5749897"/>
              <a:ext cx="2864054" cy="619438"/>
            </a:xfrm>
            <a:prstGeom prst="rect">
              <a:avLst/>
            </a:prstGeom>
          </p:spPr>
          <p:txBody>
            <a:bodyPr lIns="0" tIns="0" rIns="0" bIns="0" rtlCol="0" anchor="t">
              <a:spAutoFit/>
            </a:bodyPr>
            <a:lstStyle/>
            <a:p>
              <a:pPr algn="ctr">
                <a:lnSpc>
                  <a:spcPts val="1907"/>
                </a:lnSpc>
              </a:pPr>
              <a:r>
                <a:rPr lang="en-US" sz="1362">
                  <a:solidFill>
                    <a:srgbClr val="000000"/>
                  </a:solidFill>
                  <a:latin typeface="Open Sans"/>
                </a:rPr>
                <a:t>Changes in Ability to Focus</a:t>
              </a:r>
            </a:p>
            <a:p>
              <a:pPr algn="ctr">
                <a:lnSpc>
                  <a:spcPts val="1907"/>
                </a:lnSpc>
              </a:pPr>
              <a:r>
                <a:rPr lang="en-US" sz="1362">
                  <a:solidFill>
                    <a:srgbClr val="000000"/>
                  </a:solidFill>
                  <a:latin typeface="Open Sans"/>
                </a:rPr>
                <a:t>17%</a:t>
              </a:r>
            </a:p>
          </p:txBody>
        </p:sp>
        <p:sp>
          <p:nvSpPr>
            <p:cNvPr id="9" name="TextBox 9"/>
            <p:cNvSpPr txBox="1"/>
            <p:nvPr/>
          </p:nvSpPr>
          <p:spPr>
            <a:xfrm>
              <a:off x="6076126" y="6638751"/>
              <a:ext cx="1791125" cy="619438"/>
            </a:xfrm>
            <a:prstGeom prst="rect">
              <a:avLst/>
            </a:prstGeom>
          </p:spPr>
          <p:txBody>
            <a:bodyPr lIns="0" tIns="0" rIns="0" bIns="0" rtlCol="0" anchor="t">
              <a:spAutoFit/>
            </a:bodyPr>
            <a:lstStyle/>
            <a:p>
              <a:pPr algn="ctr">
                <a:lnSpc>
                  <a:spcPts val="1907"/>
                </a:lnSpc>
              </a:pPr>
              <a:r>
                <a:rPr lang="en-US" sz="1362">
                  <a:solidFill>
                    <a:srgbClr val="000000"/>
                  </a:solidFill>
                  <a:latin typeface="Open Sans"/>
                </a:rPr>
                <a:t>Eating Behaviors</a:t>
              </a:r>
            </a:p>
            <a:p>
              <a:pPr algn="ctr">
                <a:lnSpc>
                  <a:spcPts val="1907"/>
                </a:lnSpc>
              </a:pPr>
              <a:r>
                <a:rPr lang="en-US" sz="1362">
                  <a:solidFill>
                    <a:srgbClr val="000000"/>
                  </a:solidFill>
                  <a:latin typeface="Open Sans"/>
                </a:rPr>
                <a:t>16%</a:t>
              </a:r>
            </a:p>
          </p:txBody>
        </p:sp>
        <p:sp>
          <p:nvSpPr>
            <p:cNvPr id="10" name="TextBox 10"/>
            <p:cNvSpPr txBox="1"/>
            <p:nvPr/>
          </p:nvSpPr>
          <p:spPr>
            <a:xfrm>
              <a:off x="9286952" y="4597572"/>
              <a:ext cx="1634886" cy="619438"/>
            </a:xfrm>
            <a:prstGeom prst="rect">
              <a:avLst/>
            </a:prstGeom>
          </p:spPr>
          <p:txBody>
            <a:bodyPr lIns="0" tIns="0" rIns="0" bIns="0" rtlCol="0" anchor="t">
              <a:spAutoFit/>
            </a:bodyPr>
            <a:lstStyle/>
            <a:p>
              <a:pPr algn="ctr">
                <a:lnSpc>
                  <a:spcPts val="1907"/>
                </a:lnSpc>
              </a:pPr>
              <a:r>
                <a:rPr lang="en-US" sz="1362">
                  <a:solidFill>
                    <a:srgbClr val="000000"/>
                  </a:solidFill>
                  <a:latin typeface="Open Sans"/>
                </a:rPr>
                <a:t>Depressed/Sad</a:t>
              </a:r>
            </a:p>
            <a:p>
              <a:pPr algn="ctr">
                <a:lnSpc>
                  <a:spcPts val="1907"/>
                </a:lnSpc>
              </a:pPr>
              <a:r>
                <a:rPr lang="en-US" sz="1362">
                  <a:solidFill>
                    <a:srgbClr val="000000"/>
                  </a:solidFill>
                  <a:latin typeface="Open Sans"/>
                </a:rPr>
                <a:t>14%</a:t>
              </a:r>
            </a:p>
          </p:txBody>
        </p:sp>
        <p:sp>
          <p:nvSpPr>
            <p:cNvPr id="11" name="TextBox 11"/>
            <p:cNvSpPr txBox="1"/>
            <p:nvPr/>
          </p:nvSpPr>
          <p:spPr>
            <a:xfrm>
              <a:off x="0" y="2920127"/>
              <a:ext cx="2753738" cy="619438"/>
            </a:xfrm>
            <a:prstGeom prst="rect">
              <a:avLst/>
            </a:prstGeom>
          </p:spPr>
          <p:txBody>
            <a:bodyPr lIns="0" tIns="0" rIns="0" bIns="0" rtlCol="0" anchor="t">
              <a:spAutoFit/>
            </a:bodyPr>
            <a:lstStyle/>
            <a:p>
              <a:pPr algn="ctr">
                <a:lnSpc>
                  <a:spcPts val="1907"/>
                </a:lnSpc>
              </a:pPr>
              <a:r>
                <a:rPr lang="en-US" sz="1362">
                  <a:solidFill>
                    <a:srgbClr val="000000"/>
                  </a:solidFill>
                  <a:latin typeface="Open Sans"/>
                </a:rPr>
                <a:t>Unusual Anger/Outbursts</a:t>
              </a:r>
            </a:p>
            <a:p>
              <a:pPr algn="ctr">
                <a:lnSpc>
                  <a:spcPts val="1907"/>
                </a:lnSpc>
              </a:pPr>
              <a:r>
                <a:rPr lang="en-US" sz="1362">
                  <a:solidFill>
                    <a:srgbClr val="000000"/>
                  </a:solidFill>
                  <a:latin typeface="Open Sans"/>
                </a:rPr>
                <a:t>12%</a:t>
              </a:r>
            </a:p>
          </p:txBody>
        </p:sp>
        <p:sp>
          <p:nvSpPr>
            <p:cNvPr id="12" name="TextBox 12"/>
            <p:cNvSpPr txBox="1"/>
            <p:nvPr/>
          </p:nvSpPr>
          <p:spPr>
            <a:xfrm>
              <a:off x="1733140" y="270341"/>
              <a:ext cx="2945780" cy="619438"/>
            </a:xfrm>
            <a:prstGeom prst="rect">
              <a:avLst/>
            </a:prstGeom>
          </p:spPr>
          <p:txBody>
            <a:bodyPr lIns="0" tIns="0" rIns="0" bIns="0" rtlCol="0" anchor="t">
              <a:spAutoFit/>
            </a:bodyPr>
            <a:lstStyle/>
            <a:p>
              <a:pPr algn="ctr">
                <a:lnSpc>
                  <a:spcPts val="1907"/>
                </a:lnSpc>
              </a:pPr>
              <a:r>
                <a:rPr lang="en-US" sz="1362">
                  <a:solidFill>
                    <a:srgbClr val="000000"/>
                  </a:solidFill>
                  <a:latin typeface="Open Sans"/>
                </a:rPr>
                <a:t>Complaints of Physical Pain</a:t>
              </a:r>
            </a:p>
            <a:p>
              <a:pPr algn="ctr">
                <a:lnSpc>
                  <a:spcPts val="1907"/>
                </a:lnSpc>
              </a:pPr>
              <a:r>
                <a:rPr lang="en-US" sz="1362">
                  <a:solidFill>
                    <a:srgbClr val="000000"/>
                  </a:solidFill>
                  <a:latin typeface="Open Sans"/>
                </a:rPr>
                <a:t>8%</a:t>
              </a:r>
            </a:p>
          </p:txBody>
        </p:sp>
        <p:sp>
          <p:nvSpPr>
            <p:cNvPr id="13" name="TextBox 13"/>
            <p:cNvSpPr txBox="1"/>
            <p:nvPr/>
          </p:nvSpPr>
          <p:spPr>
            <a:xfrm>
              <a:off x="1086152" y="1179343"/>
              <a:ext cx="2420891" cy="619438"/>
            </a:xfrm>
            <a:prstGeom prst="rect">
              <a:avLst/>
            </a:prstGeom>
          </p:spPr>
          <p:txBody>
            <a:bodyPr lIns="0" tIns="0" rIns="0" bIns="0" rtlCol="0" anchor="t">
              <a:spAutoFit/>
            </a:bodyPr>
            <a:lstStyle/>
            <a:p>
              <a:pPr algn="ctr">
                <a:lnSpc>
                  <a:spcPts val="1907"/>
                </a:lnSpc>
              </a:pPr>
              <a:r>
                <a:rPr lang="en-US" sz="1362">
                  <a:solidFill>
                    <a:srgbClr val="000000"/>
                  </a:solidFill>
                  <a:latin typeface="Open Sans"/>
                </a:rPr>
                <a:t>Problematic Behaviors</a:t>
              </a:r>
            </a:p>
            <a:p>
              <a:pPr algn="ctr">
                <a:lnSpc>
                  <a:spcPts val="1907"/>
                </a:lnSpc>
              </a:pPr>
              <a:r>
                <a:rPr lang="en-US" sz="1362">
                  <a:solidFill>
                    <a:srgbClr val="000000"/>
                  </a:solidFill>
                  <a:latin typeface="Open Sans"/>
                </a:rPr>
                <a:t>6%</a:t>
              </a:r>
            </a:p>
          </p:txBody>
        </p:sp>
        <p:sp>
          <p:nvSpPr>
            <p:cNvPr id="14" name="TextBox 14"/>
            <p:cNvSpPr txBox="1"/>
            <p:nvPr/>
          </p:nvSpPr>
          <p:spPr>
            <a:xfrm>
              <a:off x="4678920" y="-124541"/>
              <a:ext cx="2210505" cy="619439"/>
            </a:xfrm>
            <a:prstGeom prst="rect">
              <a:avLst/>
            </a:prstGeom>
          </p:spPr>
          <p:txBody>
            <a:bodyPr lIns="0" tIns="0" rIns="0" bIns="0" rtlCol="0" anchor="t">
              <a:spAutoFit/>
            </a:bodyPr>
            <a:lstStyle/>
            <a:p>
              <a:pPr algn="ctr">
                <a:lnSpc>
                  <a:spcPts val="1907"/>
                </a:lnSpc>
              </a:pPr>
              <a:r>
                <a:rPr lang="en-US" sz="1362" dirty="0">
                  <a:solidFill>
                    <a:srgbClr val="000000"/>
                  </a:solidFill>
                  <a:latin typeface="Open Sans"/>
                </a:rPr>
                <a:t>Outgrown Behaviors</a:t>
              </a:r>
            </a:p>
            <a:p>
              <a:pPr algn="ctr">
                <a:lnSpc>
                  <a:spcPts val="1907"/>
                </a:lnSpc>
              </a:pPr>
              <a:r>
                <a:rPr lang="en-US" sz="1362" dirty="0">
                  <a:solidFill>
                    <a:srgbClr val="000000"/>
                  </a:solidFill>
                  <a:latin typeface="Open Sans"/>
                </a:rPr>
                <a:t>3%</a:t>
              </a:r>
            </a:p>
          </p:txBody>
        </p:sp>
        <p:grpSp>
          <p:nvGrpSpPr>
            <p:cNvPr id="15" name="Group 15"/>
            <p:cNvGrpSpPr>
              <a:grpSpLocks noChangeAspect="1"/>
            </p:cNvGrpSpPr>
            <p:nvPr/>
          </p:nvGrpSpPr>
          <p:grpSpPr>
            <a:xfrm>
              <a:off x="3211516" y="760165"/>
              <a:ext cx="5829569" cy="5829569"/>
              <a:chOff x="0" y="0"/>
              <a:chExt cx="2540000" cy="2540000"/>
            </a:xfrm>
          </p:grpSpPr>
          <p:sp>
            <p:nvSpPr>
              <p:cNvPr id="16" name="Freeform 16"/>
              <p:cNvSpPr/>
              <p:nvPr/>
            </p:nvSpPr>
            <p:spPr>
              <a:xfrm>
                <a:off x="1270000" y="0"/>
                <a:ext cx="1269896" cy="1261852"/>
              </a:xfrm>
              <a:custGeom>
                <a:avLst/>
                <a:gdLst/>
                <a:ahLst/>
                <a:cxnLst/>
                <a:rect l="l" t="t" r="r" b="b"/>
                <a:pathLst>
                  <a:path w="1269896" h="1261852">
                    <a:moveTo>
                      <a:pt x="0" y="0"/>
                    </a:moveTo>
                    <a:lnTo>
                      <a:pt x="0" y="0"/>
                    </a:lnTo>
                    <a:cubicBezTo>
                      <a:pt x="695046" y="0"/>
                      <a:pt x="1260977" y="558715"/>
                      <a:pt x="1269896" y="1253704"/>
                    </a:cubicBezTo>
                    <a:lnTo>
                      <a:pt x="634948" y="1261852"/>
                    </a:lnTo>
                    <a:cubicBezTo>
                      <a:pt x="630488" y="914358"/>
                      <a:pt x="347523" y="635000"/>
                      <a:pt x="0" y="635000"/>
                    </a:cubicBezTo>
                    <a:close/>
                  </a:path>
                </a:pathLst>
              </a:custGeom>
              <a:solidFill>
                <a:srgbClr val="B2CDEB"/>
              </a:solidFill>
            </p:spPr>
          </p:sp>
          <p:sp>
            <p:nvSpPr>
              <p:cNvPr id="17" name="Freeform 17"/>
              <p:cNvSpPr/>
              <p:nvPr/>
            </p:nvSpPr>
            <p:spPr>
              <a:xfrm>
                <a:off x="1681009" y="1190256"/>
                <a:ext cx="881651" cy="1047828"/>
              </a:xfrm>
              <a:custGeom>
                <a:avLst/>
                <a:gdLst/>
                <a:ahLst/>
                <a:cxnLst/>
                <a:rect l="l" t="t" r="r" b="b"/>
                <a:pathLst>
                  <a:path w="881651" h="1047828">
                    <a:moveTo>
                      <a:pt x="856485" y="0"/>
                    </a:moveTo>
                    <a:cubicBezTo>
                      <a:pt x="881651" y="400002"/>
                      <a:pt x="716521" y="788411"/>
                      <a:pt x="411009" y="1047828"/>
                    </a:cubicBezTo>
                    <a:lnTo>
                      <a:pt x="0" y="563786"/>
                    </a:lnTo>
                    <a:cubicBezTo>
                      <a:pt x="152756" y="434078"/>
                      <a:pt x="235321" y="239873"/>
                      <a:pt x="222738" y="39872"/>
                    </a:cubicBezTo>
                    <a:close/>
                  </a:path>
                </a:pathLst>
              </a:custGeom>
              <a:solidFill>
                <a:srgbClr val="6184B1"/>
              </a:solidFill>
            </p:spPr>
          </p:sp>
          <p:sp>
            <p:nvSpPr>
              <p:cNvPr id="18" name="Freeform 18"/>
              <p:cNvSpPr/>
              <p:nvPr/>
            </p:nvSpPr>
            <p:spPr>
              <a:xfrm>
                <a:off x="893079" y="1732895"/>
                <a:ext cx="1246296" cy="885637"/>
              </a:xfrm>
              <a:custGeom>
                <a:avLst/>
                <a:gdLst/>
                <a:ahLst/>
                <a:cxnLst/>
                <a:rect l="l" t="t" r="r" b="b"/>
                <a:pathLst>
                  <a:path w="1246296" h="885637">
                    <a:moveTo>
                      <a:pt x="1246296" y="462895"/>
                    </a:moveTo>
                    <a:cubicBezTo>
                      <a:pt x="912858" y="776014"/>
                      <a:pt x="436801" y="885637"/>
                      <a:pt x="0" y="749883"/>
                    </a:cubicBezTo>
                    <a:lnTo>
                      <a:pt x="188461" y="143494"/>
                    </a:lnTo>
                    <a:cubicBezTo>
                      <a:pt x="406861" y="211371"/>
                      <a:pt x="644890" y="156559"/>
                      <a:pt x="811608" y="0"/>
                    </a:cubicBezTo>
                    <a:close/>
                  </a:path>
                </a:pathLst>
              </a:custGeom>
              <a:solidFill>
                <a:srgbClr val="1458B8"/>
              </a:solidFill>
            </p:spPr>
          </p:sp>
          <p:sp>
            <p:nvSpPr>
              <p:cNvPr id="19" name="Freeform 19"/>
              <p:cNvSpPr/>
              <p:nvPr/>
            </p:nvSpPr>
            <p:spPr>
              <a:xfrm>
                <a:off x="25651" y="1396981"/>
                <a:ext cx="1086430" cy="1103120"/>
              </a:xfrm>
              <a:custGeom>
                <a:avLst/>
                <a:gdLst/>
                <a:ahLst/>
                <a:cxnLst/>
                <a:rect l="l" t="t" r="r" b="b"/>
                <a:pathLst>
                  <a:path w="1086430" h="1103120">
                    <a:moveTo>
                      <a:pt x="928513" y="1103120"/>
                    </a:moveTo>
                    <a:cubicBezTo>
                      <a:pt x="457710" y="982238"/>
                      <a:pt x="97201" y="603237"/>
                      <a:pt x="0" y="126981"/>
                    </a:cubicBezTo>
                    <a:lnTo>
                      <a:pt x="622175" y="0"/>
                    </a:lnTo>
                    <a:cubicBezTo>
                      <a:pt x="670775" y="238128"/>
                      <a:pt x="851030" y="427629"/>
                      <a:pt x="1086431" y="488069"/>
                    </a:cubicBezTo>
                    <a:close/>
                  </a:path>
                </a:pathLst>
              </a:custGeom>
              <a:solidFill>
                <a:srgbClr val="235295"/>
              </a:solidFill>
            </p:spPr>
          </p:sp>
          <p:sp>
            <p:nvSpPr>
              <p:cNvPr id="20" name="Freeform 20"/>
              <p:cNvSpPr/>
              <p:nvPr/>
            </p:nvSpPr>
            <p:spPr>
              <a:xfrm>
                <a:off x="-45901" y="603315"/>
                <a:ext cx="775431" cy="982521"/>
              </a:xfrm>
              <a:custGeom>
                <a:avLst/>
                <a:gdLst/>
                <a:ahLst/>
                <a:cxnLst/>
                <a:rect l="l" t="t" r="r" b="b"/>
                <a:pathLst>
                  <a:path w="775431" h="982521">
                    <a:moveTo>
                      <a:pt x="85800" y="982521"/>
                    </a:moveTo>
                    <a:cubicBezTo>
                      <a:pt x="0" y="648349"/>
                      <a:pt x="53848" y="293651"/>
                      <a:pt x="234961" y="0"/>
                    </a:cubicBezTo>
                    <a:lnTo>
                      <a:pt x="775431" y="333343"/>
                    </a:lnTo>
                    <a:cubicBezTo>
                      <a:pt x="684874" y="480168"/>
                      <a:pt x="657950" y="657517"/>
                      <a:pt x="700851" y="824603"/>
                    </a:cubicBezTo>
                    <a:close/>
                  </a:path>
                </a:pathLst>
              </a:custGeom>
              <a:solidFill>
                <a:srgbClr val="31356E"/>
              </a:solidFill>
            </p:spPr>
          </p:sp>
          <p:sp>
            <p:nvSpPr>
              <p:cNvPr id="21" name="Freeform 21"/>
              <p:cNvSpPr/>
              <p:nvPr/>
            </p:nvSpPr>
            <p:spPr>
              <a:xfrm>
                <a:off x="157091" y="252212"/>
                <a:ext cx="733105" cy="711875"/>
              </a:xfrm>
              <a:custGeom>
                <a:avLst/>
                <a:gdLst/>
                <a:ahLst/>
                <a:cxnLst/>
                <a:rect l="l" t="t" r="r" b="b"/>
                <a:pathLst>
                  <a:path w="733105" h="711875">
                    <a:moveTo>
                      <a:pt x="0" y="405961"/>
                    </a:moveTo>
                    <a:cubicBezTo>
                      <a:pt x="87413" y="246956"/>
                      <a:pt x="207884" y="108528"/>
                      <a:pt x="353299" y="0"/>
                    </a:cubicBezTo>
                    <a:lnTo>
                      <a:pt x="733104" y="508894"/>
                    </a:lnTo>
                    <a:cubicBezTo>
                      <a:pt x="660397" y="563158"/>
                      <a:pt x="600161" y="632372"/>
                      <a:pt x="556454" y="711874"/>
                    </a:cubicBezTo>
                    <a:close/>
                  </a:path>
                </a:pathLst>
              </a:custGeom>
              <a:solidFill>
                <a:srgbClr val="A66C98"/>
              </a:solidFill>
            </p:spPr>
          </p:sp>
          <p:sp>
            <p:nvSpPr>
              <p:cNvPr id="22" name="Freeform 22"/>
              <p:cNvSpPr/>
              <p:nvPr/>
            </p:nvSpPr>
            <p:spPr>
              <a:xfrm>
                <a:off x="460472" y="12160"/>
                <a:ext cx="721865" cy="768564"/>
              </a:xfrm>
              <a:custGeom>
                <a:avLst/>
                <a:gdLst/>
                <a:ahLst/>
                <a:cxnLst/>
                <a:rect l="l" t="t" r="r" b="b"/>
                <a:pathLst>
                  <a:path w="721865" h="768564">
                    <a:moveTo>
                      <a:pt x="0" y="279288"/>
                    </a:moveTo>
                    <a:cubicBezTo>
                      <a:pt x="181423" y="129202"/>
                      <a:pt x="400998" y="32506"/>
                      <a:pt x="634200" y="0"/>
                    </a:cubicBezTo>
                    <a:lnTo>
                      <a:pt x="721864" y="628920"/>
                    </a:lnTo>
                    <a:cubicBezTo>
                      <a:pt x="605263" y="645173"/>
                      <a:pt x="495475" y="693521"/>
                      <a:pt x="404764" y="768564"/>
                    </a:cubicBezTo>
                    <a:close/>
                  </a:path>
                </a:pathLst>
              </a:custGeom>
              <a:solidFill>
                <a:srgbClr val="D690AA"/>
              </a:solidFill>
            </p:spPr>
          </p:sp>
          <p:sp>
            <p:nvSpPr>
              <p:cNvPr id="23" name="Freeform 23"/>
              <p:cNvSpPr/>
              <p:nvPr/>
            </p:nvSpPr>
            <p:spPr>
              <a:xfrm>
                <a:off x="1032026" y="0"/>
                <a:ext cx="237911" cy="646248"/>
              </a:xfrm>
              <a:custGeom>
                <a:avLst/>
                <a:gdLst/>
                <a:ahLst/>
                <a:cxnLst/>
                <a:rect l="l" t="t" r="r" b="b"/>
                <a:pathLst>
                  <a:path w="237911" h="646248">
                    <a:moveTo>
                      <a:pt x="0" y="22495"/>
                    </a:moveTo>
                    <a:cubicBezTo>
                      <a:pt x="78399" y="7540"/>
                      <a:pt x="158034" y="8"/>
                      <a:pt x="237847" y="0"/>
                    </a:cubicBezTo>
                    <a:lnTo>
                      <a:pt x="237911" y="635000"/>
                    </a:lnTo>
                    <a:cubicBezTo>
                      <a:pt x="198004" y="635004"/>
                      <a:pt x="158187" y="638770"/>
                      <a:pt x="118987" y="646248"/>
                    </a:cubicBezTo>
                    <a:close/>
                  </a:path>
                </a:pathLst>
              </a:custGeom>
              <a:solidFill>
                <a:srgbClr val="FFB9BD"/>
              </a:solidFill>
            </p:spPr>
          </p:sp>
        </p:grpSp>
      </p:grpSp>
      <p:sp>
        <p:nvSpPr>
          <p:cNvPr id="24" name="TextBox 24"/>
          <p:cNvSpPr txBox="1"/>
          <p:nvPr/>
        </p:nvSpPr>
        <p:spPr>
          <a:xfrm>
            <a:off x="0" y="20602"/>
            <a:ext cx="8812800" cy="1028700"/>
          </a:xfrm>
          <a:prstGeom prst="rect">
            <a:avLst/>
          </a:prstGeom>
        </p:spPr>
        <p:txBody>
          <a:bodyPr lIns="0" tIns="0" rIns="0" bIns="0" rtlCol="0" anchor="t">
            <a:spAutoFit/>
          </a:bodyPr>
          <a:lstStyle/>
          <a:p>
            <a:pPr algn="ctr">
              <a:lnSpc>
                <a:spcPts val="8400"/>
              </a:lnSpc>
            </a:pPr>
            <a:r>
              <a:rPr lang="en-US" sz="6000">
                <a:solidFill>
                  <a:srgbClr val="000000"/>
                </a:solidFill>
                <a:latin typeface="Open Sans"/>
              </a:rPr>
              <a:t>Symptoms Reported</a:t>
            </a:r>
          </a:p>
        </p:txBody>
      </p:sp>
      <p:pic>
        <p:nvPicPr>
          <p:cNvPr id="25" name="Picture 25"/>
          <p:cNvPicPr>
            <a:picLocks noChangeAspect="1"/>
          </p:cNvPicPr>
          <p:nvPr/>
        </p:nvPicPr>
        <p:blipFill>
          <a:blip r:embed="rId5"/>
          <a:srcRect b="38915"/>
          <a:stretch>
            <a:fillRect/>
          </a:stretch>
        </p:blipFill>
        <p:spPr>
          <a:xfrm>
            <a:off x="8789302" y="31852"/>
            <a:ext cx="1243936" cy="6945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3" name="Group 3"/>
          <p:cNvGrpSpPr/>
          <p:nvPr/>
        </p:nvGrpSpPr>
        <p:grpSpPr>
          <a:xfrm>
            <a:off x="337014" y="731520"/>
            <a:ext cx="9203359" cy="6188521"/>
            <a:chOff x="0" y="0"/>
            <a:chExt cx="3408651" cy="2292045"/>
          </a:xfrm>
        </p:grpSpPr>
        <p:sp>
          <p:nvSpPr>
            <p:cNvPr id="4" name="Freeform 4"/>
            <p:cNvSpPr/>
            <p:nvPr/>
          </p:nvSpPr>
          <p:spPr>
            <a:xfrm>
              <a:off x="0" y="0"/>
              <a:ext cx="3408651" cy="2292045"/>
            </a:xfrm>
            <a:custGeom>
              <a:avLst/>
              <a:gdLst/>
              <a:ahLst/>
              <a:cxnLst/>
              <a:rect l="l" t="t" r="r" b="b"/>
              <a:pathLst>
                <a:path w="3408651" h="2292045">
                  <a:moveTo>
                    <a:pt x="8412" y="0"/>
                  </a:moveTo>
                  <a:lnTo>
                    <a:pt x="3400239" y="0"/>
                  </a:lnTo>
                  <a:cubicBezTo>
                    <a:pt x="3402470" y="0"/>
                    <a:pt x="3404610" y="886"/>
                    <a:pt x="3406187" y="2464"/>
                  </a:cubicBezTo>
                  <a:cubicBezTo>
                    <a:pt x="3407765" y="4041"/>
                    <a:pt x="3408651" y="6181"/>
                    <a:pt x="3408651" y="8412"/>
                  </a:cubicBezTo>
                  <a:lnTo>
                    <a:pt x="3408651" y="2283633"/>
                  </a:lnTo>
                  <a:cubicBezTo>
                    <a:pt x="3408651" y="2288279"/>
                    <a:pt x="3404885" y="2292045"/>
                    <a:pt x="3400239" y="2292045"/>
                  </a:cubicBezTo>
                  <a:lnTo>
                    <a:pt x="8412" y="2292045"/>
                  </a:lnTo>
                  <a:cubicBezTo>
                    <a:pt x="3766" y="2292045"/>
                    <a:pt x="0" y="2288279"/>
                    <a:pt x="0" y="2283633"/>
                  </a:cubicBezTo>
                  <a:lnTo>
                    <a:pt x="0" y="8412"/>
                  </a:lnTo>
                  <a:cubicBezTo>
                    <a:pt x="0" y="3766"/>
                    <a:pt x="3766" y="0"/>
                    <a:pt x="8412"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489414" y="870536"/>
            <a:ext cx="3689201" cy="1292605"/>
            <a:chOff x="0" y="0"/>
            <a:chExt cx="1366371" cy="478742"/>
          </a:xfrm>
        </p:grpSpPr>
        <p:sp>
          <p:nvSpPr>
            <p:cNvPr id="7" name="Freeform 7"/>
            <p:cNvSpPr/>
            <p:nvPr/>
          </p:nvSpPr>
          <p:spPr>
            <a:xfrm>
              <a:off x="0" y="0"/>
              <a:ext cx="1366371" cy="478742"/>
            </a:xfrm>
            <a:custGeom>
              <a:avLst/>
              <a:gdLst/>
              <a:ahLst/>
              <a:cxnLst/>
              <a:rect l="l" t="t" r="r" b="b"/>
              <a:pathLst>
                <a:path w="1366371" h="478742">
                  <a:moveTo>
                    <a:pt x="20985" y="0"/>
                  </a:moveTo>
                  <a:lnTo>
                    <a:pt x="1345385" y="0"/>
                  </a:lnTo>
                  <a:cubicBezTo>
                    <a:pt x="1350951" y="0"/>
                    <a:pt x="1356289" y="2211"/>
                    <a:pt x="1360224" y="6146"/>
                  </a:cubicBezTo>
                  <a:cubicBezTo>
                    <a:pt x="1364160" y="10082"/>
                    <a:pt x="1366371" y="15420"/>
                    <a:pt x="1366371" y="20985"/>
                  </a:cubicBezTo>
                  <a:lnTo>
                    <a:pt x="1366371" y="457757"/>
                  </a:lnTo>
                  <a:cubicBezTo>
                    <a:pt x="1366371" y="469347"/>
                    <a:pt x="1356975" y="478742"/>
                    <a:pt x="1345385" y="478742"/>
                  </a:cubicBezTo>
                  <a:lnTo>
                    <a:pt x="20985" y="478742"/>
                  </a:lnTo>
                  <a:cubicBezTo>
                    <a:pt x="15420" y="478742"/>
                    <a:pt x="10082" y="476531"/>
                    <a:pt x="6146" y="472596"/>
                  </a:cubicBezTo>
                  <a:cubicBezTo>
                    <a:pt x="2211" y="468660"/>
                    <a:pt x="0" y="463323"/>
                    <a:pt x="0" y="457757"/>
                  </a:cubicBezTo>
                  <a:lnTo>
                    <a:pt x="0" y="20985"/>
                  </a:lnTo>
                  <a:cubicBezTo>
                    <a:pt x="0" y="15420"/>
                    <a:pt x="2211" y="10082"/>
                    <a:pt x="6146" y="6146"/>
                  </a:cubicBezTo>
                  <a:cubicBezTo>
                    <a:pt x="10082" y="2211"/>
                    <a:pt x="15420" y="0"/>
                    <a:pt x="20985" y="0"/>
                  </a:cubicBezTo>
                  <a:close/>
                </a:path>
              </a:pathLst>
            </a:custGeom>
            <a:solidFill>
              <a:srgbClr val="F4F6FC"/>
            </a:solidFill>
            <a:ln w="66675">
              <a:solidFill>
                <a:srgbClr val="A66C98"/>
              </a:solidFill>
            </a:ln>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1628953" y="151130"/>
            <a:ext cx="649569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Resilience/Community Factors</a:t>
            </a:r>
          </a:p>
        </p:txBody>
      </p:sp>
      <p:sp>
        <p:nvSpPr>
          <p:cNvPr id="10" name="TextBox 10"/>
          <p:cNvSpPr txBox="1"/>
          <p:nvPr/>
        </p:nvSpPr>
        <p:spPr>
          <a:xfrm>
            <a:off x="-169783" y="2406064"/>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44%            49%</a:t>
            </a:r>
          </a:p>
        </p:txBody>
      </p:sp>
      <p:sp>
        <p:nvSpPr>
          <p:cNvPr id="11" name="TextBox 11"/>
          <p:cNvSpPr txBox="1"/>
          <p:nvPr/>
        </p:nvSpPr>
        <p:spPr>
          <a:xfrm>
            <a:off x="664845" y="893533"/>
            <a:ext cx="1451134" cy="1180465"/>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High </a:t>
            </a:r>
          </a:p>
          <a:p>
            <a:pPr algn="ctr">
              <a:lnSpc>
                <a:spcPts val="4759"/>
              </a:lnSpc>
            </a:pPr>
            <a:r>
              <a:rPr lang="en-US" sz="3399">
                <a:solidFill>
                  <a:srgbClr val="000000"/>
                </a:solidFill>
                <a:latin typeface="Canva Sans Bold"/>
              </a:rPr>
              <a:t>School</a:t>
            </a:r>
          </a:p>
        </p:txBody>
      </p:sp>
      <p:sp>
        <p:nvSpPr>
          <p:cNvPr id="12" name="TextBox 12"/>
          <p:cNvSpPr txBox="1"/>
          <p:nvPr/>
        </p:nvSpPr>
        <p:spPr>
          <a:xfrm>
            <a:off x="2576796" y="887278"/>
            <a:ext cx="1601819" cy="1180465"/>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Canva Sans Bold"/>
              </a:rPr>
              <a:t>Middle</a:t>
            </a:r>
          </a:p>
          <a:p>
            <a:pPr algn="ctr">
              <a:lnSpc>
                <a:spcPts val="4759"/>
              </a:lnSpc>
            </a:pPr>
            <a:r>
              <a:rPr lang="en-US" sz="3399" dirty="0">
                <a:solidFill>
                  <a:srgbClr val="000000"/>
                </a:solidFill>
                <a:latin typeface="Canva Sans Bold"/>
              </a:rPr>
              <a:t>School</a:t>
            </a:r>
          </a:p>
        </p:txBody>
      </p:sp>
      <p:sp>
        <p:nvSpPr>
          <p:cNvPr id="13" name="TextBox 13"/>
          <p:cNvSpPr txBox="1"/>
          <p:nvPr/>
        </p:nvSpPr>
        <p:spPr>
          <a:xfrm>
            <a:off x="-169783" y="3313796"/>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75%             85%</a:t>
            </a:r>
          </a:p>
        </p:txBody>
      </p:sp>
      <p:sp>
        <p:nvSpPr>
          <p:cNvPr id="14" name="TextBox 14"/>
          <p:cNvSpPr txBox="1"/>
          <p:nvPr/>
        </p:nvSpPr>
        <p:spPr>
          <a:xfrm>
            <a:off x="-150733" y="4135804"/>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74%             50%</a:t>
            </a:r>
          </a:p>
        </p:txBody>
      </p:sp>
      <p:sp>
        <p:nvSpPr>
          <p:cNvPr id="15" name="TextBox 15"/>
          <p:cNvSpPr txBox="1"/>
          <p:nvPr/>
        </p:nvSpPr>
        <p:spPr>
          <a:xfrm>
            <a:off x="-150733" y="6167169"/>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23%             12%</a:t>
            </a:r>
          </a:p>
        </p:txBody>
      </p:sp>
      <p:sp>
        <p:nvSpPr>
          <p:cNvPr id="16" name="TextBox 16"/>
          <p:cNvSpPr txBox="1"/>
          <p:nvPr/>
        </p:nvSpPr>
        <p:spPr>
          <a:xfrm>
            <a:off x="4053290" y="6027279"/>
            <a:ext cx="5766985" cy="763270"/>
          </a:xfrm>
          <a:prstGeom prst="rect">
            <a:avLst/>
          </a:prstGeom>
        </p:spPr>
        <p:txBody>
          <a:bodyPr lIns="0" tIns="0" rIns="0" bIns="0" rtlCol="0" anchor="t">
            <a:spAutoFit/>
          </a:bodyPr>
          <a:lstStyle/>
          <a:p>
            <a:pPr>
              <a:lnSpc>
                <a:spcPts val="3079"/>
              </a:lnSpc>
            </a:pPr>
            <a:r>
              <a:rPr lang="en-US" sz="2199">
                <a:solidFill>
                  <a:srgbClr val="000000"/>
                </a:solidFill>
                <a:latin typeface="Canva Sans"/>
              </a:rPr>
              <a:t>Ever received suicide prevention or mental health training</a:t>
            </a:r>
          </a:p>
        </p:txBody>
      </p:sp>
      <p:sp>
        <p:nvSpPr>
          <p:cNvPr id="17" name="AutoShape 17"/>
          <p:cNvSpPr/>
          <p:nvPr/>
        </p:nvSpPr>
        <p:spPr>
          <a:xfrm rot="-5415319">
            <a:off x="216077" y="4591099"/>
            <a:ext cx="4274863" cy="0"/>
          </a:xfrm>
          <a:prstGeom prst="line">
            <a:avLst/>
          </a:prstGeom>
          <a:ln w="38100" cap="rnd">
            <a:solidFill>
              <a:srgbClr val="2F5F98"/>
            </a:solidFill>
            <a:prstDash val="solid"/>
            <a:headEnd type="none" w="sm" len="sm"/>
            <a:tailEnd type="none" w="sm" len="sm"/>
          </a:ln>
        </p:spPr>
      </p:sp>
      <p:sp>
        <p:nvSpPr>
          <p:cNvPr id="18" name="TextBox 18"/>
          <p:cNvSpPr txBox="1"/>
          <p:nvPr/>
        </p:nvSpPr>
        <p:spPr>
          <a:xfrm>
            <a:off x="4043765" y="2303829"/>
            <a:ext cx="5367505" cy="701675"/>
          </a:xfrm>
          <a:prstGeom prst="rect">
            <a:avLst/>
          </a:prstGeom>
        </p:spPr>
        <p:txBody>
          <a:bodyPr lIns="0" tIns="0" rIns="0" bIns="0" rtlCol="0" anchor="t">
            <a:spAutoFit/>
          </a:bodyPr>
          <a:lstStyle/>
          <a:p>
            <a:pPr>
              <a:lnSpc>
                <a:spcPts val="2800"/>
              </a:lnSpc>
            </a:pPr>
            <a:r>
              <a:rPr lang="en-US" sz="2000">
                <a:solidFill>
                  <a:srgbClr val="000000"/>
                </a:solidFill>
                <a:latin typeface="Canva Sans"/>
              </a:rPr>
              <a:t>At least one teacher or other trusted adult I can turn to when I feel sad or hopeless</a:t>
            </a:r>
          </a:p>
        </p:txBody>
      </p:sp>
      <p:sp>
        <p:nvSpPr>
          <p:cNvPr id="19" name="TextBox 19"/>
          <p:cNvSpPr txBox="1"/>
          <p:nvPr/>
        </p:nvSpPr>
        <p:spPr>
          <a:xfrm>
            <a:off x="4053290" y="3262679"/>
            <a:ext cx="5766985" cy="701675"/>
          </a:xfrm>
          <a:prstGeom prst="rect">
            <a:avLst/>
          </a:prstGeom>
        </p:spPr>
        <p:txBody>
          <a:bodyPr lIns="0" tIns="0" rIns="0" bIns="0" rtlCol="0" anchor="t">
            <a:spAutoFit/>
          </a:bodyPr>
          <a:lstStyle/>
          <a:p>
            <a:pPr>
              <a:lnSpc>
                <a:spcPts val="2800"/>
              </a:lnSpc>
            </a:pPr>
            <a:r>
              <a:rPr lang="en-US" sz="2000">
                <a:solidFill>
                  <a:srgbClr val="000000"/>
                </a:solidFill>
                <a:latin typeface="Canva Sans"/>
              </a:rPr>
              <a:t>Would tell an adult at school if another student talked about harming themselves</a:t>
            </a:r>
          </a:p>
        </p:txBody>
      </p:sp>
      <p:sp>
        <p:nvSpPr>
          <p:cNvPr id="20" name="TextBox 20"/>
          <p:cNvSpPr txBox="1"/>
          <p:nvPr/>
        </p:nvSpPr>
        <p:spPr>
          <a:xfrm>
            <a:off x="4053290" y="4253914"/>
            <a:ext cx="5766985" cy="372745"/>
          </a:xfrm>
          <a:prstGeom prst="rect">
            <a:avLst/>
          </a:prstGeom>
        </p:spPr>
        <p:txBody>
          <a:bodyPr lIns="0" tIns="0" rIns="0" bIns="0" rtlCol="0" anchor="t">
            <a:spAutoFit/>
          </a:bodyPr>
          <a:lstStyle/>
          <a:p>
            <a:pPr>
              <a:lnSpc>
                <a:spcPts val="3079"/>
              </a:lnSpc>
            </a:pPr>
            <a:r>
              <a:rPr lang="en-US" sz="2199">
                <a:solidFill>
                  <a:srgbClr val="000000"/>
                </a:solidFill>
                <a:latin typeface="Canva Sans"/>
              </a:rPr>
              <a:t>I feel safe in my classes</a:t>
            </a:r>
          </a:p>
        </p:txBody>
      </p:sp>
      <p:sp>
        <p:nvSpPr>
          <p:cNvPr id="21" name="TextBox 21"/>
          <p:cNvSpPr txBox="1"/>
          <p:nvPr/>
        </p:nvSpPr>
        <p:spPr>
          <a:xfrm>
            <a:off x="3644286" y="4853354"/>
            <a:ext cx="5766985" cy="372745"/>
          </a:xfrm>
          <a:prstGeom prst="rect">
            <a:avLst/>
          </a:prstGeom>
        </p:spPr>
        <p:txBody>
          <a:bodyPr lIns="0" tIns="0" rIns="0" bIns="0" rtlCol="0" anchor="t">
            <a:spAutoFit/>
          </a:bodyPr>
          <a:lstStyle/>
          <a:p>
            <a:pPr algn="ctr">
              <a:lnSpc>
                <a:spcPts val="3079"/>
              </a:lnSpc>
            </a:pPr>
            <a:r>
              <a:rPr lang="en-US" sz="2199">
                <a:solidFill>
                  <a:srgbClr val="000000"/>
                </a:solidFill>
                <a:latin typeface="Canva Sans"/>
              </a:rPr>
              <a:t>Students in my school care about me</a:t>
            </a:r>
          </a:p>
        </p:txBody>
      </p:sp>
      <p:sp>
        <p:nvSpPr>
          <p:cNvPr id="22" name="TextBox 22"/>
          <p:cNvSpPr txBox="1"/>
          <p:nvPr/>
        </p:nvSpPr>
        <p:spPr>
          <a:xfrm>
            <a:off x="3473936" y="5452794"/>
            <a:ext cx="5766985" cy="372745"/>
          </a:xfrm>
          <a:prstGeom prst="rect">
            <a:avLst/>
          </a:prstGeom>
        </p:spPr>
        <p:txBody>
          <a:bodyPr lIns="0" tIns="0" rIns="0" bIns="0" rtlCol="0" anchor="t">
            <a:spAutoFit/>
          </a:bodyPr>
          <a:lstStyle/>
          <a:p>
            <a:pPr algn="ctr">
              <a:lnSpc>
                <a:spcPts val="3079"/>
              </a:lnSpc>
            </a:pPr>
            <a:r>
              <a:rPr lang="en-US" sz="2199">
                <a:solidFill>
                  <a:srgbClr val="000000"/>
                </a:solidFill>
                <a:latin typeface="Canva Sans"/>
              </a:rPr>
              <a:t>Adults at my school care about me</a:t>
            </a:r>
          </a:p>
        </p:txBody>
      </p:sp>
      <p:sp>
        <p:nvSpPr>
          <p:cNvPr id="23" name="TextBox 23"/>
          <p:cNvSpPr txBox="1"/>
          <p:nvPr/>
        </p:nvSpPr>
        <p:spPr>
          <a:xfrm>
            <a:off x="-150733" y="4735244"/>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62%             73%</a:t>
            </a:r>
          </a:p>
        </p:txBody>
      </p:sp>
      <p:sp>
        <p:nvSpPr>
          <p:cNvPr id="24" name="TextBox 24"/>
          <p:cNvSpPr txBox="1"/>
          <p:nvPr/>
        </p:nvSpPr>
        <p:spPr>
          <a:xfrm>
            <a:off x="-169783" y="5334684"/>
            <a:ext cx="5027533"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rPr>
              <a:t>81%             92%</a:t>
            </a:r>
          </a:p>
        </p:txBody>
      </p:sp>
      <p:pic>
        <p:nvPicPr>
          <p:cNvPr id="25" name="Picture 25"/>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grpSp>
        <p:nvGrpSpPr>
          <p:cNvPr id="2" name="Group 2"/>
          <p:cNvGrpSpPr/>
          <p:nvPr/>
        </p:nvGrpSpPr>
        <p:grpSpPr>
          <a:xfrm>
            <a:off x="252947" y="934066"/>
            <a:ext cx="9203359" cy="2723534"/>
            <a:chOff x="0" y="0"/>
            <a:chExt cx="3408651" cy="1008716"/>
          </a:xfrm>
        </p:grpSpPr>
        <p:sp>
          <p:nvSpPr>
            <p:cNvPr id="3" name="Freeform 3"/>
            <p:cNvSpPr/>
            <p:nvPr/>
          </p:nvSpPr>
          <p:spPr>
            <a:xfrm>
              <a:off x="0" y="0"/>
              <a:ext cx="3408651" cy="1008716"/>
            </a:xfrm>
            <a:custGeom>
              <a:avLst/>
              <a:gdLst/>
              <a:ahLst/>
              <a:cxnLst/>
              <a:rect l="l" t="t" r="r" b="b"/>
              <a:pathLst>
                <a:path w="3408651" h="1008716">
                  <a:moveTo>
                    <a:pt x="8412" y="0"/>
                  </a:moveTo>
                  <a:lnTo>
                    <a:pt x="3400239" y="0"/>
                  </a:lnTo>
                  <a:cubicBezTo>
                    <a:pt x="3402470" y="0"/>
                    <a:pt x="3404610" y="886"/>
                    <a:pt x="3406187" y="2464"/>
                  </a:cubicBezTo>
                  <a:cubicBezTo>
                    <a:pt x="3407765" y="4041"/>
                    <a:pt x="3408651" y="6181"/>
                    <a:pt x="3408651" y="8412"/>
                  </a:cubicBezTo>
                  <a:lnTo>
                    <a:pt x="3408651" y="1000304"/>
                  </a:lnTo>
                  <a:cubicBezTo>
                    <a:pt x="3408651" y="1004950"/>
                    <a:pt x="3404885" y="1008716"/>
                    <a:pt x="3400239" y="1008716"/>
                  </a:cubicBezTo>
                  <a:lnTo>
                    <a:pt x="8412" y="1008716"/>
                  </a:lnTo>
                  <a:cubicBezTo>
                    <a:pt x="6181" y="1008716"/>
                    <a:pt x="4041" y="1007830"/>
                    <a:pt x="2464" y="1006253"/>
                  </a:cubicBezTo>
                  <a:cubicBezTo>
                    <a:pt x="886" y="1004675"/>
                    <a:pt x="0" y="1002535"/>
                    <a:pt x="0" y="1000304"/>
                  </a:cubicBezTo>
                  <a:lnTo>
                    <a:pt x="0" y="8412"/>
                  </a:lnTo>
                  <a:cubicBezTo>
                    <a:pt x="0" y="3766"/>
                    <a:pt x="3766" y="0"/>
                    <a:pt x="8412" y="0"/>
                  </a:cubicBezTo>
                  <a:close/>
                </a:path>
              </a:pathLst>
            </a:custGeom>
            <a:solidFill>
              <a:srgbClr val="F4F6FC"/>
            </a:solidFill>
            <a:ln w="66675">
              <a:solidFill>
                <a:srgbClr val="235295"/>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3630643" y="1072188"/>
            <a:ext cx="5577906" cy="2380615"/>
          </a:xfrm>
          <a:prstGeom prst="rect">
            <a:avLst/>
          </a:prstGeom>
        </p:spPr>
        <p:txBody>
          <a:bodyPr lIns="0" tIns="0" rIns="0" bIns="0" rtlCol="0" anchor="t">
            <a:spAutoFit/>
          </a:bodyPr>
          <a:lstStyle/>
          <a:p>
            <a:pPr>
              <a:lnSpc>
                <a:spcPts val="4759"/>
              </a:lnSpc>
            </a:pPr>
            <a:r>
              <a:rPr lang="en-US" sz="3399">
                <a:solidFill>
                  <a:srgbClr val="000000"/>
                </a:solidFill>
                <a:latin typeface="Canva Sans Bold"/>
              </a:rPr>
              <a:t> of students statewide were chronically absent (&gt;10 days) in the 2021-2022 school year</a:t>
            </a:r>
          </a:p>
        </p:txBody>
      </p:sp>
      <p:sp>
        <p:nvSpPr>
          <p:cNvPr id="6" name="TextBox 6"/>
          <p:cNvSpPr txBox="1"/>
          <p:nvPr/>
        </p:nvSpPr>
        <p:spPr>
          <a:xfrm>
            <a:off x="1238094" y="4203065"/>
            <a:ext cx="7277411" cy="2380615"/>
          </a:xfrm>
          <a:prstGeom prst="rect">
            <a:avLst/>
          </a:prstGeom>
        </p:spPr>
        <p:txBody>
          <a:bodyPr lIns="0" tIns="0" rIns="0" bIns="0" rtlCol="0" anchor="t">
            <a:spAutoFit/>
          </a:bodyPr>
          <a:lstStyle/>
          <a:p>
            <a:pPr algn="ctr">
              <a:lnSpc>
                <a:spcPts val="4759"/>
              </a:lnSpc>
            </a:pPr>
            <a:r>
              <a:rPr lang="en-US" sz="3399">
                <a:solidFill>
                  <a:srgbClr val="000000"/>
                </a:solidFill>
                <a:latin typeface="Canva Sans"/>
              </a:rPr>
              <a:t>Student behavior problems were rated as  the </a:t>
            </a:r>
            <a:r>
              <a:rPr lang="en-US" sz="3399">
                <a:solidFill>
                  <a:srgbClr val="1458B8"/>
                </a:solidFill>
                <a:latin typeface="Canva Sans Bold Italics"/>
              </a:rPr>
              <a:t>most serious</a:t>
            </a:r>
            <a:r>
              <a:rPr lang="en-US" sz="3399">
                <a:solidFill>
                  <a:srgbClr val="1458B8"/>
                </a:solidFill>
                <a:latin typeface="Canva Sans Bold"/>
              </a:rPr>
              <a:t> of 15 issues faced by school staff</a:t>
            </a:r>
            <a:r>
              <a:rPr lang="en-US" sz="3399">
                <a:solidFill>
                  <a:srgbClr val="1458B8"/>
                </a:solidFill>
                <a:latin typeface="Canva Sans"/>
              </a:rPr>
              <a:t> </a:t>
            </a:r>
          </a:p>
          <a:p>
            <a:pPr algn="ctr">
              <a:lnSpc>
                <a:spcPts val="4759"/>
              </a:lnSpc>
            </a:pPr>
            <a:r>
              <a:rPr lang="en-US" sz="3399">
                <a:solidFill>
                  <a:srgbClr val="000000"/>
                </a:solidFill>
                <a:latin typeface="Canva Sans"/>
              </a:rPr>
              <a:t>in a 2021 JLARC survey</a:t>
            </a:r>
          </a:p>
        </p:txBody>
      </p:sp>
      <p:sp>
        <p:nvSpPr>
          <p:cNvPr id="7" name="TextBox 7"/>
          <p:cNvSpPr txBox="1"/>
          <p:nvPr/>
        </p:nvSpPr>
        <p:spPr>
          <a:xfrm>
            <a:off x="147671" y="1276261"/>
            <a:ext cx="3482972" cy="1853552"/>
          </a:xfrm>
          <a:prstGeom prst="rect">
            <a:avLst/>
          </a:prstGeom>
        </p:spPr>
        <p:txBody>
          <a:bodyPr lIns="0" tIns="0" rIns="0" bIns="0" rtlCol="0" anchor="t">
            <a:spAutoFit/>
          </a:bodyPr>
          <a:lstStyle/>
          <a:p>
            <a:pPr algn="ctr">
              <a:lnSpc>
                <a:spcPts val="15102"/>
              </a:lnSpc>
            </a:pPr>
            <a:r>
              <a:rPr lang="en-US" sz="10787">
                <a:solidFill>
                  <a:srgbClr val="A66C98"/>
                </a:solidFill>
                <a:latin typeface="Canva Sans Bold"/>
              </a:rPr>
              <a:t>20%</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pic>
        <p:nvPicPr>
          <p:cNvPr id="9" name="Picture 9"/>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sp>
        <p:nvSpPr>
          <p:cNvPr id="2" name="TextBox 2"/>
          <p:cNvSpPr txBox="1"/>
          <p:nvPr/>
        </p:nvSpPr>
        <p:spPr>
          <a:xfrm>
            <a:off x="1471612" y="160020"/>
            <a:ext cx="6810375" cy="1028700"/>
          </a:xfrm>
          <a:prstGeom prst="rect">
            <a:avLst/>
          </a:prstGeom>
        </p:spPr>
        <p:txBody>
          <a:bodyPr lIns="0" tIns="0" rIns="0" bIns="0" rtlCol="0" anchor="t">
            <a:spAutoFit/>
          </a:bodyPr>
          <a:lstStyle/>
          <a:p>
            <a:pPr algn="ctr">
              <a:lnSpc>
                <a:spcPts val="8400"/>
              </a:lnSpc>
            </a:pPr>
            <a:r>
              <a:rPr lang="en-US" sz="6000">
                <a:solidFill>
                  <a:srgbClr val="000000"/>
                </a:solidFill>
                <a:latin typeface="Open Sans Bold"/>
              </a:rPr>
              <a:t>Virginia's Ranking</a:t>
            </a:r>
          </a:p>
        </p:txBody>
      </p:sp>
      <p:grpSp>
        <p:nvGrpSpPr>
          <p:cNvPr id="3" name="Group 3"/>
          <p:cNvGrpSpPr/>
          <p:nvPr/>
        </p:nvGrpSpPr>
        <p:grpSpPr>
          <a:xfrm>
            <a:off x="275121" y="1358552"/>
            <a:ext cx="9203359" cy="3214517"/>
            <a:chOff x="0" y="0"/>
            <a:chExt cx="3408651" cy="1190562"/>
          </a:xfrm>
        </p:grpSpPr>
        <p:sp>
          <p:nvSpPr>
            <p:cNvPr id="4" name="Freeform 4"/>
            <p:cNvSpPr/>
            <p:nvPr/>
          </p:nvSpPr>
          <p:spPr>
            <a:xfrm>
              <a:off x="0" y="0"/>
              <a:ext cx="3408651" cy="1190562"/>
            </a:xfrm>
            <a:custGeom>
              <a:avLst/>
              <a:gdLst/>
              <a:ahLst/>
              <a:cxnLst/>
              <a:rect l="l" t="t" r="r" b="b"/>
              <a:pathLst>
                <a:path w="3408651" h="1190562">
                  <a:moveTo>
                    <a:pt x="8412" y="0"/>
                  </a:moveTo>
                  <a:lnTo>
                    <a:pt x="3400239" y="0"/>
                  </a:lnTo>
                  <a:cubicBezTo>
                    <a:pt x="3402470" y="0"/>
                    <a:pt x="3404610" y="886"/>
                    <a:pt x="3406187" y="2464"/>
                  </a:cubicBezTo>
                  <a:cubicBezTo>
                    <a:pt x="3407765" y="4041"/>
                    <a:pt x="3408651" y="6181"/>
                    <a:pt x="3408651" y="8412"/>
                  </a:cubicBezTo>
                  <a:lnTo>
                    <a:pt x="3408651" y="1182150"/>
                  </a:lnTo>
                  <a:cubicBezTo>
                    <a:pt x="3408651" y="1186796"/>
                    <a:pt x="3404885" y="1190562"/>
                    <a:pt x="3400239" y="1190562"/>
                  </a:cubicBezTo>
                  <a:lnTo>
                    <a:pt x="8412" y="1190562"/>
                  </a:lnTo>
                  <a:cubicBezTo>
                    <a:pt x="6181" y="1190562"/>
                    <a:pt x="4041" y="1189676"/>
                    <a:pt x="2464" y="1188098"/>
                  </a:cubicBezTo>
                  <a:cubicBezTo>
                    <a:pt x="886" y="1186521"/>
                    <a:pt x="0" y="1184381"/>
                    <a:pt x="0" y="1182150"/>
                  </a:cubicBezTo>
                  <a:lnTo>
                    <a:pt x="0" y="8412"/>
                  </a:lnTo>
                  <a:cubicBezTo>
                    <a:pt x="0" y="3766"/>
                    <a:pt x="3766" y="0"/>
                    <a:pt x="8412"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1599933" y="1236353"/>
            <a:ext cx="7215759" cy="3029279"/>
          </a:xfrm>
          <a:prstGeom prst="rect">
            <a:avLst/>
          </a:prstGeom>
        </p:spPr>
        <p:txBody>
          <a:bodyPr lIns="0" tIns="0" rIns="0" bIns="0" rtlCol="0" anchor="t">
            <a:spAutoFit/>
          </a:bodyPr>
          <a:lstStyle/>
          <a:p>
            <a:pPr algn="ctr">
              <a:lnSpc>
                <a:spcPts val="24701"/>
              </a:lnSpc>
            </a:pPr>
            <a:r>
              <a:rPr lang="en-US" sz="17643" dirty="0">
                <a:solidFill>
                  <a:srgbClr val="A66C98"/>
                </a:solidFill>
                <a:latin typeface="Canva Sans Bold"/>
              </a:rPr>
              <a:t>48</a:t>
            </a:r>
          </a:p>
        </p:txBody>
      </p:sp>
      <p:sp>
        <p:nvSpPr>
          <p:cNvPr id="7" name="TextBox 7"/>
          <p:cNvSpPr txBox="1"/>
          <p:nvPr/>
        </p:nvSpPr>
        <p:spPr>
          <a:xfrm>
            <a:off x="4388130" y="1803102"/>
            <a:ext cx="4847620" cy="2462530"/>
          </a:xfrm>
          <a:prstGeom prst="rect">
            <a:avLst/>
          </a:prstGeom>
        </p:spPr>
        <p:txBody>
          <a:bodyPr lIns="0" tIns="0" rIns="0" bIns="0" rtlCol="0" anchor="t">
            <a:spAutoFit/>
          </a:bodyPr>
          <a:lstStyle/>
          <a:p>
            <a:pPr>
              <a:lnSpc>
                <a:spcPts val="3920"/>
              </a:lnSpc>
            </a:pPr>
            <a:r>
              <a:rPr lang="en-US" sz="2800">
                <a:solidFill>
                  <a:srgbClr val="000000"/>
                </a:solidFill>
                <a:latin typeface="Canva Sans Bold"/>
              </a:rPr>
              <a:t>For Youth Mental Health </a:t>
            </a:r>
          </a:p>
          <a:p>
            <a:pPr>
              <a:lnSpc>
                <a:spcPts val="3920"/>
              </a:lnSpc>
            </a:pPr>
            <a:r>
              <a:rPr lang="en-US" sz="2800">
                <a:solidFill>
                  <a:srgbClr val="000000"/>
                </a:solidFill>
                <a:latin typeface="Canva Sans Bold"/>
              </a:rPr>
              <a:t>in Mental Health America's </a:t>
            </a:r>
          </a:p>
          <a:p>
            <a:pPr>
              <a:lnSpc>
                <a:spcPts val="3920"/>
              </a:lnSpc>
            </a:pPr>
            <a:r>
              <a:rPr lang="en-US" sz="2800">
                <a:solidFill>
                  <a:srgbClr val="000000"/>
                </a:solidFill>
                <a:latin typeface="Canva Sans Bold"/>
              </a:rPr>
              <a:t>2023 State Rankings, based on prevalence and access to care</a:t>
            </a:r>
          </a:p>
        </p:txBody>
      </p:sp>
      <p:sp>
        <p:nvSpPr>
          <p:cNvPr id="8" name="TextBox 8"/>
          <p:cNvSpPr txBox="1"/>
          <p:nvPr/>
        </p:nvSpPr>
        <p:spPr>
          <a:xfrm>
            <a:off x="2902870" y="2176145"/>
            <a:ext cx="1485260" cy="619627"/>
          </a:xfrm>
          <a:prstGeom prst="rect">
            <a:avLst/>
          </a:prstGeom>
        </p:spPr>
        <p:txBody>
          <a:bodyPr lIns="0" tIns="0" rIns="0" bIns="0" rtlCol="0" anchor="t">
            <a:spAutoFit/>
          </a:bodyPr>
          <a:lstStyle/>
          <a:p>
            <a:pPr algn="ctr">
              <a:lnSpc>
                <a:spcPts val="5084"/>
              </a:lnSpc>
            </a:pPr>
            <a:r>
              <a:rPr lang="en-US" sz="3631" dirty="0">
                <a:solidFill>
                  <a:srgbClr val="A66C98"/>
                </a:solidFill>
                <a:latin typeface="Canva Sans Bold"/>
              </a:rPr>
              <a:t>TH</a:t>
            </a:r>
          </a:p>
        </p:txBody>
      </p:sp>
      <p:pic>
        <p:nvPicPr>
          <p:cNvPr id="9" name="Picture 9"/>
          <p:cNvPicPr>
            <a:picLocks noChangeAspect="1"/>
          </p:cNvPicPr>
          <p:nvPr/>
        </p:nvPicPr>
        <p:blipFill>
          <a:blip r:embed="rId3"/>
          <a:srcRect b="38915"/>
          <a:stretch>
            <a:fillRect/>
          </a:stretch>
        </p:blipFill>
        <p:spPr>
          <a:xfrm>
            <a:off x="8738264" y="36936"/>
            <a:ext cx="1243936" cy="69458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4290"/>
          <a:stretch>
            <a:fillRect/>
          </a:stretch>
        </p:blipFill>
        <p:spPr>
          <a:xfrm>
            <a:off x="0" y="6265898"/>
            <a:ext cx="684659" cy="10493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3" name="Group 3"/>
          <p:cNvGrpSpPr/>
          <p:nvPr/>
        </p:nvGrpSpPr>
        <p:grpSpPr>
          <a:xfrm>
            <a:off x="342329" y="726539"/>
            <a:ext cx="9203359" cy="5575648"/>
            <a:chOff x="0" y="0"/>
            <a:chExt cx="3408651" cy="1190562"/>
          </a:xfrm>
        </p:grpSpPr>
        <p:sp>
          <p:nvSpPr>
            <p:cNvPr id="4" name="Freeform 4"/>
            <p:cNvSpPr/>
            <p:nvPr/>
          </p:nvSpPr>
          <p:spPr>
            <a:xfrm>
              <a:off x="0" y="0"/>
              <a:ext cx="3408651" cy="1190562"/>
            </a:xfrm>
            <a:custGeom>
              <a:avLst/>
              <a:gdLst/>
              <a:ahLst/>
              <a:cxnLst/>
              <a:rect l="l" t="t" r="r" b="b"/>
              <a:pathLst>
                <a:path w="3408651" h="1190562">
                  <a:moveTo>
                    <a:pt x="8412" y="0"/>
                  </a:moveTo>
                  <a:lnTo>
                    <a:pt x="3400239" y="0"/>
                  </a:lnTo>
                  <a:cubicBezTo>
                    <a:pt x="3402470" y="0"/>
                    <a:pt x="3404610" y="886"/>
                    <a:pt x="3406187" y="2464"/>
                  </a:cubicBezTo>
                  <a:cubicBezTo>
                    <a:pt x="3407765" y="4041"/>
                    <a:pt x="3408651" y="6181"/>
                    <a:pt x="3408651" y="8412"/>
                  </a:cubicBezTo>
                  <a:lnTo>
                    <a:pt x="3408651" y="1182150"/>
                  </a:lnTo>
                  <a:cubicBezTo>
                    <a:pt x="3408651" y="1186796"/>
                    <a:pt x="3404885" y="1190562"/>
                    <a:pt x="3400239" y="1190562"/>
                  </a:cubicBezTo>
                  <a:lnTo>
                    <a:pt x="8412" y="1190562"/>
                  </a:lnTo>
                  <a:cubicBezTo>
                    <a:pt x="6181" y="1190562"/>
                    <a:pt x="4041" y="1189676"/>
                    <a:pt x="2464" y="1188098"/>
                  </a:cubicBezTo>
                  <a:cubicBezTo>
                    <a:pt x="886" y="1186521"/>
                    <a:pt x="0" y="1184381"/>
                    <a:pt x="0" y="1182150"/>
                  </a:cubicBezTo>
                  <a:lnTo>
                    <a:pt x="0" y="8412"/>
                  </a:lnTo>
                  <a:cubicBezTo>
                    <a:pt x="0" y="3766"/>
                    <a:pt x="3766" y="0"/>
                    <a:pt x="8412"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530283" y="258719"/>
            <a:ext cx="8153400" cy="467820"/>
          </a:xfrm>
          <a:prstGeom prst="rect">
            <a:avLst/>
          </a:prstGeom>
        </p:spPr>
        <p:txBody>
          <a:bodyPr wrap="square" lIns="0" tIns="0" rIns="0" bIns="0" rtlCol="0" anchor="t">
            <a:spAutoFit/>
          </a:bodyPr>
          <a:lstStyle/>
          <a:p>
            <a:pPr algn="ctr">
              <a:lnSpc>
                <a:spcPts val="3920"/>
              </a:lnSpc>
            </a:pPr>
            <a:r>
              <a:rPr lang="en-US" sz="2800" dirty="0">
                <a:solidFill>
                  <a:srgbClr val="000000"/>
                </a:solidFill>
                <a:latin typeface="Canva Sans Bold"/>
              </a:rPr>
              <a:t>Mental Health Roundtable: Legislative Update</a:t>
            </a:r>
          </a:p>
        </p:txBody>
      </p:sp>
      <p:sp>
        <p:nvSpPr>
          <p:cNvPr id="8" name="TextBox 8"/>
          <p:cNvSpPr txBox="1"/>
          <p:nvPr/>
        </p:nvSpPr>
        <p:spPr>
          <a:xfrm>
            <a:off x="1870535" y="723062"/>
            <a:ext cx="6012530" cy="1250471"/>
          </a:xfrm>
          <a:prstGeom prst="rect">
            <a:avLst/>
          </a:prstGeom>
        </p:spPr>
        <p:txBody>
          <a:bodyPr wrap="square" lIns="0" tIns="0" rIns="0" bIns="0" rtlCol="0" anchor="t">
            <a:spAutoFit/>
          </a:bodyPr>
          <a:lstStyle/>
          <a:p>
            <a:pPr algn="ctr">
              <a:lnSpc>
                <a:spcPts val="5084"/>
              </a:lnSpc>
            </a:pPr>
            <a:r>
              <a:rPr lang="en-US" sz="3200" dirty="0">
                <a:solidFill>
                  <a:srgbClr val="A66C98"/>
                </a:solidFill>
                <a:latin typeface="Canva Sans Bold"/>
              </a:rPr>
              <a:t>Tuesday, April 18, 2023</a:t>
            </a:r>
          </a:p>
          <a:p>
            <a:pPr algn="ctr">
              <a:lnSpc>
                <a:spcPts val="5084"/>
              </a:lnSpc>
            </a:pPr>
            <a:r>
              <a:rPr lang="en-US" sz="3200" dirty="0">
                <a:solidFill>
                  <a:srgbClr val="A66C98"/>
                </a:solidFill>
                <a:latin typeface="Canva Sans Bold"/>
              </a:rPr>
              <a:t>10 am – 12 pm</a:t>
            </a:r>
          </a:p>
        </p:txBody>
      </p:sp>
      <p:pic>
        <p:nvPicPr>
          <p:cNvPr id="9" name="Picture 9"/>
          <p:cNvPicPr>
            <a:picLocks noChangeAspect="1"/>
          </p:cNvPicPr>
          <p:nvPr/>
        </p:nvPicPr>
        <p:blipFill>
          <a:blip r:embed="rId5"/>
          <a:srcRect b="38915"/>
          <a:stretch>
            <a:fillRect/>
          </a:stretch>
        </p:blipFill>
        <p:spPr>
          <a:xfrm>
            <a:off x="8738264" y="36936"/>
            <a:ext cx="1243936" cy="694584"/>
          </a:xfrm>
          <a:prstGeom prst="rect">
            <a:avLst/>
          </a:prstGeom>
        </p:spPr>
      </p:pic>
      <p:sp>
        <p:nvSpPr>
          <p:cNvPr id="11" name="TextBox 7">
            <a:extLst>
              <a:ext uri="{FF2B5EF4-FFF2-40B4-BE49-F238E27FC236}">
                <a16:creationId xmlns:a16="http://schemas.microsoft.com/office/drawing/2014/main" id="{6C06D787-1CE0-41BF-ADF9-C807E9FA9C1A}"/>
              </a:ext>
            </a:extLst>
          </p:cNvPr>
          <p:cNvSpPr txBox="1"/>
          <p:nvPr/>
        </p:nvSpPr>
        <p:spPr>
          <a:xfrm>
            <a:off x="457200" y="1905000"/>
            <a:ext cx="6248400" cy="4501232"/>
          </a:xfrm>
          <a:prstGeom prst="rect">
            <a:avLst/>
          </a:prstGeom>
        </p:spPr>
        <p:txBody>
          <a:bodyPr wrap="square" lIns="0" tIns="0" rIns="0" bIns="0" rtlCol="0" anchor="t">
            <a:spAutoFit/>
          </a:bodyPr>
          <a:lstStyle/>
          <a:p>
            <a:pPr>
              <a:lnSpc>
                <a:spcPts val="3920"/>
              </a:lnSpc>
            </a:pPr>
            <a:r>
              <a:rPr lang="en-US" sz="2400" dirty="0">
                <a:solidFill>
                  <a:srgbClr val="000000"/>
                </a:solidFill>
                <a:latin typeface="Canva Sans Bold"/>
              </a:rPr>
              <a:t>Register: </a:t>
            </a:r>
            <a:endParaRPr lang="en-US" sz="1400" dirty="0">
              <a:solidFill>
                <a:srgbClr val="000000"/>
              </a:solidFill>
              <a:latin typeface="Canva Sans Bold"/>
            </a:endParaRPr>
          </a:p>
          <a:p>
            <a:pPr>
              <a:lnSpc>
                <a:spcPts val="3920"/>
              </a:lnSpc>
            </a:pPr>
            <a:r>
              <a:rPr lang="en-US" sz="2400" dirty="0">
                <a:solidFill>
                  <a:schemeClr val="accent1">
                    <a:lumMod val="75000"/>
                  </a:schemeClr>
                </a:solidFill>
                <a:hlinkClick r:id="rId6">
                  <a:extLst>
                    <a:ext uri="{A12FA001-AC4F-418D-AE19-62706E023703}">
                      <ahyp:hlinkClr xmlns:ahyp="http://schemas.microsoft.com/office/drawing/2018/hyperlinkcolor" val="tx"/>
                    </a:ext>
                  </a:extLst>
                </a:hlinkClick>
              </a:rPr>
              <a:t>bit.ly/</a:t>
            </a:r>
            <a:r>
              <a:rPr lang="en-US" sz="2400" dirty="0" err="1">
                <a:solidFill>
                  <a:schemeClr val="accent1">
                    <a:lumMod val="75000"/>
                  </a:schemeClr>
                </a:solidFill>
                <a:hlinkClick r:id="rId6">
                  <a:extLst>
                    <a:ext uri="{A12FA001-AC4F-418D-AE19-62706E023703}">
                      <ahyp:hlinkClr xmlns:ahyp="http://schemas.microsoft.com/office/drawing/2018/hyperlinkcolor" val="tx"/>
                    </a:ext>
                  </a:extLst>
                </a:hlinkClick>
              </a:rPr>
              <a:t>legislativeMHRT</a:t>
            </a:r>
            <a:endParaRPr lang="en-US" sz="2400" dirty="0">
              <a:solidFill>
                <a:schemeClr val="accent1">
                  <a:lumMod val="75000"/>
                </a:schemeClr>
              </a:solidFill>
            </a:endParaRPr>
          </a:p>
          <a:p>
            <a:pPr>
              <a:lnSpc>
                <a:spcPts val="3920"/>
              </a:lnSpc>
            </a:pPr>
            <a:endParaRPr lang="en-US" sz="2400" dirty="0"/>
          </a:p>
          <a:p>
            <a:pPr>
              <a:lnSpc>
                <a:spcPts val="3920"/>
              </a:lnSpc>
            </a:pPr>
            <a:r>
              <a:rPr lang="en-US" sz="2400" dirty="0">
                <a:solidFill>
                  <a:srgbClr val="000000"/>
                </a:solidFill>
                <a:latin typeface="Canva Sans Bold"/>
              </a:rPr>
              <a:t>Questions? Contact:</a:t>
            </a:r>
          </a:p>
          <a:p>
            <a:pPr>
              <a:lnSpc>
                <a:spcPts val="3920"/>
              </a:lnSpc>
            </a:pPr>
            <a:r>
              <a:rPr lang="en-US" sz="2400" dirty="0">
                <a:solidFill>
                  <a:srgbClr val="000000"/>
                </a:solidFill>
                <a:latin typeface="Canva Sans Bold"/>
              </a:rPr>
              <a:t>Andrea Lancaster </a:t>
            </a:r>
          </a:p>
          <a:p>
            <a:pPr>
              <a:lnSpc>
                <a:spcPts val="3920"/>
              </a:lnSpc>
            </a:pPr>
            <a:r>
              <a:rPr lang="en-US" sz="2400" dirty="0">
                <a:solidFill>
                  <a:srgbClr val="000000"/>
                </a:solidFill>
                <a:latin typeface="Canva Sans Bold"/>
                <a:hlinkClick r:id="rId7"/>
              </a:rPr>
              <a:t>andrea@vhcf.org</a:t>
            </a:r>
            <a:endParaRPr lang="en-US" sz="2400" dirty="0">
              <a:solidFill>
                <a:srgbClr val="000000"/>
              </a:solidFill>
              <a:latin typeface="Canva Sans Bold"/>
            </a:endParaRPr>
          </a:p>
          <a:p>
            <a:pPr>
              <a:lnSpc>
                <a:spcPts val="3920"/>
              </a:lnSpc>
            </a:pPr>
            <a:r>
              <a:rPr lang="en-US" sz="2400" dirty="0">
                <a:solidFill>
                  <a:srgbClr val="000000"/>
                </a:solidFill>
                <a:latin typeface="Canva Sans Bold"/>
              </a:rPr>
              <a:t>Or Denise Daly Konrad</a:t>
            </a:r>
          </a:p>
          <a:p>
            <a:pPr>
              <a:lnSpc>
                <a:spcPts val="3920"/>
              </a:lnSpc>
            </a:pPr>
            <a:r>
              <a:rPr lang="en-US" sz="2400" dirty="0">
                <a:solidFill>
                  <a:srgbClr val="000000"/>
                </a:solidFill>
                <a:latin typeface="Canva Sans Bold"/>
              </a:rPr>
              <a:t>dkonrad@vhcf.org</a:t>
            </a:r>
          </a:p>
          <a:p>
            <a:pPr>
              <a:lnSpc>
                <a:spcPts val="3920"/>
              </a:lnSpc>
            </a:pPr>
            <a:endParaRPr lang="en-US" sz="3600" dirty="0"/>
          </a:p>
        </p:txBody>
      </p:sp>
      <p:pic>
        <p:nvPicPr>
          <p:cNvPr id="14" name="Picture 13">
            <a:extLst>
              <a:ext uri="{FF2B5EF4-FFF2-40B4-BE49-F238E27FC236}">
                <a16:creationId xmlns:a16="http://schemas.microsoft.com/office/drawing/2014/main" id="{7936511F-D955-4D70-A466-DF0219F35F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6010" y="2310033"/>
            <a:ext cx="3579453" cy="3579453"/>
          </a:xfrm>
          <a:prstGeom prst="rect">
            <a:avLst/>
          </a:prstGeom>
        </p:spPr>
      </p:pic>
    </p:spTree>
    <p:extLst>
      <p:ext uri="{BB962C8B-B14F-4D97-AF65-F5344CB8AC3E}">
        <p14:creationId xmlns:p14="http://schemas.microsoft.com/office/powerpoint/2010/main" val="148891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sp>
        <p:nvSpPr>
          <p:cNvPr id="2" name="TextBox 2"/>
          <p:cNvSpPr txBox="1"/>
          <p:nvPr/>
        </p:nvSpPr>
        <p:spPr>
          <a:xfrm>
            <a:off x="1471612" y="160020"/>
            <a:ext cx="6810375" cy="1028700"/>
          </a:xfrm>
          <a:prstGeom prst="rect">
            <a:avLst/>
          </a:prstGeom>
        </p:spPr>
        <p:txBody>
          <a:bodyPr lIns="0" tIns="0" rIns="0" bIns="0" rtlCol="0" anchor="t">
            <a:spAutoFit/>
          </a:bodyPr>
          <a:lstStyle/>
          <a:p>
            <a:pPr algn="ctr">
              <a:lnSpc>
                <a:spcPts val="8400"/>
              </a:lnSpc>
            </a:pPr>
            <a:r>
              <a:rPr lang="en-US" sz="6000" dirty="0">
                <a:solidFill>
                  <a:srgbClr val="000000"/>
                </a:solidFill>
                <a:latin typeface="Open Sans Bold"/>
              </a:rPr>
              <a:t>Evaluation</a:t>
            </a:r>
          </a:p>
        </p:txBody>
      </p:sp>
      <p:grpSp>
        <p:nvGrpSpPr>
          <p:cNvPr id="3" name="Group 3"/>
          <p:cNvGrpSpPr/>
          <p:nvPr/>
        </p:nvGrpSpPr>
        <p:grpSpPr>
          <a:xfrm>
            <a:off x="156873" y="2099525"/>
            <a:ext cx="9203359" cy="3214517"/>
            <a:chOff x="0" y="0"/>
            <a:chExt cx="3408651" cy="1190562"/>
          </a:xfrm>
        </p:grpSpPr>
        <p:sp>
          <p:nvSpPr>
            <p:cNvPr id="4" name="Freeform 4"/>
            <p:cNvSpPr/>
            <p:nvPr/>
          </p:nvSpPr>
          <p:spPr>
            <a:xfrm>
              <a:off x="0" y="0"/>
              <a:ext cx="3408651" cy="1190562"/>
            </a:xfrm>
            <a:custGeom>
              <a:avLst/>
              <a:gdLst/>
              <a:ahLst/>
              <a:cxnLst/>
              <a:rect l="l" t="t" r="r" b="b"/>
              <a:pathLst>
                <a:path w="3408651" h="1190562">
                  <a:moveTo>
                    <a:pt x="8412" y="0"/>
                  </a:moveTo>
                  <a:lnTo>
                    <a:pt x="3400239" y="0"/>
                  </a:lnTo>
                  <a:cubicBezTo>
                    <a:pt x="3402470" y="0"/>
                    <a:pt x="3404610" y="886"/>
                    <a:pt x="3406187" y="2464"/>
                  </a:cubicBezTo>
                  <a:cubicBezTo>
                    <a:pt x="3407765" y="4041"/>
                    <a:pt x="3408651" y="6181"/>
                    <a:pt x="3408651" y="8412"/>
                  </a:cubicBezTo>
                  <a:lnTo>
                    <a:pt x="3408651" y="1182150"/>
                  </a:lnTo>
                  <a:cubicBezTo>
                    <a:pt x="3408651" y="1186796"/>
                    <a:pt x="3404885" y="1190562"/>
                    <a:pt x="3400239" y="1190562"/>
                  </a:cubicBezTo>
                  <a:lnTo>
                    <a:pt x="8412" y="1190562"/>
                  </a:lnTo>
                  <a:cubicBezTo>
                    <a:pt x="6181" y="1190562"/>
                    <a:pt x="4041" y="1189676"/>
                    <a:pt x="2464" y="1188098"/>
                  </a:cubicBezTo>
                  <a:cubicBezTo>
                    <a:pt x="886" y="1186521"/>
                    <a:pt x="0" y="1184381"/>
                    <a:pt x="0" y="1182150"/>
                  </a:cubicBezTo>
                  <a:lnTo>
                    <a:pt x="0" y="8412"/>
                  </a:lnTo>
                  <a:cubicBezTo>
                    <a:pt x="0" y="3766"/>
                    <a:pt x="3766" y="0"/>
                    <a:pt x="8412"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1008212" y="2659370"/>
            <a:ext cx="4847620" cy="2468368"/>
          </a:xfrm>
          <a:prstGeom prst="rect">
            <a:avLst/>
          </a:prstGeom>
        </p:spPr>
        <p:txBody>
          <a:bodyPr lIns="0" tIns="0" rIns="0" bIns="0" rtlCol="0" anchor="t">
            <a:spAutoFit/>
          </a:bodyPr>
          <a:lstStyle/>
          <a:p>
            <a:pPr>
              <a:lnSpc>
                <a:spcPts val="3920"/>
              </a:lnSpc>
            </a:pPr>
            <a:r>
              <a:rPr lang="en-US" sz="4000" dirty="0">
                <a:solidFill>
                  <a:schemeClr val="tx2">
                    <a:lumMod val="75000"/>
                  </a:schemeClr>
                </a:solidFill>
                <a:latin typeface="Canva Sans Bold"/>
                <a:hlinkClick r:id="rId3">
                  <a:extLst>
                    <a:ext uri="{A12FA001-AC4F-418D-AE19-62706E023703}">
                      <ahyp:hlinkClr xmlns:ahyp="http://schemas.microsoft.com/office/drawing/2018/hyperlinkcolor" val="tx"/>
                    </a:ext>
                  </a:extLst>
                </a:hlinkClick>
              </a:rPr>
              <a:t>www.slido.com</a:t>
            </a:r>
            <a:endParaRPr lang="en-US" sz="4000" dirty="0">
              <a:solidFill>
                <a:schemeClr val="tx2">
                  <a:lumMod val="75000"/>
                </a:schemeClr>
              </a:solidFill>
              <a:latin typeface="Canva Sans Bold"/>
            </a:endParaRPr>
          </a:p>
          <a:p>
            <a:pPr>
              <a:lnSpc>
                <a:spcPts val="3920"/>
              </a:lnSpc>
            </a:pPr>
            <a:endParaRPr lang="en-US" sz="4000" dirty="0">
              <a:solidFill>
                <a:srgbClr val="000000"/>
              </a:solidFill>
              <a:latin typeface="Canva Sans Bold"/>
            </a:endParaRPr>
          </a:p>
          <a:p>
            <a:pPr>
              <a:lnSpc>
                <a:spcPts val="3920"/>
              </a:lnSpc>
            </a:pPr>
            <a:r>
              <a:rPr lang="en-US" sz="4000" dirty="0">
                <a:solidFill>
                  <a:srgbClr val="000000"/>
                </a:solidFill>
                <a:latin typeface="Canva Sans Bold"/>
              </a:rPr>
              <a:t>Participant Code:</a:t>
            </a:r>
          </a:p>
          <a:p>
            <a:pPr>
              <a:lnSpc>
                <a:spcPts val="3920"/>
              </a:lnSpc>
            </a:pPr>
            <a:r>
              <a:rPr lang="en-US" sz="4000" dirty="0">
                <a:solidFill>
                  <a:srgbClr val="A66C98"/>
                </a:solidFill>
                <a:latin typeface="Canva Sans Bold"/>
              </a:rPr>
              <a:t>#MHRT32023</a:t>
            </a:r>
          </a:p>
          <a:p>
            <a:pPr>
              <a:lnSpc>
                <a:spcPts val="3920"/>
              </a:lnSpc>
            </a:pPr>
            <a:r>
              <a:rPr lang="en-US" sz="2800" dirty="0">
                <a:solidFill>
                  <a:srgbClr val="000000"/>
                </a:solidFill>
                <a:latin typeface="Canva Sans Bold"/>
              </a:rPr>
              <a:t> </a:t>
            </a:r>
          </a:p>
        </p:txBody>
      </p:sp>
      <p:pic>
        <p:nvPicPr>
          <p:cNvPr id="9" name="Picture 9"/>
          <p:cNvPicPr>
            <a:picLocks noChangeAspect="1"/>
          </p:cNvPicPr>
          <p:nvPr/>
        </p:nvPicPr>
        <p:blipFill>
          <a:blip r:embed="rId4"/>
          <a:srcRect b="38915"/>
          <a:stretch>
            <a:fillRect/>
          </a:stretch>
        </p:blipFill>
        <p:spPr>
          <a:xfrm>
            <a:off x="8738264" y="36936"/>
            <a:ext cx="1243936" cy="694584"/>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4290"/>
          <a:stretch>
            <a:fillRect/>
          </a:stretch>
        </p:blipFill>
        <p:spPr>
          <a:xfrm>
            <a:off x="0" y="6265898"/>
            <a:ext cx="684659" cy="1049302"/>
          </a:xfrm>
          <a:prstGeom prst="rect">
            <a:avLst/>
          </a:prstGeom>
        </p:spPr>
      </p:pic>
      <p:pic>
        <p:nvPicPr>
          <p:cNvPr id="12" name="Picture 11">
            <a:extLst>
              <a:ext uri="{FF2B5EF4-FFF2-40B4-BE49-F238E27FC236}">
                <a16:creationId xmlns:a16="http://schemas.microsoft.com/office/drawing/2014/main" id="{BDA0BB69-0AA3-448E-B9EA-8A4AD22BBD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2182212"/>
            <a:ext cx="3049141" cy="3049141"/>
          </a:xfrm>
          <a:prstGeom prst="rect">
            <a:avLst/>
          </a:prstGeom>
        </p:spPr>
      </p:pic>
    </p:spTree>
    <p:extLst>
      <p:ext uri="{BB962C8B-B14F-4D97-AF65-F5344CB8AC3E}">
        <p14:creationId xmlns:p14="http://schemas.microsoft.com/office/powerpoint/2010/main" val="102224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8263-6C26-4E5A-9623-247AF4529A7E}"/>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9FD34874-E74A-4684-96FA-B2B130D0FF63}"/>
              </a:ext>
            </a:extLst>
          </p:cNvPr>
          <p:cNvPicPr>
            <a:picLocks noChangeAspect="1"/>
          </p:cNvPicPr>
          <p:nvPr/>
        </p:nvPicPr>
        <p:blipFill>
          <a:blip r:embed="rId3"/>
          <a:stretch>
            <a:fillRect/>
          </a:stretch>
        </p:blipFill>
        <p:spPr>
          <a:xfrm rot="21326226">
            <a:off x="2675974" y="2053753"/>
            <a:ext cx="8322674" cy="1195669"/>
          </a:xfrm>
          <a:prstGeom prst="rect">
            <a:avLst/>
          </a:prstGeom>
        </p:spPr>
      </p:pic>
      <p:pic>
        <p:nvPicPr>
          <p:cNvPr id="11" name="Picture 10">
            <a:extLst>
              <a:ext uri="{FF2B5EF4-FFF2-40B4-BE49-F238E27FC236}">
                <a16:creationId xmlns:a16="http://schemas.microsoft.com/office/drawing/2014/main" id="{1CE7F789-43F4-481B-BCBC-BBFE53C37CA6}"/>
              </a:ext>
            </a:extLst>
          </p:cNvPr>
          <p:cNvPicPr>
            <a:picLocks noChangeAspect="1"/>
          </p:cNvPicPr>
          <p:nvPr/>
        </p:nvPicPr>
        <p:blipFill>
          <a:blip r:embed="rId4"/>
          <a:stretch>
            <a:fillRect/>
          </a:stretch>
        </p:blipFill>
        <p:spPr>
          <a:xfrm rot="302750">
            <a:off x="-325308" y="3035866"/>
            <a:ext cx="10031359" cy="642294"/>
          </a:xfrm>
          <a:prstGeom prst="rect">
            <a:avLst/>
          </a:prstGeom>
        </p:spPr>
      </p:pic>
      <p:pic>
        <p:nvPicPr>
          <p:cNvPr id="12" name="Picture 11">
            <a:extLst>
              <a:ext uri="{FF2B5EF4-FFF2-40B4-BE49-F238E27FC236}">
                <a16:creationId xmlns:a16="http://schemas.microsoft.com/office/drawing/2014/main" id="{C2FD2901-C81B-41B0-8F94-6151C7699CDE}"/>
              </a:ext>
            </a:extLst>
          </p:cNvPr>
          <p:cNvPicPr>
            <a:picLocks noChangeAspect="1"/>
          </p:cNvPicPr>
          <p:nvPr/>
        </p:nvPicPr>
        <p:blipFill>
          <a:blip r:embed="rId5"/>
          <a:stretch>
            <a:fillRect/>
          </a:stretch>
        </p:blipFill>
        <p:spPr>
          <a:xfrm rot="389706">
            <a:off x="-297144" y="335655"/>
            <a:ext cx="6065520" cy="2278380"/>
          </a:xfrm>
          <a:prstGeom prst="rect">
            <a:avLst/>
          </a:prstGeom>
        </p:spPr>
      </p:pic>
      <p:pic>
        <p:nvPicPr>
          <p:cNvPr id="7" name="Picture 6">
            <a:extLst>
              <a:ext uri="{FF2B5EF4-FFF2-40B4-BE49-F238E27FC236}">
                <a16:creationId xmlns:a16="http://schemas.microsoft.com/office/drawing/2014/main" id="{581F7897-9429-428E-B04E-AED69D4DA129}"/>
              </a:ext>
            </a:extLst>
          </p:cNvPr>
          <p:cNvPicPr>
            <a:picLocks noChangeAspect="1"/>
          </p:cNvPicPr>
          <p:nvPr/>
        </p:nvPicPr>
        <p:blipFill>
          <a:blip r:embed="rId6"/>
          <a:stretch>
            <a:fillRect/>
          </a:stretch>
        </p:blipFill>
        <p:spPr>
          <a:xfrm rot="21334712">
            <a:off x="4394061" y="-138781"/>
            <a:ext cx="6035040" cy="1897380"/>
          </a:xfrm>
          <a:prstGeom prst="rect">
            <a:avLst/>
          </a:prstGeom>
        </p:spPr>
      </p:pic>
      <p:pic>
        <p:nvPicPr>
          <p:cNvPr id="4" name="Content Placeholder 3">
            <a:extLst>
              <a:ext uri="{FF2B5EF4-FFF2-40B4-BE49-F238E27FC236}">
                <a16:creationId xmlns:a16="http://schemas.microsoft.com/office/drawing/2014/main" id="{1EF29BE6-EA71-466F-93D5-E236BB961C2A}"/>
              </a:ext>
            </a:extLst>
          </p:cNvPr>
          <p:cNvPicPr>
            <a:picLocks noGrp="1" noChangeAspect="1"/>
          </p:cNvPicPr>
          <p:nvPr>
            <p:ph idx="1"/>
          </p:nvPr>
        </p:nvPicPr>
        <p:blipFill>
          <a:blip r:embed="rId7"/>
          <a:stretch>
            <a:fillRect/>
          </a:stretch>
        </p:blipFill>
        <p:spPr>
          <a:xfrm rot="243290">
            <a:off x="-170929" y="3669269"/>
            <a:ext cx="8105672" cy="1058540"/>
          </a:xfrm>
          <a:prstGeom prst="rect">
            <a:avLst/>
          </a:prstGeom>
        </p:spPr>
      </p:pic>
      <p:pic>
        <p:nvPicPr>
          <p:cNvPr id="6" name="Picture 5">
            <a:extLst>
              <a:ext uri="{FF2B5EF4-FFF2-40B4-BE49-F238E27FC236}">
                <a16:creationId xmlns:a16="http://schemas.microsoft.com/office/drawing/2014/main" id="{8E7D3442-4CEF-4D3E-BA54-4CA44D90BD07}"/>
              </a:ext>
            </a:extLst>
          </p:cNvPr>
          <p:cNvPicPr>
            <a:picLocks noChangeAspect="1"/>
          </p:cNvPicPr>
          <p:nvPr/>
        </p:nvPicPr>
        <p:blipFill>
          <a:blip r:embed="rId8"/>
          <a:stretch>
            <a:fillRect/>
          </a:stretch>
        </p:blipFill>
        <p:spPr>
          <a:xfrm>
            <a:off x="-29529" y="6041514"/>
            <a:ext cx="7254240" cy="1234440"/>
          </a:xfrm>
          <a:prstGeom prst="rect">
            <a:avLst/>
          </a:prstGeom>
        </p:spPr>
      </p:pic>
      <p:pic>
        <p:nvPicPr>
          <p:cNvPr id="10" name="Picture 9">
            <a:extLst>
              <a:ext uri="{FF2B5EF4-FFF2-40B4-BE49-F238E27FC236}">
                <a16:creationId xmlns:a16="http://schemas.microsoft.com/office/drawing/2014/main" id="{0ABB0B00-8510-4613-98F0-12FDEE49EF69}"/>
              </a:ext>
            </a:extLst>
          </p:cNvPr>
          <p:cNvPicPr>
            <a:picLocks noChangeAspect="1"/>
          </p:cNvPicPr>
          <p:nvPr/>
        </p:nvPicPr>
        <p:blipFill>
          <a:blip r:embed="rId9"/>
          <a:stretch>
            <a:fillRect/>
          </a:stretch>
        </p:blipFill>
        <p:spPr>
          <a:xfrm rot="192635">
            <a:off x="-169145" y="4833776"/>
            <a:ext cx="6286242" cy="1214082"/>
          </a:xfrm>
          <a:prstGeom prst="rect">
            <a:avLst/>
          </a:prstGeom>
        </p:spPr>
      </p:pic>
      <p:pic>
        <p:nvPicPr>
          <p:cNvPr id="9" name="Picture 8">
            <a:extLst>
              <a:ext uri="{FF2B5EF4-FFF2-40B4-BE49-F238E27FC236}">
                <a16:creationId xmlns:a16="http://schemas.microsoft.com/office/drawing/2014/main" id="{59631800-E5D9-4F53-A195-4B2917B0F67B}"/>
              </a:ext>
            </a:extLst>
          </p:cNvPr>
          <p:cNvPicPr>
            <a:picLocks noChangeAspect="1"/>
          </p:cNvPicPr>
          <p:nvPr/>
        </p:nvPicPr>
        <p:blipFill>
          <a:blip r:embed="rId10"/>
          <a:stretch>
            <a:fillRect/>
          </a:stretch>
        </p:blipFill>
        <p:spPr>
          <a:xfrm rot="21043441">
            <a:off x="3568331" y="5150682"/>
            <a:ext cx="6537960" cy="1198589"/>
          </a:xfrm>
          <a:prstGeom prst="rect">
            <a:avLst/>
          </a:prstGeom>
        </p:spPr>
      </p:pic>
      <p:pic>
        <p:nvPicPr>
          <p:cNvPr id="5" name="Picture 4">
            <a:extLst>
              <a:ext uri="{FF2B5EF4-FFF2-40B4-BE49-F238E27FC236}">
                <a16:creationId xmlns:a16="http://schemas.microsoft.com/office/drawing/2014/main" id="{6622DDF7-384D-4767-986E-771BFB0AB77E}"/>
              </a:ext>
            </a:extLst>
          </p:cNvPr>
          <p:cNvPicPr>
            <a:picLocks noChangeAspect="1"/>
          </p:cNvPicPr>
          <p:nvPr/>
        </p:nvPicPr>
        <p:blipFill>
          <a:blip r:embed="rId11"/>
          <a:stretch>
            <a:fillRect/>
          </a:stretch>
        </p:blipFill>
        <p:spPr>
          <a:xfrm rot="21210991">
            <a:off x="4130999" y="6414415"/>
            <a:ext cx="5783580" cy="533400"/>
          </a:xfrm>
          <a:prstGeom prst="rect">
            <a:avLst/>
          </a:prstGeom>
        </p:spPr>
      </p:pic>
      <p:pic>
        <p:nvPicPr>
          <p:cNvPr id="14" name="Picture 13">
            <a:extLst>
              <a:ext uri="{FF2B5EF4-FFF2-40B4-BE49-F238E27FC236}">
                <a16:creationId xmlns:a16="http://schemas.microsoft.com/office/drawing/2014/main" id="{1D251A64-254E-416A-9922-B5F57581A4B3}"/>
              </a:ext>
            </a:extLst>
          </p:cNvPr>
          <p:cNvPicPr>
            <a:picLocks noChangeAspect="1"/>
          </p:cNvPicPr>
          <p:nvPr/>
        </p:nvPicPr>
        <p:blipFill>
          <a:blip r:embed="rId12"/>
          <a:stretch>
            <a:fillRect/>
          </a:stretch>
        </p:blipFill>
        <p:spPr>
          <a:xfrm>
            <a:off x="5029200" y="4223999"/>
            <a:ext cx="5052060" cy="647700"/>
          </a:xfrm>
          <a:prstGeom prst="rect">
            <a:avLst/>
          </a:prstGeom>
        </p:spPr>
      </p:pic>
    </p:spTree>
    <p:extLst>
      <p:ext uri="{BB962C8B-B14F-4D97-AF65-F5344CB8AC3E}">
        <p14:creationId xmlns:p14="http://schemas.microsoft.com/office/powerpoint/2010/main" val="23927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999"/>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9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grpSp>
        <p:nvGrpSpPr>
          <p:cNvPr id="2" name="Group 2"/>
          <p:cNvGrpSpPr/>
          <p:nvPr/>
        </p:nvGrpSpPr>
        <p:grpSpPr>
          <a:xfrm>
            <a:off x="2283364" y="3333120"/>
            <a:ext cx="5855767" cy="3780644"/>
            <a:chOff x="0" y="0"/>
            <a:chExt cx="2168803" cy="1400239"/>
          </a:xfrm>
        </p:grpSpPr>
        <p:sp>
          <p:nvSpPr>
            <p:cNvPr id="3" name="Freeform 3"/>
            <p:cNvSpPr/>
            <p:nvPr/>
          </p:nvSpPr>
          <p:spPr>
            <a:xfrm>
              <a:off x="0" y="0"/>
              <a:ext cx="2168803" cy="1400239"/>
            </a:xfrm>
            <a:custGeom>
              <a:avLst/>
              <a:gdLst/>
              <a:ahLst/>
              <a:cxnLst/>
              <a:rect l="l" t="t" r="r" b="b"/>
              <a:pathLst>
                <a:path w="2168803" h="1400239">
                  <a:moveTo>
                    <a:pt x="13221" y="0"/>
                  </a:moveTo>
                  <a:lnTo>
                    <a:pt x="2155581" y="0"/>
                  </a:lnTo>
                  <a:cubicBezTo>
                    <a:pt x="2159088" y="0"/>
                    <a:pt x="2162451" y="1393"/>
                    <a:pt x="2164930" y="3872"/>
                  </a:cubicBezTo>
                  <a:cubicBezTo>
                    <a:pt x="2167410" y="6352"/>
                    <a:pt x="2168803" y="9715"/>
                    <a:pt x="2168803" y="13221"/>
                  </a:cubicBezTo>
                  <a:lnTo>
                    <a:pt x="2168803" y="1387018"/>
                  </a:lnTo>
                  <a:cubicBezTo>
                    <a:pt x="2168803" y="1390524"/>
                    <a:pt x="2167410" y="1393887"/>
                    <a:pt x="2164930" y="1396366"/>
                  </a:cubicBezTo>
                  <a:cubicBezTo>
                    <a:pt x="2162451" y="1398846"/>
                    <a:pt x="2159088" y="1400239"/>
                    <a:pt x="2155581" y="1400239"/>
                  </a:cubicBezTo>
                  <a:lnTo>
                    <a:pt x="13221" y="1400239"/>
                  </a:lnTo>
                  <a:cubicBezTo>
                    <a:pt x="9715" y="1400239"/>
                    <a:pt x="6352" y="1398846"/>
                    <a:pt x="3872" y="1396366"/>
                  </a:cubicBezTo>
                  <a:cubicBezTo>
                    <a:pt x="1393" y="1393887"/>
                    <a:pt x="0" y="1390524"/>
                    <a:pt x="0" y="1387018"/>
                  </a:cubicBezTo>
                  <a:lnTo>
                    <a:pt x="0" y="13221"/>
                  </a:lnTo>
                  <a:cubicBezTo>
                    <a:pt x="0" y="9715"/>
                    <a:pt x="1393" y="6352"/>
                    <a:pt x="3872" y="3872"/>
                  </a:cubicBezTo>
                  <a:cubicBezTo>
                    <a:pt x="6352" y="1393"/>
                    <a:pt x="9715" y="0"/>
                    <a:pt x="13221" y="0"/>
                  </a:cubicBezTo>
                  <a:close/>
                </a:path>
              </a:pathLst>
            </a:custGeom>
            <a:solidFill>
              <a:srgbClr val="F4F6FC"/>
            </a:solidFill>
            <a:ln w="66675">
              <a:solidFill>
                <a:srgbClr val="235295"/>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80200"/>
            <a:ext cx="684659" cy="1049302"/>
          </a:xfrm>
          <a:prstGeom prst="rect">
            <a:avLst/>
          </a:prstGeom>
        </p:spPr>
      </p:pic>
      <p:grpSp>
        <p:nvGrpSpPr>
          <p:cNvPr id="6" name="Group 6"/>
          <p:cNvGrpSpPr/>
          <p:nvPr/>
        </p:nvGrpSpPr>
        <p:grpSpPr>
          <a:xfrm>
            <a:off x="2661340" y="3485760"/>
            <a:ext cx="5099816" cy="867592"/>
            <a:chOff x="0" y="0"/>
            <a:chExt cx="6799755" cy="1156790"/>
          </a:xfrm>
        </p:grpSpPr>
        <p:grpSp>
          <p:nvGrpSpPr>
            <p:cNvPr id="7" name="Group 7"/>
            <p:cNvGrpSpPr>
              <a:grpSpLocks noChangeAspect="1"/>
            </p:cNvGrpSpPr>
            <p:nvPr/>
          </p:nvGrpSpPr>
          <p:grpSpPr>
            <a:xfrm>
              <a:off x="0" y="0"/>
              <a:ext cx="6799755" cy="1156790"/>
              <a:chOff x="0" y="0"/>
              <a:chExt cx="13271500" cy="2257778"/>
            </a:xfrm>
          </p:grpSpPr>
          <p:sp>
            <p:nvSpPr>
              <p:cNvPr id="8" name="Freeform 8"/>
              <p:cNvSpPr/>
              <p:nvPr/>
            </p:nvSpPr>
            <p:spPr>
              <a:xfrm>
                <a:off x="12700" y="0"/>
                <a:ext cx="5245100" cy="2260600"/>
              </a:xfrm>
              <a:custGeom>
                <a:avLst/>
                <a:gdLst/>
                <a:ahLst/>
                <a:cxnLst/>
                <a:rect l="l" t="t" r="r" b="b"/>
                <a:pathLst>
                  <a:path w="5245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path>
                </a:pathLst>
              </a:custGeom>
              <a:solidFill>
                <a:srgbClr val="56AEFF"/>
              </a:solidFill>
            </p:spPr>
          </p:sp>
          <p:sp>
            <p:nvSpPr>
              <p:cNvPr id="9" name="Freeform 9"/>
              <p:cNvSpPr/>
              <p:nvPr/>
            </p:nvSpPr>
            <p:spPr>
              <a:xfrm>
                <a:off x="5346700" y="0"/>
                <a:ext cx="7912100" cy="2260600"/>
              </a:xfrm>
              <a:custGeom>
                <a:avLst/>
                <a:gdLst/>
                <a:ahLst/>
                <a:cxnLst/>
                <a:rect l="l" t="t" r="r" b="b"/>
                <a:pathLst>
                  <a:path w="79121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path>
                </a:pathLst>
              </a:custGeom>
              <a:solidFill>
                <a:srgbClr val="5B696F"/>
              </a:solidFill>
            </p:spPr>
          </p:sp>
        </p:grpSp>
      </p:grpSp>
      <p:grpSp>
        <p:nvGrpSpPr>
          <p:cNvPr id="10" name="Group 10"/>
          <p:cNvGrpSpPr/>
          <p:nvPr/>
        </p:nvGrpSpPr>
        <p:grpSpPr>
          <a:xfrm>
            <a:off x="2661340" y="5398306"/>
            <a:ext cx="5099816" cy="867592"/>
            <a:chOff x="0" y="0"/>
            <a:chExt cx="6799755" cy="1156790"/>
          </a:xfrm>
        </p:grpSpPr>
        <p:grpSp>
          <p:nvGrpSpPr>
            <p:cNvPr id="11" name="Group 11"/>
            <p:cNvGrpSpPr>
              <a:grpSpLocks noChangeAspect="1"/>
            </p:cNvGrpSpPr>
            <p:nvPr/>
          </p:nvGrpSpPr>
          <p:grpSpPr>
            <a:xfrm>
              <a:off x="0" y="0"/>
              <a:ext cx="6799755" cy="1156790"/>
              <a:chOff x="0" y="0"/>
              <a:chExt cx="13271500" cy="2257778"/>
            </a:xfrm>
          </p:grpSpPr>
          <p:sp>
            <p:nvSpPr>
              <p:cNvPr id="12" name="Freeform 12"/>
              <p:cNvSpPr/>
              <p:nvPr/>
            </p:nvSpPr>
            <p:spPr>
              <a:xfrm>
                <a:off x="12700" y="0"/>
                <a:ext cx="3911600" cy="2260600"/>
              </a:xfrm>
              <a:custGeom>
                <a:avLst/>
                <a:gdLst/>
                <a:ahLst/>
                <a:cxnLst/>
                <a:rect l="l" t="t" r="r" b="b"/>
                <a:pathLst>
                  <a:path w="3911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path>
                </a:pathLst>
              </a:custGeom>
              <a:solidFill>
                <a:srgbClr val="56AEFF"/>
              </a:solidFill>
            </p:spPr>
          </p:sp>
          <p:sp>
            <p:nvSpPr>
              <p:cNvPr id="13" name="Freeform 13"/>
              <p:cNvSpPr/>
              <p:nvPr/>
            </p:nvSpPr>
            <p:spPr>
              <a:xfrm>
                <a:off x="4013200" y="0"/>
                <a:ext cx="9245600" cy="2260600"/>
              </a:xfrm>
              <a:custGeom>
                <a:avLst/>
                <a:gdLst/>
                <a:ahLst/>
                <a:cxnLst/>
                <a:rect l="l" t="t" r="r" b="b"/>
                <a:pathLst>
                  <a:path w="9245600" h="226060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path>
                </a:pathLst>
              </a:custGeom>
              <a:solidFill>
                <a:srgbClr val="5B696F"/>
              </a:solidFill>
            </p:spPr>
          </p:sp>
        </p:grpSp>
      </p:grpSp>
      <p:sp>
        <p:nvSpPr>
          <p:cNvPr id="14" name="TextBox 14"/>
          <p:cNvSpPr txBox="1"/>
          <p:nvPr/>
        </p:nvSpPr>
        <p:spPr>
          <a:xfrm>
            <a:off x="85857" y="564522"/>
            <a:ext cx="9581886" cy="2454273"/>
          </a:xfrm>
          <a:prstGeom prst="rect">
            <a:avLst/>
          </a:prstGeom>
        </p:spPr>
        <p:txBody>
          <a:bodyPr lIns="0" tIns="0" rIns="0" bIns="0" rtlCol="0" anchor="t">
            <a:spAutoFit/>
          </a:bodyPr>
          <a:lstStyle/>
          <a:p>
            <a:pPr algn="ctr">
              <a:lnSpc>
                <a:spcPts val="4900"/>
              </a:lnSpc>
            </a:pPr>
            <a:r>
              <a:rPr lang="en-US" sz="3500" dirty="0">
                <a:solidFill>
                  <a:srgbClr val="000000"/>
                </a:solidFill>
                <a:latin typeface="Open Sans Bold"/>
              </a:rPr>
              <a:t>Virginia youth who reported feeling so </a:t>
            </a:r>
          </a:p>
          <a:p>
            <a:pPr algn="ctr">
              <a:lnSpc>
                <a:spcPts val="4900"/>
              </a:lnSpc>
            </a:pPr>
            <a:r>
              <a:rPr lang="en-US" sz="3500" u="sng" dirty="0">
                <a:solidFill>
                  <a:srgbClr val="1458B8"/>
                </a:solidFill>
                <a:latin typeface="Open Sans Bold Italics"/>
              </a:rPr>
              <a:t>sad or hopeless</a:t>
            </a:r>
            <a:r>
              <a:rPr lang="en-US" sz="3500" dirty="0">
                <a:solidFill>
                  <a:srgbClr val="1893F8"/>
                </a:solidFill>
                <a:latin typeface="Open Sans Bold"/>
              </a:rPr>
              <a:t> </a:t>
            </a:r>
            <a:r>
              <a:rPr lang="en-US" sz="3500" dirty="0">
                <a:solidFill>
                  <a:srgbClr val="000000"/>
                </a:solidFill>
                <a:latin typeface="Open Sans Bold"/>
              </a:rPr>
              <a:t>almost every day for 2 weeks or more in a row that they stopped doing some usual activities</a:t>
            </a:r>
          </a:p>
        </p:txBody>
      </p:sp>
      <p:sp>
        <p:nvSpPr>
          <p:cNvPr id="15" name="TextBox 15"/>
          <p:cNvSpPr txBox="1"/>
          <p:nvPr/>
        </p:nvSpPr>
        <p:spPr>
          <a:xfrm>
            <a:off x="3777921" y="4485890"/>
            <a:ext cx="2866653"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Bold"/>
              </a:rPr>
              <a:t>High School</a:t>
            </a:r>
          </a:p>
        </p:txBody>
      </p:sp>
      <p:sp>
        <p:nvSpPr>
          <p:cNvPr id="16" name="TextBox 16"/>
          <p:cNvSpPr txBox="1"/>
          <p:nvPr/>
        </p:nvSpPr>
        <p:spPr>
          <a:xfrm>
            <a:off x="3580185" y="6399248"/>
            <a:ext cx="3262127"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Bold"/>
              </a:rPr>
              <a:t>Middle School</a:t>
            </a:r>
          </a:p>
        </p:txBody>
      </p:sp>
      <p:pic>
        <p:nvPicPr>
          <p:cNvPr id="17" name="Picture 17"/>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46861" y="6265898"/>
            <a:ext cx="684659" cy="1049302"/>
          </a:xfrm>
          <a:prstGeom prst="rect">
            <a:avLst/>
          </a:prstGeom>
        </p:spPr>
      </p:pic>
      <p:grpSp>
        <p:nvGrpSpPr>
          <p:cNvPr id="3" name="Group 3"/>
          <p:cNvGrpSpPr/>
          <p:nvPr/>
        </p:nvGrpSpPr>
        <p:grpSpPr>
          <a:xfrm>
            <a:off x="255360" y="1222833"/>
            <a:ext cx="9228003" cy="5737537"/>
            <a:chOff x="0" y="0"/>
            <a:chExt cx="3417779" cy="2125014"/>
          </a:xfrm>
        </p:grpSpPr>
        <p:sp>
          <p:nvSpPr>
            <p:cNvPr id="4" name="Freeform 4"/>
            <p:cNvSpPr/>
            <p:nvPr/>
          </p:nvSpPr>
          <p:spPr>
            <a:xfrm>
              <a:off x="0" y="0"/>
              <a:ext cx="3417779" cy="2125014"/>
            </a:xfrm>
            <a:custGeom>
              <a:avLst/>
              <a:gdLst/>
              <a:ahLst/>
              <a:cxnLst/>
              <a:rect l="l" t="t" r="r" b="b"/>
              <a:pathLst>
                <a:path w="3417779" h="2125014">
                  <a:moveTo>
                    <a:pt x="8390" y="0"/>
                  </a:moveTo>
                  <a:lnTo>
                    <a:pt x="3409390" y="0"/>
                  </a:lnTo>
                  <a:cubicBezTo>
                    <a:pt x="3411615" y="0"/>
                    <a:pt x="3413748" y="884"/>
                    <a:pt x="3415322" y="2457"/>
                  </a:cubicBezTo>
                  <a:cubicBezTo>
                    <a:pt x="3416895" y="4031"/>
                    <a:pt x="3417779" y="6165"/>
                    <a:pt x="3417779" y="8390"/>
                  </a:cubicBezTo>
                  <a:lnTo>
                    <a:pt x="3417779" y="2116624"/>
                  </a:lnTo>
                  <a:cubicBezTo>
                    <a:pt x="3417779" y="2118849"/>
                    <a:pt x="3416895" y="2120983"/>
                    <a:pt x="3415322" y="2122556"/>
                  </a:cubicBezTo>
                  <a:cubicBezTo>
                    <a:pt x="3413748" y="2124130"/>
                    <a:pt x="3411615" y="2125014"/>
                    <a:pt x="3409390" y="2125014"/>
                  </a:cubicBezTo>
                  <a:lnTo>
                    <a:pt x="8390" y="2125014"/>
                  </a:lnTo>
                  <a:cubicBezTo>
                    <a:pt x="6165" y="2125014"/>
                    <a:pt x="4031" y="2124130"/>
                    <a:pt x="2457" y="2122556"/>
                  </a:cubicBezTo>
                  <a:cubicBezTo>
                    <a:pt x="884" y="2120983"/>
                    <a:pt x="0" y="2118849"/>
                    <a:pt x="0" y="2116624"/>
                  </a:cubicBezTo>
                  <a:lnTo>
                    <a:pt x="0" y="8390"/>
                  </a:lnTo>
                  <a:cubicBezTo>
                    <a:pt x="0" y="6165"/>
                    <a:pt x="884" y="4031"/>
                    <a:pt x="2457" y="2457"/>
                  </a:cubicBezTo>
                  <a:cubicBezTo>
                    <a:pt x="4031" y="884"/>
                    <a:pt x="6165" y="0"/>
                    <a:pt x="8390"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5941060" y="2375852"/>
            <a:ext cx="2778260" cy="1415749"/>
            <a:chOff x="0" y="0"/>
            <a:chExt cx="3704346" cy="1887664"/>
          </a:xfrm>
        </p:grpSpPr>
        <p:sp>
          <p:nvSpPr>
            <p:cNvPr id="7" name="TextBox 7"/>
            <p:cNvSpPr txBox="1"/>
            <p:nvPr/>
          </p:nvSpPr>
          <p:spPr>
            <a:xfrm>
              <a:off x="1084452" y="914662"/>
              <a:ext cx="1661310" cy="973002"/>
            </a:xfrm>
            <a:prstGeom prst="rect">
              <a:avLst/>
            </a:prstGeom>
          </p:spPr>
          <p:txBody>
            <a:bodyPr wrap="square" lIns="0" tIns="0" rIns="0" bIns="0" rtlCol="0" anchor="t">
              <a:spAutoFit/>
            </a:bodyPr>
            <a:lstStyle/>
            <a:p>
              <a:pPr algn="ctr">
                <a:lnSpc>
                  <a:spcPts val="6050"/>
                </a:lnSpc>
              </a:pPr>
              <a:r>
                <a:rPr lang="en-US" sz="4322" dirty="0">
                  <a:solidFill>
                    <a:srgbClr val="000000"/>
                  </a:solidFill>
                  <a:latin typeface="Canva Sans"/>
                </a:rPr>
                <a:t>53%</a:t>
              </a:r>
            </a:p>
          </p:txBody>
        </p:sp>
        <p:grpSp>
          <p:nvGrpSpPr>
            <p:cNvPr id="8" name="Group 8"/>
            <p:cNvGrpSpPr>
              <a:grpSpLocks noChangeAspect="1"/>
            </p:cNvGrpSpPr>
            <p:nvPr/>
          </p:nvGrpSpPr>
          <p:grpSpPr>
            <a:xfrm>
              <a:off x="0" y="0"/>
              <a:ext cx="3704346" cy="1852173"/>
              <a:chOff x="0" y="0"/>
              <a:chExt cx="2540000" cy="1270000"/>
            </a:xfrm>
          </p:grpSpPr>
          <p:sp>
            <p:nvSpPr>
              <p:cNvPr id="9" name="Freeform 9"/>
              <p:cNvSpPr/>
              <p:nvPr/>
            </p:nvSpPr>
            <p:spPr>
              <a:xfrm>
                <a:off x="17180" y="0"/>
                <a:ext cx="2505641" cy="1286225"/>
              </a:xfrm>
              <a:custGeom>
                <a:avLst/>
                <a:gdLst/>
                <a:ahLst/>
                <a:cxnLst/>
                <a:rect l="l" t="t" r="r" b="b"/>
                <a:pathLst>
                  <a:path w="2505641" h="1286225">
                    <a:moveTo>
                      <a:pt x="23148" y="952500"/>
                    </a:moveTo>
                    <a:cubicBezTo>
                      <a:pt x="167927" y="391772"/>
                      <a:pt x="673702" y="0"/>
                      <a:pt x="1252820" y="0"/>
                    </a:cubicBezTo>
                    <a:cubicBezTo>
                      <a:pt x="1831938" y="0"/>
                      <a:pt x="2337713" y="391772"/>
                      <a:pt x="2482492" y="952500"/>
                    </a:cubicBezTo>
                    <a:cubicBezTo>
                      <a:pt x="2505640" y="1040524"/>
                      <a:pt x="2479921" y="1134206"/>
                      <a:pt x="2415073" y="1198072"/>
                    </a:cubicBezTo>
                    <a:cubicBezTo>
                      <a:pt x="2350225" y="1261938"/>
                      <a:pt x="2256162" y="1286224"/>
                      <a:pt x="2168502" y="1261736"/>
                    </a:cubicBezTo>
                    <a:cubicBezTo>
                      <a:pt x="2080841" y="1237248"/>
                      <a:pt x="2012983" y="1167728"/>
                      <a:pt x="1990623" y="1079500"/>
                    </a:cubicBezTo>
                    <a:cubicBezTo>
                      <a:pt x="1903756" y="743063"/>
                      <a:pt x="1600291" y="508000"/>
                      <a:pt x="1252820" y="508000"/>
                    </a:cubicBezTo>
                    <a:cubicBezTo>
                      <a:pt x="905349" y="508000"/>
                      <a:pt x="601884" y="743063"/>
                      <a:pt x="515017" y="1079500"/>
                    </a:cubicBezTo>
                    <a:cubicBezTo>
                      <a:pt x="492657" y="1167728"/>
                      <a:pt x="424799" y="1237248"/>
                      <a:pt x="337138" y="1261736"/>
                    </a:cubicBezTo>
                    <a:cubicBezTo>
                      <a:pt x="249478" y="1286224"/>
                      <a:pt x="155414" y="1261938"/>
                      <a:pt x="90567" y="1198072"/>
                    </a:cubicBezTo>
                    <a:cubicBezTo>
                      <a:pt x="25719" y="1134206"/>
                      <a:pt x="0" y="1040524"/>
                      <a:pt x="23148" y="952500"/>
                    </a:cubicBezTo>
                    <a:close/>
                  </a:path>
                </a:pathLst>
              </a:custGeom>
              <a:solidFill>
                <a:srgbClr val="494F56"/>
              </a:solidFill>
            </p:spPr>
          </p:sp>
          <p:sp>
            <p:nvSpPr>
              <p:cNvPr id="10" name="Freeform 10"/>
              <p:cNvSpPr/>
              <p:nvPr/>
            </p:nvSpPr>
            <p:spPr>
              <a:xfrm>
                <a:off x="17180" y="1144"/>
                <a:ext cx="1363396" cy="1285080"/>
              </a:xfrm>
              <a:custGeom>
                <a:avLst/>
                <a:gdLst/>
                <a:ahLst/>
                <a:cxnLst/>
                <a:rect l="l" t="t" r="r" b="b"/>
                <a:pathLst>
                  <a:path w="1363396" h="1285080">
                    <a:moveTo>
                      <a:pt x="23148" y="951356"/>
                    </a:moveTo>
                    <a:cubicBezTo>
                      <a:pt x="149439" y="462231"/>
                      <a:pt x="553612" y="94462"/>
                      <a:pt x="1052451" y="14762"/>
                    </a:cubicBezTo>
                    <a:cubicBezTo>
                      <a:pt x="1142263" y="0"/>
                      <a:pt x="1233109" y="34421"/>
                      <a:pt x="1290589" y="104992"/>
                    </a:cubicBezTo>
                    <a:cubicBezTo>
                      <a:pt x="1348068" y="175562"/>
                      <a:pt x="1363395" y="271493"/>
                      <a:pt x="1330766" y="356460"/>
                    </a:cubicBezTo>
                    <a:cubicBezTo>
                      <a:pt x="1298137" y="441428"/>
                      <a:pt x="1222539" y="502442"/>
                      <a:pt x="1132599" y="516399"/>
                    </a:cubicBezTo>
                    <a:cubicBezTo>
                      <a:pt x="833295" y="564220"/>
                      <a:pt x="590792" y="784881"/>
                      <a:pt x="515017" y="1078356"/>
                    </a:cubicBezTo>
                    <a:cubicBezTo>
                      <a:pt x="492657" y="1166584"/>
                      <a:pt x="424799" y="1236104"/>
                      <a:pt x="337138" y="1260592"/>
                    </a:cubicBezTo>
                    <a:cubicBezTo>
                      <a:pt x="249478" y="1285080"/>
                      <a:pt x="155414" y="1260794"/>
                      <a:pt x="90567" y="1196928"/>
                    </a:cubicBezTo>
                    <a:cubicBezTo>
                      <a:pt x="25719" y="1133062"/>
                      <a:pt x="0" y="1039380"/>
                      <a:pt x="23148" y="951356"/>
                    </a:cubicBezTo>
                    <a:close/>
                  </a:path>
                </a:pathLst>
              </a:custGeom>
              <a:solidFill>
                <a:srgbClr val="56AEFF"/>
              </a:solidFill>
            </p:spPr>
          </p:sp>
        </p:grpSp>
      </p:grpSp>
      <p:grpSp>
        <p:nvGrpSpPr>
          <p:cNvPr id="11" name="Group 11"/>
          <p:cNvGrpSpPr/>
          <p:nvPr/>
        </p:nvGrpSpPr>
        <p:grpSpPr>
          <a:xfrm>
            <a:off x="5804150" y="5216842"/>
            <a:ext cx="2778260" cy="1389130"/>
            <a:chOff x="0" y="0"/>
            <a:chExt cx="3704346" cy="1852173"/>
          </a:xfrm>
        </p:grpSpPr>
        <p:sp>
          <p:nvSpPr>
            <p:cNvPr id="12" name="TextBox 12"/>
            <p:cNvSpPr txBox="1"/>
            <p:nvPr/>
          </p:nvSpPr>
          <p:spPr>
            <a:xfrm>
              <a:off x="1110822" y="899792"/>
              <a:ext cx="1482703" cy="952381"/>
            </a:xfrm>
            <a:prstGeom prst="rect">
              <a:avLst/>
            </a:prstGeom>
          </p:spPr>
          <p:txBody>
            <a:bodyPr lIns="0" tIns="0" rIns="0" bIns="0" rtlCol="0" anchor="t">
              <a:spAutoFit/>
            </a:bodyPr>
            <a:lstStyle/>
            <a:p>
              <a:pPr algn="ctr">
                <a:lnSpc>
                  <a:spcPts val="6050"/>
                </a:lnSpc>
              </a:pPr>
              <a:r>
                <a:rPr lang="en-US" sz="4322">
                  <a:solidFill>
                    <a:srgbClr val="000000"/>
                  </a:solidFill>
                  <a:latin typeface="Canva Sans"/>
                </a:rPr>
                <a:t>55%</a:t>
              </a:r>
            </a:p>
          </p:txBody>
        </p:sp>
        <p:grpSp>
          <p:nvGrpSpPr>
            <p:cNvPr id="13" name="Group 13"/>
            <p:cNvGrpSpPr>
              <a:grpSpLocks noChangeAspect="1"/>
            </p:cNvGrpSpPr>
            <p:nvPr/>
          </p:nvGrpSpPr>
          <p:grpSpPr>
            <a:xfrm>
              <a:off x="0" y="0"/>
              <a:ext cx="3704346" cy="1852173"/>
              <a:chOff x="0" y="0"/>
              <a:chExt cx="2540000" cy="1270000"/>
            </a:xfrm>
          </p:grpSpPr>
          <p:sp>
            <p:nvSpPr>
              <p:cNvPr id="14" name="Freeform 14"/>
              <p:cNvSpPr/>
              <p:nvPr/>
            </p:nvSpPr>
            <p:spPr>
              <a:xfrm>
                <a:off x="17180" y="0"/>
                <a:ext cx="2505641" cy="1286225"/>
              </a:xfrm>
              <a:custGeom>
                <a:avLst/>
                <a:gdLst/>
                <a:ahLst/>
                <a:cxnLst/>
                <a:rect l="l" t="t" r="r" b="b"/>
                <a:pathLst>
                  <a:path w="2505641" h="1286225">
                    <a:moveTo>
                      <a:pt x="23148" y="952500"/>
                    </a:moveTo>
                    <a:cubicBezTo>
                      <a:pt x="167927" y="391772"/>
                      <a:pt x="673702" y="0"/>
                      <a:pt x="1252820" y="0"/>
                    </a:cubicBezTo>
                    <a:cubicBezTo>
                      <a:pt x="1831938" y="0"/>
                      <a:pt x="2337713" y="391772"/>
                      <a:pt x="2482492" y="952500"/>
                    </a:cubicBezTo>
                    <a:cubicBezTo>
                      <a:pt x="2505640" y="1040524"/>
                      <a:pt x="2479921" y="1134206"/>
                      <a:pt x="2415073" y="1198072"/>
                    </a:cubicBezTo>
                    <a:cubicBezTo>
                      <a:pt x="2350225" y="1261938"/>
                      <a:pt x="2256162" y="1286224"/>
                      <a:pt x="2168502" y="1261736"/>
                    </a:cubicBezTo>
                    <a:cubicBezTo>
                      <a:pt x="2080841" y="1237248"/>
                      <a:pt x="2012983" y="1167728"/>
                      <a:pt x="1990623" y="1079500"/>
                    </a:cubicBezTo>
                    <a:cubicBezTo>
                      <a:pt x="1903756" y="743063"/>
                      <a:pt x="1600291" y="508000"/>
                      <a:pt x="1252820" y="508000"/>
                    </a:cubicBezTo>
                    <a:cubicBezTo>
                      <a:pt x="905349" y="508000"/>
                      <a:pt x="601884" y="743063"/>
                      <a:pt x="515017" y="1079500"/>
                    </a:cubicBezTo>
                    <a:cubicBezTo>
                      <a:pt x="492657" y="1167728"/>
                      <a:pt x="424799" y="1237248"/>
                      <a:pt x="337138" y="1261736"/>
                    </a:cubicBezTo>
                    <a:cubicBezTo>
                      <a:pt x="249478" y="1286224"/>
                      <a:pt x="155414" y="1261938"/>
                      <a:pt x="90567" y="1198072"/>
                    </a:cubicBezTo>
                    <a:cubicBezTo>
                      <a:pt x="25719" y="1134206"/>
                      <a:pt x="0" y="1040524"/>
                      <a:pt x="23148" y="952500"/>
                    </a:cubicBezTo>
                    <a:close/>
                  </a:path>
                </a:pathLst>
              </a:custGeom>
              <a:solidFill>
                <a:srgbClr val="494F56"/>
              </a:solidFill>
            </p:spPr>
          </p:sp>
          <p:sp>
            <p:nvSpPr>
              <p:cNvPr id="15" name="Freeform 15"/>
              <p:cNvSpPr/>
              <p:nvPr/>
            </p:nvSpPr>
            <p:spPr>
              <a:xfrm>
                <a:off x="17180" y="-3294"/>
                <a:ext cx="1425802" cy="1289518"/>
              </a:xfrm>
              <a:custGeom>
                <a:avLst/>
                <a:gdLst/>
                <a:ahLst/>
                <a:cxnLst/>
                <a:rect l="l" t="t" r="r" b="b"/>
                <a:pathLst>
                  <a:path w="1425802" h="1289518">
                    <a:moveTo>
                      <a:pt x="23148" y="955794"/>
                    </a:moveTo>
                    <a:cubicBezTo>
                      <a:pt x="156716" y="438488"/>
                      <a:pt x="599760" y="60092"/>
                      <a:pt x="1131592" y="9093"/>
                    </a:cubicBezTo>
                    <a:cubicBezTo>
                      <a:pt x="1222154" y="0"/>
                      <a:pt x="1310659" y="40058"/>
                      <a:pt x="1363594" y="114098"/>
                    </a:cubicBezTo>
                    <a:cubicBezTo>
                      <a:pt x="1416529" y="188138"/>
                      <a:pt x="1425802" y="284842"/>
                      <a:pt x="1387902" y="367593"/>
                    </a:cubicBezTo>
                    <a:cubicBezTo>
                      <a:pt x="1350002" y="450344"/>
                      <a:pt x="1270723" y="506491"/>
                      <a:pt x="1180083" y="514773"/>
                    </a:cubicBezTo>
                    <a:cubicBezTo>
                      <a:pt x="860984" y="545373"/>
                      <a:pt x="595157" y="772410"/>
                      <a:pt x="515017" y="1082794"/>
                    </a:cubicBezTo>
                    <a:cubicBezTo>
                      <a:pt x="492657" y="1171022"/>
                      <a:pt x="424799" y="1240542"/>
                      <a:pt x="337138" y="1265030"/>
                    </a:cubicBezTo>
                    <a:cubicBezTo>
                      <a:pt x="249478" y="1289518"/>
                      <a:pt x="155414" y="1265232"/>
                      <a:pt x="90567" y="1201366"/>
                    </a:cubicBezTo>
                    <a:cubicBezTo>
                      <a:pt x="25719" y="1137500"/>
                      <a:pt x="0" y="1043818"/>
                      <a:pt x="23148" y="955794"/>
                    </a:cubicBezTo>
                    <a:close/>
                  </a:path>
                </a:pathLst>
              </a:custGeom>
              <a:solidFill>
                <a:srgbClr val="56AEFF"/>
              </a:solidFill>
            </p:spPr>
          </p:sp>
        </p:grpSp>
      </p:grpSp>
      <p:grpSp>
        <p:nvGrpSpPr>
          <p:cNvPr id="16" name="Group 16"/>
          <p:cNvGrpSpPr/>
          <p:nvPr/>
        </p:nvGrpSpPr>
        <p:grpSpPr>
          <a:xfrm>
            <a:off x="884486" y="5216842"/>
            <a:ext cx="2778260" cy="1389130"/>
            <a:chOff x="0" y="0"/>
            <a:chExt cx="3704346" cy="1852173"/>
          </a:xfrm>
        </p:grpSpPr>
        <p:sp>
          <p:nvSpPr>
            <p:cNvPr id="17" name="TextBox 17"/>
            <p:cNvSpPr txBox="1"/>
            <p:nvPr/>
          </p:nvSpPr>
          <p:spPr>
            <a:xfrm>
              <a:off x="1070064" y="899792"/>
              <a:ext cx="1564218" cy="952381"/>
            </a:xfrm>
            <a:prstGeom prst="rect">
              <a:avLst/>
            </a:prstGeom>
          </p:spPr>
          <p:txBody>
            <a:bodyPr lIns="0" tIns="0" rIns="0" bIns="0" rtlCol="0" anchor="t">
              <a:spAutoFit/>
            </a:bodyPr>
            <a:lstStyle/>
            <a:p>
              <a:pPr algn="ctr">
                <a:lnSpc>
                  <a:spcPts val="6050"/>
                </a:lnSpc>
              </a:pPr>
              <a:r>
                <a:rPr lang="en-US" sz="4322">
                  <a:solidFill>
                    <a:srgbClr val="000000"/>
                  </a:solidFill>
                  <a:latin typeface="Canva Sans"/>
                </a:rPr>
                <a:t>50%</a:t>
              </a:r>
            </a:p>
          </p:txBody>
        </p:sp>
        <p:grpSp>
          <p:nvGrpSpPr>
            <p:cNvPr id="18" name="Group 18"/>
            <p:cNvGrpSpPr>
              <a:grpSpLocks noChangeAspect="1"/>
            </p:cNvGrpSpPr>
            <p:nvPr/>
          </p:nvGrpSpPr>
          <p:grpSpPr>
            <a:xfrm>
              <a:off x="0" y="0"/>
              <a:ext cx="3704346" cy="1852173"/>
              <a:chOff x="0" y="0"/>
              <a:chExt cx="2540000" cy="1270000"/>
            </a:xfrm>
          </p:grpSpPr>
          <p:sp>
            <p:nvSpPr>
              <p:cNvPr id="19" name="Freeform 19"/>
              <p:cNvSpPr/>
              <p:nvPr/>
            </p:nvSpPr>
            <p:spPr>
              <a:xfrm>
                <a:off x="17180" y="0"/>
                <a:ext cx="2505641" cy="1286225"/>
              </a:xfrm>
              <a:custGeom>
                <a:avLst/>
                <a:gdLst/>
                <a:ahLst/>
                <a:cxnLst/>
                <a:rect l="l" t="t" r="r" b="b"/>
                <a:pathLst>
                  <a:path w="2505641" h="1286225">
                    <a:moveTo>
                      <a:pt x="23148" y="952500"/>
                    </a:moveTo>
                    <a:cubicBezTo>
                      <a:pt x="167927" y="391772"/>
                      <a:pt x="673702" y="0"/>
                      <a:pt x="1252820" y="0"/>
                    </a:cubicBezTo>
                    <a:cubicBezTo>
                      <a:pt x="1831938" y="0"/>
                      <a:pt x="2337713" y="391772"/>
                      <a:pt x="2482492" y="952500"/>
                    </a:cubicBezTo>
                    <a:cubicBezTo>
                      <a:pt x="2505640" y="1040524"/>
                      <a:pt x="2479921" y="1134206"/>
                      <a:pt x="2415073" y="1198072"/>
                    </a:cubicBezTo>
                    <a:cubicBezTo>
                      <a:pt x="2350225" y="1261938"/>
                      <a:pt x="2256162" y="1286224"/>
                      <a:pt x="2168502" y="1261736"/>
                    </a:cubicBezTo>
                    <a:cubicBezTo>
                      <a:pt x="2080841" y="1237248"/>
                      <a:pt x="2012983" y="1167728"/>
                      <a:pt x="1990623" y="1079500"/>
                    </a:cubicBezTo>
                    <a:cubicBezTo>
                      <a:pt x="1903756" y="743063"/>
                      <a:pt x="1600291" y="508000"/>
                      <a:pt x="1252820" y="508000"/>
                    </a:cubicBezTo>
                    <a:cubicBezTo>
                      <a:pt x="905349" y="508000"/>
                      <a:pt x="601884" y="743063"/>
                      <a:pt x="515017" y="1079500"/>
                    </a:cubicBezTo>
                    <a:cubicBezTo>
                      <a:pt x="492657" y="1167728"/>
                      <a:pt x="424799" y="1237248"/>
                      <a:pt x="337138" y="1261736"/>
                    </a:cubicBezTo>
                    <a:cubicBezTo>
                      <a:pt x="249478" y="1286224"/>
                      <a:pt x="155414" y="1261938"/>
                      <a:pt x="90567" y="1198072"/>
                    </a:cubicBezTo>
                    <a:cubicBezTo>
                      <a:pt x="25719" y="1134206"/>
                      <a:pt x="0" y="1040524"/>
                      <a:pt x="23148" y="952500"/>
                    </a:cubicBezTo>
                    <a:close/>
                  </a:path>
                </a:pathLst>
              </a:custGeom>
              <a:solidFill>
                <a:srgbClr val="494F56"/>
              </a:solidFill>
            </p:spPr>
          </p:sp>
          <p:sp>
            <p:nvSpPr>
              <p:cNvPr id="20" name="Freeform 20"/>
              <p:cNvSpPr/>
              <p:nvPr/>
            </p:nvSpPr>
            <p:spPr>
              <a:xfrm>
                <a:off x="17180" y="17180"/>
                <a:ext cx="1269045" cy="1269045"/>
              </a:xfrm>
              <a:custGeom>
                <a:avLst/>
                <a:gdLst/>
                <a:ahLst/>
                <a:cxnLst/>
                <a:rect l="l" t="t" r="r" b="b"/>
                <a:pathLst>
                  <a:path w="1269045" h="1269045">
                    <a:moveTo>
                      <a:pt x="23148" y="935320"/>
                    </a:moveTo>
                    <a:cubicBezTo>
                      <a:pt x="138651" y="487978"/>
                      <a:pt x="487978" y="138651"/>
                      <a:pt x="935320" y="23148"/>
                    </a:cubicBezTo>
                    <a:cubicBezTo>
                      <a:pt x="1023344" y="0"/>
                      <a:pt x="1117026" y="25719"/>
                      <a:pt x="1180892" y="90567"/>
                    </a:cubicBezTo>
                    <a:cubicBezTo>
                      <a:pt x="1244758" y="155414"/>
                      <a:pt x="1269044" y="249478"/>
                      <a:pt x="1244556" y="337138"/>
                    </a:cubicBezTo>
                    <a:cubicBezTo>
                      <a:pt x="1220068" y="424799"/>
                      <a:pt x="1150548" y="492657"/>
                      <a:pt x="1062320" y="515017"/>
                    </a:cubicBezTo>
                    <a:cubicBezTo>
                      <a:pt x="793915" y="584319"/>
                      <a:pt x="584319" y="793915"/>
                      <a:pt x="515017" y="1062320"/>
                    </a:cubicBezTo>
                    <a:cubicBezTo>
                      <a:pt x="492657" y="1150548"/>
                      <a:pt x="424799" y="1220068"/>
                      <a:pt x="337138" y="1244556"/>
                    </a:cubicBezTo>
                    <a:cubicBezTo>
                      <a:pt x="249478" y="1269044"/>
                      <a:pt x="155414" y="1244758"/>
                      <a:pt x="90567" y="1180892"/>
                    </a:cubicBezTo>
                    <a:cubicBezTo>
                      <a:pt x="25719" y="1117026"/>
                      <a:pt x="0" y="1023344"/>
                      <a:pt x="23148" y="935320"/>
                    </a:cubicBezTo>
                    <a:close/>
                  </a:path>
                </a:pathLst>
              </a:custGeom>
              <a:solidFill>
                <a:srgbClr val="56AEFF"/>
              </a:solidFill>
            </p:spPr>
          </p:sp>
        </p:grpSp>
      </p:grpSp>
      <p:grpSp>
        <p:nvGrpSpPr>
          <p:cNvPr id="21" name="Group 21"/>
          <p:cNvGrpSpPr/>
          <p:nvPr/>
        </p:nvGrpSpPr>
        <p:grpSpPr>
          <a:xfrm>
            <a:off x="884486" y="2375852"/>
            <a:ext cx="2778260" cy="1389130"/>
            <a:chOff x="0" y="0"/>
            <a:chExt cx="3704346" cy="1852173"/>
          </a:xfrm>
        </p:grpSpPr>
        <p:sp>
          <p:nvSpPr>
            <p:cNvPr id="22" name="TextBox 22"/>
            <p:cNvSpPr txBox="1"/>
            <p:nvPr/>
          </p:nvSpPr>
          <p:spPr>
            <a:xfrm>
              <a:off x="1113153" y="899792"/>
              <a:ext cx="1478041" cy="952381"/>
            </a:xfrm>
            <a:prstGeom prst="rect">
              <a:avLst/>
            </a:prstGeom>
          </p:spPr>
          <p:txBody>
            <a:bodyPr lIns="0" tIns="0" rIns="0" bIns="0" rtlCol="0" anchor="t">
              <a:spAutoFit/>
            </a:bodyPr>
            <a:lstStyle/>
            <a:p>
              <a:pPr algn="ctr">
                <a:lnSpc>
                  <a:spcPts val="6050"/>
                </a:lnSpc>
              </a:pPr>
              <a:r>
                <a:rPr lang="en-US" sz="4322">
                  <a:solidFill>
                    <a:srgbClr val="000000"/>
                  </a:solidFill>
                  <a:latin typeface="Canva Sans"/>
                </a:rPr>
                <a:t>61%</a:t>
              </a:r>
            </a:p>
          </p:txBody>
        </p:sp>
        <p:grpSp>
          <p:nvGrpSpPr>
            <p:cNvPr id="23" name="Group 23"/>
            <p:cNvGrpSpPr>
              <a:grpSpLocks noChangeAspect="1"/>
            </p:cNvGrpSpPr>
            <p:nvPr/>
          </p:nvGrpSpPr>
          <p:grpSpPr>
            <a:xfrm>
              <a:off x="0" y="0"/>
              <a:ext cx="3704346" cy="1852173"/>
              <a:chOff x="0" y="0"/>
              <a:chExt cx="2540000" cy="1270000"/>
            </a:xfrm>
          </p:grpSpPr>
          <p:sp>
            <p:nvSpPr>
              <p:cNvPr id="24" name="Freeform 24"/>
              <p:cNvSpPr/>
              <p:nvPr/>
            </p:nvSpPr>
            <p:spPr>
              <a:xfrm>
                <a:off x="17180" y="0"/>
                <a:ext cx="2505641" cy="1286225"/>
              </a:xfrm>
              <a:custGeom>
                <a:avLst/>
                <a:gdLst/>
                <a:ahLst/>
                <a:cxnLst/>
                <a:rect l="l" t="t" r="r" b="b"/>
                <a:pathLst>
                  <a:path w="2505641" h="1286225">
                    <a:moveTo>
                      <a:pt x="23148" y="952500"/>
                    </a:moveTo>
                    <a:cubicBezTo>
                      <a:pt x="167927" y="391772"/>
                      <a:pt x="673702" y="0"/>
                      <a:pt x="1252820" y="0"/>
                    </a:cubicBezTo>
                    <a:cubicBezTo>
                      <a:pt x="1831938" y="0"/>
                      <a:pt x="2337713" y="391772"/>
                      <a:pt x="2482492" y="952500"/>
                    </a:cubicBezTo>
                    <a:cubicBezTo>
                      <a:pt x="2505640" y="1040524"/>
                      <a:pt x="2479921" y="1134206"/>
                      <a:pt x="2415073" y="1198072"/>
                    </a:cubicBezTo>
                    <a:cubicBezTo>
                      <a:pt x="2350225" y="1261938"/>
                      <a:pt x="2256162" y="1286224"/>
                      <a:pt x="2168502" y="1261736"/>
                    </a:cubicBezTo>
                    <a:cubicBezTo>
                      <a:pt x="2080841" y="1237248"/>
                      <a:pt x="2012983" y="1167728"/>
                      <a:pt x="1990623" y="1079500"/>
                    </a:cubicBezTo>
                    <a:cubicBezTo>
                      <a:pt x="1903756" y="743063"/>
                      <a:pt x="1600291" y="508000"/>
                      <a:pt x="1252820" y="508000"/>
                    </a:cubicBezTo>
                    <a:cubicBezTo>
                      <a:pt x="905349" y="508000"/>
                      <a:pt x="601884" y="743063"/>
                      <a:pt x="515017" y="1079500"/>
                    </a:cubicBezTo>
                    <a:cubicBezTo>
                      <a:pt x="492657" y="1167728"/>
                      <a:pt x="424799" y="1237248"/>
                      <a:pt x="337138" y="1261736"/>
                    </a:cubicBezTo>
                    <a:cubicBezTo>
                      <a:pt x="249478" y="1286224"/>
                      <a:pt x="155414" y="1261938"/>
                      <a:pt x="90567" y="1198072"/>
                    </a:cubicBezTo>
                    <a:cubicBezTo>
                      <a:pt x="25719" y="1134206"/>
                      <a:pt x="0" y="1040524"/>
                      <a:pt x="23148" y="952500"/>
                    </a:cubicBezTo>
                    <a:close/>
                  </a:path>
                </a:pathLst>
              </a:custGeom>
              <a:solidFill>
                <a:srgbClr val="494F56"/>
              </a:solidFill>
            </p:spPr>
          </p:sp>
          <p:sp>
            <p:nvSpPr>
              <p:cNvPr id="25" name="Freeform 25"/>
              <p:cNvSpPr/>
              <p:nvPr/>
            </p:nvSpPr>
            <p:spPr>
              <a:xfrm>
                <a:off x="17180" y="-52352"/>
                <a:ext cx="1616967" cy="1338576"/>
              </a:xfrm>
              <a:custGeom>
                <a:avLst/>
                <a:gdLst/>
                <a:ahLst/>
                <a:cxnLst/>
                <a:rect l="l" t="t" r="r" b="b"/>
                <a:pathLst>
                  <a:path w="1616967" h="1338576">
                    <a:moveTo>
                      <a:pt x="23148" y="1004852"/>
                    </a:moveTo>
                    <a:cubicBezTo>
                      <a:pt x="178998" y="401245"/>
                      <a:pt x="749912" y="0"/>
                      <a:pt x="1370627" y="57828"/>
                    </a:cubicBezTo>
                    <a:cubicBezTo>
                      <a:pt x="1461288" y="65865"/>
                      <a:pt x="1540719" y="121797"/>
                      <a:pt x="1578843" y="204445"/>
                    </a:cubicBezTo>
                    <a:cubicBezTo>
                      <a:pt x="1616967" y="287093"/>
                      <a:pt x="1607955" y="383822"/>
                      <a:pt x="1555221" y="458005"/>
                    </a:cubicBezTo>
                    <a:cubicBezTo>
                      <a:pt x="1502486" y="532189"/>
                      <a:pt x="1414090" y="572486"/>
                      <a:pt x="1323504" y="563637"/>
                    </a:cubicBezTo>
                    <a:cubicBezTo>
                      <a:pt x="951075" y="528941"/>
                      <a:pt x="608527" y="769688"/>
                      <a:pt x="515017" y="1131852"/>
                    </a:cubicBezTo>
                    <a:cubicBezTo>
                      <a:pt x="492657" y="1220080"/>
                      <a:pt x="424799" y="1289600"/>
                      <a:pt x="337138" y="1314088"/>
                    </a:cubicBezTo>
                    <a:cubicBezTo>
                      <a:pt x="249478" y="1338576"/>
                      <a:pt x="155414" y="1314290"/>
                      <a:pt x="90567" y="1250424"/>
                    </a:cubicBezTo>
                    <a:cubicBezTo>
                      <a:pt x="25719" y="1186558"/>
                      <a:pt x="0" y="1092876"/>
                      <a:pt x="23148" y="1004852"/>
                    </a:cubicBezTo>
                    <a:close/>
                  </a:path>
                </a:pathLst>
              </a:custGeom>
              <a:solidFill>
                <a:srgbClr val="56AEFF"/>
              </a:solidFill>
            </p:spPr>
          </p:sp>
        </p:grpSp>
      </p:grpSp>
      <p:sp>
        <p:nvSpPr>
          <p:cNvPr id="26" name="TextBox 26"/>
          <p:cNvSpPr txBox="1"/>
          <p:nvPr/>
        </p:nvSpPr>
        <p:spPr>
          <a:xfrm>
            <a:off x="46861" y="112853"/>
            <a:ext cx="8654087" cy="976630"/>
          </a:xfrm>
          <a:prstGeom prst="rect">
            <a:avLst/>
          </a:prstGeom>
        </p:spPr>
        <p:txBody>
          <a:bodyPr lIns="0" tIns="0" rIns="0" bIns="0" rtlCol="0" anchor="t">
            <a:spAutoFit/>
          </a:bodyPr>
          <a:lstStyle/>
          <a:p>
            <a:pPr algn="ctr">
              <a:lnSpc>
                <a:spcPts val="3920"/>
              </a:lnSpc>
            </a:pPr>
            <a:r>
              <a:rPr lang="en-US" sz="2800">
                <a:solidFill>
                  <a:srgbClr val="000000"/>
                </a:solidFill>
                <a:latin typeface="Open Sans Bold"/>
              </a:rPr>
              <a:t>Percentage of high schoolers who spent at least several days during the past two weeks feeling:</a:t>
            </a:r>
          </a:p>
        </p:txBody>
      </p:sp>
      <p:sp>
        <p:nvSpPr>
          <p:cNvPr id="27" name="TextBox 27"/>
          <p:cNvSpPr txBox="1"/>
          <p:nvPr/>
        </p:nvSpPr>
        <p:spPr>
          <a:xfrm>
            <a:off x="255360" y="1760220"/>
            <a:ext cx="4036511" cy="521335"/>
          </a:xfrm>
          <a:prstGeom prst="rect">
            <a:avLst/>
          </a:prstGeom>
        </p:spPr>
        <p:txBody>
          <a:bodyPr lIns="0" tIns="0" rIns="0" bIns="0" rtlCol="0" anchor="t">
            <a:spAutoFit/>
          </a:bodyPr>
          <a:lstStyle/>
          <a:p>
            <a:pPr algn="ctr">
              <a:lnSpc>
                <a:spcPts val="4340"/>
              </a:lnSpc>
            </a:pPr>
            <a:r>
              <a:rPr lang="en-US" sz="3100">
                <a:solidFill>
                  <a:srgbClr val="000000"/>
                </a:solidFill>
                <a:latin typeface="Open Sans"/>
              </a:rPr>
              <a:t>Nervous/Anxious</a:t>
            </a:r>
          </a:p>
        </p:txBody>
      </p:sp>
      <p:sp>
        <p:nvSpPr>
          <p:cNvPr id="28" name="TextBox 28"/>
          <p:cNvSpPr txBox="1"/>
          <p:nvPr/>
        </p:nvSpPr>
        <p:spPr>
          <a:xfrm>
            <a:off x="4976870" y="1351598"/>
            <a:ext cx="4432820" cy="976630"/>
          </a:xfrm>
          <a:prstGeom prst="rect">
            <a:avLst/>
          </a:prstGeom>
        </p:spPr>
        <p:txBody>
          <a:bodyPr lIns="0" tIns="0" rIns="0" bIns="0" rtlCol="0" anchor="t">
            <a:spAutoFit/>
          </a:bodyPr>
          <a:lstStyle/>
          <a:p>
            <a:pPr algn="ctr">
              <a:lnSpc>
                <a:spcPts val="3920"/>
              </a:lnSpc>
            </a:pPr>
            <a:r>
              <a:rPr lang="en-US" sz="2800">
                <a:solidFill>
                  <a:srgbClr val="000000"/>
                </a:solidFill>
                <a:latin typeface="Open Sans"/>
              </a:rPr>
              <a:t>Unable to Stop/Control Worrying</a:t>
            </a:r>
          </a:p>
        </p:txBody>
      </p:sp>
      <p:sp>
        <p:nvSpPr>
          <p:cNvPr id="29" name="TextBox 29"/>
          <p:cNvSpPr txBox="1"/>
          <p:nvPr/>
        </p:nvSpPr>
        <p:spPr>
          <a:xfrm>
            <a:off x="255360" y="4551077"/>
            <a:ext cx="4432820" cy="521335"/>
          </a:xfrm>
          <a:prstGeom prst="rect">
            <a:avLst/>
          </a:prstGeom>
        </p:spPr>
        <p:txBody>
          <a:bodyPr lIns="0" tIns="0" rIns="0" bIns="0" rtlCol="0" anchor="t">
            <a:spAutoFit/>
          </a:bodyPr>
          <a:lstStyle/>
          <a:p>
            <a:pPr algn="ctr">
              <a:lnSpc>
                <a:spcPts val="4340"/>
              </a:lnSpc>
            </a:pPr>
            <a:r>
              <a:rPr lang="en-US" sz="3100">
                <a:solidFill>
                  <a:srgbClr val="000000"/>
                </a:solidFill>
                <a:latin typeface="Open Sans"/>
              </a:rPr>
              <a:t>Depressed/Hopeless</a:t>
            </a:r>
          </a:p>
        </p:txBody>
      </p:sp>
      <p:sp>
        <p:nvSpPr>
          <p:cNvPr id="30" name="TextBox 30"/>
          <p:cNvSpPr txBox="1"/>
          <p:nvPr/>
        </p:nvSpPr>
        <p:spPr>
          <a:xfrm>
            <a:off x="5364480" y="4154940"/>
            <a:ext cx="4045210" cy="976630"/>
          </a:xfrm>
          <a:prstGeom prst="rect">
            <a:avLst/>
          </a:prstGeom>
        </p:spPr>
        <p:txBody>
          <a:bodyPr lIns="0" tIns="0" rIns="0" bIns="0" rtlCol="0" anchor="t">
            <a:spAutoFit/>
          </a:bodyPr>
          <a:lstStyle/>
          <a:p>
            <a:pPr algn="ctr">
              <a:lnSpc>
                <a:spcPts val="3920"/>
              </a:lnSpc>
            </a:pPr>
            <a:r>
              <a:rPr lang="en-US" sz="2800">
                <a:solidFill>
                  <a:srgbClr val="000000"/>
                </a:solidFill>
                <a:latin typeface="Open Sans"/>
              </a:rPr>
              <a:t>Little Interest/Pleasure in doing things</a:t>
            </a:r>
          </a:p>
        </p:txBody>
      </p:sp>
      <p:pic>
        <p:nvPicPr>
          <p:cNvPr id="31" name="Picture 31"/>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46861" y="6265898"/>
            <a:ext cx="684659" cy="1049302"/>
          </a:xfrm>
          <a:prstGeom prst="rect">
            <a:avLst/>
          </a:prstGeom>
        </p:spPr>
      </p:pic>
      <p:grpSp>
        <p:nvGrpSpPr>
          <p:cNvPr id="3" name="Group 3"/>
          <p:cNvGrpSpPr/>
          <p:nvPr/>
        </p:nvGrpSpPr>
        <p:grpSpPr>
          <a:xfrm>
            <a:off x="478736" y="2364740"/>
            <a:ext cx="8760820" cy="4218940"/>
            <a:chOff x="0" y="0"/>
            <a:chExt cx="3244748" cy="1562570"/>
          </a:xfrm>
        </p:grpSpPr>
        <p:sp>
          <p:nvSpPr>
            <p:cNvPr id="4" name="Freeform 4"/>
            <p:cNvSpPr/>
            <p:nvPr/>
          </p:nvSpPr>
          <p:spPr>
            <a:xfrm>
              <a:off x="0" y="0"/>
              <a:ext cx="3244748" cy="1562570"/>
            </a:xfrm>
            <a:custGeom>
              <a:avLst/>
              <a:gdLst/>
              <a:ahLst/>
              <a:cxnLst/>
              <a:rect l="l" t="t" r="r" b="b"/>
              <a:pathLst>
                <a:path w="3244748" h="1562570">
                  <a:moveTo>
                    <a:pt x="8837" y="0"/>
                  </a:moveTo>
                  <a:lnTo>
                    <a:pt x="3235911" y="0"/>
                  </a:lnTo>
                  <a:cubicBezTo>
                    <a:pt x="3238255" y="0"/>
                    <a:pt x="3240503" y="931"/>
                    <a:pt x="3242160" y="2588"/>
                  </a:cubicBezTo>
                  <a:cubicBezTo>
                    <a:pt x="3243817" y="4246"/>
                    <a:pt x="3244748" y="6493"/>
                    <a:pt x="3244748" y="8837"/>
                  </a:cubicBezTo>
                  <a:lnTo>
                    <a:pt x="3244748" y="1553733"/>
                  </a:lnTo>
                  <a:cubicBezTo>
                    <a:pt x="3244748" y="1558614"/>
                    <a:pt x="3240792" y="1562570"/>
                    <a:pt x="3235911" y="1562570"/>
                  </a:cubicBezTo>
                  <a:lnTo>
                    <a:pt x="8837" y="1562570"/>
                  </a:lnTo>
                  <a:cubicBezTo>
                    <a:pt x="6493" y="1562570"/>
                    <a:pt x="4246" y="1561639"/>
                    <a:pt x="2588" y="1559982"/>
                  </a:cubicBezTo>
                  <a:cubicBezTo>
                    <a:pt x="931" y="1558325"/>
                    <a:pt x="0" y="1556077"/>
                    <a:pt x="0" y="1553733"/>
                  </a:cubicBezTo>
                  <a:lnTo>
                    <a:pt x="0" y="8837"/>
                  </a:lnTo>
                  <a:cubicBezTo>
                    <a:pt x="0" y="6493"/>
                    <a:pt x="931" y="4246"/>
                    <a:pt x="2588" y="2588"/>
                  </a:cubicBezTo>
                  <a:cubicBezTo>
                    <a:pt x="4246" y="931"/>
                    <a:pt x="6493" y="0"/>
                    <a:pt x="8837"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542064" y="3077210"/>
            <a:ext cx="4036511"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a:rPr>
              <a:t>Nervous/Anxious</a:t>
            </a:r>
          </a:p>
        </p:txBody>
      </p:sp>
      <p:grpSp>
        <p:nvGrpSpPr>
          <p:cNvPr id="7" name="Group 7"/>
          <p:cNvGrpSpPr/>
          <p:nvPr/>
        </p:nvGrpSpPr>
        <p:grpSpPr>
          <a:xfrm>
            <a:off x="5239627" y="4086225"/>
            <a:ext cx="3657600" cy="1828800"/>
            <a:chOff x="0" y="0"/>
            <a:chExt cx="4876800" cy="2438400"/>
          </a:xfrm>
        </p:grpSpPr>
        <p:sp>
          <p:nvSpPr>
            <p:cNvPr id="8" name="TextBox 8"/>
            <p:cNvSpPr txBox="1"/>
            <p:nvPr/>
          </p:nvSpPr>
          <p:spPr>
            <a:xfrm>
              <a:off x="1345031" y="1170601"/>
              <a:ext cx="2089156" cy="1267799"/>
            </a:xfrm>
            <a:prstGeom prst="rect">
              <a:avLst/>
            </a:prstGeom>
          </p:spPr>
          <p:txBody>
            <a:bodyPr wrap="square" lIns="0" tIns="0" rIns="0" bIns="0" rtlCol="0" anchor="t">
              <a:spAutoFit/>
            </a:bodyPr>
            <a:lstStyle/>
            <a:p>
              <a:pPr algn="ctr">
                <a:lnSpc>
                  <a:spcPts val="7966"/>
                </a:lnSpc>
              </a:pPr>
              <a:r>
                <a:rPr lang="en-US" sz="5690" dirty="0">
                  <a:solidFill>
                    <a:srgbClr val="000000"/>
                  </a:solidFill>
                  <a:latin typeface="Canva Sans"/>
                </a:rPr>
                <a:t>39%</a:t>
              </a:r>
            </a:p>
          </p:txBody>
        </p:sp>
        <p:grpSp>
          <p:nvGrpSpPr>
            <p:cNvPr id="9" name="Group 9"/>
            <p:cNvGrpSpPr>
              <a:grpSpLocks noChangeAspect="1"/>
            </p:cNvGrpSpPr>
            <p:nvPr/>
          </p:nvGrpSpPr>
          <p:grpSpPr>
            <a:xfrm>
              <a:off x="0" y="0"/>
              <a:ext cx="4876800" cy="2438400"/>
              <a:chOff x="0" y="0"/>
              <a:chExt cx="2540000" cy="1270000"/>
            </a:xfrm>
          </p:grpSpPr>
          <p:sp>
            <p:nvSpPr>
              <p:cNvPr id="10" name="Freeform 10"/>
              <p:cNvSpPr/>
              <p:nvPr/>
            </p:nvSpPr>
            <p:spPr>
              <a:xfrm>
                <a:off x="17180" y="0"/>
                <a:ext cx="2505641" cy="1286225"/>
              </a:xfrm>
              <a:custGeom>
                <a:avLst/>
                <a:gdLst/>
                <a:ahLst/>
                <a:cxnLst/>
                <a:rect l="l" t="t" r="r" b="b"/>
                <a:pathLst>
                  <a:path w="2505641" h="1286225">
                    <a:moveTo>
                      <a:pt x="23148" y="952500"/>
                    </a:moveTo>
                    <a:cubicBezTo>
                      <a:pt x="167927" y="391772"/>
                      <a:pt x="673702" y="0"/>
                      <a:pt x="1252820" y="0"/>
                    </a:cubicBezTo>
                    <a:cubicBezTo>
                      <a:pt x="1831938" y="0"/>
                      <a:pt x="2337713" y="391772"/>
                      <a:pt x="2482492" y="952500"/>
                    </a:cubicBezTo>
                    <a:cubicBezTo>
                      <a:pt x="2505640" y="1040524"/>
                      <a:pt x="2479921" y="1134206"/>
                      <a:pt x="2415073" y="1198072"/>
                    </a:cubicBezTo>
                    <a:cubicBezTo>
                      <a:pt x="2350225" y="1261938"/>
                      <a:pt x="2256162" y="1286224"/>
                      <a:pt x="2168502" y="1261736"/>
                    </a:cubicBezTo>
                    <a:cubicBezTo>
                      <a:pt x="2080841" y="1237248"/>
                      <a:pt x="2012983" y="1167728"/>
                      <a:pt x="1990623" y="1079500"/>
                    </a:cubicBezTo>
                    <a:cubicBezTo>
                      <a:pt x="1903756" y="743063"/>
                      <a:pt x="1600291" y="508000"/>
                      <a:pt x="1252820" y="508000"/>
                    </a:cubicBezTo>
                    <a:cubicBezTo>
                      <a:pt x="905349" y="508000"/>
                      <a:pt x="601884" y="743063"/>
                      <a:pt x="515017" y="1079500"/>
                    </a:cubicBezTo>
                    <a:cubicBezTo>
                      <a:pt x="492657" y="1167728"/>
                      <a:pt x="424799" y="1237248"/>
                      <a:pt x="337138" y="1261736"/>
                    </a:cubicBezTo>
                    <a:cubicBezTo>
                      <a:pt x="249478" y="1286224"/>
                      <a:pt x="155414" y="1261938"/>
                      <a:pt x="90567" y="1198072"/>
                    </a:cubicBezTo>
                    <a:cubicBezTo>
                      <a:pt x="25719" y="1134206"/>
                      <a:pt x="0" y="1040524"/>
                      <a:pt x="23148" y="952500"/>
                    </a:cubicBezTo>
                    <a:close/>
                  </a:path>
                </a:pathLst>
              </a:custGeom>
              <a:solidFill>
                <a:srgbClr val="494F56"/>
              </a:solidFill>
            </p:spPr>
          </p:sp>
          <p:sp>
            <p:nvSpPr>
              <p:cNvPr id="11" name="Freeform 11"/>
              <p:cNvSpPr/>
              <p:nvPr/>
            </p:nvSpPr>
            <p:spPr>
              <a:xfrm>
                <a:off x="17180" y="161443"/>
                <a:ext cx="941522" cy="1124782"/>
              </a:xfrm>
              <a:custGeom>
                <a:avLst/>
                <a:gdLst/>
                <a:ahLst/>
                <a:cxnLst/>
                <a:rect l="l" t="t" r="r" b="b"/>
                <a:pathLst>
                  <a:path w="941522" h="1124782">
                    <a:moveTo>
                      <a:pt x="23148" y="791057"/>
                    </a:moveTo>
                    <a:cubicBezTo>
                      <a:pt x="100166" y="492766"/>
                      <a:pt x="282986" y="232639"/>
                      <a:pt x="537554" y="59131"/>
                    </a:cubicBezTo>
                    <a:cubicBezTo>
                      <a:pt x="612533" y="7535"/>
                      <a:pt x="709388" y="0"/>
                      <a:pt x="791445" y="39380"/>
                    </a:cubicBezTo>
                    <a:cubicBezTo>
                      <a:pt x="873501" y="78760"/>
                      <a:pt x="928215" y="159036"/>
                      <a:pt x="934869" y="249809"/>
                    </a:cubicBezTo>
                    <a:cubicBezTo>
                      <a:pt x="941522" y="340582"/>
                      <a:pt x="899098" y="427978"/>
                      <a:pt x="823660" y="478902"/>
                    </a:cubicBezTo>
                    <a:cubicBezTo>
                      <a:pt x="670920" y="583006"/>
                      <a:pt x="561228" y="739082"/>
                      <a:pt x="515017" y="918057"/>
                    </a:cubicBezTo>
                    <a:cubicBezTo>
                      <a:pt x="492657" y="1006285"/>
                      <a:pt x="424799" y="1075805"/>
                      <a:pt x="337138" y="1100293"/>
                    </a:cubicBezTo>
                    <a:cubicBezTo>
                      <a:pt x="249478" y="1124781"/>
                      <a:pt x="155414" y="1100495"/>
                      <a:pt x="90567" y="1036629"/>
                    </a:cubicBezTo>
                    <a:cubicBezTo>
                      <a:pt x="25719" y="972763"/>
                      <a:pt x="0" y="879081"/>
                      <a:pt x="23148" y="791057"/>
                    </a:cubicBezTo>
                    <a:close/>
                  </a:path>
                </a:pathLst>
              </a:custGeom>
              <a:solidFill>
                <a:srgbClr val="56AEFF"/>
              </a:solidFill>
            </p:spPr>
          </p:sp>
        </p:grpSp>
      </p:grpSp>
      <p:grpSp>
        <p:nvGrpSpPr>
          <p:cNvPr id="12" name="Group 12"/>
          <p:cNvGrpSpPr/>
          <p:nvPr/>
        </p:nvGrpSpPr>
        <p:grpSpPr>
          <a:xfrm>
            <a:off x="731520" y="4086225"/>
            <a:ext cx="3657600" cy="1828800"/>
            <a:chOff x="0" y="0"/>
            <a:chExt cx="4876800" cy="2438400"/>
          </a:xfrm>
        </p:grpSpPr>
        <p:sp>
          <p:nvSpPr>
            <p:cNvPr id="13" name="TextBox 13"/>
            <p:cNvSpPr txBox="1"/>
            <p:nvPr/>
          </p:nvSpPr>
          <p:spPr>
            <a:xfrm>
              <a:off x="1259840" y="1170601"/>
              <a:ext cx="2208212" cy="1267799"/>
            </a:xfrm>
            <a:prstGeom prst="rect">
              <a:avLst/>
            </a:prstGeom>
          </p:spPr>
          <p:txBody>
            <a:bodyPr wrap="square" lIns="0" tIns="0" rIns="0" bIns="0" rtlCol="0" anchor="t">
              <a:spAutoFit/>
            </a:bodyPr>
            <a:lstStyle/>
            <a:p>
              <a:pPr algn="ctr">
                <a:lnSpc>
                  <a:spcPts val="7966"/>
                </a:lnSpc>
              </a:pPr>
              <a:r>
                <a:rPr lang="en-US" sz="5690" dirty="0">
                  <a:solidFill>
                    <a:srgbClr val="000000"/>
                  </a:solidFill>
                  <a:latin typeface="Canva Sans"/>
                </a:rPr>
                <a:t>50%</a:t>
              </a:r>
            </a:p>
          </p:txBody>
        </p:sp>
        <p:grpSp>
          <p:nvGrpSpPr>
            <p:cNvPr id="14" name="Group 14"/>
            <p:cNvGrpSpPr>
              <a:grpSpLocks noChangeAspect="1"/>
            </p:cNvGrpSpPr>
            <p:nvPr/>
          </p:nvGrpSpPr>
          <p:grpSpPr>
            <a:xfrm>
              <a:off x="0" y="0"/>
              <a:ext cx="4876800" cy="2438400"/>
              <a:chOff x="0" y="0"/>
              <a:chExt cx="2540000" cy="1270000"/>
            </a:xfrm>
          </p:grpSpPr>
          <p:sp>
            <p:nvSpPr>
              <p:cNvPr id="15" name="Freeform 15"/>
              <p:cNvSpPr/>
              <p:nvPr/>
            </p:nvSpPr>
            <p:spPr>
              <a:xfrm>
                <a:off x="17180" y="0"/>
                <a:ext cx="2505641" cy="1286225"/>
              </a:xfrm>
              <a:custGeom>
                <a:avLst/>
                <a:gdLst/>
                <a:ahLst/>
                <a:cxnLst/>
                <a:rect l="l" t="t" r="r" b="b"/>
                <a:pathLst>
                  <a:path w="2505641" h="1286225">
                    <a:moveTo>
                      <a:pt x="23148" y="952500"/>
                    </a:moveTo>
                    <a:cubicBezTo>
                      <a:pt x="167927" y="391772"/>
                      <a:pt x="673702" y="0"/>
                      <a:pt x="1252820" y="0"/>
                    </a:cubicBezTo>
                    <a:cubicBezTo>
                      <a:pt x="1831938" y="0"/>
                      <a:pt x="2337713" y="391772"/>
                      <a:pt x="2482492" y="952500"/>
                    </a:cubicBezTo>
                    <a:cubicBezTo>
                      <a:pt x="2505640" y="1040524"/>
                      <a:pt x="2479921" y="1134206"/>
                      <a:pt x="2415073" y="1198072"/>
                    </a:cubicBezTo>
                    <a:cubicBezTo>
                      <a:pt x="2350225" y="1261938"/>
                      <a:pt x="2256162" y="1286224"/>
                      <a:pt x="2168502" y="1261736"/>
                    </a:cubicBezTo>
                    <a:cubicBezTo>
                      <a:pt x="2080841" y="1237248"/>
                      <a:pt x="2012983" y="1167728"/>
                      <a:pt x="1990623" y="1079500"/>
                    </a:cubicBezTo>
                    <a:cubicBezTo>
                      <a:pt x="1903756" y="743063"/>
                      <a:pt x="1600291" y="508000"/>
                      <a:pt x="1252820" y="508000"/>
                    </a:cubicBezTo>
                    <a:cubicBezTo>
                      <a:pt x="905349" y="508000"/>
                      <a:pt x="601884" y="743063"/>
                      <a:pt x="515017" y="1079500"/>
                    </a:cubicBezTo>
                    <a:cubicBezTo>
                      <a:pt x="492657" y="1167728"/>
                      <a:pt x="424799" y="1237248"/>
                      <a:pt x="337138" y="1261736"/>
                    </a:cubicBezTo>
                    <a:cubicBezTo>
                      <a:pt x="249478" y="1286224"/>
                      <a:pt x="155414" y="1261938"/>
                      <a:pt x="90567" y="1198072"/>
                    </a:cubicBezTo>
                    <a:cubicBezTo>
                      <a:pt x="25719" y="1134206"/>
                      <a:pt x="0" y="1040524"/>
                      <a:pt x="23148" y="952500"/>
                    </a:cubicBezTo>
                    <a:close/>
                  </a:path>
                </a:pathLst>
              </a:custGeom>
              <a:solidFill>
                <a:srgbClr val="494F56"/>
              </a:solidFill>
            </p:spPr>
          </p:sp>
          <p:sp>
            <p:nvSpPr>
              <p:cNvPr id="16" name="Freeform 16"/>
              <p:cNvSpPr/>
              <p:nvPr/>
            </p:nvSpPr>
            <p:spPr>
              <a:xfrm>
                <a:off x="17180" y="17180"/>
                <a:ext cx="1269045" cy="1269045"/>
              </a:xfrm>
              <a:custGeom>
                <a:avLst/>
                <a:gdLst/>
                <a:ahLst/>
                <a:cxnLst/>
                <a:rect l="l" t="t" r="r" b="b"/>
                <a:pathLst>
                  <a:path w="1269045" h="1269045">
                    <a:moveTo>
                      <a:pt x="23148" y="935320"/>
                    </a:moveTo>
                    <a:cubicBezTo>
                      <a:pt x="138651" y="487978"/>
                      <a:pt x="487978" y="138651"/>
                      <a:pt x="935320" y="23148"/>
                    </a:cubicBezTo>
                    <a:cubicBezTo>
                      <a:pt x="1023344" y="0"/>
                      <a:pt x="1117026" y="25719"/>
                      <a:pt x="1180892" y="90567"/>
                    </a:cubicBezTo>
                    <a:cubicBezTo>
                      <a:pt x="1244758" y="155414"/>
                      <a:pt x="1269044" y="249478"/>
                      <a:pt x="1244556" y="337138"/>
                    </a:cubicBezTo>
                    <a:cubicBezTo>
                      <a:pt x="1220068" y="424799"/>
                      <a:pt x="1150548" y="492657"/>
                      <a:pt x="1062320" y="515017"/>
                    </a:cubicBezTo>
                    <a:cubicBezTo>
                      <a:pt x="793915" y="584319"/>
                      <a:pt x="584319" y="793915"/>
                      <a:pt x="515017" y="1062320"/>
                    </a:cubicBezTo>
                    <a:cubicBezTo>
                      <a:pt x="492657" y="1150548"/>
                      <a:pt x="424799" y="1220068"/>
                      <a:pt x="337138" y="1244556"/>
                    </a:cubicBezTo>
                    <a:cubicBezTo>
                      <a:pt x="249478" y="1269044"/>
                      <a:pt x="155414" y="1244758"/>
                      <a:pt x="90567" y="1180892"/>
                    </a:cubicBezTo>
                    <a:cubicBezTo>
                      <a:pt x="25719" y="1117026"/>
                      <a:pt x="0" y="1023344"/>
                      <a:pt x="23148" y="935320"/>
                    </a:cubicBezTo>
                    <a:close/>
                  </a:path>
                </a:pathLst>
              </a:custGeom>
              <a:solidFill>
                <a:srgbClr val="56AEFF"/>
              </a:solidFill>
            </p:spPr>
          </p:sp>
        </p:grpSp>
      </p:grpSp>
      <p:sp>
        <p:nvSpPr>
          <p:cNvPr id="17" name="TextBox 17"/>
          <p:cNvSpPr txBox="1"/>
          <p:nvPr/>
        </p:nvSpPr>
        <p:spPr>
          <a:xfrm>
            <a:off x="4589260" y="2645410"/>
            <a:ext cx="4432820" cy="1012190"/>
          </a:xfrm>
          <a:prstGeom prst="rect">
            <a:avLst/>
          </a:prstGeom>
        </p:spPr>
        <p:txBody>
          <a:bodyPr lIns="0" tIns="0" rIns="0" bIns="0" rtlCol="0" anchor="t">
            <a:spAutoFit/>
          </a:bodyPr>
          <a:lstStyle/>
          <a:p>
            <a:pPr algn="ctr">
              <a:lnSpc>
                <a:spcPts val="4060"/>
              </a:lnSpc>
            </a:pPr>
            <a:r>
              <a:rPr lang="en-US" sz="2900">
                <a:solidFill>
                  <a:srgbClr val="000000"/>
                </a:solidFill>
                <a:latin typeface="Open Sans"/>
              </a:rPr>
              <a:t>Unable to Stop/Control Worrying</a:t>
            </a:r>
          </a:p>
        </p:txBody>
      </p:sp>
      <p:sp>
        <p:nvSpPr>
          <p:cNvPr id="18" name="TextBox 18"/>
          <p:cNvSpPr txBox="1"/>
          <p:nvPr/>
        </p:nvSpPr>
        <p:spPr>
          <a:xfrm>
            <a:off x="319366" y="1292860"/>
            <a:ext cx="8654087" cy="954685"/>
          </a:xfrm>
          <a:prstGeom prst="rect">
            <a:avLst/>
          </a:prstGeom>
        </p:spPr>
        <p:txBody>
          <a:bodyPr lIns="0" tIns="0" rIns="0" bIns="0" rtlCol="0" anchor="t">
            <a:spAutoFit/>
          </a:bodyPr>
          <a:lstStyle/>
          <a:p>
            <a:pPr algn="ctr">
              <a:lnSpc>
                <a:spcPts val="3920"/>
              </a:lnSpc>
            </a:pPr>
            <a:r>
              <a:rPr lang="en-US" sz="2400" dirty="0">
                <a:solidFill>
                  <a:srgbClr val="000000"/>
                </a:solidFill>
                <a:latin typeface="Open Sans Bold"/>
              </a:rPr>
              <a:t>Percentage of middle schoolers who spent at least several days during the past two weeks feeling:</a:t>
            </a:r>
          </a:p>
        </p:txBody>
      </p:sp>
      <p:sp>
        <p:nvSpPr>
          <p:cNvPr id="19" name="TextBox 19"/>
          <p:cNvSpPr txBox="1"/>
          <p:nvPr/>
        </p:nvSpPr>
        <p:spPr>
          <a:xfrm>
            <a:off x="-224628" y="151130"/>
            <a:ext cx="8654087" cy="580390"/>
          </a:xfrm>
          <a:prstGeom prst="rect">
            <a:avLst/>
          </a:prstGeom>
        </p:spPr>
        <p:txBody>
          <a:bodyPr lIns="0" tIns="0" rIns="0" bIns="0" rtlCol="0" anchor="t">
            <a:spAutoFit/>
          </a:bodyPr>
          <a:lstStyle/>
          <a:p>
            <a:pPr algn="ctr">
              <a:lnSpc>
                <a:spcPts val="4759"/>
              </a:lnSpc>
            </a:pPr>
            <a:r>
              <a:rPr lang="en-US" sz="3399">
                <a:solidFill>
                  <a:srgbClr val="1458B8"/>
                </a:solidFill>
                <a:latin typeface="Open Sans Bold Italics"/>
              </a:rPr>
              <a:t>Not just high schoolers...</a:t>
            </a:r>
          </a:p>
        </p:txBody>
      </p:sp>
      <p:pic>
        <p:nvPicPr>
          <p:cNvPr id="20" name="Picture 20"/>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grpSp>
        <p:nvGrpSpPr>
          <p:cNvPr id="2" name="Group 2"/>
          <p:cNvGrpSpPr/>
          <p:nvPr/>
        </p:nvGrpSpPr>
        <p:grpSpPr>
          <a:xfrm>
            <a:off x="2189614" y="1467586"/>
            <a:ext cx="4782719" cy="4782719"/>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1356E"/>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5" name="TextBox 5"/>
          <p:cNvSpPr txBox="1"/>
          <p:nvPr/>
        </p:nvSpPr>
        <p:spPr>
          <a:xfrm>
            <a:off x="342330" y="168693"/>
            <a:ext cx="8477288" cy="1251585"/>
          </a:xfrm>
          <a:prstGeom prst="rect">
            <a:avLst/>
          </a:prstGeom>
        </p:spPr>
        <p:txBody>
          <a:bodyPr lIns="0" tIns="0" rIns="0" bIns="0" rtlCol="0" anchor="t">
            <a:spAutoFit/>
          </a:bodyPr>
          <a:lstStyle/>
          <a:p>
            <a:pPr algn="ctr">
              <a:lnSpc>
                <a:spcPts val="5039"/>
              </a:lnSpc>
            </a:pPr>
            <a:r>
              <a:rPr lang="en-US" sz="3599" dirty="0">
                <a:solidFill>
                  <a:srgbClr val="1458B8"/>
                </a:solidFill>
                <a:latin typeface="Open Sans Bold"/>
              </a:rPr>
              <a:t>12.7% </a:t>
            </a:r>
            <a:r>
              <a:rPr lang="en-US" sz="3599" dirty="0">
                <a:solidFill>
                  <a:srgbClr val="000000"/>
                </a:solidFill>
                <a:latin typeface="Open Sans Bold"/>
              </a:rPr>
              <a:t>of high schoolers seriously considered suicide in past 12 months</a:t>
            </a:r>
          </a:p>
        </p:txBody>
      </p:sp>
      <p:grpSp>
        <p:nvGrpSpPr>
          <p:cNvPr id="6" name="Group 6"/>
          <p:cNvGrpSpPr/>
          <p:nvPr/>
        </p:nvGrpSpPr>
        <p:grpSpPr>
          <a:xfrm>
            <a:off x="2854114" y="2817399"/>
            <a:ext cx="3448499" cy="3448499"/>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6C98"/>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p:nvPr/>
        </p:nvGrpSpPr>
        <p:grpSpPr>
          <a:xfrm>
            <a:off x="3400525" y="3905001"/>
            <a:ext cx="2360897" cy="2360897"/>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690A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12" name="TextBox 12"/>
          <p:cNvSpPr txBox="1"/>
          <p:nvPr/>
        </p:nvSpPr>
        <p:spPr>
          <a:xfrm>
            <a:off x="3123580" y="1859265"/>
            <a:ext cx="2730066" cy="789305"/>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12.7% seriously considered suicide</a:t>
            </a:r>
          </a:p>
        </p:txBody>
      </p:sp>
      <p:sp>
        <p:nvSpPr>
          <p:cNvPr id="13" name="TextBox 13"/>
          <p:cNvSpPr txBox="1"/>
          <p:nvPr/>
        </p:nvSpPr>
        <p:spPr>
          <a:xfrm>
            <a:off x="3514775" y="3115696"/>
            <a:ext cx="1947676" cy="789305"/>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56% of those made a plan</a:t>
            </a:r>
          </a:p>
        </p:txBody>
      </p:sp>
      <p:sp>
        <p:nvSpPr>
          <p:cNvPr id="14" name="TextBox 14"/>
          <p:cNvSpPr txBox="1"/>
          <p:nvPr/>
        </p:nvSpPr>
        <p:spPr>
          <a:xfrm rot="60000">
            <a:off x="3704522" y="4509199"/>
            <a:ext cx="1748515" cy="1189355"/>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59% of those made an attempt</a:t>
            </a: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sp>
        <p:nvSpPr>
          <p:cNvPr id="16" name="TextBox 16"/>
          <p:cNvSpPr txBox="1"/>
          <p:nvPr/>
        </p:nvSpPr>
        <p:spPr>
          <a:xfrm>
            <a:off x="544792" y="6131419"/>
            <a:ext cx="8477288" cy="1251585"/>
          </a:xfrm>
          <a:prstGeom prst="rect">
            <a:avLst/>
          </a:prstGeom>
        </p:spPr>
        <p:txBody>
          <a:bodyPr lIns="0" tIns="0" rIns="0" bIns="0" rtlCol="0" anchor="t">
            <a:spAutoFit/>
          </a:bodyPr>
          <a:lstStyle/>
          <a:p>
            <a:pPr algn="ctr">
              <a:lnSpc>
                <a:spcPts val="5039"/>
              </a:lnSpc>
            </a:pPr>
            <a:r>
              <a:rPr lang="en-US" sz="3599" dirty="0">
                <a:solidFill>
                  <a:srgbClr val="1458B8"/>
                </a:solidFill>
                <a:latin typeface="Open Sans Bold"/>
              </a:rPr>
              <a:t>4.2% </a:t>
            </a:r>
            <a:r>
              <a:rPr lang="en-US" sz="3599" dirty="0">
                <a:solidFill>
                  <a:srgbClr val="000000"/>
                </a:solidFill>
                <a:latin typeface="Open Sans Bold"/>
              </a:rPr>
              <a:t>of high schoolers reported attempting suicide at least once</a:t>
            </a:r>
          </a:p>
        </p:txBody>
      </p:sp>
      <p:pic>
        <p:nvPicPr>
          <p:cNvPr id="17" name="Picture 17"/>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3" name="Group 3"/>
          <p:cNvGrpSpPr/>
          <p:nvPr/>
        </p:nvGrpSpPr>
        <p:grpSpPr>
          <a:xfrm>
            <a:off x="478736" y="1308740"/>
            <a:ext cx="8760820" cy="5505340"/>
            <a:chOff x="0" y="0"/>
            <a:chExt cx="3244748" cy="2039015"/>
          </a:xfrm>
        </p:grpSpPr>
        <p:sp>
          <p:nvSpPr>
            <p:cNvPr id="4" name="Freeform 4"/>
            <p:cNvSpPr/>
            <p:nvPr/>
          </p:nvSpPr>
          <p:spPr>
            <a:xfrm>
              <a:off x="0" y="0"/>
              <a:ext cx="3244748" cy="2039015"/>
            </a:xfrm>
            <a:custGeom>
              <a:avLst/>
              <a:gdLst/>
              <a:ahLst/>
              <a:cxnLst/>
              <a:rect l="l" t="t" r="r" b="b"/>
              <a:pathLst>
                <a:path w="3244748" h="2039015">
                  <a:moveTo>
                    <a:pt x="8837" y="0"/>
                  </a:moveTo>
                  <a:lnTo>
                    <a:pt x="3235911" y="0"/>
                  </a:lnTo>
                  <a:cubicBezTo>
                    <a:pt x="3238255" y="0"/>
                    <a:pt x="3240503" y="931"/>
                    <a:pt x="3242160" y="2588"/>
                  </a:cubicBezTo>
                  <a:cubicBezTo>
                    <a:pt x="3243817" y="4246"/>
                    <a:pt x="3244748" y="6493"/>
                    <a:pt x="3244748" y="8837"/>
                  </a:cubicBezTo>
                  <a:lnTo>
                    <a:pt x="3244748" y="2030178"/>
                  </a:lnTo>
                  <a:cubicBezTo>
                    <a:pt x="3244748" y="2032522"/>
                    <a:pt x="3243817" y="2034769"/>
                    <a:pt x="3242160" y="2036427"/>
                  </a:cubicBezTo>
                  <a:cubicBezTo>
                    <a:pt x="3240503" y="2038084"/>
                    <a:pt x="3238255" y="2039015"/>
                    <a:pt x="3235911" y="2039015"/>
                  </a:cubicBezTo>
                  <a:lnTo>
                    <a:pt x="8837" y="2039015"/>
                  </a:lnTo>
                  <a:cubicBezTo>
                    <a:pt x="3956" y="2039015"/>
                    <a:pt x="0" y="2035059"/>
                    <a:pt x="0" y="2030178"/>
                  </a:cubicBezTo>
                  <a:lnTo>
                    <a:pt x="0" y="8837"/>
                  </a:lnTo>
                  <a:cubicBezTo>
                    <a:pt x="0" y="6493"/>
                    <a:pt x="931" y="4246"/>
                    <a:pt x="2588" y="2588"/>
                  </a:cubicBezTo>
                  <a:cubicBezTo>
                    <a:pt x="4246" y="931"/>
                    <a:pt x="6493" y="0"/>
                    <a:pt x="8837"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1460164" y="2017359"/>
            <a:ext cx="6833273" cy="4580097"/>
            <a:chOff x="0" y="0"/>
            <a:chExt cx="9111030" cy="6106796"/>
          </a:xfrm>
        </p:grpSpPr>
        <p:grpSp>
          <p:nvGrpSpPr>
            <p:cNvPr id="7" name="Group 7"/>
            <p:cNvGrpSpPr>
              <a:grpSpLocks noChangeAspect="1"/>
            </p:cNvGrpSpPr>
            <p:nvPr/>
          </p:nvGrpSpPr>
          <p:grpSpPr>
            <a:xfrm>
              <a:off x="2223462" y="0"/>
              <a:ext cx="6608005" cy="5654319"/>
              <a:chOff x="0" y="0"/>
              <a:chExt cx="7315200" cy="6259450"/>
            </a:xfrm>
          </p:grpSpPr>
          <p:sp>
            <p:nvSpPr>
              <p:cNvPr id="8" name="Freeform 8"/>
              <p:cNvSpPr/>
              <p:nvPr/>
            </p:nvSpPr>
            <p:spPr>
              <a:xfrm>
                <a:off x="-6350" y="0"/>
                <a:ext cx="7327900" cy="6259450"/>
              </a:xfrm>
              <a:custGeom>
                <a:avLst/>
                <a:gdLst/>
                <a:ahLst/>
                <a:cxnLst/>
                <a:rect l="l" t="t" r="r" b="b"/>
                <a:pathLst>
                  <a:path w="7327900" h="6259450">
                    <a:moveTo>
                      <a:pt x="0" y="0"/>
                    </a:moveTo>
                    <a:lnTo>
                      <a:pt x="12700" y="0"/>
                    </a:lnTo>
                    <a:lnTo>
                      <a:pt x="12700" y="6259450"/>
                    </a:lnTo>
                    <a:lnTo>
                      <a:pt x="0" y="6259450"/>
                    </a:lnTo>
                    <a:close/>
                    <a:moveTo>
                      <a:pt x="1463040" y="0"/>
                    </a:moveTo>
                    <a:lnTo>
                      <a:pt x="1475740" y="0"/>
                    </a:lnTo>
                    <a:lnTo>
                      <a:pt x="1475740" y="6259450"/>
                    </a:lnTo>
                    <a:lnTo>
                      <a:pt x="1463040" y="6259450"/>
                    </a:lnTo>
                    <a:close/>
                    <a:moveTo>
                      <a:pt x="2926080" y="0"/>
                    </a:moveTo>
                    <a:lnTo>
                      <a:pt x="2938780" y="0"/>
                    </a:lnTo>
                    <a:lnTo>
                      <a:pt x="2938780" y="6259450"/>
                    </a:lnTo>
                    <a:lnTo>
                      <a:pt x="2926080" y="6259450"/>
                    </a:lnTo>
                    <a:close/>
                    <a:moveTo>
                      <a:pt x="4389120" y="0"/>
                    </a:moveTo>
                    <a:lnTo>
                      <a:pt x="4401820" y="0"/>
                    </a:lnTo>
                    <a:lnTo>
                      <a:pt x="4401820" y="6259450"/>
                    </a:lnTo>
                    <a:lnTo>
                      <a:pt x="4389120" y="6259450"/>
                    </a:lnTo>
                    <a:close/>
                    <a:moveTo>
                      <a:pt x="5852160" y="0"/>
                    </a:moveTo>
                    <a:lnTo>
                      <a:pt x="5864860" y="0"/>
                    </a:lnTo>
                    <a:lnTo>
                      <a:pt x="5864860" y="6259450"/>
                    </a:lnTo>
                    <a:lnTo>
                      <a:pt x="5852160" y="6259450"/>
                    </a:lnTo>
                    <a:close/>
                    <a:moveTo>
                      <a:pt x="7315200" y="0"/>
                    </a:moveTo>
                    <a:lnTo>
                      <a:pt x="7327900" y="0"/>
                    </a:lnTo>
                    <a:lnTo>
                      <a:pt x="7327900" y="6259450"/>
                    </a:lnTo>
                    <a:lnTo>
                      <a:pt x="7315200" y="6259450"/>
                    </a:lnTo>
                    <a:close/>
                  </a:path>
                </a:pathLst>
              </a:custGeom>
              <a:solidFill>
                <a:srgbClr val="000000">
                  <a:alpha val="24706"/>
                </a:srgbClr>
              </a:solidFill>
            </p:spPr>
          </p:sp>
        </p:grpSp>
        <p:sp>
          <p:nvSpPr>
            <p:cNvPr id="9" name="TextBox 9"/>
            <p:cNvSpPr txBox="1"/>
            <p:nvPr/>
          </p:nvSpPr>
          <p:spPr>
            <a:xfrm>
              <a:off x="2021192" y="5756528"/>
              <a:ext cx="404540" cy="331901"/>
            </a:xfrm>
            <a:prstGeom prst="rect">
              <a:avLst/>
            </a:prstGeom>
          </p:spPr>
          <p:txBody>
            <a:bodyPr lIns="0" tIns="0" rIns="0" bIns="0" rtlCol="0" anchor="t">
              <a:spAutoFit/>
            </a:bodyPr>
            <a:lstStyle/>
            <a:p>
              <a:pPr algn="ctr">
                <a:lnSpc>
                  <a:spcPts val="2162"/>
                </a:lnSpc>
              </a:pPr>
              <a:r>
                <a:rPr lang="en-US" sz="1544">
                  <a:solidFill>
                    <a:srgbClr val="000000"/>
                  </a:solidFill>
                  <a:latin typeface="Canva Sans"/>
                </a:rPr>
                <a:t>0%</a:t>
              </a:r>
            </a:p>
          </p:txBody>
        </p:sp>
        <p:sp>
          <p:nvSpPr>
            <p:cNvPr id="10" name="TextBox 10"/>
            <p:cNvSpPr txBox="1"/>
            <p:nvPr/>
          </p:nvSpPr>
          <p:spPr>
            <a:xfrm>
              <a:off x="3273169" y="5756528"/>
              <a:ext cx="557409" cy="350268"/>
            </a:xfrm>
            <a:prstGeom prst="rect">
              <a:avLst/>
            </a:prstGeom>
          </p:spPr>
          <p:txBody>
            <a:bodyPr wrap="square" lIns="0" tIns="0" rIns="0" bIns="0" rtlCol="0" anchor="t">
              <a:spAutoFit/>
            </a:bodyPr>
            <a:lstStyle/>
            <a:p>
              <a:pPr algn="ctr">
                <a:lnSpc>
                  <a:spcPts val="2162"/>
                </a:lnSpc>
              </a:pPr>
              <a:r>
                <a:rPr lang="en-US" sz="1544" dirty="0">
                  <a:solidFill>
                    <a:srgbClr val="000000"/>
                  </a:solidFill>
                  <a:latin typeface="Canva Sans"/>
                </a:rPr>
                <a:t>10%</a:t>
              </a:r>
            </a:p>
          </p:txBody>
        </p:sp>
        <p:sp>
          <p:nvSpPr>
            <p:cNvPr id="11" name="TextBox 11"/>
            <p:cNvSpPr txBox="1"/>
            <p:nvPr/>
          </p:nvSpPr>
          <p:spPr>
            <a:xfrm>
              <a:off x="4592621" y="5756528"/>
              <a:ext cx="687832" cy="350268"/>
            </a:xfrm>
            <a:prstGeom prst="rect">
              <a:avLst/>
            </a:prstGeom>
          </p:spPr>
          <p:txBody>
            <a:bodyPr wrap="square" lIns="0" tIns="0" rIns="0" bIns="0" rtlCol="0" anchor="t">
              <a:spAutoFit/>
            </a:bodyPr>
            <a:lstStyle/>
            <a:p>
              <a:pPr algn="ctr">
                <a:lnSpc>
                  <a:spcPts val="2162"/>
                </a:lnSpc>
              </a:pPr>
              <a:r>
                <a:rPr lang="en-US" sz="1544" dirty="0">
                  <a:solidFill>
                    <a:srgbClr val="000000"/>
                  </a:solidFill>
                  <a:latin typeface="Canva Sans"/>
                </a:rPr>
                <a:t>20%</a:t>
              </a:r>
            </a:p>
          </p:txBody>
        </p:sp>
        <p:sp>
          <p:nvSpPr>
            <p:cNvPr id="12" name="TextBox 12"/>
            <p:cNvSpPr txBox="1"/>
            <p:nvPr/>
          </p:nvSpPr>
          <p:spPr>
            <a:xfrm>
              <a:off x="5910136" y="5756528"/>
              <a:ext cx="687832" cy="350268"/>
            </a:xfrm>
            <a:prstGeom prst="rect">
              <a:avLst/>
            </a:prstGeom>
          </p:spPr>
          <p:txBody>
            <a:bodyPr wrap="square" lIns="0" tIns="0" rIns="0" bIns="0" rtlCol="0" anchor="t">
              <a:spAutoFit/>
            </a:bodyPr>
            <a:lstStyle/>
            <a:p>
              <a:pPr algn="ctr">
                <a:lnSpc>
                  <a:spcPts val="2162"/>
                </a:lnSpc>
              </a:pPr>
              <a:r>
                <a:rPr lang="en-US" sz="1544" dirty="0">
                  <a:solidFill>
                    <a:srgbClr val="000000"/>
                  </a:solidFill>
                  <a:latin typeface="Canva Sans"/>
                </a:rPr>
                <a:t>30%</a:t>
              </a:r>
            </a:p>
          </p:txBody>
        </p:sp>
        <p:sp>
          <p:nvSpPr>
            <p:cNvPr id="13" name="TextBox 13"/>
            <p:cNvSpPr txBox="1"/>
            <p:nvPr/>
          </p:nvSpPr>
          <p:spPr>
            <a:xfrm>
              <a:off x="7228437" y="5756528"/>
              <a:ext cx="687832" cy="350267"/>
            </a:xfrm>
            <a:prstGeom prst="rect">
              <a:avLst/>
            </a:prstGeom>
          </p:spPr>
          <p:txBody>
            <a:bodyPr wrap="square" lIns="0" tIns="0" rIns="0" bIns="0" rtlCol="0" anchor="t">
              <a:spAutoFit/>
            </a:bodyPr>
            <a:lstStyle/>
            <a:p>
              <a:pPr algn="ctr">
                <a:lnSpc>
                  <a:spcPts val="2162"/>
                </a:lnSpc>
              </a:pPr>
              <a:r>
                <a:rPr lang="en-US" sz="1544" dirty="0">
                  <a:solidFill>
                    <a:srgbClr val="000000"/>
                  </a:solidFill>
                  <a:latin typeface="Canva Sans"/>
                </a:rPr>
                <a:t>40%</a:t>
              </a:r>
            </a:p>
          </p:txBody>
        </p:sp>
        <p:sp>
          <p:nvSpPr>
            <p:cNvPr id="14" name="TextBox 14"/>
            <p:cNvSpPr txBox="1"/>
            <p:nvPr/>
          </p:nvSpPr>
          <p:spPr>
            <a:xfrm>
              <a:off x="8551902" y="5756528"/>
              <a:ext cx="559128" cy="331901"/>
            </a:xfrm>
            <a:prstGeom prst="rect">
              <a:avLst/>
            </a:prstGeom>
          </p:spPr>
          <p:txBody>
            <a:bodyPr lIns="0" tIns="0" rIns="0" bIns="0" rtlCol="0" anchor="t">
              <a:spAutoFit/>
            </a:bodyPr>
            <a:lstStyle/>
            <a:p>
              <a:pPr algn="ctr">
                <a:lnSpc>
                  <a:spcPts val="2162"/>
                </a:lnSpc>
              </a:pPr>
              <a:r>
                <a:rPr lang="en-US" sz="1544">
                  <a:solidFill>
                    <a:srgbClr val="000000"/>
                  </a:solidFill>
                  <a:latin typeface="Canva Sans"/>
                </a:rPr>
                <a:t>50%</a:t>
              </a:r>
            </a:p>
          </p:txBody>
        </p:sp>
        <p:sp>
          <p:nvSpPr>
            <p:cNvPr id="15" name="TextBox 15"/>
            <p:cNvSpPr txBox="1"/>
            <p:nvPr/>
          </p:nvSpPr>
          <p:spPr>
            <a:xfrm>
              <a:off x="1117539" y="455873"/>
              <a:ext cx="975140" cy="331901"/>
            </a:xfrm>
            <a:prstGeom prst="rect">
              <a:avLst/>
            </a:prstGeom>
          </p:spPr>
          <p:txBody>
            <a:bodyPr lIns="0" tIns="0" rIns="0" bIns="0" rtlCol="0" anchor="t">
              <a:spAutoFit/>
            </a:bodyPr>
            <a:lstStyle/>
            <a:p>
              <a:pPr algn="r">
                <a:lnSpc>
                  <a:spcPts val="2162"/>
                </a:lnSpc>
              </a:pPr>
              <a:r>
                <a:rPr lang="en-US" sz="1544">
                  <a:solidFill>
                    <a:srgbClr val="000000"/>
                  </a:solidFill>
                  <a:latin typeface="Canva Sans"/>
                </a:rPr>
                <a:t>Female </a:t>
              </a:r>
            </a:p>
          </p:txBody>
        </p:sp>
        <p:sp>
          <p:nvSpPr>
            <p:cNvPr id="16" name="TextBox 16"/>
            <p:cNvSpPr txBox="1"/>
            <p:nvPr/>
          </p:nvSpPr>
          <p:spPr>
            <a:xfrm>
              <a:off x="1419402" y="1916572"/>
              <a:ext cx="673277" cy="331901"/>
            </a:xfrm>
            <a:prstGeom prst="rect">
              <a:avLst/>
            </a:prstGeom>
          </p:spPr>
          <p:txBody>
            <a:bodyPr lIns="0" tIns="0" rIns="0" bIns="0" rtlCol="0" anchor="t">
              <a:spAutoFit/>
            </a:bodyPr>
            <a:lstStyle/>
            <a:p>
              <a:pPr algn="r">
                <a:lnSpc>
                  <a:spcPts val="2162"/>
                </a:lnSpc>
              </a:pPr>
              <a:r>
                <a:rPr lang="en-US" sz="1544">
                  <a:solidFill>
                    <a:srgbClr val="000000"/>
                  </a:solidFill>
                  <a:latin typeface="Canva Sans"/>
                </a:rPr>
                <a:t>Male </a:t>
              </a:r>
            </a:p>
          </p:txBody>
        </p:sp>
        <p:sp>
          <p:nvSpPr>
            <p:cNvPr id="17" name="TextBox 17"/>
            <p:cNvSpPr txBox="1"/>
            <p:nvPr/>
          </p:nvSpPr>
          <p:spPr>
            <a:xfrm>
              <a:off x="591393" y="3377271"/>
              <a:ext cx="1501285" cy="331901"/>
            </a:xfrm>
            <a:prstGeom prst="rect">
              <a:avLst/>
            </a:prstGeom>
          </p:spPr>
          <p:txBody>
            <a:bodyPr lIns="0" tIns="0" rIns="0" bIns="0" rtlCol="0" anchor="t">
              <a:spAutoFit/>
            </a:bodyPr>
            <a:lstStyle/>
            <a:p>
              <a:pPr algn="r">
                <a:lnSpc>
                  <a:spcPts val="2162"/>
                </a:lnSpc>
              </a:pPr>
              <a:r>
                <a:rPr lang="en-US" sz="1544">
                  <a:solidFill>
                    <a:srgbClr val="000000"/>
                  </a:solidFill>
                  <a:latin typeface="Canva Sans"/>
                </a:rPr>
                <a:t>Non-Binary </a:t>
              </a:r>
            </a:p>
          </p:txBody>
        </p:sp>
        <p:sp>
          <p:nvSpPr>
            <p:cNvPr id="18" name="TextBox 18"/>
            <p:cNvSpPr txBox="1"/>
            <p:nvPr/>
          </p:nvSpPr>
          <p:spPr>
            <a:xfrm>
              <a:off x="0" y="4837970"/>
              <a:ext cx="2092678" cy="331901"/>
            </a:xfrm>
            <a:prstGeom prst="rect">
              <a:avLst/>
            </a:prstGeom>
          </p:spPr>
          <p:txBody>
            <a:bodyPr lIns="0" tIns="0" rIns="0" bIns="0" rtlCol="0" anchor="t">
              <a:spAutoFit/>
            </a:bodyPr>
            <a:lstStyle/>
            <a:p>
              <a:pPr algn="r">
                <a:lnSpc>
                  <a:spcPts val="2162"/>
                </a:lnSpc>
              </a:pPr>
              <a:r>
                <a:rPr lang="en-US" sz="1544">
                  <a:solidFill>
                    <a:srgbClr val="000000"/>
                  </a:solidFill>
                  <a:latin typeface="Canva Sans"/>
                </a:rPr>
                <a:t>Did not disclose </a:t>
              </a:r>
            </a:p>
          </p:txBody>
        </p:sp>
        <p:grpSp>
          <p:nvGrpSpPr>
            <p:cNvPr id="19" name="Group 19"/>
            <p:cNvGrpSpPr>
              <a:grpSpLocks noChangeAspect="1"/>
            </p:cNvGrpSpPr>
            <p:nvPr/>
          </p:nvGrpSpPr>
          <p:grpSpPr>
            <a:xfrm>
              <a:off x="2223462" y="0"/>
              <a:ext cx="5450732" cy="5654319"/>
              <a:chOff x="0" y="0"/>
              <a:chExt cx="6034075" cy="6259450"/>
            </a:xfrm>
          </p:grpSpPr>
          <p:sp>
            <p:nvSpPr>
              <p:cNvPr id="20" name="Freeform 20"/>
              <p:cNvSpPr/>
              <p:nvPr/>
            </p:nvSpPr>
            <p:spPr>
              <a:xfrm>
                <a:off x="0" y="0"/>
                <a:ext cx="2025345" cy="1408376"/>
              </a:xfrm>
              <a:custGeom>
                <a:avLst/>
                <a:gdLst/>
                <a:ahLst/>
                <a:cxnLst/>
                <a:rect l="l" t="t" r="r" b="b"/>
                <a:pathLst>
                  <a:path w="2025345" h="1408376">
                    <a:moveTo>
                      <a:pt x="0" y="0"/>
                    </a:moveTo>
                    <a:lnTo>
                      <a:pt x="1912675" y="0"/>
                    </a:lnTo>
                    <a:cubicBezTo>
                      <a:pt x="1974901" y="0"/>
                      <a:pt x="2025345" y="50444"/>
                      <a:pt x="2025345" y="112670"/>
                    </a:cubicBezTo>
                    <a:lnTo>
                      <a:pt x="2025345" y="1295706"/>
                    </a:lnTo>
                    <a:cubicBezTo>
                      <a:pt x="2025345" y="1325588"/>
                      <a:pt x="2013475" y="1354246"/>
                      <a:pt x="1992345" y="1375376"/>
                    </a:cubicBezTo>
                    <a:cubicBezTo>
                      <a:pt x="1971215" y="1396506"/>
                      <a:pt x="1942557" y="1408376"/>
                      <a:pt x="1912675" y="1408376"/>
                    </a:cubicBezTo>
                    <a:lnTo>
                      <a:pt x="0" y="1408376"/>
                    </a:lnTo>
                    <a:close/>
                  </a:path>
                </a:pathLst>
              </a:custGeom>
              <a:solidFill>
                <a:srgbClr val="1458B8"/>
              </a:solidFill>
            </p:spPr>
          </p:sp>
          <p:sp>
            <p:nvSpPr>
              <p:cNvPr id="21" name="Freeform 21"/>
              <p:cNvSpPr/>
              <p:nvPr/>
            </p:nvSpPr>
            <p:spPr>
              <a:xfrm>
                <a:off x="0" y="1617025"/>
                <a:ext cx="1220673" cy="1408376"/>
              </a:xfrm>
              <a:custGeom>
                <a:avLst/>
                <a:gdLst/>
                <a:ahLst/>
                <a:cxnLst/>
                <a:rect l="l" t="t" r="r" b="b"/>
                <a:pathLst>
                  <a:path w="1220673" h="1408376">
                    <a:moveTo>
                      <a:pt x="0" y="0"/>
                    </a:moveTo>
                    <a:lnTo>
                      <a:pt x="1108003" y="0"/>
                    </a:lnTo>
                    <a:cubicBezTo>
                      <a:pt x="1137885" y="0"/>
                      <a:pt x="1166543" y="11870"/>
                      <a:pt x="1187673" y="33000"/>
                    </a:cubicBezTo>
                    <a:cubicBezTo>
                      <a:pt x="1208803" y="54130"/>
                      <a:pt x="1220673" y="82788"/>
                      <a:pt x="1220673" y="112670"/>
                    </a:cubicBezTo>
                    <a:lnTo>
                      <a:pt x="1220673" y="1295706"/>
                    </a:lnTo>
                    <a:cubicBezTo>
                      <a:pt x="1220673" y="1357932"/>
                      <a:pt x="1170229" y="1408376"/>
                      <a:pt x="1108003" y="1408376"/>
                    </a:cubicBezTo>
                    <a:lnTo>
                      <a:pt x="0" y="1408376"/>
                    </a:lnTo>
                    <a:close/>
                  </a:path>
                </a:pathLst>
              </a:custGeom>
              <a:solidFill>
                <a:srgbClr val="1458B8"/>
              </a:solidFill>
            </p:spPr>
          </p:sp>
          <p:sp>
            <p:nvSpPr>
              <p:cNvPr id="22" name="Freeform 22"/>
              <p:cNvSpPr/>
              <p:nvPr/>
            </p:nvSpPr>
            <p:spPr>
              <a:xfrm>
                <a:off x="0" y="3234049"/>
                <a:ext cx="6034075" cy="1408376"/>
              </a:xfrm>
              <a:custGeom>
                <a:avLst/>
                <a:gdLst/>
                <a:ahLst/>
                <a:cxnLst/>
                <a:rect l="l" t="t" r="r" b="b"/>
                <a:pathLst>
                  <a:path w="6034075" h="1408376">
                    <a:moveTo>
                      <a:pt x="0" y="0"/>
                    </a:moveTo>
                    <a:lnTo>
                      <a:pt x="5921405" y="0"/>
                    </a:lnTo>
                    <a:cubicBezTo>
                      <a:pt x="5983631" y="0"/>
                      <a:pt x="6034075" y="50444"/>
                      <a:pt x="6034075" y="112670"/>
                    </a:cubicBezTo>
                    <a:lnTo>
                      <a:pt x="6034075" y="1295707"/>
                    </a:lnTo>
                    <a:cubicBezTo>
                      <a:pt x="6034075" y="1357932"/>
                      <a:pt x="5983631" y="1408377"/>
                      <a:pt x="5921405" y="1408377"/>
                    </a:cubicBezTo>
                    <a:lnTo>
                      <a:pt x="0" y="1408377"/>
                    </a:lnTo>
                    <a:close/>
                  </a:path>
                </a:pathLst>
              </a:custGeom>
              <a:solidFill>
                <a:srgbClr val="1458B8"/>
              </a:solidFill>
            </p:spPr>
          </p:sp>
          <p:sp>
            <p:nvSpPr>
              <p:cNvPr id="23" name="Freeform 23"/>
              <p:cNvSpPr/>
              <p:nvPr/>
            </p:nvSpPr>
            <p:spPr>
              <a:xfrm>
                <a:off x="0" y="4851074"/>
                <a:ext cx="3429864" cy="1408376"/>
              </a:xfrm>
              <a:custGeom>
                <a:avLst/>
                <a:gdLst/>
                <a:ahLst/>
                <a:cxnLst/>
                <a:rect l="l" t="t" r="r" b="b"/>
                <a:pathLst>
                  <a:path w="3429864" h="1408376">
                    <a:moveTo>
                      <a:pt x="0" y="0"/>
                    </a:moveTo>
                    <a:lnTo>
                      <a:pt x="3317194" y="0"/>
                    </a:lnTo>
                    <a:cubicBezTo>
                      <a:pt x="3379419" y="0"/>
                      <a:pt x="3429864" y="50444"/>
                      <a:pt x="3429864" y="112670"/>
                    </a:cubicBezTo>
                    <a:lnTo>
                      <a:pt x="3429864" y="1295706"/>
                    </a:lnTo>
                    <a:cubicBezTo>
                      <a:pt x="3429864" y="1357932"/>
                      <a:pt x="3379420" y="1408376"/>
                      <a:pt x="3317194" y="1408376"/>
                    </a:cubicBezTo>
                    <a:lnTo>
                      <a:pt x="0" y="1408376"/>
                    </a:lnTo>
                    <a:close/>
                  </a:path>
                </a:pathLst>
              </a:custGeom>
              <a:solidFill>
                <a:srgbClr val="1458B8"/>
              </a:solidFill>
            </p:spPr>
          </p:sp>
        </p:grpSp>
      </p:grpSp>
      <p:sp>
        <p:nvSpPr>
          <p:cNvPr id="24" name="TextBox 24"/>
          <p:cNvSpPr txBox="1"/>
          <p:nvPr/>
        </p:nvSpPr>
        <p:spPr>
          <a:xfrm>
            <a:off x="731520" y="126079"/>
            <a:ext cx="8477288" cy="1743710"/>
          </a:xfrm>
          <a:prstGeom prst="rect">
            <a:avLst/>
          </a:prstGeom>
        </p:spPr>
        <p:txBody>
          <a:bodyPr wrap="square" lIns="0" tIns="0" rIns="0" bIns="0" rtlCol="0" anchor="t">
            <a:spAutoFit/>
          </a:bodyPr>
          <a:lstStyle/>
          <a:p>
            <a:pPr algn="ctr">
              <a:lnSpc>
                <a:spcPts val="4620"/>
              </a:lnSpc>
            </a:pPr>
            <a:r>
              <a:rPr lang="en-US" sz="3300" dirty="0">
                <a:solidFill>
                  <a:srgbClr val="000000"/>
                </a:solidFill>
                <a:latin typeface="Open Sans Bold"/>
              </a:rPr>
              <a:t>Percentage of high schoolers who seriously considered suicide</a:t>
            </a:r>
          </a:p>
          <a:p>
            <a:pPr algn="ctr">
              <a:lnSpc>
                <a:spcPts val="4759"/>
              </a:lnSpc>
            </a:pPr>
            <a:r>
              <a:rPr lang="en-US" sz="3399" dirty="0">
                <a:solidFill>
                  <a:srgbClr val="A66C98"/>
                </a:solidFill>
                <a:latin typeface="Open Sans Bold Italics"/>
              </a:rPr>
              <a:t>Gender</a:t>
            </a:r>
          </a:p>
        </p:txBody>
      </p:sp>
      <p:pic>
        <p:nvPicPr>
          <p:cNvPr id="25" name="Picture 25"/>
          <p:cNvPicPr>
            <a:picLocks noChangeAspect="1"/>
          </p:cNvPicPr>
          <p:nvPr/>
        </p:nvPicPr>
        <p:blipFill>
          <a:blip r:embed="rId5"/>
          <a:srcRect b="38915"/>
          <a:stretch>
            <a:fillRect/>
          </a:stretch>
        </p:blipFill>
        <p:spPr>
          <a:xfrm>
            <a:off x="8782869" y="36936"/>
            <a:ext cx="1243936" cy="6945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3" name="Group 3"/>
          <p:cNvGrpSpPr/>
          <p:nvPr/>
        </p:nvGrpSpPr>
        <p:grpSpPr>
          <a:xfrm>
            <a:off x="478736" y="1308740"/>
            <a:ext cx="8760820" cy="5505340"/>
            <a:chOff x="0" y="0"/>
            <a:chExt cx="3244748" cy="2039015"/>
          </a:xfrm>
        </p:grpSpPr>
        <p:sp>
          <p:nvSpPr>
            <p:cNvPr id="4" name="Freeform 4"/>
            <p:cNvSpPr/>
            <p:nvPr/>
          </p:nvSpPr>
          <p:spPr>
            <a:xfrm>
              <a:off x="0" y="0"/>
              <a:ext cx="3244748" cy="2039015"/>
            </a:xfrm>
            <a:custGeom>
              <a:avLst/>
              <a:gdLst/>
              <a:ahLst/>
              <a:cxnLst/>
              <a:rect l="l" t="t" r="r" b="b"/>
              <a:pathLst>
                <a:path w="3244748" h="2039015">
                  <a:moveTo>
                    <a:pt x="8837" y="0"/>
                  </a:moveTo>
                  <a:lnTo>
                    <a:pt x="3235911" y="0"/>
                  </a:lnTo>
                  <a:cubicBezTo>
                    <a:pt x="3238255" y="0"/>
                    <a:pt x="3240503" y="931"/>
                    <a:pt x="3242160" y="2588"/>
                  </a:cubicBezTo>
                  <a:cubicBezTo>
                    <a:pt x="3243817" y="4246"/>
                    <a:pt x="3244748" y="6493"/>
                    <a:pt x="3244748" y="8837"/>
                  </a:cubicBezTo>
                  <a:lnTo>
                    <a:pt x="3244748" y="2030178"/>
                  </a:lnTo>
                  <a:cubicBezTo>
                    <a:pt x="3244748" y="2032522"/>
                    <a:pt x="3243817" y="2034769"/>
                    <a:pt x="3242160" y="2036427"/>
                  </a:cubicBezTo>
                  <a:cubicBezTo>
                    <a:pt x="3240503" y="2038084"/>
                    <a:pt x="3238255" y="2039015"/>
                    <a:pt x="3235911" y="2039015"/>
                  </a:cubicBezTo>
                  <a:lnTo>
                    <a:pt x="8837" y="2039015"/>
                  </a:lnTo>
                  <a:cubicBezTo>
                    <a:pt x="3956" y="2039015"/>
                    <a:pt x="0" y="2035059"/>
                    <a:pt x="0" y="2030178"/>
                  </a:cubicBezTo>
                  <a:lnTo>
                    <a:pt x="0" y="8837"/>
                  </a:lnTo>
                  <a:cubicBezTo>
                    <a:pt x="0" y="6493"/>
                    <a:pt x="931" y="4246"/>
                    <a:pt x="2588" y="2588"/>
                  </a:cubicBezTo>
                  <a:cubicBezTo>
                    <a:pt x="4246" y="931"/>
                    <a:pt x="6493" y="0"/>
                    <a:pt x="8837"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1839408" y="1957163"/>
            <a:ext cx="6561636" cy="4232599"/>
            <a:chOff x="0" y="0"/>
            <a:chExt cx="8748848" cy="5643466"/>
          </a:xfrm>
        </p:grpSpPr>
        <p:grpSp>
          <p:nvGrpSpPr>
            <p:cNvPr id="7" name="Group 7"/>
            <p:cNvGrpSpPr>
              <a:grpSpLocks noChangeAspect="1"/>
            </p:cNvGrpSpPr>
            <p:nvPr/>
          </p:nvGrpSpPr>
          <p:grpSpPr>
            <a:xfrm>
              <a:off x="3233657" y="0"/>
              <a:ext cx="5295576" cy="5295576"/>
              <a:chOff x="0" y="0"/>
              <a:chExt cx="7315200" cy="7315200"/>
            </a:xfrm>
          </p:grpSpPr>
          <p:sp>
            <p:nvSpPr>
              <p:cNvPr id="8" name="Freeform 8"/>
              <p:cNvSpPr/>
              <p:nvPr/>
            </p:nvSpPr>
            <p:spPr>
              <a:xfrm>
                <a:off x="-6350" y="0"/>
                <a:ext cx="7327900" cy="7315200"/>
              </a:xfrm>
              <a:custGeom>
                <a:avLst/>
                <a:gdLst/>
                <a:ahLst/>
                <a:cxnLst/>
                <a:rect l="l" t="t" r="r" b="b"/>
                <a:pathLst>
                  <a:path w="7327900" h="7315200">
                    <a:moveTo>
                      <a:pt x="0" y="0"/>
                    </a:moveTo>
                    <a:lnTo>
                      <a:pt x="12700" y="0"/>
                    </a:lnTo>
                    <a:lnTo>
                      <a:pt x="12700" y="7315200"/>
                    </a:lnTo>
                    <a:lnTo>
                      <a:pt x="0" y="7315200"/>
                    </a:lnTo>
                    <a:close/>
                    <a:moveTo>
                      <a:pt x="1828800" y="0"/>
                    </a:moveTo>
                    <a:lnTo>
                      <a:pt x="1841500" y="0"/>
                    </a:lnTo>
                    <a:lnTo>
                      <a:pt x="1841500" y="7315200"/>
                    </a:lnTo>
                    <a:lnTo>
                      <a:pt x="1828800" y="7315200"/>
                    </a:lnTo>
                    <a:close/>
                    <a:moveTo>
                      <a:pt x="3657600" y="0"/>
                    </a:moveTo>
                    <a:lnTo>
                      <a:pt x="3670300" y="0"/>
                    </a:lnTo>
                    <a:lnTo>
                      <a:pt x="3670300" y="7315200"/>
                    </a:lnTo>
                    <a:lnTo>
                      <a:pt x="3657600" y="7315200"/>
                    </a:lnTo>
                    <a:close/>
                    <a:moveTo>
                      <a:pt x="5486400" y="0"/>
                    </a:moveTo>
                    <a:lnTo>
                      <a:pt x="5499100" y="0"/>
                    </a:lnTo>
                    <a:lnTo>
                      <a:pt x="5499100" y="7315200"/>
                    </a:lnTo>
                    <a:lnTo>
                      <a:pt x="5486400" y="7315200"/>
                    </a:lnTo>
                    <a:close/>
                    <a:moveTo>
                      <a:pt x="7315200" y="0"/>
                    </a:moveTo>
                    <a:lnTo>
                      <a:pt x="7327900" y="0"/>
                    </a:lnTo>
                    <a:lnTo>
                      <a:pt x="7327900" y="7315200"/>
                    </a:lnTo>
                    <a:lnTo>
                      <a:pt x="7315200" y="7315200"/>
                    </a:lnTo>
                    <a:close/>
                  </a:path>
                </a:pathLst>
              </a:custGeom>
              <a:solidFill>
                <a:srgbClr val="000000">
                  <a:alpha val="24706"/>
                </a:srgbClr>
              </a:solidFill>
            </p:spPr>
          </p:sp>
        </p:grpSp>
        <p:sp>
          <p:nvSpPr>
            <p:cNvPr id="9" name="TextBox 9"/>
            <p:cNvSpPr txBox="1"/>
            <p:nvPr/>
          </p:nvSpPr>
          <p:spPr>
            <a:xfrm>
              <a:off x="3071561" y="5381334"/>
              <a:ext cx="324193" cy="262132"/>
            </a:xfrm>
            <a:prstGeom prst="rect">
              <a:avLst/>
            </a:prstGeom>
          </p:spPr>
          <p:txBody>
            <a:bodyPr lIns="0" tIns="0" rIns="0" bIns="0" rtlCol="0" anchor="t">
              <a:spAutoFit/>
            </a:bodyPr>
            <a:lstStyle/>
            <a:p>
              <a:pPr algn="ctr">
                <a:lnSpc>
                  <a:spcPts val="1733"/>
                </a:lnSpc>
              </a:pPr>
              <a:r>
                <a:rPr lang="en-US" sz="1237">
                  <a:solidFill>
                    <a:srgbClr val="000000"/>
                  </a:solidFill>
                  <a:latin typeface="Canva Sans"/>
                </a:rPr>
                <a:t>0%</a:t>
              </a:r>
            </a:p>
          </p:txBody>
        </p:sp>
        <p:sp>
          <p:nvSpPr>
            <p:cNvPr id="10" name="TextBox 10"/>
            <p:cNvSpPr txBox="1"/>
            <p:nvPr/>
          </p:nvSpPr>
          <p:spPr>
            <a:xfrm>
              <a:off x="4407119" y="5381334"/>
              <a:ext cx="300864" cy="262132"/>
            </a:xfrm>
            <a:prstGeom prst="rect">
              <a:avLst/>
            </a:prstGeom>
          </p:spPr>
          <p:txBody>
            <a:bodyPr lIns="0" tIns="0" rIns="0" bIns="0" rtlCol="0" anchor="t">
              <a:spAutoFit/>
            </a:bodyPr>
            <a:lstStyle/>
            <a:p>
              <a:pPr algn="ctr">
                <a:lnSpc>
                  <a:spcPts val="1733"/>
                </a:lnSpc>
              </a:pPr>
              <a:r>
                <a:rPr lang="en-US" sz="1237">
                  <a:solidFill>
                    <a:srgbClr val="000000"/>
                  </a:solidFill>
                  <a:latin typeface="Canva Sans"/>
                </a:rPr>
                <a:t>5%</a:t>
              </a:r>
            </a:p>
          </p:txBody>
        </p:sp>
        <p:sp>
          <p:nvSpPr>
            <p:cNvPr id="11" name="TextBox 11"/>
            <p:cNvSpPr txBox="1"/>
            <p:nvPr/>
          </p:nvSpPr>
          <p:spPr>
            <a:xfrm>
              <a:off x="5663554" y="5381334"/>
              <a:ext cx="435782" cy="262132"/>
            </a:xfrm>
            <a:prstGeom prst="rect">
              <a:avLst/>
            </a:prstGeom>
          </p:spPr>
          <p:txBody>
            <a:bodyPr lIns="0" tIns="0" rIns="0" bIns="0" rtlCol="0" anchor="t">
              <a:spAutoFit/>
            </a:bodyPr>
            <a:lstStyle/>
            <a:p>
              <a:pPr algn="ctr">
                <a:lnSpc>
                  <a:spcPts val="1733"/>
                </a:lnSpc>
              </a:pPr>
              <a:r>
                <a:rPr lang="en-US" sz="1237">
                  <a:solidFill>
                    <a:srgbClr val="000000"/>
                  </a:solidFill>
                  <a:latin typeface="Canva Sans"/>
                </a:rPr>
                <a:t>10%</a:t>
              </a:r>
            </a:p>
          </p:txBody>
        </p:sp>
        <p:sp>
          <p:nvSpPr>
            <p:cNvPr id="12" name="TextBox 12"/>
            <p:cNvSpPr txBox="1"/>
            <p:nvPr/>
          </p:nvSpPr>
          <p:spPr>
            <a:xfrm>
              <a:off x="6999113" y="5381334"/>
              <a:ext cx="412453" cy="262132"/>
            </a:xfrm>
            <a:prstGeom prst="rect">
              <a:avLst/>
            </a:prstGeom>
          </p:spPr>
          <p:txBody>
            <a:bodyPr lIns="0" tIns="0" rIns="0" bIns="0" rtlCol="0" anchor="t">
              <a:spAutoFit/>
            </a:bodyPr>
            <a:lstStyle/>
            <a:p>
              <a:pPr algn="ctr">
                <a:lnSpc>
                  <a:spcPts val="1733"/>
                </a:lnSpc>
              </a:pPr>
              <a:r>
                <a:rPr lang="en-US" sz="1237">
                  <a:solidFill>
                    <a:srgbClr val="000000"/>
                  </a:solidFill>
                  <a:latin typeface="Canva Sans"/>
                </a:rPr>
                <a:t>15%</a:t>
              </a:r>
            </a:p>
          </p:txBody>
        </p:sp>
        <p:sp>
          <p:nvSpPr>
            <p:cNvPr id="13" name="TextBox 13"/>
            <p:cNvSpPr txBox="1"/>
            <p:nvPr/>
          </p:nvSpPr>
          <p:spPr>
            <a:xfrm>
              <a:off x="8309618" y="5381334"/>
              <a:ext cx="439229" cy="262132"/>
            </a:xfrm>
            <a:prstGeom prst="rect">
              <a:avLst/>
            </a:prstGeom>
          </p:spPr>
          <p:txBody>
            <a:bodyPr lIns="0" tIns="0" rIns="0" bIns="0" rtlCol="0" anchor="t">
              <a:spAutoFit/>
            </a:bodyPr>
            <a:lstStyle/>
            <a:p>
              <a:pPr algn="ctr">
                <a:lnSpc>
                  <a:spcPts val="1733"/>
                </a:lnSpc>
              </a:pPr>
              <a:r>
                <a:rPr lang="en-US" sz="1237">
                  <a:solidFill>
                    <a:srgbClr val="000000"/>
                  </a:solidFill>
                  <a:latin typeface="Canva Sans"/>
                </a:rPr>
                <a:t>20%</a:t>
              </a:r>
            </a:p>
          </p:txBody>
        </p:sp>
        <p:sp>
          <p:nvSpPr>
            <p:cNvPr id="14" name="TextBox 14"/>
            <p:cNvSpPr txBox="1"/>
            <p:nvPr/>
          </p:nvSpPr>
          <p:spPr>
            <a:xfrm>
              <a:off x="2489656" y="256577"/>
              <a:ext cx="639193" cy="262132"/>
            </a:xfrm>
            <a:prstGeom prst="rect">
              <a:avLst/>
            </a:prstGeom>
          </p:spPr>
          <p:txBody>
            <a:bodyPr lIns="0" tIns="0" rIns="0" bIns="0" rtlCol="0" anchor="t">
              <a:spAutoFit/>
            </a:bodyPr>
            <a:lstStyle/>
            <a:p>
              <a:pPr algn="r">
                <a:lnSpc>
                  <a:spcPts val="1733"/>
                </a:lnSpc>
              </a:pPr>
              <a:r>
                <a:rPr lang="en-US" sz="1237">
                  <a:solidFill>
                    <a:srgbClr val="000000"/>
                  </a:solidFill>
                  <a:latin typeface="Canva Sans"/>
                </a:rPr>
                <a:t>White </a:t>
              </a:r>
            </a:p>
          </p:txBody>
        </p:sp>
        <p:sp>
          <p:nvSpPr>
            <p:cNvPr id="15" name="TextBox 15"/>
            <p:cNvSpPr txBox="1"/>
            <p:nvPr/>
          </p:nvSpPr>
          <p:spPr>
            <a:xfrm>
              <a:off x="714236" y="1156825"/>
              <a:ext cx="2414613" cy="262132"/>
            </a:xfrm>
            <a:prstGeom prst="rect">
              <a:avLst/>
            </a:prstGeom>
          </p:spPr>
          <p:txBody>
            <a:bodyPr lIns="0" tIns="0" rIns="0" bIns="0" rtlCol="0" anchor="t">
              <a:spAutoFit/>
            </a:bodyPr>
            <a:lstStyle/>
            <a:p>
              <a:pPr algn="r">
                <a:lnSpc>
                  <a:spcPts val="1733"/>
                </a:lnSpc>
              </a:pPr>
              <a:r>
                <a:rPr lang="en-US" sz="1237">
                  <a:solidFill>
                    <a:srgbClr val="000000"/>
                  </a:solidFill>
                  <a:latin typeface="Canva Sans"/>
                </a:rPr>
                <a:t>Black/African American </a:t>
              </a:r>
            </a:p>
          </p:txBody>
        </p:sp>
        <p:sp>
          <p:nvSpPr>
            <p:cNvPr id="16" name="TextBox 16"/>
            <p:cNvSpPr txBox="1"/>
            <p:nvPr/>
          </p:nvSpPr>
          <p:spPr>
            <a:xfrm>
              <a:off x="1511331" y="2057073"/>
              <a:ext cx="1617518" cy="262132"/>
            </a:xfrm>
            <a:prstGeom prst="rect">
              <a:avLst/>
            </a:prstGeom>
          </p:spPr>
          <p:txBody>
            <a:bodyPr lIns="0" tIns="0" rIns="0" bIns="0" rtlCol="0" anchor="t">
              <a:spAutoFit/>
            </a:bodyPr>
            <a:lstStyle/>
            <a:p>
              <a:pPr algn="r">
                <a:lnSpc>
                  <a:spcPts val="1733"/>
                </a:lnSpc>
              </a:pPr>
              <a:r>
                <a:rPr lang="en-US" sz="1237">
                  <a:solidFill>
                    <a:srgbClr val="000000"/>
                  </a:solidFill>
                  <a:latin typeface="Canva Sans"/>
                </a:rPr>
                <a:t>Hispanic/Latinx </a:t>
              </a:r>
            </a:p>
          </p:txBody>
        </p:sp>
        <p:sp>
          <p:nvSpPr>
            <p:cNvPr id="17" name="TextBox 17"/>
            <p:cNvSpPr txBox="1"/>
            <p:nvPr/>
          </p:nvSpPr>
          <p:spPr>
            <a:xfrm>
              <a:off x="2529534" y="2957321"/>
              <a:ext cx="599315" cy="262132"/>
            </a:xfrm>
            <a:prstGeom prst="rect">
              <a:avLst/>
            </a:prstGeom>
          </p:spPr>
          <p:txBody>
            <a:bodyPr lIns="0" tIns="0" rIns="0" bIns="0" rtlCol="0" anchor="t">
              <a:spAutoFit/>
            </a:bodyPr>
            <a:lstStyle/>
            <a:p>
              <a:pPr algn="r">
                <a:lnSpc>
                  <a:spcPts val="1733"/>
                </a:lnSpc>
              </a:pPr>
              <a:r>
                <a:rPr lang="en-US" sz="1237">
                  <a:solidFill>
                    <a:srgbClr val="000000"/>
                  </a:solidFill>
                  <a:latin typeface="Canva Sans"/>
                </a:rPr>
                <a:t>Asian </a:t>
              </a:r>
            </a:p>
          </p:txBody>
        </p:sp>
        <p:sp>
          <p:nvSpPr>
            <p:cNvPr id="18" name="TextBox 18"/>
            <p:cNvSpPr txBox="1"/>
            <p:nvPr/>
          </p:nvSpPr>
          <p:spPr>
            <a:xfrm>
              <a:off x="0" y="3857569"/>
              <a:ext cx="3128849" cy="262132"/>
            </a:xfrm>
            <a:prstGeom prst="rect">
              <a:avLst/>
            </a:prstGeom>
          </p:spPr>
          <p:txBody>
            <a:bodyPr lIns="0" tIns="0" rIns="0" bIns="0" rtlCol="0" anchor="t">
              <a:spAutoFit/>
            </a:bodyPr>
            <a:lstStyle/>
            <a:p>
              <a:pPr algn="r">
                <a:lnSpc>
                  <a:spcPts val="1733"/>
                </a:lnSpc>
              </a:pPr>
              <a:r>
                <a:rPr lang="en-US" sz="1237">
                  <a:solidFill>
                    <a:srgbClr val="000000"/>
                  </a:solidFill>
                  <a:latin typeface="Canva Sans"/>
                </a:rPr>
                <a:t>American Indian/Alaska Native </a:t>
              </a:r>
            </a:p>
          </p:txBody>
        </p:sp>
        <p:sp>
          <p:nvSpPr>
            <p:cNvPr id="19" name="TextBox 19"/>
            <p:cNvSpPr txBox="1"/>
            <p:nvPr/>
          </p:nvSpPr>
          <p:spPr>
            <a:xfrm>
              <a:off x="2489656" y="4757817"/>
              <a:ext cx="639193" cy="262132"/>
            </a:xfrm>
            <a:prstGeom prst="rect">
              <a:avLst/>
            </a:prstGeom>
          </p:spPr>
          <p:txBody>
            <a:bodyPr lIns="0" tIns="0" rIns="0" bIns="0" rtlCol="0" anchor="t">
              <a:spAutoFit/>
            </a:bodyPr>
            <a:lstStyle/>
            <a:p>
              <a:pPr algn="r">
                <a:lnSpc>
                  <a:spcPts val="1733"/>
                </a:lnSpc>
              </a:pPr>
              <a:r>
                <a:rPr lang="en-US" sz="1237">
                  <a:solidFill>
                    <a:srgbClr val="000000"/>
                  </a:solidFill>
                  <a:latin typeface="Canva Sans"/>
                </a:rPr>
                <a:t>Other </a:t>
              </a:r>
            </a:p>
          </p:txBody>
        </p:sp>
        <p:grpSp>
          <p:nvGrpSpPr>
            <p:cNvPr id="20" name="Group 20"/>
            <p:cNvGrpSpPr>
              <a:grpSpLocks noChangeAspect="1"/>
            </p:cNvGrpSpPr>
            <p:nvPr/>
          </p:nvGrpSpPr>
          <p:grpSpPr>
            <a:xfrm>
              <a:off x="3233657" y="0"/>
              <a:ext cx="4585270" cy="5295576"/>
              <a:chOff x="0" y="0"/>
              <a:chExt cx="6333998" cy="7315200"/>
            </a:xfrm>
          </p:grpSpPr>
          <p:sp>
            <p:nvSpPr>
              <p:cNvPr id="21" name="Freeform 21"/>
              <p:cNvSpPr/>
              <p:nvPr/>
            </p:nvSpPr>
            <p:spPr>
              <a:xfrm>
                <a:off x="0" y="0"/>
                <a:ext cx="6333998" cy="1097280"/>
              </a:xfrm>
              <a:custGeom>
                <a:avLst/>
                <a:gdLst/>
                <a:ahLst/>
                <a:cxnLst/>
                <a:rect l="l" t="t" r="r" b="b"/>
                <a:pathLst>
                  <a:path w="6333998" h="1097280">
                    <a:moveTo>
                      <a:pt x="0" y="0"/>
                    </a:moveTo>
                    <a:lnTo>
                      <a:pt x="6246216" y="0"/>
                    </a:lnTo>
                    <a:cubicBezTo>
                      <a:pt x="6294696" y="0"/>
                      <a:pt x="6333998" y="39302"/>
                      <a:pt x="6333998" y="87782"/>
                    </a:cubicBezTo>
                    <a:lnTo>
                      <a:pt x="6333998" y="1009498"/>
                    </a:lnTo>
                    <a:cubicBezTo>
                      <a:pt x="6333998" y="1057978"/>
                      <a:pt x="6294696" y="1097280"/>
                      <a:pt x="6246216" y="1097280"/>
                    </a:cubicBezTo>
                    <a:lnTo>
                      <a:pt x="0" y="1097280"/>
                    </a:lnTo>
                    <a:close/>
                  </a:path>
                </a:pathLst>
              </a:custGeom>
              <a:solidFill>
                <a:srgbClr val="1458B8"/>
              </a:solidFill>
            </p:spPr>
          </p:sp>
          <p:sp>
            <p:nvSpPr>
              <p:cNvPr id="22" name="Freeform 22"/>
              <p:cNvSpPr/>
              <p:nvPr/>
            </p:nvSpPr>
            <p:spPr>
              <a:xfrm>
                <a:off x="0" y="1243584"/>
                <a:ext cx="4395470" cy="1097280"/>
              </a:xfrm>
              <a:custGeom>
                <a:avLst/>
                <a:gdLst/>
                <a:ahLst/>
                <a:cxnLst/>
                <a:rect l="l" t="t" r="r" b="b"/>
                <a:pathLst>
                  <a:path w="4395470" h="1097280">
                    <a:moveTo>
                      <a:pt x="0" y="0"/>
                    </a:moveTo>
                    <a:lnTo>
                      <a:pt x="4307687" y="0"/>
                    </a:lnTo>
                    <a:cubicBezTo>
                      <a:pt x="4330969" y="0"/>
                      <a:pt x="4353297" y="9248"/>
                      <a:pt x="4369759" y="25711"/>
                    </a:cubicBezTo>
                    <a:cubicBezTo>
                      <a:pt x="4386221" y="42173"/>
                      <a:pt x="4395470" y="64501"/>
                      <a:pt x="4395470" y="87782"/>
                    </a:cubicBezTo>
                    <a:lnTo>
                      <a:pt x="4395470" y="1009498"/>
                    </a:lnTo>
                    <a:cubicBezTo>
                      <a:pt x="4395470" y="1032779"/>
                      <a:pt x="4386221" y="1055107"/>
                      <a:pt x="4369759" y="1071569"/>
                    </a:cubicBezTo>
                    <a:cubicBezTo>
                      <a:pt x="4353297" y="1088032"/>
                      <a:pt x="4330969" y="1097280"/>
                      <a:pt x="4307687" y="1097280"/>
                    </a:cubicBezTo>
                    <a:lnTo>
                      <a:pt x="0" y="1097280"/>
                    </a:lnTo>
                    <a:close/>
                  </a:path>
                </a:pathLst>
              </a:custGeom>
              <a:solidFill>
                <a:srgbClr val="1458B8"/>
              </a:solidFill>
            </p:spPr>
          </p:sp>
          <p:sp>
            <p:nvSpPr>
              <p:cNvPr id="23" name="Freeform 23"/>
              <p:cNvSpPr/>
              <p:nvPr/>
            </p:nvSpPr>
            <p:spPr>
              <a:xfrm>
                <a:off x="0" y="2487168"/>
                <a:ext cx="5017262" cy="1097280"/>
              </a:xfrm>
              <a:custGeom>
                <a:avLst/>
                <a:gdLst/>
                <a:ahLst/>
                <a:cxnLst/>
                <a:rect l="l" t="t" r="r" b="b"/>
                <a:pathLst>
                  <a:path w="5017262" h="1097280">
                    <a:moveTo>
                      <a:pt x="0" y="0"/>
                    </a:moveTo>
                    <a:lnTo>
                      <a:pt x="4929480" y="0"/>
                    </a:lnTo>
                    <a:cubicBezTo>
                      <a:pt x="4977960" y="0"/>
                      <a:pt x="5017262" y="39302"/>
                      <a:pt x="5017262" y="87782"/>
                    </a:cubicBezTo>
                    <a:lnTo>
                      <a:pt x="5017262" y="1009498"/>
                    </a:lnTo>
                    <a:cubicBezTo>
                      <a:pt x="5017262" y="1057978"/>
                      <a:pt x="4977960" y="1097280"/>
                      <a:pt x="4929480" y="1097280"/>
                    </a:cubicBezTo>
                    <a:lnTo>
                      <a:pt x="0" y="1097280"/>
                    </a:lnTo>
                    <a:close/>
                  </a:path>
                </a:pathLst>
              </a:custGeom>
              <a:solidFill>
                <a:srgbClr val="1458B8"/>
              </a:solidFill>
            </p:spPr>
          </p:sp>
          <p:sp>
            <p:nvSpPr>
              <p:cNvPr id="24" name="Freeform 24"/>
              <p:cNvSpPr/>
              <p:nvPr/>
            </p:nvSpPr>
            <p:spPr>
              <a:xfrm>
                <a:off x="0" y="3730752"/>
                <a:ext cx="3407918" cy="1097280"/>
              </a:xfrm>
              <a:custGeom>
                <a:avLst/>
                <a:gdLst/>
                <a:ahLst/>
                <a:cxnLst/>
                <a:rect l="l" t="t" r="r" b="b"/>
                <a:pathLst>
                  <a:path w="3407918" h="1097280">
                    <a:moveTo>
                      <a:pt x="0" y="0"/>
                    </a:moveTo>
                    <a:lnTo>
                      <a:pt x="3320136" y="0"/>
                    </a:lnTo>
                    <a:cubicBezTo>
                      <a:pt x="3368616" y="0"/>
                      <a:pt x="3407918" y="39302"/>
                      <a:pt x="3407918" y="87782"/>
                    </a:cubicBezTo>
                    <a:lnTo>
                      <a:pt x="3407918" y="1009497"/>
                    </a:lnTo>
                    <a:cubicBezTo>
                      <a:pt x="3407918" y="1032779"/>
                      <a:pt x="3398670" y="1055107"/>
                      <a:pt x="3382207" y="1071569"/>
                    </a:cubicBezTo>
                    <a:cubicBezTo>
                      <a:pt x="3365745" y="1088031"/>
                      <a:pt x="3343417" y="1097280"/>
                      <a:pt x="3320136" y="1097280"/>
                    </a:cubicBezTo>
                    <a:lnTo>
                      <a:pt x="0" y="1097280"/>
                    </a:lnTo>
                    <a:close/>
                  </a:path>
                </a:pathLst>
              </a:custGeom>
              <a:solidFill>
                <a:srgbClr val="1458B8"/>
              </a:solidFill>
            </p:spPr>
          </p:sp>
          <p:sp>
            <p:nvSpPr>
              <p:cNvPr id="25" name="Freeform 25"/>
              <p:cNvSpPr/>
              <p:nvPr/>
            </p:nvSpPr>
            <p:spPr>
              <a:xfrm>
                <a:off x="0" y="4974336"/>
                <a:ext cx="6224270" cy="1097280"/>
              </a:xfrm>
              <a:custGeom>
                <a:avLst/>
                <a:gdLst/>
                <a:ahLst/>
                <a:cxnLst/>
                <a:rect l="l" t="t" r="r" b="b"/>
                <a:pathLst>
                  <a:path w="6224270" h="1097280">
                    <a:moveTo>
                      <a:pt x="0" y="0"/>
                    </a:moveTo>
                    <a:lnTo>
                      <a:pt x="6136487" y="0"/>
                    </a:lnTo>
                    <a:cubicBezTo>
                      <a:pt x="6159769" y="0"/>
                      <a:pt x="6182097" y="9248"/>
                      <a:pt x="6198559" y="25711"/>
                    </a:cubicBezTo>
                    <a:cubicBezTo>
                      <a:pt x="6215022" y="42173"/>
                      <a:pt x="6224270" y="64501"/>
                      <a:pt x="6224270" y="87783"/>
                    </a:cubicBezTo>
                    <a:lnTo>
                      <a:pt x="6224270" y="1009498"/>
                    </a:lnTo>
                    <a:cubicBezTo>
                      <a:pt x="6224270" y="1032779"/>
                      <a:pt x="6215021" y="1055107"/>
                      <a:pt x="6198559" y="1071569"/>
                    </a:cubicBezTo>
                    <a:cubicBezTo>
                      <a:pt x="6182097" y="1088032"/>
                      <a:pt x="6159769" y="1097280"/>
                      <a:pt x="6136487" y="1097280"/>
                    </a:cubicBezTo>
                    <a:lnTo>
                      <a:pt x="0" y="1097280"/>
                    </a:lnTo>
                    <a:close/>
                  </a:path>
                </a:pathLst>
              </a:custGeom>
              <a:solidFill>
                <a:srgbClr val="1458B8"/>
              </a:solidFill>
            </p:spPr>
          </p:sp>
          <p:sp>
            <p:nvSpPr>
              <p:cNvPr id="26" name="Freeform 26"/>
              <p:cNvSpPr/>
              <p:nvPr/>
            </p:nvSpPr>
            <p:spPr>
              <a:xfrm>
                <a:off x="0" y="6217920"/>
                <a:ext cx="4505198" cy="1097280"/>
              </a:xfrm>
              <a:custGeom>
                <a:avLst/>
                <a:gdLst/>
                <a:ahLst/>
                <a:cxnLst/>
                <a:rect l="l" t="t" r="r" b="b"/>
                <a:pathLst>
                  <a:path w="4505198" h="1097280">
                    <a:moveTo>
                      <a:pt x="0" y="0"/>
                    </a:moveTo>
                    <a:lnTo>
                      <a:pt x="4417416" y="0"/>
                    </a:lnTo>
                    <a:cubicBezTo>
                      <a:pt x="4465896" y="0"/>
                      <a:pt x="4505198" y="39302"/>
                      <a:pt x="4505198" y="87782"/>
                    </a:cubicBezTo>
                    <a:lnTo>
                      <a:pt x="4505198" y="1009498"/>
                    </a:lnTo>
                    <a:cubicBezTo>
                      <a:pt x="4505198" y="1057979"/>
                      <a:pt x="4465896" y="1097280"/>
                      <a:pt x="4417416" y="1097280"/>
                    </a:cubicBezTo>
                    <a:lnTo>
                      <a:pt x="0" y="1097280"/>
                    </a:lnTo>
                    <a:close/>
                  </a:path>
                </a:pathLst>
              </a:custGeom>
              <a:solidFill>
                <a:srgbClr val="1458B8"/>
              </a:solidFill>
            </p:spPr>
          </p:sp>
        </p:grpSp>
      </p:grpSp>
      <p:sp>
        <p:nvSpPr>
          <p:cNvPr id="27" name="TextBox 27"/>
          <p:cNvSpPr txBox="1"/>
          <p:nvPr/>
        </p:nvSpPr>
        <p:spPr>
          <a:xfrm>
            <a:off x="762268" y="86479"/>
            <a:ext cx="8477288" cy="1743710"/>
          </a:xfrm>
          <a:prstGeom prst="rect">
            <a:avLst/>
          </a:prstGeom>
        </p:spPr>
        <p:txBody>
          <a:bodyPr lIns="0" tIns="0" rIns="0" bIns="0" rtlCol="0" anchor="t">
            <a:spAutoFit/>
          </a:bodyPr>
          <a:lstStyle/>
          <a:p>
            <a:pPr algn="ctr">
              <a:lnSpc>
                <a:spcPts val="4620"/>
              </a:lnSpc>
            </a:pPr>
            <a:r>
              <a:rPr lang="en-US" sz="3300">
                <a:solidFill>
                  <a:srgbClr val="000000"/>
                </a:solidFill>
                <a:latin typeface="Open Sans Bold"/>
              </a:rPr>
              <a:t>Percentage of high schoolers who seriously considered suicide</a:t>
            </a:r>
          </a:p>
          <a:p>
            <a:pPr algn="ctr">
              <a:lnSpc>
                <a:spcPts val="4759"/>
              </a:lnSpc>
            </a:pPr>
            <a:r>
              <a:rPr lang="en-US" sz="3399">
                <a:solidFill>
                  <a:srgbClr val="A66C98"/>
                </a:solidFill>
                <a:latin typeface="Open Sans Bold Italics"/>
              </a:rPr>
              <a:t>Race/Ethnicity</a:t>
            </a:r>
          </a:p>
        </p:txBody>
      </p:sp>
      <p:pic>
        <p:nvPicPr>
          <p:cNvPr id="28" name="Picture 28"/>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6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4290"/>
          <a:stretch>
            <a:fillRect/>
          </a:stretch>
        </p:blipFill>
        <p:spPr>
          <a:xfrm>
            <a:off x="0" y="6265898"/>
            <a:ext cx="684659" cy="1049302"/>
          </a:xfrm>
          <a:prstGeom prst="rect">
            <a:avLst/>
          </a:prstGeom>
        </p:spPr>
      </p:pic>
      <p:grpSp>
        <p:nvGrpSpPr>
          <p:cNvPr id="3" name="Group 3"/>
          <p:cNvGrpSpPr/>
          <p:nvPr/>
        </p:nvGrpSpPr>
        <p:grpSpPr>
          <a:xfrm>
            <a:off x="496390" y="1688190"/>
            <a:ext cx="8760820" cy="5255548"/>
            <a:chOff x="0" y="0"/>
            <a:chExt cx="3244748" cy="1946499"/>
          </a:xfrm>
        </p:grpSpPr>
        <p:sp>
          <p:nvSpPr>
            <p:cNvPr id="4" name="Freeform 4"/>
            <p:cNvSpPr/>
            <p:nvPr/>
          </p:nvSpPr>
          <p:spPr>
            <a:xfrm>
              <a:off x="0" y="0"/>
              <a:ext cx="3244748" cy="1946499"/>
            </a:xfrm>
            <a:custGeom>
              <a:avLst/>
              <a:gdLst/>
              <a:ahLst/>
              <a:cxnLst/>
              <a:rect l="l" t="t" r="r" b="b"/>
              <a:pathLst>
                <a:path w="3244748" h="1946499">
                  <a:moveTo>
                    <a:pt x="8837" y="0"/>
                  </a:moveTo>
                  <a:lnTo>
                    <a:pt x="3235911" y="0"/>
                  </a:lnTo>
                  <a:cubicBezTo>
                    <a:pt x="3238255" y="0"/>
                    <a:pt x="3240503" y="931"/>
                    <a:pt x="3242160" y="2588"/>
                  </a:cubicBezTo>
                  <a:cubicBezTo>
                    <a:pt x="3243817" y="4246"/>
                    <a:pt x="3244748" y="6493"/>
                    <a:pt x="3244748" y="8837"/>
                  </a:cubicBezTo>
                  <a:lnTo>
                    <a:pt x="3244748" y="1937662"/>
                  </a:lnTo>
                  <a:cubicBezTo>
                    <a:pt x="3244748" y="1942543"/>
                    <a:pt x="3240792" y="1946499"/>
                    <a:pt x="3235911" y="1946499"/>
                  </a:cubicBezTo>
                  <a:lnTo>
                    <a:pt x="8837" y="1946499"/>
                  </a:lnTo>
                  <a:cubicBezTo>
                    <a:pt x="3956" y="1946499"/>
                    <a:pt x="0" y="1942543"/>
                    <a:pt x="0" y="1937662"/>
                  </a:cubicBezTo>
                  <a:lnTo>
                    <a:pt x="0" y="8837"/>
                  </a:lnTo>
                  <a:cubicBezTo>
                    <a:pt x="0" y="6493"/>
                    <a:pt x="931" y="4246"/>
                    <a:pt x="2588" y="2588"/>
                  </a:cubicBezTo>
                  <a:cubicBezTo>
                    <a:pt x="4246" y="931"/>
                    <a:pt x="6493" y="0"/>
                    <a:pt x="8837" y="0"/>
                  </a:cubicBezTo>
                  <a:close/>
                </a:path>
              </a:pathLst>
            </a:custGeom>
            <a:solidFill>
              <a:srgbClr val="F4F6FC"/>
            </a:solidFill>
            <a:ln w="66675">
              <a:solidFill>
                <a:srgbClr val="235295"/>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1507198" y="1891161"/>
            <a:ext cx="6912090" cy="4450051"/>
            <a:chOff x="0" y="-28575"/>
            <a:chExt cx="9216120" cy="5933401"/>
          </a:xfrm>
        </p:grpSpPr>
        <p:sp>
          <p:nvSpPr>
            <p:cNvPr id="7" name="TextBox 7"/>
            <p:cNvSpPr txBox="1"/>
            <p:nvPr/>
          </p:nvSpPr>
          <p:spPr>
            <a:xfrm>
              <a:off x="692005" y="5618166"/>
              <a:ext cx="651197"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2015</a:t>
              </a:r>
            </a:p>
          </p:txBody>
        </p:sp>
        <p:sp>
          <p:nvSpPr>
            <p:cNvPr id="8" name="TextBox 8"/>
            <p:cNvSpPr txBox="1"/>
            <p:nvPr/>
          </p:nvSpPr>
          <p:spPr>
            <a:xfrm>
              <a:off x="1958675" y="5618166"/>
              <a:ext cx="586795"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2016</a:t>
              </a:r>
            </a:p>
          </p:txBody>
        </p:sp>
        <p:sp>
          <p:nvSpPr>
            <p:cNvPr id="9" name="TextBox 9"/>
            <p:cNvSpPr txBox="1"/>
            <p:nvPr/>
          </p:nvSpPr>
          <p:spPr>
            <a:xfrm>
              <a:off x="3160940" y="5618166"/>
              <a:ext cx="511793"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2017</a:t>
              </a:r>
            </a:p>
          </p:txBody>
        </p:sp>
        <p:sp>
          <p:nvSpPr>
            <p:cNvPr id="10" name="TextBox 10"/>
            <p:cNvSpPr txBox="1"/>
            <p:nvPr/>
          </p:nvSpPr>
          <p:spPr>
            <a:xfrm>
              <a:off x="4507347" y="5618166"/>
              <a:ext cx="696656"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2018</a:t>
              </a:r>
            </a:p>
          </p:txBody>
        </p:sp>
        <p:sp>
          <p:nvSpPr>
            <p:cNvPr id="11" name="TextBox 11"/>
            <p:cNvSpPr txBox="1"/>
            <p:nvPr/>
          </p:nvSpPr>
          <p:spPr>
            <a:xfrm>
              <a:off x="5775483" y="5618166"/>
              <a:ext cx="536357"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2019</a:t>
              </a:r>
            </a:p>
          </p:txBody>
        </p:sp>
        <p:sp>
          <p:nvSpPr>
            <p:cNvPr id="12" name="TextBox 12"/>
            <p:cNvSpPr txBox="1"/>
            <p:nvPr/>
          </p:nvSpPr>
          <p:spPr>
            <a:xfrm>
              <a:off x="7039565" y="5618166"/>
              <a:ext cx="586793"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2020</a:t>
              </a:r>
            </a:p>
          </p:txBody>
        </p:sp>
        <p:sp>
          <p:nvSpPr>
            <p:cNvPr id="13" name="TextBox 13"/>
            <p:cNvSpPr txBox="1"/>
            <p:nvPr/>
          </p:nvSpPr>
          <p:spPr>
            <a:xfrm>
              <a:off x="8330032" y="5618166"/>
              <a:ext cx="655573" cy="286660"/>
            </a:xfrm>
            <a:prstGeom prst="rect">
              <a:avLst/>
            </a:prstGeom>
          </p:spPr>
          <p:txBody>
            <a:bodyPr wrap="square" lIns="0" tIns="0" rIns="0" bIns="0" rtlCol="0" anchor="t">
              <a:spAutoFit/>
            </a:bodyPr>
            <a:lstStyle/>
            <a:p>
              <a:pPr algn="ctr">
                <a:lnSpc>
                  <a:spcPts val="1772"/>
                </a:lnSpc>
              </a:pPr>
              <a:r>
                <a:rPr lang="en-US" sz="1265" dirty="0">
                  <a:solidFill>
                    <a:srgbClr val="000000"/>
                  </a:solidFill>
                  <a:latin typeface="Canva Sans"/>
                </a:rPr>
                <a:t>2021</a:t>
              </a:r>
            </a:p>
          </p:txBody>
        </p:sp>
        <p:grpSp>
          <p:nvGrpSpPr>
            <p:cNvPr id="14" name="Group 14"/>
            <p:cNvGrpSpPr>
              <a:grpSpLocks noChangeAspect="1"/>
            </p:cNvGrpSpPr>
            <p:nvPr/>
          </p:nvGrpSpPr>
          <p:grpSpPr>
            <a:xfrm>
              <a:off x="310368" y="124288"/>
              <a:ext cx="8905752" cy="5415275"/>
              <a:chOff x="0" y="0"/>
              <a:chExt cx="12030294" cy="7315200"/>
            </a:xfrm>
          </p:grpSpPr>
          <p:sp>
            <p:nvSpPr>
              <p:cNvPr id="15" name="Freeform 15"/>
              <p:cNvSpPr/>
              <p:nvPr/>
            </p:nvSpPr>
            <p:spPr>
              <a:xfrm>
                <a:off x="0" y="-6350"/>
                <a:ext cx="12030294" cy="12700"/>
              </a:xfrm>
              <a:custGeom>
                <a:avLst/>
                <a:gdLst/>
                <a:ahLst/>
                <a:cxnLst/>
                <a:rect l="l" t="t" r="r" b="b"/>
                <a:pathLst>
                  <a:path w="12030294" h="12700">
                    <a:moveTo>
                      <a:pt x="0" y="0"/>
                    </a:moveTo>
                    <a:lnTo>
                      <a:pt x="12030294" y="0"/>
                    </a:lnTo>
                    <a:lnTo>
                      <a:pt x="12030294" y="12700"/>
                    </a:lnTo>
                    <a:lnTo>
                      <a:pt x="0" y="12700"/>
                    </a:lnTo>
                    <a:close/>
                  </a:path>
                </a:pathLst>
              </a:custGeom>
              <a:solidFill>
                <a:srgbClr val="000000">
                  <a:alpha val="24706"/>
                </a:srgbClr>
              </a:solidFill>
            </p:spPr>
          </p:sp>
          <p:sp>
            <p:nvSpPr>
              <p:cNvPr id="16" name="Freeform 16"/>
              <p:cNvSpPr/>
              <p:nvPr/>
            </p:nvSpPr>
            <p:spPr>
              <a:xfrm>
                <a:off x="0" y="1822450"/>
                <a:ext cx="12030294" cy="12700"/>
              </a:xfrm>
              <a:custGeom>
                <a:avLst/>
                <a:gdLst/>
                <a:ahLst/>
                <a:cxnLst/>
                <a:rect l="l" t="t" r="r" b="b"/>
                <a:pathLst>
                  <a:path w="12030294" h="12700">
                    <a:moveTo>
                      <a:pt x="0" y="0"/>
                    </a:moveTo>
                    <a:lnTo>
                      <a:pt x="12030294" y="0"/>
                    </a:lnTo>
                    <a:lnTo>
                      <a:pt x="12030294" y="12700"/>
                    </a:lnTo>
                    <a:lnTo>
                      <a:pt x="0" y="12700"/>
                    </a:lnTo>
                    <a:close/>
                  </a:path>
                </a:pathLst>
              </a:custGeom>
              <a:solidFill>
                <a:srgbClr val="000000">
                  <a:alpha val="24706"/>
                </a:srgbClr>
              </a:solidFill>
            </p:spPr>
          </p:sp>
          <p:sp>
            <p:nvSpPr>
              <p:cNvPr id="17" name="Freeform 17"/>
              <p:cNvSpPr/>
              <p:nvPr/>
            </p:nvSpPr>
            <p:spPr>
              <a:xfrm>
                <a:off x="0" y="3651250"/>
                <a:ext cx="12030294" cy="12700"/>
              </a:xfrm>
              <a:custGeom>
                <a:avLst/>
                <a:gdLst/>
                <a:ahLst/>
                <a:cxnLst/>
                <a:rect l="l" t="t" r="r" b="b"/>
                <a:pathLst>
                  <a:path w="12030294" h="12700">
                    <a:moveTo>
                      <a:pt x="0" y="0"/>
                    </a:moveTo>
                    <a:lnTo>
                      <a:pt x="12030294" y="0"/>
                    </a:lnTo>
                    <a:lnTo>
                      <a:pt x="12030294" y="12700"/>
                    </a:lnTo>
                    <a:lnTo>
                      <a:pt x="0" y="12700"/>
                    </a:lnTo>
                    <a:close/>
                  </a:path>
                </a:pathLst>
              </a:custGeom>
              <a:solidFill>
                <a:srgbClr val="000000">
                  <a:alpha val="24706"/>
                </a:srgbClr>
              </a:solidFill>
            </p:spPr>
          </p:sp>
          <p:sp>
            <p:nvSpPr>
              <p:cNvPr id="18" name="Freeform 18"/>
              <p:cNvSpPr/>
              <p:nvPr/>
            </p:nvSpPr>
            <p:spPr>
              <a:xfrm>
                <a:off x="0" y="5480050"/>
                <a:ext cx="12030294" cy="12700"/>
              </a:xfrm>
              <a:custGeom>
                <a:avLst/>
                <a:gdLst/>
                <a:ahLst/>
                <a:cxnLst/>
                <a:rect l="l" t="t" r="r" b="b"/>
                <a:pathLst>
                  <a:path w="12030294" h="12700">
                    <a:moveTo>
                      <a:pt x="0" y="0"/>
                    </a:moveTo>
                    <a:lnTo>
                      <a:pt x="12030294" y="0"/>
                    </a:lnTo>
                    <a:lnTo>
                      <a:pt x="12030294" y="12700"/>
                    </a:lnTo>
                    <a:lnTo>
                      <a:pt x="0" y="12700"/>
                    </a:lnTo>
                    <a:close/>
                  </a:path>
                </a:pathLst>
              </a:custGeom>
              <a:solidFill>
                <a:srgbClr val="000000">
                  <a:alpha val="24706"/>
                </a:srgbClr>
              </a:solidFill>
            </p:spPr>
          </p:sp>
          <p:sp>
            <p:nvSpPr>
              <p:cNvPr id="19" name="Freeform 19"/>
              <p:cNvSpPr/>
              <p:nvPr/>
            </p:nvSpPr>
            <p:spPr>
              <a:xfrm>
                <a:off x="0" y="7308850"/>
                <a:ext cx="12030294" cy="12700"/>
              </a:xfrm>
              <a:custGeom>
                <a:avLst/>
                <a:gdLst/>
                <a:ahLst/>
                <a:cxnLst/>
                <a:rect l="l" t="t" r="r" b="b"/>
                <a:pathLst>
                  <a:path w="12030294" h="12700">
                    <a:moveTo>
                      <a:pt x="0" y="0"/>
                    </a:moveTo>
                    <a:lnTo>
                      <a:pt x="12030294" y="0"/>
                    </a:lnTo>
                    <a:lnTo>
                      <a:pt x="12030294" y="12700"/>
                    </a:lnTo>
                    <a:lnTo>
                      <a:pt x="0" y="12700"/>
                    </a:lnTo>
                    <a:close/>
                  </a:path>
                </a:pathLst>
              </a:custGeom>
              <a:solidFill>
                <a:srgbClr val="000000">
                  <a:alpha val="60000"/>
                </a:srgbClr>
              </a:solidFill>
            </p:spPr>
          </p:sp>
        </p:grpSp>
        <p:sp>
          <p:nvSpPr>
            <p:cNvPr id="20" name="TextBox 20"/>
            <p:cNvSpPr txBox="1"/>
            <p:nvPr/>
          </p:nvSpPr>
          <p:spPr>
            <a:xfrm>
              <a:off x="21036" y="-28575"/>
              <a:ext cx="182154" cy="277151"/>
            </a:xfrm>
            <a:prstGeom prst="rect">
              <a:avLst/>
            </a:prstGeom>
          </p:spPr>
          <p:txBody>
            <a:bodyPr lIns="0" tIns="0" rIns="0" bIns="0" rtlCol="0" anchor="t">
              <a:spAutoFit/>
            </a:bodyPr>
            <a:lstStyle/>
            <a:p>
              <a:pPr algn="r">
                <a:lnSpc>
                  <a:spcPts val="1772"/>
                </a:lnSpc>
              </a:pPr>
              <a:r>
                <a:rPr lang="en-US" sz="1265">
                  <a:solidFill>
                    <a:srgbClr val="000000"/>
                  </a:solidFill>
                  <a:latin typeface="Canva Sans"/>
                </a:rPr>
                <a:t>8 </a:t>
              </a:r>
            </a:p>
          </p:txBody>
        </p:sp>
        <p:sp>
          <p:nvSpPr>
            <p:cNvPr id="21" name="TextBox 21"/>
            <p:cNvSpPr txBox="1"/>
            <p:nvPr/>
          </p:nvSpPr>
          <p:spPr>
            <a:xfrm>
              <a:off x="12692" y="1325244"/>
              <a:ext cx="190498" cy="277151"/>
            </a:xfrm>
            <a:prstGeom prst="rect">
              <a:avLst/>
            </a:prstGeom>
          </p:spPr>
          <p:txBody>
            <a:bodyPr lIns="0" tIns="0" rIns="0" bIns="0" rtlCol="0" anchor="t">
              <a:spAutoFit/>
            </a:bodyPr>
            <a:lstStyle/>
            <a:p>
              <a:pPr algn="r">
                <a:lnSpc>
                  <a:spcPts val="1772"/>
                </a:lnSpc>
              </a:pPr>
              <a:r>
                <a:rPr lang="en-US" sz="1265">
                  <a:solidFill>
                    <a:srgbClr val="000000"/>
                  </a:solidFill>
                  <a:latin typeface="Canva Sans"/>
                </a:rPr>
                <a:t>6 </a:t>
              </a:r>
            </a:p>
          </p:txBody>
        </p:sp>
        <p:sp>
          <p:nvSpPr>
            <p:cNvPr id="22" name="TextBox 22"/>
            <p:cNvSpPr txBox="1"/>
            <p:nvPr/>
          </p:nvSpPr>
          <p:spPr>
            <a:xfrm>
              <a:off x="20801" y="2679063"/>
              <a:ext cx="182389" cy="277151"/>
            </a:xfrm>
            <a:prstGeom prst="rect">
              <a:avLst/>
            </a:prstGeom>
          </p:spPr>
          <p:txBody>
            <a:bodyPr lIns="0" tIns="0" rIns="0" bIns="0" rtlCol="0" anchor="t">
              <a:spAutoFit/>
            </a:bodyPr>
            <a:lstStyle/>
            <a:p>
              <a:pPr algn="r">
                <a:lnSpc>
                  <a:spcPts val="1772"/>
                </a:lnSpc>
              </a:pPr>
              <a:r>
                <a:rPr lang="en-US" sz="1265">
                  <a:solidFill>
                    <a:srgbClr val="000000"/>
                  </a:solidFill>
                  <a:latin typeface="Canva Sans"/>
                </a:rPr>
                <a:t>4 </a:t>
              </a:r>
            </a:p>
          </p:txBody>
        </p:sp>
        <p:sp>
          <p:nvSpPr>
            <p:cNvPr id="23" name="TextBox 23"/>
            <p:cNvSpPr txBox="1"/>
            <p:nvPr/>
          </p:nvSpPr>
          <p:spPr>
            <a:xfrm>
              <a:off x="32788" y="4032882"/>
              <a:ext cx="170403" cy="277151"/>
            </a:xfrm>
            <a:prstGeom prst="rect">
              <a:avLst/>
            </a:prstGeom>
          </p:spPr>
          <p:txBody>
            <a:bodyPr lIns="0" tIns="0" rIns="0" bIns="0" rtlCol="0" anchor="t">
              <a:spAutoFit/>
            </a:bodyPr>
            <a:lstStyle/>
            <a:p>
              <a:pPr algn="r">
                <a:lnSpc>
                  <a:spcPts val="1772"/>
                </a:lnSpc>
              </a:pPr>
              <a:r>
                <a:rPr lang="en-US" sz="1265">
                  <a:solidFill>
                    <a:srgbClr val="000000"/>
                  </a:solidFill>
                  <a:latin typeface="Canva Sans"/>
                </a:rPr>
                <a:t>2 </a:t>
              </a:r>
            </a:p>
          </p:txBody>
        </p:sp>
        <p:sp>
          <p:nvSpPr>
            <p:cNvPr id="24" name="TextBox 24"/>
            <p:cNvSpPr txBox="1"/>
            <p:nvPr/>
          </p:nvSpPr>
          <p:spPr>
            <a:xfrm>
              <a:off x="0" y="5386700"/>
              <a:ext cx="203190" cy="277151"/>
            </a:xfrm>
            <a:prstGeom prst="rect">
              <a:avLst/>
            </a:prstGeom>
          </p:spPr>
          <p:txBody>
            <a:bodyPr lIns="0" tIns="0" rIns="0" bIns="0" rtlCol="0" anchor="t">
              <a:spAutoFit/>
            </a:bodyPr>
            <a:lstStyle/>
            <a:p>
              <a:pPr algn="r">
                <a:lnSpc>
                  <a:spcPts val="1772"/>
                </a:lnSpc>
              </a:pPr>
              <a:r>
                <a:rPr lang="en-US" sz="1265">
                  <a:solidFill>
                    <a:srgbClr val="000000"/>
                  </a:solidFill>
                  <a:latin typeface="Canva Sans"/>
                </a:rPr>
                <a:t>0 </a:t>
              </a:r>
            </a:p>
          </p:txBody>
        </p:sp>
        <p:grpSp>
          <p:nvGrpSpPr>
            <p:cNvPr id="25" name="Group 25"/>
            <p:cNvGrpSpPr>
              <a:grpSpLocks noChangeAspect="1"/>
            </p:cNvGrpSpPr>
            <p:nvPr/>
          </p:nvGrpSpPr>
          <p:grpSpPr>
            <a:xfrm>
              <a:off x="899485" y="1295717"/>
              <a:ext cx="7727517" cy="1583216"/>
              <a:chOff x="795807" y="1582420"/>
              <a:chExt cx="10438681" cy="2138680"/>
            </a:xfrm>
          </p:grpSpPr>
          <p:sp>
            <p:nvSpPr>
              <p:cNvPr id="26" name="Freeform 26"/>
              <p:cNvSpPr/>
              <p:nvPr/>
            </p:nvSpPr>
            <p:spPr>
              <a:xfrm>
                <a:off x="795807" y="2071427"/>
                <a:ext cx="1813764" cy="1649390"/>
              </a:xfrm>
              <a:custGeom>
                <a:avLst/>
                <a:gdLst/>
                <a:ahLst/>
                <a:cxnLst/>
                <a:rect l="l" t="t" r="r" b="b"/>
                <a:pathLst>
                  <a:path w="1813764" h="1649390">
                    <a:moveTo>
                      <a:pt x="127000" y="1586173"/>
                    </a:moveTo>
                    <a:cubicBezTo>
                      <a:pt x="126843" y="1551214"/>
                      <a:pt x="98459" y="1522956"/>
                      <a:pt x="63500" y="1522956"/>
                    </a:cubicBezTo>
                    <a:cubicBezTo>
                      <a:pt x="28540" y="1522956"/>
                      <a:pt x="156" y="1551214"/>
                      <a:pt x="0" y="1586173"/>
                    </a:cubicBezTo>
                    <a:cubicBezTo>
                      <a:pt x="156" y="1621132"/>
                      <a:pt x="28540" y="1649390"/>
                      <a:pt x="63500" y="1649390"/>
                    </a:cubicBezTo>
                    <a:cubicBezTo>
                      <a:pt x="98459" y="1649390"/>
                      <a:pt x="126843" y="1621132"/>
                      <a:pt x="127000" y="1586173"/>
                    </a:cubicBezTo>
                    <a:close/>
                    <a:moveTo>
                      <a:pt x="44331" y="1564981"/>
                    </a:moveTo>
                    <a:cubicBezTo>
                      <a:pt x="32712" y="1575586"/>
                      <a:pt x="31849" y="1593588"/>
                      <a:pt x="42402" y="1605256"/>
                    </a:cubicBezTo>
                    <a:cubicBezTo>
                      <a:pt x="52955" y="1616923"/>
                      <a:pt x="70954" y="1617866"/>
                      <a:pt x="82668" y="1607365"/>
                    </a:cubicBezTo>
                    <a:lnTo>
                      <a:pt x="1801282" y="52885"/>
                    </a:lnTo>
                    <a:cubicBezTo>
                      <a:pt x="1812902" y="42280"/>
                      <a:pt x="1813764" y="24277"/>
                      <a:pt x="1803211" y="12610"/>
                    </a:cubicBezTo>
                    <a:cubicBezTo>
                      <a:pt x="1792658" y="943"/>
                      <a:pt x="1774659" y="0"/>
                      <a:pt x="1762945" y="10501"/>
                    </a:cubicBezTo>
                    <a:close/>
                  </a:path>
                </a:pathLst>
              </a:custGeom>
              <a:solidFill>
                <a:srgbClr val="A66C98"/>
              </a:solidFill>
            </p:spPr>
          </p:sp>
          <p:sp>
            <p:nvSpPr>
              <p:cNvPr id="27" name="Freeform 27"/>
              <p:cNvSpPr/>
              <p:nvPr/>
            </p:nvSpPr>
            <p:spPr>
              <a:xfrm>
                <a:off x="2514420" y="2039903"/>
                <a:ext cx="1814612" cy="1101604"/>
              </a:xfrm>
              <a:custGeom>
                <a:avLst/>
                <a:gdLst/>
                <a:ahLst/>
                <a:cxnLst/>
                <a:rect l="l" t="t" r="r" b="b"/>
                <a:pathLst>
                  <a:path w="1814612" h="1101604">
                    <a:moveTo>
                      <a:pt x="127000" y="63217"/>
                    </a:moveTo>
                    <a:cubicBezTo>
                      <a:pt x="126844" y="28258"/>
                      <a:pt x="98460" y="0"/>
                      <a:pt x="63500" y="0"/>
                    </a:cubicBezTo>
                    <a:cubicBezTo>
                      <a:pt x="28541" y="0"/>
                      <a:pt x="157" y="28258"/>
                      <a:pt x="0" y="63217"/>
                    </a:cubicBezTo>
                    <a:cubicBezTo>
                      <a:pt x="157" y="98176"/>
                      <a:pt x="28541" y="126434"/>
                      <a:pt x="63500" y="126434"/>
                    </a:cubicBezTo>
                    <a:cubicBezTo>
                      <a:pt x="98460" y="126434"/>
                      <a:pt x="126844" y="98176"/>
                      <a:pt x="127000" y="63217"/>
                    </a:cubicBezTo>
                    <a:close/>
                    <a:moveTo>
                      <a:pt x="77934" y="38555"/>
                    </a:moveTo>
                    <a:cubicBezTo>
                      <a:pt x="64321" y="30670"/>
                      <a:pt x="46895" y="35270"/>
                      <a:pt x="38948" y="48848"/>
                    </a:cubicBezTo>
                    <a:cubicBezTo>
                      <a:pt x="31002" y="62425"/>
                      <a:pt x="35525" y="79872"/>
                      <a:pt x="49067" y="87879"/>
                    </a:cubicBezTo>
                    <a:lnTo>
                      <a:pt x="1767680" y="1093719"/>
                    </a:lnTo>
                    <a:cubicBezTo>
                      <a:pt x="1781293" y="1101604"/>
                      <a:pt x="1798719" y="1097004"/>
                      <a:pt x="1806665" y="1083426"/>
                    </a:cubicBezTo>
                    <a:cubicBezTo>
                      <a:pt x="1814612" y="1069849"/>
                      <a:pt x="1810089" y="1052402"/>
                      <a:pt x="1796547" y="1044395"/>
                    </a:cubicBezTo>
                    <a:close/>
                  </a:path>
                </a:pathLst>
              </a:custGeom>
              <a:solidFill>
                <a:srgbClr val="A66C98"/>
              </a:solidFill>
            </p:spPr>
          </p:sp>
          <p:sp>
            <p:nvSpPr>
              <p:cNvPr id="28" name="Freeform 28"/>
              <p:cNvSpPr/>
              <p:nvPr/>
            </p:nvSpPr>
            <p:spPr>
              <a:xfrm>
                <a:off x="4233034" y="2345051"/>
                <a:ext cx="1814450" cy="827126"/>
              </a:xfrm>
              <a:custGeom>
                <a:avLst/>
                <a:gdLst/>
                <a:ahLst/>
                <a:cxnLst/>
                <a:rect l="l" t="t" r="r" b="b"/>
                <a:pathLst>
                  <a:path w="1814450" h="827126">
                    <a:moveTo>
                      <a:pt x="127000" y="763909"/>
                    </a:moveTo>
                    <a:cubicBezTo>
                      <a:pt x="126844" y="728950"/>
                      <a:pt x="98459" y="700692"/>
                      <a:pt x="63500" y="700692"/>
                    </a:cubicBezTo>
                    <a:cubicBezTo>
                      <a:pt x="28540" y="700692"/>
                      <a:pt x="156" y="728950"/>
                      <a:pt x="0" y="763909"/>
                    </a:cubicBezTo>
                    <a:cubicBezTo>
                      <a:pt x="156" y="798868"/>
                      <a:pt x="28540" y="827126"/>
                      <a:pt x="63500" y="827126"/>
                    </a:cubicBezTo>
                    <a:cubicBezTo>
                      <a:pt x="98459" y="827126"/>
                      <a:pt x="126844" y="798868"/>
                      <a:pt x="127000" y="763909"/>
                    </a:cubicBezTo>
                    <a:close/>
                    <a:moveTo>
                      <a:pt x="52308" y="737617"/>
                    </a:moveTo>
                    <a:cubicBezTo>
                      <a:pt x="37861" y="743843"/>
                      <a:pt x="31163" y="760575"/>
                      <a:pt x="37325" y="775050"/>
                    </a:cubicBezTo>
                    <a:cubicBezTo>
                      <a:pt x="43486" y="789526"/>
                      <a:pt x="60188" y="796298"/>
                      <a:pt x="74691" y="790201"/>
                    </a:cubicBezTo>
                    <a:lnTo>
                      <a:pt x="1793304" y="58681"/>
                    </a:lnTo>
                    <a:cubicBezTo>
                      <a:pt x="1807752" y="52455"/>
                      <a:pt x="1814450" y="35723"/>
                      <a:pt x="1808288" y="21248"/>
                    </a:cubicBezTo>
                    <a:cubicBezTo>
                      <a:pt x="1802127" y="6773"/>
                      <a:pt x="1785425" y="0"/>
                      <a:pt x="1770922" y="6097"/>
                    </a:cubicBezTo>
                    <a:close/>
                  </a:path>
                </a:pathLst>
              </a:custGeom>
              <a:solidFill>
                <a:srgbClr val="A66C98"/>
              </a:solidFill>
            </p:spPr>
          </p:sp>
          <p:sp>
            <p:nvSpPr>
              <p:cNvPr id="29" name="Freeform 29"/>
              <p:cNvSpPr/>
              <p:nvPr/>
            </p:nvSpPr>
            <p:spPr>
              <a:xfrm>
                <a:off x="5951647" y="2314223"/>
                <a:ext cx="1813997" cy="643796"/>
              </a:xfrm>
              <a:custGeom>
                <a:avLst/>
                <a:gdLst/>
                <a:ahLst/>
                <a:cxnLst/>
                <a:rect l="l" t="t" r="r" b="b"/>
                <a:pathLst>
                  <a:path w="1813997" h="643796">
                    <a:moveTo>
                      <a:pt x="127000" y="63217"/>
                    </a:moveTo>
                    <a:cubicBezTo>
                      <a:pt x="126844" y="28258"/>
                      <a:pt x="98460" y="0"/>
                      <a:pt x="63500" y="0"/>
                    </a:cubicBezTo>
                    <a:cubicBezTo>
                      <a:pt x="28541" y="0"/>
                      <a:pt x="156" y="28258"/>
                      <a:pt x="0" y="63217"/>
                    </a:cubicBezTo>
                    <a:cubicBezTo>
                      <a:pt x="156" y="98176"/>
                      <a:pt x="28541" y="126434"/>
                      <a:pt x="63500" y="126434"/>
                    </a:cubicBezTo>
                    <a:cubicBezTo>
                      <a:pt x="98460" y="126434"/>
                      <a:pt x="126844" y="98176"/>
                      <a:pt x="127000" y="63217"/>
                    </a:cubicBezTo>
                    <a:close/>
                    <a:moveTo>
                      <a:pt x="72190" y="35995"/>
                    </a:moveTo>
                    <a:cubicBezTo>
                      <a:pt x="57182" y="31278"/>
                      <a:pt x="41184" y="39579"/>
                      <a:pt x="36400" y="54566"/>
                    </a:cubicBezTo>
                    <a:cubicBezTo>
                      <a:pt x="31616" y="69552"/>
                      <a:pt x="39845" y="85587"/>
                      <a:pt x="54810" y="90439"/>
                    </a:cubicBezTo>
                    <a:lnTo>
                      <a:pt x="1773423" y="639079"/>
                    </a:lnTo>
                    <a:cubicBezTo>
                      <a:pt x="1788431" y="643796"/>
                      <a:pt x="1804429" y="635495"/>
                      <a:pt x="1809213" y="620508"/>
                    </a:cubicBezTo>
                    <a:cubicBezTo>
                      <a:pt x="1813998" y="605522"/>
                      <a:pt x="1805769" y="589487"/>
                      <a:pt x="1790804" y="584636"/>
                    </a:cubicBezTo>
                    <a:close/>
                  </a:path>
                </a:pathLst>
              </a:custGeom>
              <a:solidFill>
                <a:srgbClr val="A66C98"/>
              </a:solidFill>
            </p:spPr>
          </p:sp>
          <p:sp>
            <p:nvSpPr>
              <p:cNvPr id="30" name="Freeform 30"/>
              <p:cNvSpPr/>
              <p:nvPr/>
            </p:nvSpPr>
            <p:spPr>
              <a:xfrm>
                <a:off x="7670260" y="1613654"/>
                <a:ext cx="1814338" cy="1375642"/>
              </a:xfrm>
              <a:custGeom>
                <a:avLst/>
                <a:gdLst/>
                <a:ahLst/>
                <a:cxnLst/>
                <a:rect l="l" t="t" r="r" b="b"/>
                <a:pathLst>
                  <a:path w="1814338" h="1375642">
                    <a:moveTo>
                      <a:pt x="127000" y="1312426"/>
                    </a:moveTo>
                    <a:cubicBezTo>
                      <a:pt x="126844" y="1277467"/>
                      <a:pt x="98460" y="1249209"/>
                      <a:pt x="63500" y="1249209"/>
                    </a:cubicBezTo>
                    <a:cubicBezTo>
                      <a:pt x="28541" y="1249209"/>
                      <a:pt x="157" y="1277467"/>
                      <a:pt x="0" y="1312426"/>
                    </a:cubicBezTo>
                    <a:cubicBezTo>
                      <a:pt x="157" y="1347385"/>
                      <a:pt x="28541" y="1375643"/>
                      <a:pt x="63500" y="1375643"/>
                    </a:cubicBezTo>
                    <a:cubicBezTo>
                      <a:pt x="98460" y="1375643"/>
                      <a:pt x="126844" y="1347385"/>
                      <a:pt x="127000" y="1312426"/>
                    </a:cubicBezTo>
                    <a:close/>
                    <a:moveTo>
                      <a:pt x="46431" y="1289510"/>
                    </a:moveTo>
                    <a:cubicBezTo>
                      <a:pt x="33857" y="1298964"/>
                      <a:pt x="31289" y="1316803"/>
                      <a:pt x="40687" y="1329420"/>
                    </a:cubicBezTo>
                    <a:cubicBezTo>
                      <a:pt x="50085" y="1342036"/>
                      <a:pt x="67913" y="1344683"/>
                      <a:pt x="80571" y="1335342"/>
                    </a:cubicBezTo>
                    <a:lnTo>
                      <a:pt x="1799184" y="55182"/>
                    </a:lnTo>
                    <a:cubicBezTo>
                      <a:pt x="1811766" y="45731"/>
                      <a:pt x="1814339" y="27886"/>
                      <a:pt x="1804938" y="15265"/>
                    </a:cubicBezTo>
                    <a:cubicBezTo>
                      <a:pt x="1795537" y="2645"/>
                      <a:pt x="1777703" y="0"/>
                      <a:pt x="1765045" y="9350"/>
                    </a:cubicBezTo>
                    <a:close/>
                  </a:path>
                </a:pathLst>
              </a:custGeom>
              <a:solidFill>
                <a:srgbClr val="A66C98"/>
              </a:solidFill>
            </p:spPr>
          </p:sp>
          <p:sp>
            <p:nvSpPr>
              <p:cNvPr id="31" name="Freeform 31"/>
              <p:cNvSpPr/>
              <p:nvPr/>
            </p:nvSpPr>
            <p:spPr>
              <a:xfrm>
                <a:off x="9388874" y="1582703"/>
                <a:ext cx="1845614" cy="675073"/>
              </a:xfrm>
              <a:custGeom>
                <a:avLst/>
                <a:gdLst/>
                <a:ahLst/>
                <a:cxnLst/>
                <a:rect l="l" t="t" r="r" b="b"/>
                <a:pathLst>
                  <a:path w="1845614" h="675073">
                    <a:moveTo>
                      <a:pt x="127000" y="63217"/>
                    </a:moveTo>
                    <a:cubicBezTo>
                      <a:pt x="126844" y="28258"/>
                      <a:pt x="98460" y="0"/>
                      <a:pt x="63500" y="0"/>
                    </a:cubicBezTo>
                    <a:cubicBezTo>
                      <a:pt x="28540" y="0"/>
                      <a:pt x="157" y="28258"/>
                      <a:pt x="0" y="63217"/>
                    </a:cubicBezTo>
                    <a:cubicBezTo>
                      <a:pt x="157" y="98176"/>
                      <a:pt x="28540" y="126434"/>
                      <a:pt x="63500" y="126434"/>
                    </a:cubicBezTo>
                    <a:cubicBezTo>
                      <a:pt x="98460" y="126434"/>
                      <a:pt x="126844" y="98176"/>
                      <a:pt x="127000" y="63217"/>
                    </a:cubicBezTo>
                    <a:close/>
                    <a:moveTo>
                      <a:pt x="72190" y="35995"/>
                    </a:moveTo>
                    <a:cubicBezTo>
                      <a:pt x="57183" y="31278"/>
                      <a:pt x="41185" y="39579"/>
                      <a:pt x="36400" y="54566"/>
                    </a:cubicBezTo>
                    <a:cubicBezTo>
                      <a:pt x="31616" y="69552"/>
                      <a:pt x="39845" y="85587"/>
                      <a:pt x="54810" y="90438"/>
                    </a:cubicBezTo>
                    <a:lnTo>
                      <a:pt x="1773424" y="639079"/>
                    </a:lnTo>
                    <a:cubicBezTo>
                      <a:pt x="1788431" y="643796"/>
                      <a:pt x="1804430" y="635495"/>
                      <a:pt x="1809214" y="620508"/>
                    </a:cubicBezTo>
                    <a:cubicBezTo>
                      <a:pt x="1813998" y="605522"/>
                      <a:pt x="1805769" y="589487"/>
                      <a:pt x="1790804" y="584635"/>
                    </a:cubicBezTo>
                    <a:close/>
                    <a:moveTo>
                      <a:pt x="1845614" y="611857"/>
                    </a:moveTo>
                    <a:cubicBezTo>
                      <a:pt x="1845457" y="576898"/>
                      <a:pt x="1817074" y="548640"/>
                      <a:pt x="1782114" y="548640"/>
                    </a:cubicBezTo>
                    <a:cubicBezTo>
                      <a:pt x="1747154" y="548640"/>
                      <a:pt x="1718770" y="576898"/>
                      <a:pt x="1718614" y="611857"/>
                    </a:cubicBezTo>
                    <a:cubicBezTo>
                      <a:pt x="1718770" y="646816"/>
                      <a:pt x="1747154" y="675074"/>
                      <a:pt x="1782114" y="675074"/>
                    </a:cubicBezTo>
                    <a:cubicBezTo>
                      <a:pt x="1817074" y="675074"/>
                      <a:pt x="1845457" y="646816"/>
                      <a:pt x="1845614" y="611857"/>
                    </a:cubicBezTo>
                    <a:close/>
                  </a:path>
                </a:pathLst>
              </a:custGeom>
              <a:solidFill>
                <a:srgbClr val="A66C98"/>
              </a:solidFill>
            </p:spPr>
          </p:sp>
        </p:grpSp>
      </p:grpSp>
      <p:sp>
        <p:nvSpPr>
          <p:cNvPr id="32" name="AutoShape 32"/>
          <p:cNvSpPr/>
          <p:nvPr/>
        </p:nvSpPr>
        <p:spPr>
          <a:xfrm rot="-380547">
            <a:off x="2201032" y="3441490"/>
            <a:ext cx="5809406" cy="0"/>
          </a:xfrm>
          <a:prstGeom prst="line">
            <a:avLst/>
          </a:prstGeom>
          <a:ln w="38100" cap="flat">
            <a:solidFill>
              <a:srgbClr val="B2CDEB"/>
            </a:solidFill>
            <a:prstDash val="sysDot"/>
            <a:headEnd type="none" w="sm" len="sm"/>
            <a:tailEnd type="none" w="sm" len="sm"/>
          </a:ln>
        </p:spPr>
      </p:sp>
      <p:sp>
        <p:nvSpPr>
          <p:cNvPr id="33" name="TextBox 33"/>
          <p:cNvSpPr txBox="1"/>
          <p:nvPr/>
        </p:nvSpPr>
        <p:spPr>
          <a:xfrm>
            <a:off x="1507198" y="257932"/>
            <a:ext cx="6138982" cy="1180465"/>
          </a:xfrm>
          <a:prstGeom prst="rect">
            <a:avLst/>
          </a:prstGeom>
        </p:spPr>
        <p:txBody>
          <a:bodyPr lIns="0" tIns="0" rIns="0" bIns="0" rtlCol="0" anchor="t">
            <a:spAutoFit/>
          </a:bodyPr>
          <a:lstStyle/>
          <a:p>
            <a:pPr algn="ctr">
              <a:lnSpc>
                <a:spcPts val="4759"/>
              </a:lnSpc>
            </a:pPr>
            <a:r>
              <a:rPr lang="en-US" sz="3399">
                <a:solidFill>
                  <a:srgbClr val="000000"/>
                </a:solidFill>
                <a:latin typeface="Open Sans Bold"/>
              </a:rPr>
              <a:t>Virginia Youth Suicide Rates </a:t>
            </a:r>
          </a:p>
          <a:p>
            <a:pPr algn="ctr">
              <a:lnSpc>
                <a:spcPts val="4759"/>
              </a:lnSpc>
            </a:pPr>
            <a:r>
              <a:rPr lang="en-US" sz="3399">
                <a:solidFill>
                  <a:srgbClr val="000000"/>
                </a:solidFill>
                <a:latin typeface="Open Sans Bold"/>
              </a:rPr>
              <a:t>per 100,000</a:t>
            </a:r>
          </a:p>
        </p:txBody>
      </p:sp>
      <p:pic>
        <p:nvPicPr>
          <p:cNvPr id="34" name="Picture 34"/>
          <p:cNvPicPr>
            <a:picLocks noChangeAspect="1"/>
          </p:cNvPicPr>
          <p:nvPr/>
        </p:nvPicPr>
        <p:blipFill>
          <a:blip r:embed="rId5"/>
          <a:srcRect b="38915"/>
          <a:stretch>
            <a:fillRect/>
          </a:stretch>
        </p:blipFill>
        <p:spPr>
          <a:xfrm>
            <a:off x="8738264" y="36936"/>
            <a:ext cx="1243936" cy="6945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10312</TotalTime>
  <Words>1744</Words>
  <Application>Microsoft Office PowerPoint</Application>
  <PresentationFormat>Custom</PresentationFormat>
  <Paragraphs>234</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Open Sans Bold Italics</vt:lpstr>
      <vt:lpstr>Canva Sans Bold Italics</vt:lpstr>
      <vt:lpstr>Calibri Light</vt:lpstr>
      <vt:lpstr>Open Sans</vt:lpstr>
      <vt:lpstr>Calibri</vt:lpstr>
      <vt:lpstr>Arial</vt:lpstr>
      <vt:lpstr>Open Sans Bold</vt:lpstr>
      <vt:lpstr>Canva Sans Bold</vt:lpstr>
      <vt:lpstr>Canva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&amp; Green Modern Bar Chart Graph</dc:title>
  <dc:creator>Andrea Lancaster</dc:creator>
  <cp:lastModifiedBy>Andrea Lancaster</cp:lastModifiedBy>
  <cp:revision>12</cp:revision>
  <dcterms:created xsi:type="dcterms:W3CDTF">2006-08-16T00:00:00Z</dcterms:created>
  <dcterms:modified xsi:type="dcterms:W3CDTF">2023-03-27T18:00:14Z</dcterms:modified>
  <dc:identifier>DAFdSIuOkOA</dc:identifier>
</cp:coreProperties>
</file>