
<file path=[Content_Types].xml><?xml version="1.0" encoding="utf-8"?>
<Types xmlns="http://schemas.openxmlformats.org/package/2006/content-types">
  <Default Extension="png" ContentType="image/png"/>
  <Default Extension="xlsm" ContentType="application/vnd.ms-excel.sheet.macroEnabled.12"/>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3.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style5.xml" ContentType="application/vnd.ms-office.chartstyle+xml"/>
  <Override PartName="/ppt/charts/colors5.xml" ContentType="application/vnd.ms-office.chartcolorstyle+xml"/>
  <Override PartName="/ppt/charts/chart1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86" r:id="rId2"/>
    <p:sldMasterId id="2147483710" r:id="rId3"/>
    <p:sldMasterId id="2147483734" r:id="rId4"/>
  </p:sldMasterIdLst>
  <p:notesMasterIdLst>
    <p:notesMasterId r:id="rId36"/>
  </p:notesMasterIdLst>
  <p:handoutMasterIdLst>
    <p:handoutMasterId r:id="rId37"/>
  </p:handoutMasterIdLst>
  <p:sldIdLst>
    <p:sldId id="322" r:id="rId5"/>
    <p:sldId id="324" r:id="rId6"/>
    <p:sldId id="328" r:id="rId7"/>
    <p:sldId id="257" r:id="rId8"/>
    <p:sldId id="276" r:id="rId9"/>
    <p:sldId id="458" r:id="rId10"/>
    <p:sldId id="456" r:id="rId11"/>
    <p:sldId id="443" r:id="rId12"/>
    <p:sldId id="417" r:id="rId13"/>
    <p:sldId id="269" r:id="rId14"/>
    <p:sldId id="457" r:id="rId15"/>
    <p:sldId id="321" r:id="rId16"/>
    <p:sldId id="301" r:id="rId17"/>
    <p:sldId id="433" r:id="rId18"/>
    <p:sldId id="461" r:id="rId19"/>
    <p:sldId id="333" r:id="rId20"/>
    <p:sldId id="382" r:id="rId21"/>
    <p:sldId id="400" r:id="rId22"/>
    <p:sldId id="401" r:id="rId23"/>
    <p:sldId id="444" r:id="rId24"/>
    <p:sldId id="445" r:id="rId25"/>
    <p:sldId id="447" r:id="rId26"/>
    <p:sldId id="452" r:id="rId27"/>
    <p:sldId id="464" r:id="rId28"/>
    <p:sldId id="462" r:id="rId29"/>
    <p:sldId id="453" r:id="rId30"/>
    <p:sldId id="448" r:id="rId31"/>
    <p:sldId id="454" r:id="rId32"/>
    <p:sldId id="449" r:id="rId33"/>
    <p:sldId id="455" r:id="rId34"/>
    <p:sldId id="451"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5D0148-171C-0894-A9F9-D79070082BEF}" name="Haley, Jenny" initials="JH" userId="S::JHaley@urban.org::b342dce9-b0aa-4e0b-bd06-df7292568a09" providerId="AD"/>
  <p188:author id="{C093224E-39C4-9B2B-3C03-C6A51631A091}" name="Adele Shartzer" initials="AS" userId="8a8528185a75c2a6" providerId="Windows Live"/>
  <p188:author id="{C26D58A3-95FF-2652-1191-39778535FA33}" name="Long, Julia" initials="LJ" userId="S::JLong@urban.org::a03235e8-b1d0-474f-8a2f-8a25163042e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Hayes, Emily" initials="HE" lastIdx="18" clrIdx="0"/>
  <p:cmAuthor id="1" name="Skopec, Laura" initials="LS" lastIdx="1" clrIdx="1"/>
  <p:cmAuthor id="2" name="Denise Daly Konrad" initials="DDK" lastIdx="23" clrIdx="2">
    <p:extLst>
      <p:ext uri="{19B8F6BF-5375-455C-9EA6-DF929625EA0E}">
        <p15:presenceInfo xmlns:p15="http://schemas.microsoft.com/office/powerpoint/2012/main" userId="S-1-5-21-854245398-362288127-682003330-6193" providerId="AD"/>
      </p:ext>
    </p:extLst>
  </p:cmAuthor>
  <p:cmAuthor id="3" name="Aarons, Joshua" initials="AJ" lastIdx="59" clrIdx="3">
    <p:extLst>
      <p:ext uri="{19B8F6BF-5375-455C-9EA6-DF929625EA0E}">
        <p15:presenceInfo xmlns:p15="http://schemas.microsoft.com/office/powerpoint/2012/main" userId="S-1-5-21-1053119219-327446729-612134452-16191" providerId="AD"/>
      </p:ext>
    </p:extLst>
  </p:cmAuthor>
  <p:cmAuthor id="4" name="Skopec, Laura" initials="SL" lastIdx="15" clrIdx="4">
    <p:extLst>
      <p:ext uri="{19B8F6BF-5375-455C-9EA6-DF929625EA0E}">
        <p15:presenceInfo xmlns:p15="http://schemas.microsoft.com/office/powerpoint/2012/main" userId="S-1-5-21-1053119219-327446729-612134452-11903" providerId="AD"/>
      </p:ext>
    </p:extLst>
  </p:cmAuthor>
  <p:cmAuthor id="5" name="Adele Shartzer" initials="AS" lastIdx="6" clrIdx="5">
    <p:extLst>
      <p:ext uri="{19B8F6BF-5375-455C-9EA6-DF929625EA0E}">
        <p15:presenceInfo xmlns:p15="http://schemas.microsoft.com/office/powerpoint/2012/main" userId="8a8528185a75c2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6D2"/>
    <a:srgbClr val="000080"/>
    <a:srgbClr val="99CCFF"/>
    <a:srgbClr val="A3E448"/>
    <a:srgbClr val="EC008B"/>
    <a:srgbClr val="EC0000"/>
    <a:srgbClr val="FDBF11"/>
    <a:srgbClr val="FDBF00"/>
    <a:srgbClr val="0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27" autoAdjust="0"/>
    <p:restoredTop sz="90791" autoAdjust="0"/>
  </p:normalViewPr>
  <p:slideViewPr>
    <p:cSldViewPr snapToGrid="0">
      <p:cViewPr varScale="1">
        <p:scale>
          <a:sx n="69" d="100"/>
          <a:sy n="69" d="100"/>
        </p:scale>
        <p:origin x="5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2010"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5.xml"/><Relationship Id="rId1" Type="http://schemas.microsoft.com/office/2011/relationships/chartStyle" Target="style5.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3AFF-476B-AB17-C24EDE05C0D9}"/>
              </c:ext>
            </c:extLst>
          </c:dPt>
          <c:dPt>
            <c:idx val="1"/>
            <c:bubble3D val="0"/>
            <c:extLst>
              <c:ext xmlns:c16="http://schemas.microsoft.com/office/drawing/2014/chart" uri="{C3380CC4-5D6E-409C-BE32-E72D297353CC}">
                <c16:uniqueId val="{00000002-3AFF-476B-AB17-C24EDE05C0D9}"/>
              </c:ext>
            </c:extLst>
          </c:dPt>
          <c:cat>
            <c:strRef>
              <c:f>Sheet1!$B$1:$C$1</c:f>
              <c:strCache>
                <c:ptCount val="2"/>
                <c:pt idx="0">
                  <c:v>Insured</c:v>
                </c:pt>
                <c:pt idx="1">
                  <c:v>Uninsured</c:v>
                </c:pt>
              </c:strCache>
            </c:strRef>
          </c:cat>
          <c:val>
            <c:numRef>
              <c:f>Sheet1!$B$3:$C$3</c:f>
              <c:numCache>
                <c:formatCode>General</c:formatCode>
                <c:ptCount val="2"/>
              </c:numCache>
            </c:numRef>
          </c:val>
          <c:extLst>
            <c:ext xmlns:c16="http://schemas.microsoft.com/office/drawing/2014/chart" uri="{C3380CC4-5D6E-409C-BE32-E72D297353CC}">
              <c16:uniqueId val="{00000003-3AFF-476B-AB17-C24EDE05C0D9}"/>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000090"/>
              </a:solidFill>
              <a:ln w="25375">
                <a:solidFill>
                  <a:srgbClr val="FFFFFF"/>
                </a:solidFill>
                <a:prstDash val="solid"/>
              </a:ln>
            </c:spPr>
            <c:extLst>
              <c:ext xmlns:c16="http://schemas.microsoft.com/office/drawing/2014/chart" uri="{C3380CC4-5D6E-409C-BE32-E72D297353CC}">
                <c16:uniqueId val="{00000005-3AFF-476B-AB17-C24EDE05C0D9}"/>
              </c:ext>
            </c:extLst>
          </c:dPt>
          <c:dPt>
            <c:idx val="1"/>
            <c:bubble3D val="0"/>
            <c:spPr>
              <a:solidFill>
                <a:srgbClr val="FFCC00"/>
              </a:solidFill>
              <a:ln w="25375">
                <a:solidFill>
                  <a:srgbClr val="FFFFFF"/>
                </a:solidFill>
                <a:prstDash val="solid"/>
              </a:ln>
            </c:spPr>
            <c:extLst>
              <c:ext xmlns:c16="http://schemas.microsoft.com/office/drawing/2014/chart" uri="{C3380CC4-5D6E-409C-BE32-E72D297353CC}">
                <c16:uniqueId val="{00000007-3AFF-476B-AB17-C24EDE05C0D9}"/>
              </c:ext>
            </c:extLst>
          </c:dPt>
          <c:dLbls>
            <c:dLbl>
              <c:idx val="0"/>
              <c:layout>
                <c:manualLayout>
                  <c:x val="0.1851837488699935"/>
                  <c:y val="-0.49895408169466726"/>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FF-476B-AB17-C24EDE05C0D9}"/>
                </c:ext>
              </c:extLst>
            </c:dLbl>
            <c:dLbl>
              <c:idx val="1"/>
              <c:layout>
                <c:manualLayout>
                  <c:x val="-1.9846735374795671E-2"/>
                  <c:y val="3.3901517245326383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197115044479673"/>
                      <c:h val="0.15884223346403767"/>
                    </c:manualLayout>
                  </c15:layout>
                </c:ext>
                <c:ext xmlns:c16="http://schemas.microsoft.com/office/drawing/2014/chart" uri="{C3380CC4-5D6E-409C-BE32-E72D297353CC}">
                  <c16:uniqueId val="{00000007-3AFF-476B-AB17-C24EDE05C0D9}"/>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AFF-476B-AB17-C24EDE05C0D9}"/>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AFF-476B-AB17-C24EDE05C0D9}"/>
                </c:ext>
              </c:extLst>
            </c:dLbl>
            <c:numFmt formatCode="0.0&quot;%&quot;" sourceLinked="0"/>
            <c:spPr>
              <a:noFill/>
              <a:ln w="25375">
                <a:noFill/>
              </a:ln>
            </c:spPr>
            <c:txPr>
              <a:bodyPr/>
              <a:lstStyle/>
              <a:p>
                <a:pPr>
                  <a:defRPr sz="1330"/>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Insured</c:v>
                </c:pt>
                <c:pt idx="1">
                  <c:v>Uninsured</c:v>
                </c:pt>
              </c:strCache>
            </c:strRef>
          </c:cat>
          <c:val>
            <c:numRef>
              <c:f>Sheet1!$B$2:$C$2</c:f>
              <c:numCache>
                <c:formatCode>0.0</c:formatCode>
                <c:ptCount val="2"/>
                <c:pt idx="0">
                  <c:v>92.3</c:v>
                </c:pt>
                <c:pt idx="1">
                  <c:v>7.7</c:v>
                </c:pt>
              </c:numCache>
            </c:numRef>
          </c:val>
          <c:extLst>
            <c:ext xmlns:c16="http://schemas.microsoft.com/office/drawing/2014/chart" uri="{C3380CC4-5D6E-409C-BE32-E72D297353CC}">
              <c16:uniqueId val="{0000000A-3AFF-476B-AB17-C24EDE05C0D9}"/>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≤100% FPL</c:v>
                </c:pt>
                <c:pt idx="1">
                  <c:v>101-200% FPL</c:v>
                </c:pt>
                <c:pt idx="2">
                  <c:v>201-400% FPL </c:v>
                </c:pt>
                <c:pt idx="3">
                  <c:v>401+% FPL </c:v>
                </c:pt>
              </c:strCache>
            </c:strRef>
          </c:cat>
          <c:val>
            <c:numRef>
              <c:f>Sheet1!$B$2:$B$5</c:f>
              <c:numCache>
                <c:formatCode>0.0%</c:formatCode>
                <c:ptCount val="4"/>
                <c:pt idx="0">
                  <c:v>0.16</c:v>
                </c:pt>
                <c:pt idx="1">
                  <c:v>0.157</c:v>
                </c:pt>
                <c:pt idx="2">
                  <c:v>0.11</c:v>
                </c:pt>
                <c:pt idx="3">
                  <c:v>3.5999999999999997E-2</c:v>
                </c:pt>
              </c:numCache>
            </c:numRef>
          </c:val>
          <c:extLst>
            <c:ext xmlns:c16="http://schemas.microsoft.com/office/drawing/2014/chart" uri="{C3380CC4-5D6E-409C-BE32-E72D297353CC}">
              <c16:uniqueId val="{00000000-5FB5-40E5-9ECB-3865B2FE66E5}"/>
            </c:ext>
          </c:extLst>
        </c:ser>
        <c:ser>
          <c:idx val="1"/>
          <c:order val="1"/>
          <c:tx>
            <c:strRef>
              <c:f>Sheet1!$C$1</c:f>
              <c:strCache>
                <c:ptCount val="1"/>
                <c:pt idx="0">
                  <c:v>Children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≤100% FPL</c:v>
                </c:pt>
                <c:pt idx="1">
                  <c:v>101-200% FPL</c:v>
                </c:pt>
                <c:pt idx="2">
                  <c:v>201-400% FPL </c:v>
                </c:pt>
                <c:pt idx="3">
                  <c:v>401+% FPL </c:v>
                </c:pt>
              </c:strCache>
            </c:strRef>
          </c:cat>
          <c:val>
            <c:numRef>
              <c:f>Sheet1!$C$2:$C$5</c:f>
              <c:numCache>
                <c:formatCode>0.0%</c:formatCode>
                <c:ptCount val="4"/>
                <c:pt idx="0">
                  <c:v>6.2E-2</c:v>
                </c:pt>
                <c:pt idx="1">
                  <c:v>5.0999999999999997E-2</c:v>
                </c:pt>
                <c:pt idx="2">
                  <c:v>6.4000000000000001E-2</c:v>
                </c:pt>
                <c:pt idx="3">
                  <c:v>2.1000000000000001E-2</c:v>
                </c:pt>
              </c:numCache>
            </c:numRef>
          </c:val>
          <c:extLst>
            <c:ext xmlns:c16="http://schemas.microsoft.com/office/drawing/2014/chart" uri="{C3380CC4-5D6E-409C-BE32-E72D297353CC}">
              <c16:uniqueId val="{00000001-5FB5-40E5-9ECB-3865B2FE66E5}"/>
            </c:ext>
          </c:extLst>
        </c:ser>
        <c:dLbls>
          <c:showLegendKey val="0"/>
          <c:showVal val="0"/>
          <c:showCatName val="0"/>
          <c:showSerName val="0"/>
          <c:showPercent val="0"/>
          <c:showBubbleSize val="0"/>
        </c:dLbls>
        <c:gapWidth val="78"/>
        <c:axId val="765337647"/>
        <c:axId val="765335151"/>
      </c:barChart>
      <c:catAx>
        <c:axId val="765337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65335151"/>
        <c:crosses val="autoZero"/>
        <c:auto val="1"/>
        <c:lblAlgn val="ctr"/>
        <c:lblOffset val="100"/>
        <c:noMultiLvlLbl val="0"/>
      </c:catAx>
      <c:valAx>
        <c:axId val="765335151"/>
        <c:scaling>
          <c:orientation val="minMax"/>
        </c:scaling>
        <c:delete val="1"/>
        <c:axPos val="l"/>
        <c:numFmt formatCode="0.0%" sourceLinked="1"/>
        <c:majorTickMark val="none"/>
        <c:minorTickMark val="none"/>
        <c:tickLblPos val="nextTo"/>
        <c:crossAx val="76533764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accent1"/>
            </a:solidFill>
            <a:ln w="15666">
              <a:solidFill>
                <a:schemeClr val="tx1"/>
              </a:solidFill>
              <a:prstDash val="solid"/>
            </a:ln>
          </c:spPr>
          <c:dPt>
            <c:idx val="0"/>
            <c:bubble3D val="0"/>
            <c:spPr>
              <a:solidFill>
                <a:srgbClr val="008000"/>
              </a:solidFill>
              <a:ln w="47002">
                <a:solidFill>
                  <a:srgbClr val="FFFFFF"/>
                </a:solidFill>
                <a:prstDash val="solid"/>
              </a:ln>
            </c:spPr>
            <c:extLst>
              <c:ext xmlns:c16="http://schemas.microsoft.com/office/drawing/2014/chart" uri="{C3380CC4-5D6E-409C-BE32-E72D297353CC}">
                <c16:uniqueId val="{00000001-0B7B-40F8-969D-4F1F8251CBC1}"/>
              </c:ext>
            </c:extLst>
          </c:dPt>
          <c:dPt>
            <c:idx val="1"/>
            <c:bubble3D val="0"/>
            <c:spPr>
              <a:solidFill>
                <a:srgbClr val="008000"/>
              </a:solidFill>
              <a:ln w="47002">
                <a:solidFill>
                  <a:srgbClr val="FFFFFF"/>
                </a:solidFill>
                <a:prstDash val="solid"/>
              </a:ln>
            </c:spPr>
            <c:extLst>
              <c:ext xmlns:c16="http://schemas.microsoft.com/office/drawing/2014/chart" uri="{C3380CC4-5D6E-409C-BE32-E72D297353CC}">
                <c16:uniqueId val="{00000003-0B7B-40F8-969D-4F1F8251CBC1}"/>
              </c:ext>
            </c:extLst>
          </c:dPt>
          <c:dPt>
            <c:idx val="2"/>
            <c:bubble3D val="0"/>
            <c:spPr>
              <a:solidFill>
                <a:srgbClr val="008000"/>
              </a:solidFill>
              <a:ln w="47002">
                <a:solidFill>
                  <a:srgbClr val="FFFFFF"/>
                </a:solidFill>
                <a:prstDash val="solid"/>
              </a:ln>
            </c:spPr>
            <c:extLst>
              <c:ext xmlns:c16="http://schemas.microsoft.com/office/drawing/2014/chart" uri="{C3380CC4-5D6E-409C-BE32-E72D297353CC}">
                <c16:uniqueId val="{00000005-0B7B-40F8-969D-4F1F8251CBC1}"/>
              </c:ext>
            </c:extLst>
          </c:dPt>
          <c:dPt>
            <c:idx val="3"/>
            <c:bubble3D val="0"/>
            <c:spPr>
              <a:solidFill>
                <a:schemeClr val="accent1"/>
              </a:solidFill>
              <a:ln w="15666">
                <a:noFill/>
                <a:prstDash val="solid"/>
              </a:ln>
            </c:spPr>
            <c:extLst>
              <c:ext xmlns:c16="http://schemas.microsoft.com/office/drawing/2014/chart" uri="{C3380CC4-5D6E-409C-BE32-E72D297353CC}">
                <c16:uniqueId val="{00000007-0B7B-40F8-969D-4F1F8251CBC1}"/>
              </c:ext>
            </c:extLst>
          </c:dPt>
          <c:dPt>
            <c:idx val="4"/>
            <c:bubble3D val="0"/>
            <c:spPr>
              <a:solidFill>
                <a:schemeClr val="accent1"/>
              </a:solidFill>
              <a:ln w="15666">
                <a:solidFill>
                  <a:schemeClr val="bg1"/>
                </a:solidFill>
                <a:prstDash val="solid"/>
              </a:ln>
            </c:spPr>
            <c:extLst>
              <c:ext xmlns:c16="http://schemas.microsoft.com/office/drawing/2014/chart" uri="{C3380CC4-5D6E-409C-BE32-E72D297353CC}">
                <c16:uniqueId val="{00000009-0B7B-40F8-969D-4F1F8251CBC1}"/>
              </c:ext>
            </c:extLst>
          </c:dPt>
          <c:dLbls>
            <c:dLbl>
              <c:idx val="0"/>
              <c:layout>
                <c:manualLayout>
                  <c:x val="6.1300976802300226E-2"/>
                  <c:y val="2.314814814814809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7B-40F8-969D-4F1F8251CBC1}"/>
                </c:ext>
              </c:extLst>
            </c:dLbl>
            <c:dLbl>
              <c:idx val="1"/>
              <c:layout>
                <c:manualLayout>
                  <c:x val="4.4852632516250495E-3"/>
                  <c:y val="2.8311145218095829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7B-40F8-969D-4F1F8251CBC1}"/>
                </c:ext>
              </c:extLst>
            </c:dLbl>
            <c:dLbl>
              <c:idx val="2"/>
              <c:layout>
                <c:manualLayout>
                  <c:x val="0.45388303037241506"/>
                  <c:y val="-2.1784172153846277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1822294022617128"/>
                      <c:h val="0.19928673129221036"/>
                    </c:manualLayout>
                  </c15:layout>
                </c:ext>
                <c:ext xmlns:c16="http://schemas.microsoft.com/office/drawing/2014/chart" uri="{C3380CC4-5D6E-409C-BE32-E72D297353CC}">
                  <c16:uniqueId val="{00000005-0B7B-40F8-969D-4F1F8251CBC1}"/>
                </c:ext>
              </c:extLst>
            </c:dLbl>
            <c:dLbl>
              <c:idx val="3"/>
              <c:layout>
                <c:manualLayout>
                  <c:x val="-1.6682228130207474E-2"/>
                  <c:y val="4.841913858346110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7B-40F8-969D-4F1F8251CBC1}"/>
                </c:ext>
              </c:extLst>
            </c:dLbl>
            <c:dLbl>
              <c:idx val="4"/>
              <c:layout>
                <c:manualLayout>
                  <c:x val="-1.5577067406154199E-2"/>
                  <c:y val="0"/>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B7B-40F8-969D-4F1F8251CBC1}"/>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Sheet1!$B$1:$F$1</c:f>
              <c:strCache>
                <c:ptCount val="5"/>
                <c:pt idx="0">
                  <c:v>Part-time worker(s) only</c:v>
                </c:pt>
                <c:pt idx="1">
                  <c:v>Two full-time workers</c:v>
                </c:pt>
                <c:pt idx="2">
                  <c:v>One full-time worker</c:v>
                </c:pt>
                <c:pt idx="3">
                  <c:v>Child not living with parents</c:v>
                </c:pt>
                <c:pt idx="4">
                  <c:v>No working adults</c:v>
                </c:pt>
              </c:strCache>
            </c:strRef>
          </c:cat>
          <c:val>
            <c:numRef>
              <c:f>Sheet1!$B$2:$F$2</c:f>
              <c:numCache>
                <c:formatCode>0.0%</c:formatCode>
                <c:ptCount val="5"/>
                <c:pt idx="0">
                  <c:v>0.13100000000000001</c:v>
                </c:pt>
                <c:pt idx="1">
                  <c:v>0.156</c:v>
                </c:pt>
                <c:pt idx="2">
                  <c:v>0.53600000000000003</c:v>
                </c:pt>
                <c:pt idx="3">
                  <c:v>0.01</c:v>
                </c:pt>
                <c:pt idx="4">
                  <c:v>0.16800000000000001</c:v>
                </c:pt>
              </c:numCache>
            </c:numRef>
          </c:val>
          <c:extLst>
            <c:ext xmlns:c16="http://schemas.microsoft.com/office/drawing/2014/chart" uri="{C3380CC4-5D6E-409C-BE32-E72D297353CC}">
              <c16:uniqueId val="{0000000A-0B7B-40F8-969D-4F1F8251CBC1}"/>
            </c:ext>
          </c:extLst>
        </c:ser>
        <c:dLbls>
          <c:showLegendKey val="0"/>
          <c:showVal val="0"/>
          <c:showCatName val="0"/>
          <c:showSerName val="0"/>
          <c:showPercent val="0"/>
          <c:showBubbleSize val="0"/>
          <c:showLeaderLines val="0"/>
        </c:dLbls>
        <c:firstSliceAng val="0"/>
      </c:pieChart>
      <c:spPr>
        <a:noFill/>
        <a:ln w="25394">
          <a:noFill/>
        </a:ln>
      </c:spPr>
    </c:plotArea>
    <c:plotVisOnly val="1"/>
    <c:dispBlanksAs val="zero"/>
    <c:showDLblsOverMax val="0"/>
  </c:chart>
  <c:spPr>
    <a:noFill/>
    <a:ln>
      <a:noFill/>
    </a:ln>
  </c:spPr>
  <c:txPr>
    <a:bodyPr/>
    <a:lstStyle/>
    <a:p>
      <a:pPr>
        <a:defRPr sz="22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53720526516406"/>
          <c:y val="3.4798305656352203E-2"/>
          <c:w val="0.36576185998489413"/>
          <c:h val="0.75066513993569917"/>
        </c:manualLayout>
      </c:layout>
      <c:barChart>
        <c:barDir val="col"/>
        <c:grouping val="stacked"/>
        <c:varyColors val="0"/>
        <c:ser>
          <c:idx val="0"/>
          <c:order val="0"/>
          <c:tx>
            <c:strRef>
              <c:f>Sheet1!$A$2</c:f>
              <c:strCache>
                <c:ptCount val="1"/>
                <c:pt idx="0">
                  <c:v>≤100% FPL</c:v>
                </c:pt>
              </c:strCache>
            </c:strRef>
          </c:tx>
          <c:spPr>
            <a:solidFill>
              <a:srgbClr val="993300"/>
            </a:solidFill>
            <a:ln w="12700">
              <a:solidFill>
                <a:srgbClr val="FFFFFF"/>
              </a:solidFill>
              <a:prstDash val="solid"/>
            </a:ln>
          </c:spPr>
          <c:invertIfNegative val="0"/>
          <c:dLbls>
            <c:spPr>
              <a:noFill/>
              <a:ln>
                <a:noFill/>
              </a:ln>
              <a:effectLst/>
            </c:spPr>
            <c:txPr>
              <a:bodyPr wrap="square" lIns="38100" tIns="19050" rIns="38100" bIns="19050" anchor="ctr">
                <a:spAutoFit/>
              </a:bodyPr>
              <a:lstStyle/>
              <a:p>
                <a:pPr>
                  <a:defRPr>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Sheet1!$B$2</c:f>
              <c:numCache>
                <c:formatCode>0.0%</c:formatCode>
                <c:ptCount val="1"/>
                <c:pt idx="0">
                  <c:v>0.14299999999999999</c:v>
                </c:pt>
              </c:numCache>
            </c:numRef>
          </c:val>
          <c:extLst>
            <c:ext xmlns:c16="http://schemas.microsoft.com/office/drawing/2014/chart" uri="{C3380CC4-5D6E-409C-BE32-E72D297353CC}">
              <c16:uniqueId val="{00000001-B0CA-47E3-B506-66365B16EF97}"/>
            </c:ext>
          </c:extLst>
        </c:ser>
        <c:ser>
          <c:idx val="1"/>
          <c:order val="1"/>
          <c:tx>
            <c:strRef>
              <c:f>Sheet1!$A$3</c:f>
              <c:strCache>
                <c:ptCount val="1"/>
                <c:pt idx="0">
                  <c:v>101-138% FPL </c:v>
                </c:pt>
              </c:strCache>
            </c:strRef>
          </c:tx>
          <c:spPr>
            <a:solidFill>
              <a:srgbClr val="FFC000"/>
            </a:solidFill>
            <a:ln w="12700">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Sheet1!$B$3</c:f>
              <c:numCache>
                <c:formatCode>0.0%</c:formatCode>
                <c:ptCount val="1"/>
                <c:pt idx="0">
                  <c:v>6.0999999999999999E-2</c:v>
                </c:pt>
              </c:numCache>
            </c:numRef>
          </c:val>
          <c:extLst>
            <c:ext xmlns:c16="http://schemas.microsoft.com/office/drawing/2014/chart" uri="{C3380CC4-5D6E-409C-BE32-E72D297353CC}">
              <c16:uniqueId val="{00000002-B0CA-47E3-B506-66365B16EF97}"/>
            </c:ext>
          </c:extLst>
        </c:ser>
        <c:ser>
          <c:idx val="3"/>
          <c:order val="2"/>
          <c:tx>
            <c:strRef>
              <c:f>Sheet1!$A$4</c:f>
              <c:strCache>
                <c:ptCount val="1"/>
                <c:pt idx="0">
                  <c:v>139-200% FPL </c:v>
                </c:pt>
              </c:strCache>
            </c:strRef>
          </c:tx>
          <c:spPr>
            <a:solidFill>
              <a:srgbClr val="008000"/>
            </a:solidFill>
            <a:ln w="3175">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Sheet1!$B$4</c:f>
              <c:numCache>
                <c:formatCode>0.0%</c:formatCode>
                <c:ptCount val="1"/>
                <c:pt idx="0">
                  <c:v>0.151</c:v>
                </c:pt>
              </c:numCache>
            </c:numRef>
          </c:val>
          <c:extLst>
            <c:ext xmlns:c16="http://schemas.microsoft.com/office/drawing/2014/chart" uri="{C3380CC4-5D6E-409C-BE32-E72D297353CC}">
              <c16:uniqueId val="{00000003-B0CA-47E3-B506-66365B16EF97}"/>
            </c:ext>
          </c:extLst>
        </c:ser>
        <c:ser>
          <c:idx val="2"/>
          <c:order val="3"/>
          <c:tx>
            <c:strRef>
              <c:f>Sheet1!$A$5</c:f>
              <c:strCache>
                <c:ptCount val="1"/>
                <c:pt idx="0">
                  <c:v>201-250% FPL </c:v>
                </c:pt>
              </c:strCache>
            </c:strRef>
          </c:tx>
          <c:spPr>
            <a:solidFill>
              <a:srgbClr val="99CCFF"/>
            </a:solidFill>
            <a:ln w="12700">
              <a:solidFill>
                <a:srgbClr val="FFFFFF"/>
              </a:solidFill>
              <a:prstDash val="solid"/>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Sheet1!$B$5</c:f>
              <c:numCache>
                <c:formatCode>0.0%</c:formatCode>
                <c:ptCount val="1"/>
                <c:pt idx="0">
                  <c:v>0.122</c:v>
                </c:pt>
              </c:numCache>
            </c:numRef>
          </c:val>
          <c:extLst>
            <c:ext xmlns:c16="http://schemas.microsoft.com/office/drawing/2014/chart" uri="{C3380CC4-5D6E-409C-BE32-E72D297353CC}">
              <c16:uniqueId val="{00000004-B0CA-47E3-B506-66365B16EF97}"/>
            </c:ext>
          </c:extLst>
        </c:ser>
        <c:ser>
          <c:idx val="4"/>
          <c:order val="4"/>
          <c:tx>
            <c:strRef>
              <c:f>Sheet1!$A$6</c:f>
              <c:strCache>
                <c:ptCount val="1"/>
                <c:pt idx="0">
                  <c:v>251-300% FPL </c:v>
                </c:pt>
              </c:strCache>
            </c:strRef>
          </c:tx>
          <c:spPr>
            <a:ln w="12700">
              <a:solidFill>
                <a:schemeClr val="bg1"/>
              </a:solid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Sheet1!$B$6</c:f>
              <c:numCache>
                <c:formatCode>0.0%</c:formatCode>
                <c:ptCount val="1"/>
                <c:pt idx="0">
                  <c:v>0.124</c:v>
                </c:pt>
              </c:numCache>
            </c:numRef>
          </c:val>
          <c:extLst>
            <c:ext xmlns:c16="http://schemas.microsoft.com/office/drawing/2014/chart" uri="{C3380CC4-5D6E-409C-BE32-E72D297353CC}">
              <c16:uniqueId val="{00000005-B0CA-47E3-B506-66365B16EF97}"/>
            </c:ext>
          </c:extLst>
        </c:ser>
        <c:ser>
          <c:idx val="5"/>
          <c:order val="5"/>
          <c:tx>
            <c:strRef>
              <c:f>Sheet1!$A$7</c:f>
              <c:strCache>
                <c:ptCount val="1"/>
                <c:pt idx="0">
                  <c:v>301-400% FPL </c:v>
                </c:pt>
              </c:strCache>
            </c:strRef>
          </c:tx>
          <c:spPr>
            <a:solidFill>
              <a:srgbClr val="002060"/>
            </a:solidFill>
            <a:ln w="12700">
              <a:solidFill>
                <a:schemeClr val="bg1"/>
              </a:solidFill>
            </a:ln>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Sheet1!$B$7</c:f>
              <c:numCache>
                <c:formatCode>0.0%</c:formatCode>
                <c:ptCount val="1"/>
                <c:pt idx="0">
                  <c:v>0.156</c:v>
                </c:pt>
              </c:numCache>
            </c:numRef>
          </c:val>
          <c:extLst>
            <c:ext xmlns:c16="http://schemas.microsoft.com/office/drawing/2014/chart" uri="{C3380CC4-5D6E-409C-BE32-E72D297353CC}">
              <c16:uniqueId val="{00000007-B0CA-47E3-B506-66365B16EF97}"/>
            </c:ext>
          </c:extLst>
        </c:ser>
        <c:ser>
          <c:idx val="6"/>
          <c:order val="6"/>
          <c:tx>
            <c:strRef>
              <c:f>Sheet1!$A$8</c:f>
              <c:strCache>
                <c:ptCount val="1"/>
                <c:pt idx="0">
                  <c:v>401+% FPL </c:v>
                </c:pt>
              </c:strCache>
            </c:strRef>
          </c:tx>
          <c:spPr>
            <a:ln w="12700">
              <a:solidFill>
                <a:srgbClr val="FFFFFF"/>
              </a:solid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f>
              <c:strCache>
                <c:ptCount val="1"/>
                <c:pt idx="0">
                  <c:v>Full-time workers and
their families</c:v>
                </c:pt>
              </c:strCache>
            </c:strRef>
          </c:cat>
          <c:val>
            <c:numRef>
              <c:f>Sheet1!$B$8</c:f>
              <c:numCache>
                <c:formatCode>0.0%</c:formatCode>
                <c:ptCount val="1"/>
                <c:pt idx="0">
                  <c:v>0.24399999999999999</c:v>
                </c:pt>
              </c:numCache>
            </c:numRef>
          </c:val>
          <c:extLst>
            <c:ext xmlns:c16="http://schemas.microsoft.com/office/drawing/2014/chart" uri="{C3380CC4-5D6E-409C-BE32-E72D297353CC}">
              <c16:uniqueId val="{00000000-19BD-4B4C-8BA1-29D18D3C8AF8}"/>
            </c:ext>
          </c:extLst>
        </c:ser>
        <c:dLbls>
          <c:dLblPos val="ctr"/>
          <c:showLegendKey val="0"/>
          <c:showVal val="1"/>
          <c:showCatName val="0"/>
          <c:showSerName val="0"/>
          <c:showPercent val="0"/>
          <c:showBubbleSize val="0"/>
        </c:dLbls>
        <c:gapWidth val="50"/>
        <c:overlap val="100"/>
        <c:axId val="875919584"/>
        <c:axId val="875915232"/>
      </c:barChart>
      <c:catAx>
        <c:axId val="875919584"/>
        <c:scaling>
          <c:orientation val="minMax"/>
        </c:scaling>
        <c:delete val="0"/>
        <c:axPos val="b"/>
        <c:numFmt formatCode="General" sourceLinked="1"/>
        <c:majorTickMark val="out"/>
        <c:minorTickMark val="none"/>
        <c:tickLblPos val="nextTo"/>
        <c:spPr>
          <a:ln w="3610">
            <a:solidFill>
              <a:schemeClr val="tx1"/>
            </a:solidFill>
            <a:prstDash val="solid"/>
          </a:ln>
        </c:spPr>
        <c:txPr>
          <a:bodyPr rot="0" vert="horz"/>
          <a:lstStyle/>
          <a:p>
            <a:pPr>
              <a:defRPr/>
            </a:pPr>
            <a:endParaRPr lang="en-US"/>
          </a:p>
        </c:txPr>
        <c:crossAx val="875915232"/>
        <c:crosses val="autoZero"/>
        <c:auto val="1"/>
        <c:lblAlgn val="ctr"/>
        <c:lblOffset val="100"/>
        <c:tickLblSkip val="1"/>
        <c:tickMarkSkip val="1"/>
        <c:noMultiLvlLbl val="0"/>
      </c:catAx>
      <c:valAx>
        <c:axId val="875915232"/>
        <c:scaling>
          <c:orientation val="minMax"/>
          <c:max val="1"/>
        </c:scaling>
        <c:delete val="1"/>
        <c:axPos val="l"/>
        <c:numFmt formatCode="0%" sourceLinked="0"/>
        <c:majorTickMark val="out"/>
        <c:minorTickMark val="none"/>
        <c:tickLblPos val="nextTo"/>
        <c:crossAx val="875919584"/>
        <c:crosses val="autoZero"/>
        <c:crossBetween val="between"/>
        <c:majorUnit val="0.25"/>
      </c:valAx>
      <c:spPr>
        <a:noFill/>
        <a:ln w="25381">
          <a:noFill/>
        </a:ln>
      </c:spPr>
    </c:plotArea>
    <c:legend>
      <c:legendPos val="r"/>
      <c:layout>
        <c:manualLayout>
          <c:xMode val="edge"/>
          <c:yMode val="edge"/>
          <c:x val="0.68420589185366154"/>
          <c:y val="2.7881136327855185E-2"/>
          <c:w val="0.20056465716554017"/>
          <c:h val="0.74888879118011242"/>
        </c:manualLayout>
      </c:layout>
      <c:overlay val="0"/>
      <c:spPr>
        <a:noFill/>
        <a:ln>
          <a:solidFill>
            <a:schemeClr val="tx1"/>
          </a:solidFill>
        </a:ln>
        <a:effectLst>
          <a:glow>
            <a:schemeClr val="accent1">
              <a:alpha val="40000"/>
            </a:schemeClr>
          </a:glow>
        </a:effectLst>
      </c:spPr>
    </c:legend>
    <c:plotVisOnly val="1"/>
    <c:dispBlanksAs val="gap"/>
    <c:showDLblsOverMax val="0"/>
  </c:chart>
  <c:spPr>
    <a:noFill/>
    <a:ln>
      <a:noFill/>
    </a:ln>
  </c:spPr>
  <c:txPr>
    <a:bodyPr/>
    <a:lstStyle/>
    <a:p>
      <a:pPr>
        <a:defRPr sz="1600" b="1" i="0" u="none" strike="noStrike" baseline="0">
          <a:solidFill>
            <a:schemeClr val="tx1"/>
          </a:solidFill>
          <a:latin typeface="Arial" panose="020B0604020202020204" pitchFamily="34" charset="0"/>
          <a:ea typeface="Times New Roman"/>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092748798713924"/>
          <c:y val="9.5902697010201293E-2"/>
          <c:w val="0.51203672059222238"/>
          <c:h val="0.80151402054990073"/>
        </c:manualLayout>
      </c:layout>
      <c:pieChart>
        <c:varyColors val="1"/>
        <c:ser>
          <c:idx val="0"/>
          <c:order val="0"/>
          <c:spPr>
            <a:solidFill>
              <a:schemeClr val="accent1"/>
            </a:solidFill>
            <a:ln w="12727">
              <a:solidFill>
                <a:srgbClr val="FFFFFF"/>
              </a:solidFill>
              <a:prstDash val="solid"/>
            </a:ln>
          </c:spPr>
          <c:dPt>
            <c:idx val="0"/>
            <c:bubble3D val="0"/>
            <c:spPr>
              <a:solidFill>
                <a:srgbClr val="993300"/>
              </a:solidFill>
              <a:ln w="25455">
                <a:solidFill>
                  <a:srgbClr val="FFFFFF"/>
                </a:solidFill>
                <a:prstDash val="solid"/>
              </a:ln>
            </c:spPr>
            <c:extLst>
              <c:ext xmlns:c16="http://schemas.microsoft.com/office/drawing/2014/chart" uri="{C3380CC4-5D6E-409C-BE32-E72D297353CC}">
                <c16:uniqueId val="{00000001-9F13-4D03-AD84-B9477BBD14FE}"/>
              </c:ext>
            </c:extLst>
          </c:dPt>
          <c:dPt>
            <c:idx val="1"/>
            <c:bubble3D val="0"/>
            <c:spPr>
              <a:solidFill>
                <a:srgbClr val="FFCC00"/>
              </a:solidFill>
              <a:ln w="25455">
                <a:solidFill>
                  <a:srgbClr val="FFFFFF"/>
                </a:solidFill>
                <a:prstDash val="solid"/>
              </a:ln>
            </c:spPr>
            <c:extLst>
              <c:ext xmlns:c16="http://schemas.microsoft.com/office/drawing/2014/chart" uri="{C3380CC4-5D6E-409C-BE32-E72D297353CC}">
                <c16:uniqueId val="{00000003-9F13-4D03-AD84-B9477BBD14FE}"/>
              </c:ext>
            </c:extLst>
          </c:dPt>
          <c:dPt>
            <c:idx val="2"/>
            <c:bubble3D val="0"/>
            <c:spPr>
              <a:solidFill>
                <a:srgbClr val="008000"/>
              </a:solidFill>
              <a:ln w="25455">
                <a:solidFill>
                  <a:srgbClr val="FFFFFF"/>
                </a:solidFill>
                <a:prstDash val="solid"/>
              </a:ln>
            </c:spPr>
            <c:extLst>
              <c:ext xmlns:c16="http://schemas.microsoft.com/office/drawing/2014/chart" uri="{C3380CC4-5D6E-409C-BE32-E72D297353CC}">
                <c16:uniqueId val="{00000005-9F13-4D03-AD84-B9477BBD14FE}"/>
              </c:ext>
            </c:extLst>
          </c:dPt>
          <c:dPt>
            <c:idx val="3"/>
            <c:bubble3D val="0"/>
            <c:spPr>
              <a:solidFill>
                <a:srgbClr val="99CCFF"/>
              </a:solidFill>
              <a:ln w="25455">
                <a:solidFill>
                  <a:srgbClr val="FFFFFF"/>
                </a:solidFill>
                <a:prstDash val="solid"/>
              </a:ln>
            </c:spPr>
            <c:extLst>
              <c:ext xmlns:c16="http://schemas.microsoft.com/office/drawing/2014/chart" uri="{C3380CC4-5D6E-409C-BE32-E72D297353CC}">
                <c16:uniqueId val="{00000007-9F13-4D03-AD84-B9477BBD14FE}"/>
              </c:ext>
            </c:extLst>
          </c:dPt>
          <c:dPt>
            <c:idx val="4"/>
            <c:bubble3D val="0"/>
            <c:spPr>
              <a:solidFill>
                <a:srgbClr val="000080"/>
              </a:solidFill>
              <a:ln w="12727">
                <a:solidFill>
                  <a:srgbClr val="FFFFFF"/>
                </a:solidFill>
                <a:prstDash val="solid"/>
              </a:ln>
            </c:spPr>
            <c:extLst>
              <c:ext xmlns:c16="http://schemas.microsoft.com/office/drawing/2014/chart" uri="{C3380CC4-5D6E-409C-BE32-E72D297353CC}">
                <c16:uniqueId val="{00000009-9F13-4D03-AD84-B9477BBD14FE}"/>
              </c:ext>
            </c:extLst>
          </c:dPt>
          <c:dLbls>
            <c:dLbl>
              <c:idx val="1"/>
              <c:layout>
                <c:manualLayout>
                  <c:x val="-5.6445052314238596E-2"/>
                  <c:y val="-3.088802671449491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13-4D03-AD84-B9477BBD14FE}"/>
                </c:ext>
              </c:extLst>
            </c:dLbl>
            <c:dLbl>
              <c:idx val="2"/>
              <c:layout>
                <c:manualLayout>
                  <c:x val="0"/>
                  <c:y val="6.1776188547216927E-2"/>
                </c:manualLayout>
              </c:layout>
              <c:spPr>
                <a:noFill/>
                <a:ln>
                  <a:noFill/>
                </a:ln>
                <a:effectLst/>
              </c:spPr>
              <c:txPr>
                <a:bodyPr wrap="square" lIns="38100" tIns="19050" rIns="38100" bIns="19050" anchor="ctr">
                  <a:noAutofit/>
                </a:bodyPr>
                <a:lstStyle/>
                <a:p>
                  <a:pPr>
                    <a:defRPr sz="1200" b="0">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9250468851203015"/>
                      <c:h val="0.33808661240498816"/>
                    </c:manualLayout>
                  </c15:layout>
                </c:ext>
                <c:ext xmlns:c16="http://schemas.microsoft.com/office/drawing/2014/chart" uri="{C3380CC4-5D6E-409C-BE32-E72D297353CC}">
                  <c16:uniqueId val="{00000005-9F13-4D03-AD84-B9477BBD14FE}"/>
                </c:ext>
              </c:extLst>
            </c:dLbl>
            <c:dLbl>
              <c:idx val="3"/>
              <c:layout>
                <c:manualLayout>
                  <c:x val="-2.1289937872258729E-2"/>
                  <c:y val="6.6897060172357456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3826324967260332"/>
                      <c:h val="0.29343625378770172"/>
                    </c:manualLayout>
                  </c15:layout>
                </c:ext>
                <c:ext xmlns:c16="http://schemas.microsoft.com/office/drawing/2014/chart" uri="{C3380CC4-5D6E-409C-BE32-E72D297353CC}">
                  <c16:uniqueId val="{00000007-9F13-4D03-AD84-B9477BBD14FE}"/>
                </c:ext>
              </c:extLst>
            </c:dLbl>
            <c:dLbl>
              <c:idx val="4"/>
              <c:layout>
                <c:manualLayout>
                  <c:x val="-6.4842689841777194E-4"/>
                  <c:y val="3.431839082824832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3712892976454278"/>
                      <c:h val="0.29686825675597889"/>
                    </c:manualLayout>
                  </c15:layout>
                </c:ext>
                <c:ext xmlns:c16="http://schemas.microsoft.com/office/drawing/2014/chart" uri="{C3380CC4-5D6E-409C-BE32-E72D297353CC}">
                  <c16:uniqueId val="{00000009-9F13-4D03-AD84-B9477BBD14FE}"/>
                </c:ext>
              </c:extLst>
            </c:dLbl>
            <c:spPr>
              <a:noFill/>
              <a:ln>
                <a:noFill/>
              </a:ln>
              <a:effectLst/>
            </c:spPr>
            <c:txPr>
              <a:bodyPr wrap="square" lIns="38100" tIns="19050" rIns="38100" bIns="19050" anchor="ctr">
                <a:spAutoFit/>
              </a:bodyPr>
              <a:lstStyle/>
              <a:p>
                <a:pPr>
                  <a:defRPr sz="1200" b="0">
                    <a:latin typeface="Arial" panose="020B0604020202020204" pitchFamily="34" charset="0"/>
                    <a:cs typeface="Arial" panose="020B0604020202020204" pitchFamily="34" charset="0"/>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Sheet1!$A$1:$E$1</c:f>
              <c:strCache>
                <c:ptCount val="5"/>
                <c:pt idx="0">
                  <c:v>White</c:v>
                </c:pt>
                <c:pt idx="1">
                  <c:v>Hispanic</c:v>
                </c:pt>
                <c:pt idx="2">
                  <c:v>Other/Multiple</c:v>
                </c:pt>
                <c:pt idx="3">
                  <c:v>Asian/Pacific Islander</c:v>
                </c:pt>
                <c:pt idx="4">
                  <c:v>Black or African American</c:v>
                </c:pt>
              </c:strCache>
            </c:strRef>
          </c:cat>
          <c:val>
            <c:numRef>
              <c:f>Sheet1!$A$2:$E$2</c:f>
              <c:numCache>
                <c:formatCode>0.0%</c:formatCode>
                <c:ptCount val="5"/>
                <c:pt idx="0">
                  <c:v>0.378</c:v>
                </c:pt>
                <c:pt idx="1">
                  <c:v>0.30499999999999999</c:v>
                </c:pt>
                <c:pt idx="2">
                  <c:v>6.4000000000000001E-2</c:v>
                </c:pt>
                <c:pt idx="3">
                  <c:v>6.3E-2</c:v>
                </c:pt>
                <c:pt idx="4">
                  <c:v>0.19</c:v>
                </c:pt>
              </c:numCache>
            </c:numRef>
          </c:val>
          <c:extLst>
            <c:ext xmlns:c16="http://schemas.microsoft.com/office/drawing/2014/chart" uri="{C3380CC4-5D6E-409C-BE32-E72D297353CC}">
              <c16:uniqueId val="{0000000A-9F13-4D03-AD84-B9477BBD14FE}"/>
            </c:ext>
          </c:extLst>
        </c:ser>
        <c:dLbls>
          <c:showLegendKey val="0"/>
          <c:showVal val="0"/>
          <c:showCatName val="0"/>
          <c:showSerName val="0"/>
          <c:showPercent val="0"/>
          <c:showBubbleSize val="0"/>
          <c:showLeaderLines val="0"/>
        </c:dLbls>
        <c:firstSliceAng val="0"/>
      </c:pieChart>
      <c:spPr>
        <a:noFill/>
        <a:ln w="25380">
          <a:noFill/>
        </a:ln>
      </c:spPr>
    </c:plotArea>
    <c:plotVisOnly val="1"/>
    <c:dispBlanksAs val="zero"/>
    <c:showDLblsOverMax val="0"/>
  </c:chart>
  <c:spPr>
    <a:noFill/>
    <a:ln>
      <a:noFill/>
    </a:ln>
  </c:spPr>
  <c:txPr>
    <a:bodyPr/>
    <a:lstStyle/>
    <a:p>
      <a:pPr>
        <a:defRPr sz="1805" b="1" i="0" u="none" strike="noStrike" baseline="0">
          <a:solidFill>
            <a:schemeClr val="tx1"/>
          </a:solidFill>
          <a:latin typeface="+mj-lt"/>
          <a:ea typeface="Times New Roman"/>
          <a:cs typeface="Times New Roman"/>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White</c:v>
                </c:pt>
              </c:strCache>
            </c:strRef>
          </c:tx>
          <c:spPr>
            <a:solidFill>
              <a:srgbClr val="C00000"/>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17C4-46A5-9A8E-36C1D6CCB6FE}"/>
              </c:ext>
            </c:extLst>
          </c:dPt>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Sheet1!$B$2</c:f>
              <c:numCache>
                <c:formatCode>0.0%</c:formatCode>
                <c:ptCount val="1"/>
                <c:pt idx="0">
                  <c:v>5.1999999999999998E-2</c:v>
                </c:pt>
              </c:numCache>
            </c:numRef>
          </c:val>
          <c:extLst>
            <c:ext xmlns:c16="http://schemas.microsoft.com/office/drawing/2014/chart" uri="{C3380CC4-5D6E-409C-BE32-E72D297353CC}">
              <c16:uniqueId val="{00000002-17C4-46A5-9A8E-36C1D6CCB6FE}"/>
            </c:ext>
          </c:extLst>
        </c:ser>
        <c:ser>
          <c:idx val="1"/>
          <c:order val="1"/>
          <c:tx>
            <c:strRef>
              <c:f>Sheet1!$C$1</c:f>
              <c:strCache>
                <c:ptCount val="1"/>
                <c:pt idx="0">
                  <c:v>Black or African American </c:v>
                </c:pt>
              </c:strCache>
            </c:strRef>
          </c:tx>
          <c:spPr>
            <a:solidFill>
              <a:srgbClr val="00008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Sheet1!$C$2</c:f>
              <c:numCache>
                <c:formatCode>0.0%</c:formatCode>
                <c:ptCount val="1"/>
                <c:pt idx="0">
                  <c:v>7.9000000000000001E-2</c:v>
                </c:pt>
              </c:numCache>
            </c:numRef>
          </c:val>
          <c:extLst>
            <c:ext xmlns:c16="http://schemas.microsoft.com/office/drawing/2014/chart" uri="{C3380CC4-5D6E-409C-BE32-E72D297353CC}">
              <c16:uniqueId val="{00000003-17C4-46A5-9A8E-36C1D6CCB6FE}"/>
            </c:ext>
          </c:extLst>
        </c:ser>
        <c:ser>
          <c:idx val="2"/>
          <c:order val="2"/>
          <c:tx>
            <c:strRef>
              <c:f>Sheet1!$D$1</c:f>
              <c:strCache>
                <c:ptCount val="1"/>
                <c:pt idx="0">
                  <c:v>Hispanic </c:v>
                </c:pt>
              </c:strCache>
            </c:strRef>
          </c:tx>
          <c:spPr>
            <a:solidFill>
              <a:srgbClr val="FFCC0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Sheet1!$D$2</c:f>
              <c:numCache>
                <c:formatCode>0.0%</c:formatCode>
                <c:ptCount val="1"/>
                <c:pt idx="0">
                  <c:v>0.21199999999999999</c:v>
                </c:pt>
              </c:numCache>
            </c:numRef>
          </c:val>
          <c:extLst>
            <c:ext xmlns:c16="http://schemas.microsoft.com/office/drawing/2014/chart" uri="{C3380CC4-5D6E-409C-BE32-E72D297353CC}">
              <c16:uniqueId val="{00000004-17C4-46A5-9A8E-36C1D6CCB6FE}"/>
            </c:ext>
          </c:extLst>
        </c:ser>
        <c:ser>
          <c:idx val="3"/>
          <c:order val="3"/>
          <c:tx>
            <c:strRef>
              <c:f>Sheet1!$E$1</c:f>
              <c:strCache>
                <c:ptCount val="1"/>
                <c:pt idx="0">
                  <c:v>Asian/Pacific Islander </c:v>
                </c:pt>
              </c:strCache>
            </c:strRef>
          </c:tx>
          <c:spPr>
            <a:solidFill>
              <a:srgbClr val="99CCFF"/>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Sheet1!$E$2</c:f>
              <c:numCache>
                <c:formatCode>0.0%</c:formatCode>
                <c:ptCount val="1"/>
                <c:pt idx="0">
                  <c:v>6.6000000000000003E-2</c:v>
                </c:pt>
              </c:numCache>
            </c:numRef>
          </c:val>
          <c:extLst>
            <c:ext xmlns:c16="http://schemas.microsoft.com/office/drawing/2014/chart" uri="{C3380CC4-5D6E-409C-BE32-E72D297353CC}">
              <c16:uniqueId val="{00000005-17C4-46A5-9A8E-36C1D6CCB6FE}"/>
            </c:ext>
          </c:extLst>
        </c:ser>
        <c:ser>
          <c:idx val="4"/>
          <c:order val="4"/>
          <c:tx>
            <c:strRef>
              <c:f>Sheet1!$F$1</c:f>
              <c:strCache>
                <c:ptCount val="1"/>
                <c:pt idx="0">
                  <c:v>Other/multiple </c:v>
                </c:pt>
              </c:strCache>
            </c:strRef>
          </c:tx>
          <c:spPr>
            <a:solidFill>
              <a:srgbClr val="00800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 Uninsured by Race/Ethnicity</c:v>
                </c:pt>
              </c:strCache>
            </c:strRef>
          </c:cat>
          <c:val>
            <c:numRef>
              <c:f>Sheet1!$F$2</c:f>
              <c:numCache>
                <c:formatCode>0.0%</c:formatCode>
                <c:ptCount val="1"/>
                <c:pt idx="0">
                  <c:v>7.1999999999999995E-2</c:v>
                </c:pt>
              </c:numCache>
            </c:numRef>
          </c:val>
          <c:extLst>
            <c:ext xmlns:c16="http://schemas.microsoft.com/office/drawing/2014/chart" uri="{C3380CC4-5D6E-409C-BE32-E72D297353CC}">
              <c16:uniqueId val="{00000006-17C4-46A5-9A8E-36C1D6CCB6FE}"/>
            </c:ext>
          </c:extLst>
        </c:ser>
        <c:dLbls>
          <c:dLblPos val="outEnd"/>
          <c:showLegendKey val="0"/>
          <c:showVal val="1"/>
          <c:showCatName val="0"/>
          <c:showSerName val="0"/>
          <c:showPercent val="0"/>
          <c:showBubbleSize val="0"/>
        </c:dLbls>
        <c:gapWidth val="250"/>
        <c:overlap val="-10"/>
        <c:axId val="879929840"/>
        <c:axId val="879932016"/>
      </c:barChart>
      <c:catAx>
        <c:axId val="87992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79932016"/>
        <c:crosses val="autoZero"/>
        <c:auto val="1"/>
        <c:lblAlgn val="ctr"/>
        <c:lblOffset val="100"/>
        <c:noMultiLvlLbl val="0"/>
      </c:catAx>
      <c:valAx>
        <c:axId val="879932016"/>
        <c:scaling>
          <c:orientation val="minMax"/>
        </c:scaling>
        <c:delete val="1"/>
        <c:axPos val="l"/>
        <c:numFmt formatCode="0%" sourceLinked="0"/>
        <c:majorTickMark val="none"/>
        <c:minorTickMark val="none"/>
        <c:tickLblPos val="nextTo"/>
        <c:crossAx val="87992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Insured nonelderly adults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Regular provider</c:v>
                </c:pt>
                <c:pt idx="1">
                  <c:v>Routine checkup</c:v>
                </c:pt>
                <c:pt idx="2">
                  <c:v>Unmet needs due to cost</c:v>
                </c:pt>
                <c:pt idx="3">
                  <c:v>Flu shot</c:v>
                </c:pt>
                <c:pt idx="4">
                  <c:v>Had a dental visit</c:v>
                </c:pt>
                <c:pt idx="5">
                  <c:v>Lost any permanent teeth</c:v>
                </c:pt>
              </c:strCache>
            </c:strRef>
          </c:cat>
          <c:val>
            <c:numRef>
              <c:f>Sheet1!$B$2:$B$7</c:f>
              <c:numCache>
                <c:formatCode>0.0%</c:formatCode>
                <c:ptCount val="6"/>
                <c:pt idx="0">
                  <c:v>0.85499999999999998</c:v>
                </c:pt>
                <c:pt idx="1">
                  <c:v>0.77400000000000002</c:v>
                </c:pt>
                <c:pt idx="2">
                  <c:v>8.5999999999999993E-2</c:v>
                </c:pt>
                <c:pt idx="3">
                  <c:v>0.44900000000000001</c:v>
                </c:pt>
                <c:pt idx="4">
                  <c:v>0.70299999999999996</c:v>
                </c:pt>
                <c:pt idx="5">
                  <c:v>0.29799999999999999</c:v>
                </c:pt>
              </c:numCache>
            </c:numRef>
          </c:val>
          <c:extLst>
            <c:ext xmlns:c16="http://schemas.microsoft.com/office/drawing/2014/chart" uri="{C3380CC4-5D6E-409C-BE32-E72D297353CC}">
              <c16:uniqueId val="{00000000-5491-4B54-8ABB-0A8F300E5829}"/>
            </c:ext>
          </c:extLst>
        </c:ser>
        <c:ser>
          <c:idx val="1"/>
          <c:order val="1"/>
          <c:tx>
            <c:strRef>
              <c:f>Sheet1!$C$1</c:f>
              <c:strCache>
                <c:ptCount val="1"/>
                <c:pt idx="0">
                  <c:v>Uninsured nonelderly adults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Regular provider</c:v>
                </c:pt>
                <c:pt idx="1">
                  <c:v>Routine checkup</c:v>
                </c:pt>
                <c:pt idx="2">
                  <c:v>Unmet needs due to cost</c:v>
                </c:pt>
                <c:pt idx="3">
                  <c:v>Flu shot</c:v>
                </c:pt>
                <c:pt idx="4">
                  <c:v>Had a dental visit</c:v>
                </c:pt>
                <c:pt idx="5">
                  <c:v>Lost any permanent teeth</c:v>
                </c:pt>
              </c:strCache>
            </c:strRef>
          </c:cat>
          <c:val>
            <c:numRef>
              <c:f>Sheet1!$C$2:$C$7</c:f>
              <c:numCache>
                <c:formatCode>0.0%</c:formatCode>
                <c:ptCount val="6"/>
                <c:pt idx="0">
                  <c:v>0.35299999999999998</c:v>
                </c:pt>
                <c:pt idx="1">
                  <c:v>0.502</c:v>
                </c:pt>
                <c:pt idx="2">
                  <c:v>0.42099999999999999</c:v>
                </c:pt>
                <c:pt idx="3">
                  <c:v>0.111</c:v>
                </c:pt>
                <c:pt idx="4">
                  <c:v>0.38700000000000001</c:v>
                </c:pt>
                <c:pt idx="5">
                  <c:v>0.40100000000000002</c:v>
                </c:pt>
              </c:numCache>
            </c:numRef>
          </c:val>
          <c:extLst>
            <c:ext xmlns:c16="http://schemas.microsoft.com/office/drawing/2014/chart" uri="{C3380CC4-5D6E-409C-BE32-E72D297353CC}">
              <c16:uniqueId val="{00000001-5491-4B54-8ABB-0A8F300E5829}"/>
            </c:ext>
          </c:extLst>
        </c:ser>
        <c:dLbls>
          <c:showLegendKey val="0"/>
          <c:showVal val="0"/>
          <c:showCatName val="0"/>
          <c:showSerName val="0"/>
          <c:showPercent val="0"/>
          <c:showBubbleSize val="0"/>
        </c:dLbls>
        <c:gapWidth val="219"/>
        <c:overlap val="-27"/>
        <c:axId val="1459137840"/>
        <c:axId val="1459115280"/>
      </c:barChart>
      <c:catAx>
        <c:axId val="145913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59115280"/>
        <c:crosses val="autoZero"/>
        <c:auto val="1"/>
        <c:lblAlgn val="ctr"/>
        <c:lblOffset val="100"/>
        <c:noMultiLvlLbl val="0"/>
      </c:catAx>
      <c:valAx>
        <c:axId val="1459115280"/>
        <c:scaling>
          <c:orientation val="minMax"/>
        </c:scaling>
        <c:delete val="1"/>
        <c:axPos val="l"/>
        <c:numFmt formatCode="0.0%" sourceLinked="1"/>
        <c:majorTickMark val="none"/>
        <c:minorTickMark val="none"/>
        <c:tickLblPos val="nextTo"/>
        <c:crossAx val="1459137840"/>
        <c:crosses val="autoZero"/>
        <c:crossBetween val="between"/>
      </c:valAx>
      <c:spPr>
        <a:noFill/>
        <a:ln>
          <a:noFill/>
        </a:ln>
        <a:effectLst/>
      </c:spPr>
    </c:plotArea>
    <c:legend>
      <c:legendPos val="t"/>
      <c:layout>
        <c:manualLayout>
          <c:xMode val="edge"/>
          <c:yMode val="edge"/>
          <c:x val="0.16381949122290032"/>
          <c:y val="4.7812079703113339E-2"/>
          <c:w val="0.66924607824345927"/>
          <c:h val="6.419854060214985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B443-4147-A36D-F72BA8B56501}"/>
              </c:ext>
            </c:extLst>
          </c:dPt>
          <c:dPt>
            <c:idx val="1"/>
            <c:bubble3D val="0"/>
            <c:extLst>
              <c:ext xmlns:c16="http://schemas.microsoft.com/office/drawing/2014/chart" uri="{C3380CC4-5D6E-409C-BE32-E72D297353CC}">
                <c16:uniqueId val="{00000002-B443-4147-A36D-F72BA8B56501}"/>
              </c:ext>
            </c:extLst>
          </c:dPt>
          <c:cat>
            <c:strRef>
              <c:f>Sheet1!$B$1:$C$1</c:f>
              <c:strCache>
                <c:ptCount val="2"/>
                <c:pt idx="0">
                  <c:v>Adults</c:v>
                </c:pt>
                <c:pt idx="1">
                  <c:v>Children</c:v>
                </c:pt>
              </c:strCache>
            </c:strRef>
          </c:cat>
          <c:val>
            <c:numRef>
              <c:f>Sheet1!$B$3:$C$3</c:f>
              <c:numCache>
                <c:formatCode>General</c:formatCode>
                <c:ptCount val="2"/>
              </c:numCache>
            </c:numRef>
          </c:val>
          <c:extLst>
            <c:ext xmlns:c16="http://schemas.microsoft.com/office/drawing/2014/chart" uri="{C3380CC4-5D6E-409C-BE32-E72D297353CC}">
              <c16:uniqueId val="{00000003-B443-4147-A36D-F72BA8B56501}"/>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78A933"/>
              </a:solidFill>
              <a:ln w="25375">
                <a:solidFill>
                  <a:srgbClr val="FFFFFF"/>
                </a:solidFill>
                <a:prstDash val="solid"/>
              </a:ln>
            </c:spPr>
            <c:extLst>
              <c:ext xmlns:c16="http://schemas.microsoft.com/office/drawing/2014/chart" uri="{C3380CC4-5D6E-409C-BE32-E72D297353CC}">
                <c16:uniqueId val="{00000005-B443-4147-A36D-F72BA8B56501}"/>
              </c:ext>
            </c:extLst>
          </c:dPt>
          <c:dPt>
            <c:idx val="1"/>
            <c:bubble3D val="0"/>
            <c:spPr>
              <a:solidFill>
                <a:srgbClr val="3344C5"/>
              </a:solidFill>
              <a:ln w="25375">
                <a:solidFill>
                  <a:srgbClr val="FFFFFF"/>
                </a:solidFill>
                <a:prstDash val="solid"/>
              </a:ln>
            </c:spPr>
            <c:extLst>
              <c:ext xmlns:c16="http://schemas.microsoft.com/office/drawing/2014/chart" uri="{C3380CC4-5D6E-409C-BE32-E72D297353CC}">
                <c16:uniqueId val="{00000007-B443-4147-A36D-F72BA8B56501}"/>
              </c:ext>
            </c:extLst>
          </c:dPt>
          <c:dLbls>
            <c:dLbl>
              <c:idx val="0"/>
              <c:layout>
                <c:manualLayout>
                  <c:x val="0.13193914558054501"/>
                  <c:y val="-0.4989541598968070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43-4147-A36D-F72BA8B56501}"/>
                </c:ext>
              </c:extLst>
            </c:dLbl>
            <c:dLbl>
              <c:idx val="1"/>
              <c:layout>
                <c:manualLayout>
                  <c:x val="-3.2048621120774598E-2"/>
                  <c:y val="3.390136531065100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443-4147-A36D-F72BA8B56501}"/>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443-4147-A36D-F72BA8B56501}"/>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443-4147-A36D-F72BA8B56501}"/>
                </c:ext>
              </c:extLst>
            </c:dLbl>
            <c:numFmt formatCode="0.0&quot;%&quot;" sourceLinked="0"/>
            <c:spPr>
              <a:noFill/>
              <a:ln w="25375">
                <a:noFill/>
              </a:ln>
            </c:spPr>
            <c:txPr>
              <a:bodyPr/>
              <a:lstStyle/>
              <a:p>
                <a:pPr>
                  <a:defRPr sz="133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Adults</c:v>
                </c:pt>
                <c:pt idx="1">
                  <c:v>Children</c:v>
                </c:pt>
              </c:strCache>
            </c:strRef>
          </c:cat>
          <c:val>
            <c:numRef>
              <c:f>Sheet1!$B$2:$C$2</c:f>
              <c:numCache>
                <c:formatCode>General</c:formatCode>
                <c:ptCount val="2"/>
                <c:pt idx="0">
                  <c:v>83.754999999999995</c:v>
                </c:pt>
                <c:pt idx="1">
                  <c:v>16.2</c:v>
                </c:pt>
              </c:numCache>
            </c:numRef>
          </c:val>
          <c:extLst>
            <c:ext xmlns:c16="http://schemas.microsoft.com/office/drawing/2014/chart" uri="{C3380CC4-5D6E-409C-BE32-E72D297353CC}">
              <c16:uniqueId val="{0000000A-B443-4147-A36D-F72BA8B56501}"/>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mn-lt"/>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65A76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Children</c:v>
                </c:pt>
                <c:pt idx="1">
                  <c:v>Adults</c:v>
                </c:pt>
                <c:pt idx="2">
                  <c:v>All Nonelderly</c:v>
                </c:pt>
              </c:strCache>
            </c:strRef>
          </c:cat>
          <c:val>
            <c:numRef>
              <c:f>Sheet1!$B$2:$B$4</c:f>
              <c:numCache>
                <c:formatCode>0.0%</c:formatCode>
                <c:ptCount val="3"/>
                <c:pt idx="0">
                  <c:v>4.4999999999999998E-2</c:v>
                </c:pt>
                <c:pt idx="1">
                  <c:v>0.09</c:v>
                </c:pt>
                <c:pt idx="2">
                  <c:v>7.6999999999999999E-2</c:v>
                </c:pt>
              </c:numCache>
            </c:numRef>
          </c:val>
          <c:extLst>
            <c:ext xmlns:c16="http://schemas.microsoft.com/office/drawing/2014/chart" uri="{C3380CC4-5D6E-409C-BE32-E72D297353CC}">
              <c16:uniqueId val="{00000000-3258-4FCF-8417-30344A76F755}"/>
            </c:ext>
          </c:extLst>
        </c:ser>
        <c:dLbls>
          <c:showLegendKey val="0"/>
          <c:showVal val="0"/>
          <c:showCatName val="0"/>
          <c:showSerName val="0"/>
          <c:showPercent val="0"/>
          <c:showBubbleSize val="0"/>
        </c:dLbls>
        <c:gapWidth val="150"/>
        <c:axId val="758642544"/>
        <c:axId val="758643088"/>
      </c:barChart>
      <c:catAx>
        <c:axId val="758642544"/>
        <c:scaling>
          <c:orientation val="minMax"/>
        </c:scaling>
        <c:delete val="0"/>
        <c:axPos val="b"/>
        <c:numFmt formatCode="General" sourceLinked="0"/>
        <c:majorTickMark val="out"/>
        <c:minorTickMark val="none"/>
        <c:tickLblPos val="nextTo"/>
        <c:crossAx val="758643088"/>
        <c:crosses val="autoZero"/>
        <c:auto val="1"/>
        <c:lblAlgn val="ctr"/>
        <c:lblOffset val="100"/>
        <c:noMultiLvlLbl val="0"/>
      </c:catAx>
      <c:valAx>
        <c:axId val="758643088"/>
        <c:scaling>
          <c:orientation val="minMax"/>
          <c:max val="0.2"/>
        </c:scaling>
        <c:delete val="0"/>
        <c:axPos val="l"/>
        <c:title>
          <c:tx>
            <c:rich>
              <a:bodyPr/>
              <a:lstStyle/>
              <a:p>
                <a:pPr>
                  <a:defRPr/>
                </a:pPr>
                <a:r>
                  <a:rPr lang="en-US"/>
                  <a:t>Uninsurance Rate</a:t>
                </a:r>
              </a:p>
            </c:rich>
          </c:tx>
          <c:overlay val="0"/>
        </c:title>
        <c:numFmt formatCode="0%" sourceLinked="0"/>
        <c:majorTickMark val="out"/>
        <c:minorTickMark val="none"/>
        <c:tickLblPos val="nextTo"/>
        <c:crossAx val="758642544"/>
        <c:crosses val="autoZero"/>
        <c:crossBetween val="between"/>
        <c:majorUnit val="5.000000000000001E-2"/>
      </c:valAx>
    </c:plotArea>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u="sng" dirty="0">
                <a:solidFill>
                  <a:schemeClr val="tx1"/>
                </a:solidFill>
                <a:latin typeface="Arial" panose="020B0604020202020204" pitchFamily="34" charset="0"/>
                <a:cs typeface="Arial" panose="020B0604020202020204" pitchFamily="34" charset="0"/>
              </a:rPr>
              <a:t>Adults, 19-64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089574198120394"/>
          <c:y val="0.19464778881811431"/>
          <c:w val="0.58277642102254767"/>
          <c:h val="0.60503132879822252"/>
        </c:manualLayout>
      </c:layout>
      <c:pieChart>
        <c:varyColors val="1"/>
        <c:ser>
          <c:idx val="0"/>
          <c:order val="0"/>
          <c:tx>
            <c:strRef>
              <c:f>Sheet1!$B$1</c:f>
              <c:strCache>
                <c:ptCount val="1"/>
                <c:pt idx="0">
                  <c:v>Adults, 19-64</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F4-4DC2-99FC-AA2DACB601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F4-4DC2-99FC-AA2DACB601F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3F4-4DC2-99FC-AA2DACB601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F4-4DC2-99FC-AA2DACB601F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3F4-4DC2-99FC-AA2DACB601F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3F4-4DC2-99FC-AA2DACB601F9}"/>
              </c:ext>
            </c:extLst>
          </c:dPt>
          <c:dLbls>
            <c:dLbl>
              <c:idx val="0"/>
              <c:layout>
                <c:manualLayout>
                  <c:x val="-2.4787782196971767E-3"/>
                  <c:y val="-2.9372248751953428E-17"/>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6F6E5B88-356D-46F9-BD8E-B2D4C1DE88DD}"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6323ADEC-DC32-424A-8CB8-D59E9483730D}"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262874194888157"/>
                      <c:h val="0.18655331749189974"/>
                    </c:manualLayout>
                  </c15:layout>
                  <c15:dlblFieldTable/>
                  <c15:showDataLabelsRange val="0"/>
                </c:ext>
                <c:ext xmlns:c16="http://schemas.microsoft.com/office/drawing/2014/chart" uri="{C3380CC4-5D6E-409C-BE32-E72D297353CC}">
                  <c16:uniqueId val="{00000001-03F4-4DC2-99FC-AA2DACB601F9}"/>
                </c:ext>
              </c:extLst>
            </c:dLbl>
            <c:dLbl>
              <c:idx val="1"/>
              <c:layout>
                <c:manualLayout>
                  <c:x val="1.2345797524594788E-2"/>
                  <c:y val="-2.8838541006992399E-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B57F0284-1612-4F4B-817C-49387757E576}"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r>
                      <a:rPr lang="en-US" dirty="0"/>
                      <a:t>Marketplace</a:t>
                    </a:r>
                    <a:r>
                      <a:rPr lang="en-US" baseline="0" dirty="0"/>
                      <a:t> Financial Assistance</a:t>
                    </a:r>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r>
                      <a:rPr lang="en-US" baseline="0" dirty="0"/>
                      <a:t>(139-400% FPL)</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3552460981709686"/>
                      <c:h val="0.27502355273668416"/>
                    </c:manualLayout>
                  </c15:layout>
                  <c15:dlblFieldTable/>
                  <c15:showDataLabelsRange val="0"/>
                </c:ext>
                <c:ext xmlns:c16="http://schemas.microsoft.com/office/drawing/2014/chart" uri="{C3380CC4-5D6E-409C-BE32-E72D297353CC}">
                  <c16:uniqueId val="{00000003-03F4-4DC2-99FC-AA2DACB601F9}"/>
                </c:ext>
              </c:extLst>
            </c:dLbl>
            <c:dLbl>
              <c:idx val="2"/>
              <c:layout>
                <c:manualLayout>
                  <c:x val="3.0864190030088941E-2"/>
                  <c:y val="2.8838541006992399E-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3EA8BA30-F066-43F5-AB29-768A6FB8A264}"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44DB7755-B9E6-45AC-9752-A1E2E4FE2594}"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377468558017751"/>
                      <c:h val="0.18655331749189974"/>
                    </c:manualLayout>
                  </c15:layout>
                  <c15:dlblFieldTable/>
                  <c15:showDataLabelsRange val="0"/>
                </c:ext>
                <c:ext xmlns:c16="http://schemas.microsoft.com/office/drawing/2014/chart" uri="{C3380CC4-5D6E-409C-BE32-E72D297353CC}">
                  <c16:uniqueId val="{00000005-03F4-4DC2-99FC-AA2DACB601F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Sheet1!$A$2:$A$4</c:f>
              <c:strCache>
                <c:ptCount val="3"/>
                <c:pt idx="0">
                  <c:v>Medicaid (≤138% FPL)</c:v>
                </c:pt>
                <c:pt idx="1">
                  <c:v>Marketplace financial assistance      (139-400% FPL)</c:v>
                </c:pt>
                <c:pt idx="2">
                  <c:v>Over 400% FPL</c:v>
                </c:pt>
              </c:strCache>
            </c:strRef>
          </c:cat>
          <c:val>
            <c:numRef>
              <c:f>Sheet1!$B$2:$B$4</c:f>
              <c:numCache>
                <c:formatCode>0.0%</c:formatCode>
                <c:ptCount val="3"/>
                <c:pt idx="0">
                  <c:v>0.38700000000000001</c:v>
                </c:pt>
                <c:pt idx="1">
                  <c:v>0.43</c:v>
                </c:pt>
                <c:pt idx="2">
                  <c:v>0.183</c:v>
                </c:pt>
              </c:numCache>
            </c:numRef>
          </c:val>
          <c:extLst>
            <c:ext xmlns:c16="http://schemas.microsoft.com/office/drawing/2014/chart" uri="{C3380CC4-5D6E-409C-BE32-E72D297353CC}">
              <c16:uniqueId val="{0000000C-03F4-4DC2-99FC-AA2DACB601F9}"/>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800" b="1" u="sng" dirty="0">
                <a:solidFill>
                  <a:schemeClr val="tx1"/>
                </a:solidFill>
                <a:latin typeface="Arial" panose="020B0604020202020204" pitchFamily="34" charset="0"/>
                <a:cs typeface="Arial" panose="020B0604020202020204" pitchFamily="34" charset="0"/>
              </a:rPr>
              <a:t>Children, 0-18</a:t>
            </a:r>
          </a:p>
        </c:rich>
      </c:tx>
      <c:overlay val="0"/>
      <c:spPr>
        <a:noFill/>
        <a:ln>
          <a:noFill/>
        </a:ln>
        <a:effectLst/>
      </c:spPr>
    </c:title>
    <c:autoTitleDeleted val="0"/>
    <c:plotArea>
      <c:layout>
        <c:manualLayout>
          <c:layoutTarget val="inner"/>
          <c:xMode val="edge"/>
          <c:yMode val="edge"/>
          <c:x val="0.20484300526428115"/>
          <c:y val="0.18055777724737515"/>
          <c:w val="0.5649040513623107"/>
          <c:h val="0.64112744313912706"/>
        </c:manualLayout>
      </c:layout>
      <c:pieChart>
        <c:varyColors val="1"/>
        <c:ser>
          <c:idx val="0"/>
          <c:order val="0"/>
          <c:tx>
            <c:strRef>
              <c:f>Sheet1!$B$1</c:f>
              <c:strCache>
                <c:ptCount val="1"/>
                <c:pt idx="0">
                  <c:v>Children, 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618-4409-B4DC-DF8F9908D2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618-4409-B4DC-DF8F9908D2F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F618-4409-B4DC-DF8F9908D2F2}"/>
              </c:ext>
            </c:extLst>
          </c:dPt>
          <c:dLbls>
            <c:dLbl>
              <c:idx val="0"/>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FE21261C-EB5E-46D1-905E-A716E26FEDCF}"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DD3D4AF5-45DD-4476-9F36-F90BC0906130}"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t>[CATEGORY NAME]</a:t>
                    </a:fld>
                    <a:endParaRPr lang="en-US"/>
                  </a:p>
                </c:rich>
              </c:tx>
              <c:spPr>
                <a:noFill/>
                <a:ln>
                  <a:noFill/>
                </a:ln>
                <a:effectLst/>
              </c:sp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1776261903382998"/>
                      <c:h val="0.23078856126713976"/>
                    </c:manualLayout>
                  </c15:layout>
                  <c15:dlblFieldTable/>
                  <c15:showDataLabelsRange val="0"/>
                </c:ext>
                <c:ext xmlns:c16="http://schemas.microsoft.com/office/drawing/2014/chart" uri="{C3380CC4-5D6E-409C-BE32-E72D297353CC}">
                  <c16:uniqueId val="{00000001-F618-4409-B4DC-DF8F9908D2F2}"/>
                </c:ext>
              </c:extLst>
            </c:dLbl>
            <c:dLbl>
              <c:idx val="1"/>
              <c:layout>
                <c:manualLayout>
                  <c:x val="9.2593807718479477E-3"/>
                  <c:y val="1.073775194615999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AE9B09BA-D042-48BF-B65C-72C5D46D3F68}"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t>[VALUE]</a:t>
                    </a:fld>
                    <a:endParaRPr lang="en-US" sz="1200" dirty="0"/>
                  </a:p>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24D3434D-2EEC-4CC2-B574-8B8D45E07FE5}" type="CATEGORYNAME">
                      <a:rPr lang="en-US" smtClean="0"/>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t>[CATEGORY NAME]</a:t>
                    </a:fld>
                    <a:endParaRPr lang="en-US" baseline="0" dirty="0"/>
                  </a:p>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b="1" baseline="0" dirty="0"/>
                      <a:t>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30466049382716043"/>
                      <c:h val="0.30228266008922539"/>
                    </c:manualLayout>
                  </c15:layout>
                  <c15:dlblFieldTable/>
                  <c15:showDataLabelsRange val="0"/>
                </c:ext>
                <c:ext xmlns:c16="http://schemas.microsoft.com/office/drawing/2014/chart" uri="{C3380CC4-5D6E-409C-BE32-E72D297353CC}">
                  <c16:uniqueId val="{00000003-F618-4409-B4DC-DF8F9908D2F2}"/>
                </c:ext>
              </c:extLst>
            </c:dLbl>
            <c:dLbl>
              <c:idx val="2"/>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F587D2AB-FEC5-4E1E-9C7D-51C7525977CD}"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t>[VALUE]</a:t>
                    </a:fld>
                    <a:endParaRPr lang="en-US" sz="1200" dirty="0"/>
                  </a:p>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555EA3D5-F1EB-40A9-B765-25439EF7F992}" type="CATEGORYNAME">
                      <a:rPr lang="en-US" smtClean="0"/>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t>[CATEGORY NAME]</a:t>
                    </a:fld>
                    <a:endParaRPr lang="en-US"/>
                  </a:p>
                </c:rich>
              </c:tx>
              <c:spPr>
                <a:noFill/>
                <a:ln>
                  <a:noFill/>
                </a:ln>
                <a:effectLst/>
              </c:sp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5-F618-4409-B4DC-DF8F9908D2F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Medicaid/ FAMIS (≤205%FPL)</c:v>
                </c:pt>
                <c:pt idx="1">
                  <c:v>Marketplace Financial Assistance      (206-400% FPL)</c:v>
                </c:pt>
                <c:pt idx="2">
                  <c:v>Over 400% FPL</c:v>
                </c:pt>
              </c:strCache>
            </c:strRef>
          </c:cat>
          <c:val>
            <c:numRef>
              <c:f>Sheet1!$B$2:$B$4</c:f>
              <c:numCache>
                <c:formatCode>0.0%</c:formatCode>
                <c:ptCount val="3"/>
                <c:pt idx="0">
                  <c:v>0.44240000000000002</c:v>
                </c:pt>
                <c:pt idx="1">
                  <c:v>0.37559999999999999</c:v>
                </c:pt>
                <c:pt idx="2">
                  <c:v>0.182</c:v>
                </c:pt>
              </c:numCache>
            </c:numRef>
          </c:val>
          <c:extLst>
            <c:ext xmlns:c16="http://schemas.microsoft.com/office/drawing/2014/chart" uri="{C3380CC4-5D6E-409C-BE32-E72D297353CC}">
              <c16:uniqueId val="{00000006-F618-4409-B4DC-DF8F9908D2F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89953339165941E-2"/>
          <c:y val="4.1206700098962365E-2"/>
          <c:w val="0.90473473801885873"/>
          <c:h val="0.81695431447406885"/>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Sheet1!$B$2:$B$5</c:f>
              <c:numCache>
                <c:formatCode>0.0%</c:formatCode>
                <c:ptCount val="4"/>
                <c:pt idx="0">
                  <c:v>0.2152054139121172</c:v>
                </c:pt>
                <c:pt idx="1">
                  <c:v>0.2319113559133324</c:v>
                </c:pt>
                <c:pt idx="2">
                  <c:v>0.1656668614698325</c:v>
                </c:pt>
                <c:pt idx="3">
                  <c:v>0.12144106165208159</c:v>
                </c:pt>
              </c:numCache>
            </c:numRef>
          </c:val>
          <c:extLst>
            <c:ext xmlns:c16="http://schemas.microsoft.com/office/drawing/2014/chart" uri="{C3380CC4-5D6E-409C-BE32-E72D297353CC}">
              <c16:uniqueId val="{00000000-9AB2-4AAD-AD11-F9435D6176AC}"/>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Sheet1!$C$2:$C$5</c:f>
              <c:numCache>
                <c:formatCode>0.0%</c:formatCode>
                <c:ptCount val="4"/>
                <c:pt idx="0">
                  <c:v>0.104</c:v>
                </c:pt>
                <c:pt idx="1">
                  <c:v>0.11700000000000001</c:v>
                </c:pt>
                <c:pt idx="2">
                  <c:v>8.6999999999999994E-2</c:v>
                </c:pt>
                <c:pt idx="3">
                  <c:v>6.2E-2</c:v>
                </c:pt>
              </c:numCache>
            </c:numRef>
          </c:val>
          <c:extLst>
            <c:ext xmlns:c16="http://schemas.microsoft.com/office/drawing/2014/chart" uri="{C3380CC4-5D6E-409C-BE32-E72D297353CC}">
              <c16:uniqueId val="{00000001-9AB2-4AAD-AD11-F9435D6176AC}"/>
            </c:ext>
          </c:extLst>
        </c:ser>
        <c:dLbls>
          <c:showLegendKey val="0"/>
          <c:showVal val="0"/>
          <c:showCatName val="0"/>
          <c:showSerName val="0"/>
          <c:showPercent val="0"/>
          <c:showBubbleSize val="0"/>
        </c:dLbls>
        <c:gapWidth val="219"/>
        <c:overlap val="-27"/>
        <c:axId val="1991938736"/>
        <c:axId val="535103008"/>
      </c:barChart>
      <c:catAx>
        <c:axId val="199193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103008"/>
        <c:crosses val="autoZero"/>
        <c:auto val="1"/>
        <c:lblAlgn val="ctr"/>
        <c:lblOffset val="100"/>
        <c:noMultiLvlLbl val="0"/>
      </c:catAx>
      <c:valAx>
        <c:axId val="53510300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9193873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1271224449491"/>
          <c:y val="5.9546998031495997E-2"/>
          <c:w val="0.85511343082114721"/>
          <c:h val="0.8108486712598425"/>
        </c:manualLayout>
      </c:layout>
      <c:barChart>
        <c:barDir val="col"/>
        <c:grouping val="clustered"/>
        <c:varyColors val="0"/>
        <c:ser>
          <c:idx val="2"/>
          <c:order val="0"/>
          <c:tx>
            <c:strRef>
              <c:f>Sheet1!$B$1</c:f>
              <c:strCache>
                <c:ptCount val="1"/>
                <c:pt idx="0">
                  <c:v>Virginia</c:v>
                </c:pt>
              </c:strCache>
            </c:strRef>
          </c:tx>
          <c:spPr>
            <a:ln>
              <a:solidFill>
                <a:srgbClr val="000080"/>
              </a:solidFill>
            </a:ln>
            <a:effectLst/>
          </c:spPr>
          <c:invertIfNegative val="0"/>
          <c:dLbls>
            <c:dLbl>
              <c:idx val="4"/>
              <c:tx>
                <c:rich>
                  <a:bodyPr/>
                  <a:lstStyle/>
                  <a:p>
                    <a:fld id="{EFD31F68-0AE3-4C92-AA70-E9158028123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C1B-4272-A0DD-744CC7C1F421}"/>
                </c:ext>
              </c:extLst>
            </c:dLbl>
            <c:dLbl>
              <c:idx val="5"/>
              <c:tx>
                <c:rich>
                  <a:bodyPr/>
                  <a:lstStyle/>
                  <a:p>
                    <a:fld id="{7F36AC8A-866D-4AB8-AB88-AAFF59183813}"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C1B-4272-A0DD-744CC7C1F421}"/>
                </c:ext>
              </c:extLst>
            </c:dLbl>
            <c:dLbl>
              <c:idx val="6"/>
              <c:layout>
                <c:manualLayout>
                  <c:x val="-5.0331428571428569E-2"/>
                  <c:y val="-6.1171751968503996E-2"/>
                </c:manualLayout>
              </c:layout>
              <c:tx>
                <c:rich>
                  <a:bodyPr/>
                  <a:lstStyle/>
                  <a:p>
                    <a:fld id="{D34A7EF7-890A-46D2-A5A6-0535F90B800D}"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921-45EA-90E5-B5036FDCC0A2}"/>
                </c:ext>
              </c:extLst>
            </c:dLbl>
            <c:dLbl>
              <c:idx val="7"/>
              <c:layout>
                <c:manualLayout>
                  <c:x val="-4.7283809523809527E-2"/>
                  <c:y val="-6.1171751968503996E-2"/>
                </c:manualLayout>
              </c:layout>
              <c:tx>
                <c:rich>
                  <a:bodyPr/>
                  <a:lstStyle/>
                  <a:p>
                    <a:fld id="{A5E643C8-9334-4B21-8786-69DB7DC4B0D0}"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AE8-41A0-9191-AFC418316F67}"/>
                </c:ext>
              </c:extLst>
            </c:dLbl>
            <c:dLbl>
              <c:idx val="8"/>
              <c:tx>
                <c:rich>
                  <a:bodyPr/>
                  <a:lstStyle/>
                  <a:p>
                    <a:fld id="{1F6D06EB-29E5-45B9-A4D0-A998346E30E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C1B-4272-A0DD-744CC7C1F421}"/>
                </c:ext>
              </c:extLst>
            </c:dLbl>
            <c:dLbl>
              <c:idx val="9"/>
              <c:tx>
                <c:rich>
                  <a:bodyPr/>
                  <a:lstStyle/>
                  <a:p>
                    <a:fld id="{A6DF5EB8-1A33-40D5-A5A1-9A3DFC377C8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AC1B-4272-A0DD-744CC7C1F421}"/>
                </c:ext>
              </c:extLst>
            </c:dLbl>
            <c:spPr>
              <a:noFill/>
              <a:ln>
                <a:noFill/>
              </a:ln>
              <a:effectLst/>
            </c:spPr>
            <c:txPr>
              <a:bodyPr wrap="square" lIns="38100" tIns="19050" rIns="38100" bIns="19050" anchor="ctr">
                <a:spAutoFit/>
              </a:bodyPr>
              <a:lstStyle/>
              <a:p>
                <a:pPr>
                  <a:defRPr sz="1200">
                    <a:ln>
                      <a:noFill/>
                    </a:ln>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2013</c:v>
                </c:pt>
                <c:pt idx="1">
                  <c:v>2019</c:v>
                </c:pt>
                <c:pt idx="2">
                  <c:v>2021</c:v>
                </c:pt>
                <c:pt idx="3">
                  <c:v>2022</c:v>
                </c:pt>
              </c:numCache>
            </c:numRef>
          </c:cat>
          <c:val>
            <c:numRef>
              <c:f>Sheet1!$B$2:$B$5</c:f>
              <c:numCache>
                <c:formatCode>0.0%</c:formatCode>
                <c:ptCount val="4"/>
                <c:pt idx="0">
                  <c:v>0.14299999999999999</c:v>
                </c:pt>
                <c:pt idx="1">
                  <c:v>9.4E-2</c:v>
                </c:pt>
                <c:pt idx="2">
                  <c:v>0.08</c:v>
                </c:pt>
                <c:pt idx="3">
                  <c:v>7.6999999999999999E-2</c:v>
                </c:pt>
              </c:numCache>
            </c:numRef>
          </c:val>
          <c:extLst>
            <c:ext xmlns:c16="http://schemas.microsoft.com/office/drawing/2014/chart" uri="{C3380CC4-5D6E-409C-BE32-E72D297353CC}">
              <c16:uniqueId val="{00000002-5921-45EA-90E5-B5036FDCC0A2}"/>
            </c:ext>
          </c:extLst>
        </c:ser>
        <c:ser>
          <c:idx val="0"/>
          <c:order val="1"/>
          <c:tx>
            <c:strRef>
              <c:f>Sheet1!$C$1</c:f>
              <c:strCache>
                <c:ptCount val="1"/>
                <c:pt idx="0">
                  <c:v>United States</c:v>
                </c:pt>
              </c:strCache>
            </c:strRef>
          </c:tx>
          <c:spPr>
            <a:solidFill>
              <a:schemeClr val="accent1"/>
            </a:solidFill>
          </c:spPr>
          <c:invertIfNegative val="0"/>
          <c:dLbls>
            <c:dLbl>
              <c:idx val="1"/>
              <c:tx>
                <c:rich>
                  <a:bodyPr/>
                  <a:lstStyle/>
                  <a:p>
                    <a:fld id="{45654122-A555-44BD-ACE3-23E9B194F04B}"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C1B-4272-A0DD-744CC7C1F421}"/>
                </c:ext>
              </c:extLst>
            </c:dLbl>
            <c:dLbl>
              <c:idx val="2"/>
              <c:tx>
                <c:rich>
                  <a:bodyPr/>
                  <a:lstStyle/>
                  <a:p>
                    <a:fld id="{D69790D6-539E-4698-985D-608DE87847CA}"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1B-4272-A0DD-744CC7C1F421}"/>
                </c:ext>
              </c:extLst>
            </c:dLbl>
            <c:dLbl>
              <c:idx val="3"/>
              <c:tx>
                <c:rich>
                  <a:bodyPr/>
                  <a:lstStyle/>
                  <a:p>
                    <a:fld id="{5344CEF7-2D82-4132-8D2D-B945C81C8DB6}"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C1B-4272-A0DD-744CC7C1F421}"/>
                </c:ext>
              </c:extLst>
            </c:dLbl>
            <c:dLbl>
              <c:idx val="4"/>
              <c:layout>
                <c:manualLayout>
                  <c:x val="-4.8872410948631477E-2"/>
                  <c:y val="-9.2457319255524376E-2"/>
                </c:manualLayout>
              </c:layout>
              <c:tx>
                <c:rich>
                  <a:bodyPr/>
                  <a:lstStyle/>
                  <a:p>
                    <a:fld id="{CC4FB295-7A7D-4B9E-BC1B-94F94B58F10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C1B-4272-A0DD-744CC7C1F421}"/>
                </c:ext>
              </c:extLst>
            </c:dLbl>
            <c:dLbl>
              <c:idx val="5"/>
              <c:layout>
                <c:manualLayout>
                  <c:x val="-5.192002999625047E-2"/>
                  <c:y val="-9.2457319255524376E-2"/>
                </c:manualLayout>
              </c:layout>
              <c:tx>
                <c:rich>
                  <a:bodyPr/>
                  <a:lstStyle/>
                  <a:p>
                    <a:fld id="{93932B25-0359-4077-BBD1-DE15BC20D67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C1B-4272-A0DD-744CC7C1F421}"/>
                </c:ext>
              </c:extLst>
            </c:dLbl>
            <c:dLbl>
              <c:idx val="6"/>
              <c:layout>
                <c:manualLayout>
                  <c:x val="-4.1958155230596289E-2"/>
                  <c:y val="5.1796998031496004E-2"/>
                </c:manualLayout>
              </c:layout>
              <c:tx>
                <c:rich>
                  <a:bodyPr/>
                  <a:lstStyle/>
                  <a:p>
                    <a:fld id="{57B72D61-73D5-47A9-AA4E-EEC9878262B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921-45EA-90E5-B5036FDCC0A2}"/>
                </c:ext>
              </c:extLst>
            </c:dLbl>
            <c:dLbl>
              <c:idx val="7"/>
              <c:layout>
                <c:manualLayout>
                  <c:x val="-4.5760000000000113E-2"/>
                  <c:y val="6.4296998031496008E-2"/>
                </c:manualLayout>
              </c:layout>
              <c:tx>
                <c:rich>
                  <a:bodyPr/>
                  <a:lstStyle/>
                  <a:p>
                    <a:fld id="{B3BAC51D-7A88-455D-A71C-C61E582308B8}"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AE8-41A0-9191-AFC418316F67}"/>
                </c:ext>
              </c:extLst>
            </c:dLbl>
            <c:dLbl>
              <c:idx val="8"/>
              <c:tx>
                <c:rich>
                  <a:bodyPr/>
                  <a:lstStyle/>
                  <a:p>
                    <a:fld id="{8F1D22D1-2F46-4114-94BB-9CF2F3B27FB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C1B-4272-A0DD-744CC7C1F421}"/>
                </c:ext>
              </c:extLst>
            </c:dLbl>
            <c:dLbl>
              <c:idx val="9"/>
              <c:tx>
                <c:rich>
                  <a:bodyPr/>
                  <a:lstStyle/>
                  <a:p>
                    <a:fld id="{64FF20F3-9C1F-4CD5-8B32-916F42810C9D}"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C1B-4272-A0DD-744CC7C1F421}"/>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Sheet1!$A$2:$A$5</c:f>
              <c:numCache>
                <c:formatCode>General</c:formatCode>
                <c:ptCount val="4"/>
                <c:pt idx="0">
                  <c:v>2013</c:v>
                </c:pt>
                <c:pt idx="1">
                  <c:v>2019</c:v>
                </c:pt>
                <c:pt idx="2">
                  <c:v>2021</c:v>
                </c:pt>
                <c:pt idx="3">
                  <c:v>2022</c:v>
                </c:pt>
              </c:numCache>
            </c:numRef>
          </c:cat>
          <c:val>
            <c:numRef>
              <c:f>Sheet1!$C$2:$C$5</c:f>
              <c:numCache>
                <c:formatCode>0.0%</c:formatCode>
                <c:ptCount val="4"/>
                <c:pt idx="0">
                  <c:v>0.16900000000000001</c:v>
                </c:pt>
                <c:pt idx="1">
                  <c:v>0.108</c:v>
                </c:pt>
                <c:pt idx="2">
                  <c:v>0.10199999999999999</c:v>
                </c:pt>
                <c:pt idx="3">
                  <c:v>9.5000000000000001E-2</c:v>
                </c:pt>
              </c:numCache>
            </c:numRef>
          </c:val>
          <c:extLst>
            <c:ext xmlns:c16="http://schemas.microsoft.com/office/drawing/2014/chart" uri="{C3380CC4-5D6E-409C-BE32-E72D297353CC}">
              <c16:uniqueId val="{00000004-5921-45EA-90E5-B5036FDCC0A2}"/>
            </c:ext>
          </c:extLst>
        </c:ser>
        <c:dLbls>
          <c:showLegendKey val="0"/>
          <c:showVal val="1"/>
          <c:showCatName val="0"/>
          <c:showSerName val="0"/>
          <c:showPercent val="0"/>
          <c:showBubbleSize val="0"/>
        </c:dLbls>
        <c:gapWidth val="150"/>
        <c:axId val="758646352"/>
        <c:axId val="516881936"/>
      </c:barChart>
      <c:catAx>
        <c:axId val="758646352"/>
        <c:scaling>
          <c:orientation val="minMax"/>
        </c:scaling>
        <c:delete val="0"/>
        <c:axPos val="b"/>
        <c:numFmt formatCode="General" sourceLinked="1"/>
        <c:majorTickMark val="out"/>
        <c:minorTickMark val="none"/>
        <c:tickLblPos val="nextTo"/>
        <c:spPr>
          <a:ln w="3172">
            <a:solidFill>
              <a:srgbClr val="808080"/>
            </a:solidFill>
            <a:prstDash val="solid"/>
          </a:ln>
        </c:spPr>
        <c:crossAx val="516881936"/>
        <c:crosses val="autoZero"/>
        <c:auto val="1"/>
        <c:lblAlgn val="ctr"/>
        <c:lblOffset val="100"/>
        <c:noMultiLvlLbl val="0"/>
      </c:catAx>
      <c:valAx>
        <c:axId val="516881936"/>
        <c:scaling>
          <c:orientation val="minMax"/>
          <c:max val="0.2"/>
          <c:min val="0"/>
        </c:scaling>
        <c:delete val="0"/>
        <c:axPos val="l"/>
        <c:numFmt formatCode="0%" sourceLinked="0"/>
        <c:majorTickMark val="out"/>
        <c:minorTickMark val="none"/>
        <c:tickLblPos val="nextTo"/>
        <c:spPr>
          <a:ln w="3172">
            <a:solidFill>
              <a:srgbClr val="808080"/>
            </a:solidFill>
            <a:prstDash val="solid"/>
          </a:ln>
        </c:spPr>
        <c:crossAx val="758646352"/>
        <c:crosses val="autoZero"/>
        <c:crossBetween val="between"/>
        <c:majorUnit val="5.000000000000001E-2"/>
      </c:valAx>
      <c:spPr>
        <a:noFill/>
        <a:ln w="25373">
          <a:noFill/>
        </a:ln>
      </c:spPr>
    </c:plotArea>
    <c:legend>
      <c:legendPos val="l"/>
      <c:layout>
        <c:manualLayout>
          <c:xMode val="edge"/>
          <c:yMode val="edge"/>
          <c:x val="0.34807577052868394"/>
          <c:y val="1.8086321528318305E-2"/>
          <c:w val="0.35370858642669667"/>
          <c:h val="0.14162695917198356"/>
        </c:manualLayout>
      </c:layou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0060454443194601"/>
          <c:y val="0.13901422586939854"/>
          <c:w val="0.87339914510686156"/>
          <c:h val="0.70476495250323035"/>
        </c:manualLayout>
      </c:layout>
      <c:barChart>
        <c:barDir val="col"/>
        <c:grouping val="clustered"/>
        <c:varyColors val="0"/>
        <c:ser>
          <c:idx val="0"/>
          <c:order val="0"/>
          <c:tx>
            <c:strRef>
              <c:f>Sheet1!$B$1</c:f>
              <c:strCache>
                <c:ptCount val="1"/>
                <c:pt idx="0">
                  <c:v>2013</c:v>
                </c:pt>
              </c:strCache>
            </c:strRef>
          </c:tx>
          <c:spPr>
            <a:solidFill>
              <a:srgbClr val="1696D2"/>
            </a:solidFill>
            <a:ln w="6350">
              <a:solidFill>
                <a:srgbClr val="1696D2"/>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Sheet1!$B$2:$B$4</c:f>
              <c:numCache>
                <c:formatCode>0.0%</c:formatCode>
                <c:ptCount val="3"/>
                <c:pt idx="0">
                  <c:v>0.14299999999999999</c:v>
                </c:pt>
                <c:pt idx="1">
                  <c:v>0.17799999999999999</c:v>
                </c:pt>
                <c:pt idx="2">
                  <c:v>5.5E-2</c:v>
                </c:pt>
              </c:numCache>
            </c:numRef>
          </c:val>
          <c:extLst>
            <c:ext xmlns:c16="http://schemas.microsoft.com/office/drawing/2014/chart" uri="{C3380CC4-5D6E-409C-BE32-E72D297353CC}">
              <c16:uniqueId val="{00000002-2977-43D9-87F2-B53DAFB7279F}"/>
            </c:ext>
          </c:extLst>
        </c:ser>
        <c:ser>
          <c:idx val="1"/>
          <c:order val="1"/>
          <c:tx>
            <c:strRef>
              <c:f>Sheet1!$C$1</c:f>
              <c:strCache>
                <c:ptCount val="1"/>
                <c:pt idx="0">
                  <c:v>2019</c:v>
                </c:pt>
              </c:strCache>
            </c:strRef>
          </c:tx>
          <c:spPr>
            <a:solidFill>
              <a:srgbClr val="A3E448"/>
            </a:solidFill>
            <a:ln w="6350">
              <a:solidFill>
                <a:srgbClr val="A3E448"/>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Sheet1!$C$2:$C$4</c:f>
              <c:numCache>
                <c:formatCode>0.0%</c:formatCode>
                <c:ptCount val="3"/>
                <c:pt idx="0">
                  <c:v>9.4E-2</c:v>
                </c:pt>
                <c:pt idx="1">
                  <c:v>0.111</c:v>
                </c:pt>
                <c:pt idx="2">
                  <c:v>4.9000000000000002E-2</c:v>
                </c:pt>
              </c:numCache>
            </c:numRef>
          </c:val>
          <c:extLst>
            <c:ext xmlns:c16="http://schemas.microsoft.com/office/drawing/2014/chart" uri="{C3380CC4-5D6E-409C-BE32-E72D297353CC}">
              <c16:uniqueId val="{00000005-2977-43D9-87F2-B53DAFB7279F}"/>
            </c:ext>
          </c:extLst>
        </c:ser>
        <c:ser>
          <c:idx val="2"/>
          <c:order val="2"/>
          <c:tx>
            <c:strRef>
              <c:f>Sheet1!$D$1</c:f>
              <c:strCache>
                <c:ptCount val="1"/>
                <c:pt idx="0">
                  <c:v>2021</c:v>
                </c:pt>
              </c:strCache>
            </c:strRef>
          </c:tx>
          <c:spPr>
            <a:solidFill>
              <a:schemeClr val="tx1">
                <a:lumMod val="95000"/>
                <a:lumOff val="5000"/>
              </a:schemeClr>
            </a:solidFill>
            <a:ln w="6350">
              <a:solidFill>
                <a:schemeClr val="tx1">
                  <a:lumMod val="95000"/>
                  <a:lumOff val="5000"/>
                </a:schemeClr>
              </a:solidFill>
              <a:prstDash val="solid"/>
            </a:ln>
            <a:effectLst/>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Sheet1!$D$2:$D$4</c:f>
              <c:numCache>
                <c:formatCode>0.0%</c:formatCode>
                <c:ptCount val="3"/>
                <c:pt idx="0">
                  <c:v>0.08</c:v>
                </c:pt>
                <c:pt idx="1">
                  <c:v>9.4E-2</c:v>
                </c:pt>
                <c:pt idx="2">
                  <c:v>4.3999999999999997E-2</c:v>
                </c:pt>
              </c:numCache>
            </c:numRef>
          </c:val>
          <c:extLst>
            <c:ext xmlns:c16="http://schemas.microsoft.com/office/drawing/2014/chart" uri="{C3380CC4-5D6E-409C-BE32-E72D297353CC}">
              <c16:uniqueId val="{00000008-2977-43D9-87F2-B53DAFB7279F}"/>
            </c:ext>
          </c:extLst>
        </c:ser>
        <c:ser>
          <c:idx val="3"/>
          <c:order val="3"/>
          <c:tx>
            <c:strRef>
              <c:f>Sheet1!$E$1</c:f>
              <c:strCache>
                <c:ptCount val="1"/>
                <c:pt idx="0">
                  <c:v>2022</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Total Nonelderly</c:v>
                </c:pt>
                <c:pt idx="1">
                  <c:v>Adults</c:v>
                </c:pt>
                <c:pt idx="2">
                  <c:v>Children</c:v>
                </c:pt>
              </c:strCache>
            </c:strRef>
          </c:cat>
          <c:val>
            <c:numRef>
              <c:f>Sheet1!$E$2:$E$4</c:f>
              <c:numCache>
                <c:formatCode>0.0%</c:formatCode>
                <c:ptCount val="3"/>
                <c:pt idx="0">
                  <c:v>7.6999999999999999E-2</c:v>
                </c:pt>
                <c:pt idx="1">
                  <c:v>0.09</c:v>
                </c:pt>
                <c:pt idx="2">
                  <c:v>4.4999999999999998E-2</c:v>
                </c:pt>
              </c:numCache>
            </c:numRef>
          </c:val>
          <c:extLst>
            <c:ext xmlns:c16="http://schemas.microsoft.com/office/drawing/2014/chart" uri="{C3380CC4-5D6E-409C-BE32-E72D297353CC}">
              <c16:uniqueId val="{00000000-DC43-41D4-A16E-2A65F1D0E88C}"/>
            </c:ext>
          </c:extLst>
        </c:ser>
        <c:dLbls>
          <c:showLegendKey val="0"/>
          <c:showVal val="1"/>
          <c:showCatName val="0"/>
          <c:showSerName val="0"/>
          <c:showPercent val="0"/>
          <c:showBubbleSize val="0"/>
        </c:dLbls>
        <c:gapWidth val="150"/>
        <c:axId val="875906528"/>
        <c:axId val="875907072"/>
      </c:barChart>
      <c:catAx>
        <c:axId val="875906528"/>
        <c:scaling>
          <c:orientation val="minMax"/>
        </c:scaling>
        <c:delete val="0"/>
        <c:axPos val="b"/>
        <c:numFmt formatCode="General" sourceLinked="1"/>
        <c:majorTickMark val="out"/>
        <c:minorTickMark val="none"/>
        <c:tickLblPos val="nextTo"/>
        <c:spPr>
          <a:ln w="3172">
            <a:solidFill>
              <a:srgbClr val="808080"/>
            </a:solidFill>
            <a:prstDash val="solid"/>
          </a:ln>
        </c:spPr>
        <c:crossAx val="875907072"/>
        <c:crosses val="autoZero"/>
        <c:auto val="1"/>
        <c:lblAlgn val="ctr"/>
        <c:lblOffset val="100"/>
        <c:noMultiLvlLbl val="0"/>
      </c:catAx>
      <c:valAx>
        <c:axId val="875907072"/>
        <c:scaling>
          <c:orientation val="minMax"/>
          <c:max val="0.2"/>
          <c:min val="0"/>
        </c:scaling>
        <c:delete val="0"/>
        <c:axPos val="l"/>
        <c:numFmt formatCode="0%" sourceLinked="0"/>
        <c:majorTickMark val="out"/>
        <c:minorTickMark val="none"/>
        <c:tickLblPos val="nextTo"/>
        <c:spPr>
          <a:ln w="3172">
            <a:solidFill>
              <a:srgbClr val="808080"/>
            </a:solidFill>
            <a:prstDash val="solid"/>
          </a:ln>
        </c:spPr>
        <c:crossAx val="875906528"/>
        <c:crosses val="autoZero"/>
        <c:crossBetween val="between"/>
        <c:majorUnit val="5.000000000000001E-2"/>
      </c:valAx>
      <c:spPr>
        <a:noFill/>
        <a:ln w="25373">
          <a:noFill/>
        </a:ln>
      </c:spPr>
    </c:plotArea>
    <c:legend>
      <c:legendPos val="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≤100% FPL</c:v>
                </c:pt>
              </c:strCache>
            </c:strRef>
          </c:tx>
          <c:spPr>
            <a:solidFill>
              <a:srgbClr val="0084BA"/>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Sheet1!$B$2:$D$2</c:f>
              <c:numCache>
                <c:formatCode>0.0%</c:formatCode>
                <c:ptCount val="3"/>
                <c:pt idx="0">
                  <c:v>0.30099999999999999</c:v>
                </c:pt>
                <c:pt idx="1">
                  <c:v>0.248</c:v>
                </c:pt>
                <c:pt idx="2">
                  <c:v>0.311</c:v>
                </c:pt>
              </c:numCache>
            </c:numRef>
          </c:val>
          <c:extLst>
            <c:ext xmlns:c16="http://schemas.microsoft.com/office/drawing/2014/chart" uri="{C3380CC4-5D6E-409C-BE32-E72D297353CC}">
              <c16:uniqueId val="{00000000-0A0A-41BA-A4C0-69CD6DE7327E}"/>
            </c:ext>
          </c:extLst>
        </c:ser>
        <c:ser>
          <c:idx val="1"/>
          <c:order val="1"/>
          <c:tx>
            <c:strRef>
              <c:f>Sheet1!$A$3</c:f>
              <c:strCache>
                <c:ptCount val="1"/>
                <c:pt idx="0">
                  <c:v>101-138% FPL </c:v>
                </c:pt>
              </c:strCache>
            </c:strRef>
          </c:tx>
          <c:spPr>
            <a:solidFill>
              <a:srgbClr val="8CB0C4"/>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Sheet1!$B$3:$D$3</c:f>
              <c:numCache>
                <c:formatCode>0.0%</c:formatCode>
                <c:ptCount val="3"/>
                <c:pt idx="0">
                  <c:v>7.1999999999999995E-2</c:v>
                </c:pt>
                <c:pt idx="1">
                  <c:v>4.8000000000000001E-2</c:v>
                </c:pt>
                <c:pt idx="2">
                  <c:v>7.5999999999999998E-2</c:v>
                </c:pt>
              </c:numCache>
            </c:numRef>
          </c:val>
          <c:extLst>
            <c:ext xmlns:c16="http://schemas.microsoft.com/office/drawing/2014/chart" uri="{C3380CC4-5D6E-409C-BE32-E72D297353CC}">
              <c16:uniqueId val="{00000001-0A0A-41BA-A4C0-69CD6DE7327E}"/>
            </c:ext>
          </c:extLst>
        </c:ser>
        <c:ser>
          <c:idx val="2"/>
          <c:order val="2"/>
          <c:tx>
            <c:strRef>
              <c:f>Sheet1!$A$4</c:f>
              <c:strCache>
                <c:ptCount val="1"/>
                <c:pt idx="0">
                  <c:v>139-200% FPL </c:v>
                </c:pt>
              </c:strCache>
            </c:strRef>
          </c:tx>
          <c:spPr>
            <a:solidFill>
              <a:srgbClr val="113559"/>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Sheet1!$B$4:$D$4</c:f>
              <c:numCache>
                <c:formatCode>0.0%</c:formatCode>
                <c:ptCount val="3"/>
                <c:pt idx="0">
                  <c:v>0.13800000000000001</c:v>
                </c:pt>
                <c:pt idx="1">
                  <c:v>0.13800000000000001</c:v>
                </c:pt>
                <c:pt idx="2">
                  <c:v>0.13800000000000001</c:v>
                </c:pt>
              </c:numCache>
            </c:numRef>
          </c:val>
          <c:extLst>
            <c:ext xmlns:c16="http://schemas.microsoft.com/office/drawing/2014/chart" uri="{C3380CC4-5D6E-409C-BE32-E72D297353CC}">
              <c16:uniqueId val="{00000002-0A0A-41BA-A4C0-69CD6DE7327E}"/>
            </c:ext>
          </c:extLst>
        </c:ser>
        <c:ser>
          <c:idx val="3"/>
          <c:order val="3"/>
          <c:tx>
            <c:strRef>
              <c:f>Sheet1!$A$5</c:f>
              <c:strCache>
                <c:ptCount val="1"/>
                <c:pt idx="0">
                  <c:v>201-250% FPL </c:v>
                </c:pt>
              </c:strCache>
            </c:strRef>
          </c:tx>
          <c:spPr>
            <a:solidFill>
              <a:srgbClr val="72737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Sheet1!$B$5:$D$5</c:f>
              <c:numCache>
                <c:formatCode>0.0%</c:formatCode>
                <c:ptCount val="3"/>
                <c:pt idx="0">
                  <c:v>9.9000000000000005E-2</c:v>
                </c:pt>
                <c:pt idx="1">
                  <c:v>0.127</c:v>
                </c:pt>
                <c:pt idx="2">
                  <c:v>9.4E-2</c:v>
                </c:pt>
              </c:numCache>
            </c:numRef>
          </c:val>
          <c:extLst>
            <c:ext xmlns:c16="http://schemas.microsoft.com/office/drawing/2014/chart" uri="{C3380CC4-5D6E-409C-BE32-E72D297353CC}">
              <c16:uniqueId val="{00000003-0A0A-41BA-A4C0-69CD6DE7327E}"/>
            </c:ext>
          </c:extLst>
        </c:ser>
        <c:ser>
          <c:idx val="4"/>
          <c:order val="4"/>
          <c:tx>
            <c:strRef>
              <c:f>Sheet1!$A$6</c:f>
              <c:strCache>
                <c:ptCount val="1"/>
                <c:pt idx="0">
                  <c:v>251-300% FPL </c:v>
                </c:pt>
              </c:strCache>
            </c:strRef>
          </c:tx>
          <c:spPr>
            <a:solidFill>
              <a:srgbClr val="92D050"/>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Sheet1!$B$6:$D$6</c:f>
              <c:numCache>
                <c:formatCode>0.0%</c:formatCode>
                <c:ptCount val="3"/>
                <c:pt idx="0">
                  <c:v>9.2999999999999999E-2</c:v>
                </c:pt>
                <c:pt idx="1">
                  <c:v>0.107</c:v>
                </c:pt>
                <c:pt idx="2">
                  <c:v>0.09</c:v>
                </c:pt>
              </c:numCache>
            </c:numRef>
          </c:val>
          <c:extLst>
            <c:ext xmlns:c16="http://schemas.microsoft.com/office/drawing/2014/chart" uri="{C3380CC4-5D6E-409C-BE32-E72D297353CC}">
              <c16:uniqueId val="{00000004-0A0A-41BA-A4C0-69CD6DE7327E}"/>
            </c:ext>
          </c:extLst>
        </c:ser>
        <c:ser>
          <c:idx val="5"/>
          <c:order val="5"/>
          <c:tx>
            <c:strRef>
              <c:f>Sheet1!$A$7</c:f>
              <c:strCache>
                <c:ptCount val="1"/>
                <c:pt idx="0">
                  <c:v>301-400% FPL </c:v>
                </c:pt>
              </c:strCache>
            </c:strRef>
          </c:tx>
          <c:spPr>
            <a:solidFill>
              <a:srgbClr val="00641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Sheet1!$B$7:$D$7</c:f>
              <c:numCache>
                <c:formatCode>0.0%</c:formatCode>
                <c:ptCount val="3"/>
                <c:pt idx="0">
                  <c:v>0.115</c:v>
                </c:pt>
                <c:pt idx="1">
                  <c:v>0.15</c:v>
                </c:pt>
                <c:pt idx="2">
                  <c:v>0.108</c:v>
                </c:pt>
              </c:numCache>
            </c:numRef>
          </c:val>
          <c:extLst>
            <c:ext xmlns:c16="http://schemas.microsoft.com/office/drawing/2014/chart" uri="{C3380CC4-5D6E-409C-BE32-E72D297353CC}">
              <c16:uniqueId val="{00000005-0A0A-41BA-A4C0-69CD6DE7327E}"/>
            </c:ext>
          </c:extLst>
        </c:ser>
        <c:ser>
          <c:idx val="6"/>
          <c:order val="6"/>
          <c:tx>
            <c:strRef>
              <c:f>Sheet1!$A$8</c:f>
              <c:strCache>
                <c:ptCount val="1"/>
                <c:pt idx="0">
                  <c:v>401+% FPL </c:v>
                </c:pt>
              </c:strCache>
            </c:strRef>
          </c:tx>
          <c:spPr>
            <a:solidFill>
              <a:srgbClr val="84B5DD"/>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Sheet1!$B$1:$D$1</c:f>
              <c:strCache>
                <c:ptCount val="3"/>
                <c:pt idx="0">
                  <c:v>Total Nonelderly 
(0-64)</c:v>
                </c:pt>
                <c:pt idx="1">
                  <c:v>Children 
(0-18)</c:v>
                </c:pt>
                <c:pt idx="2">
                  <c:v>Adults 
(19-64)</c:v>
                </c:pt>
              </c:strCache>
            </c:strRef>
          </c:cat>
          <c:val>
            <c:numRef>
              <c:f>Sheet1!$B$8:$D$8</c:f>
              <c:numCache>
                <c:formatCode>0.0%</c:formatCode>
                <c:ptCount val="3"/>
                <c:pt idx="0">
                  <c:v>0.183</c:v>
                </c:pt>
                <c:pt idx="1">
                  <c:v>0.182</c:v>
                </c:pt>
                <c:pt idx="2">
                  <c:v>0.183</c:v>
                </c:pt>
              </c:numCache>
            </c:numRef>
          </c:val>
          <c:extLst>
            <c:ext xmlns:c16="http://schemas.microsoft.com/office/drawing/2014/chart" uri="{C3380CC4-5D6E-409C-BE32-E72D297353CC}">
              <c16:uniqueId val="{00000000-F805-45C2-9897-5C37FA616BE3}"/>
            </c:ext>
          </c:extLst>
        </c:ser>
        <c:dLbls>
          <c:showLegendKey val="0"/>
          <c:showVal val="0"/>
          <c:showCatName val="0"/>
          <c:showSerName val="0"/>
          <c:showPercent val="0"/>
          <c:showBubbleSize val="0"/>
        </c:dLbls>
        <c:gapWidth val="150"/>
        <c:overlap val="100"/>
        <c:axId val="875907616"/>
        <c:axId val="875908704"/>
      </c:barChart>
      <c:catAx>
        <c:axId val="87590761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75908704"/>
        <c:crosses val="autoZero"/>
        <c:auto val="1"/>
        <c:lblAlgn val="ctr"/>
        <c:lblOffset val="100"/>
        <c:noMultiLvlLbl val="0"/>
      </c:catAx>
      <c:valAx>
        <c:axId val="875908704"/>
        <c:scaling>
          <c:orientation val="minMax"/>
          <c:max val="1"/>
          <c:min val="0"/>
        </c:scaling>
        <c:delete val="1"/>
        <c:axPos val="l"/>
        <c:numFmt formatCode="0%" sourceLinked="0"/>
        <c:majorTickMark val="out"/>
        <c:minorTickMark val="none"/>
        <c:tickLblPos val="nextTo"/>
        <c:crossAx val="875907616"/>
        <c:crosses val="autoZero"/>
        <c:crossBetween val="between"/>
        <c:maj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prstDash val="solid"/>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0.73714</cdr:x>
      <cdr:y>0.55494</cdr:y>
    </cdr:from>
    <cdr:to>
      <cdr:x>0.76939</cdr:x>
      <cdr:y>0.62147</cdr:y>
    </cdr:to>
    <cdr:sp macro="" textlink="">
      <cdr:nvSpPr>
        <cdr:cNvPr id="3" name="TextBox 1"/>
        <cdr:cNvSpPr txBox="1"/>
      </cdr:nvSpPr>
      <cdr:spPr>
        <a:xfrm xmlns:a="http://schemas.openxmlformats.org/drawingml/2006/main">
          <a:off x="6137339" y="2228855"/>
          <a:ext cx="266700" cy="2632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ftr" sz="quarter" idx="2"/>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24581" name="Rectangle 5"/>
          <p:cNvSpPr>
            <a:spLocks noGrp="1" noChangeArrowheads="1"/>
          </p:cNvSpPr>
          <p:nvPr>
            <p:ph type="sldNum" sz="quarter" idx="3"/>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3A1B619F-22BF-0D4E-AAE6-AAC95F0C7668}" type="slidenum">
              <a:rPr lang="en-US"/>
              <a:pPr>
                <a:defRPr/>
              </a:pPr>
              <a:t>‹#›</a:t>
            </a:fld>
            <a:endParaRPr lang="en-US" dirty="0"/>
          </a:p>
        </p:txBody>
      </p:sp>
    </p:spTree>
    <p:extLst>
      <p:ext uri="{BB962C8B-B14F-4D97-AF65-F5344CB8AC3E}">
        <p14:creationId xmlns:p14="http://schemas.microsoft.com/office/powerpoint/2010/main" val="48404004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defTabSz="967091">
              <a:defRPr sz="1200">
                <a:ea typeface="+mn-ea"/>
                <a:cs typeface="+mn-cs"/>
              </a:defRPr>
            </a:lvl1pPr>
          </a:lstStyle>
          <a:p>
            <a:pPr>
              <a:defRPr/>
            </a:pPr>
            <a:r>
              <a:rPr lang="en-US" dirty="0"/>
              <a:t>DRAFT--NOT FOR QUOTATION OR DISTRIBUTION</a:t>
            </a:r>
          </a:p>
        </p:txBody>
      </p:sp>
      <p:sp>
        <p:nvSpPr>
          <p:cNvPr id="4099" name="Rectangle 3"/>
          <p:cNvSpPr>
            <a:spLocks noGrp="1" noChangeArrowheads="1"/>
          </p:cNvSpPr>
          <p:nvPr>
            <p:ph type="dt" idx="1"/>
          </p:nvPr>
        </p:nvSpPr>
        <p:spPr bwMode="auto">
          <a:xfrm>
            <a:off x="4144617"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algn="r" defTabSz="967091">
              <a:defRPr sz="1200">
                <a:ea typeface="+mn-ea"/>
                <a:cs typeface="+mn-cs"/>
              </a:defRPr>
            </a:lvl1pPr>
          </a:lstStyle>
          <a:p>
            <a:pPr>
              <a:defRPr/>
            </a:pPr>
            <a:r>
              <a:rPr lang="en-US" dirty="0"/>
              <a:t>March 5, 2012</a:t>
            </a:r>
          </a:p>
        </p:txBody>
      </p:sp>
      <p:sp>
        <p:nvSpPr>
          <p:cNvPr id="16388"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32184" y="4561228"/>
            <a:ext cx="5850835" cy="4320213"/>
          </a:xfrm>
          <a:prstGeom prst="rect">
            <a:avLst/>
          </a:prstGeom>
          <a:noFill/>
          <a:ln>
            <a:noFill/>
          </a:ln>
          <a:effectLst/>
        </p:spPr>
        <p:txBody>
          <a:bodyPr vert="horz" wrap="square" lIns="96635" tIns="48317" rIns="96635" bIns="48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9FBBB4D2-B1DF-204C-9590-AC2857C1E164}" type="slidenum">
              <a:rPr lang="en-US"/>
              <a:pPr>
                <a:defRPr/>
              </a:pPr>
              <a:t>‹#›</a:t>
            </a:fld>
            <a:endParaRPr lang="en-US" dirty="0"/>
          </a:p>
        </p:txBody>
      </p:sp>
    </p:spTree>
    <p:extLst>
      <p:ext uri="{BB962C8B-B14F-4D97-AF65-F5344CB8AC3E}">
        <p14:creationId xmlns:p14="http://schemas.microsoft.com/office/powerpoint/2010/main" val="393126691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637711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257300" y="717550"/>
            <a:ext cx="4800600" cy="3600450"/>
          </a:xfrm>
          <a:ln/>
        </p:spPr>
      </p:sp>
      <p:sp>
        <p:nvSpPr>
          <p:cNvPr id="3174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174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758551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257300" y="719138"/>
            <a:ext cx="4803775" cy="3602037"/>
          </a:xfrm>
          <a:ln/>
        </p:spPr>
      </p:sp>
      <p:sp>
        <p:nvSpPr>
          <p:cNvPr id="33795"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3796"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65922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257300" y="717550"/>
            <a:ext cx="4800600" cy="3600450"/>
          </a:xfrm>
          <a:ln/>
        </p:spPr>
      </p:sp>
      <p:sp>
        <p:nvSpPr>
          <p:cNvPr id="3584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897749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431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
        <p:nvSpPr>
          <p:cNvPr id="5" name="Slide Number Placeholder 4"/>
          <p:cNvSpPr>
            <a:spLocks noGrp="1"/>
          </p:cNvSpPr>
          <p:nvPr>
            <p:ph type="sldNum" sz="quarter" idx="11"/>
          </p:nvPr>
        </p:nvSpPr>
        <p:spPr/>
        <p:txBody>
          <a:bodyPr/>
          <a:lstStyle/>
          <a:p>
            <a:pPr>
              <a:defRPr/>
            </a:pPr>
            <a:fld id="{9FBBB4D2-B1DF-204C-9590-AC2857C1E164}" type="slidenum">
              <a:rPr lang="en-US" smtClean="0"/>
              <a:pPr>
                <a:defRPr/>
              </a:pPr>
              <a:t>17</a:t>
            </a:fld>
            <a:endParaRPr lang="en-US" dirty="0"/>
          </a:p>
        </p:txBody>
      </p:sp>
    </p:spTree>
    <p:extLst>
      <p:ext uri="{BB962C8B-B14F-4D97-AF65-F5344CB8AC3E}">
        <p14:creationId xmlns:p14="http://schemas.microsoft.com/office/powerpoint/2010/main" val="49825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299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March 5, 2012</a:t>
            </a:r>
            <a:endParaRPr lang="en-US" dirty="0"/>
          </a:p>
        </p:txBody>
      </p:sp>
    </p:spTree>
    <p:extLst>
      <p:ext uri="{BB962C8B-B14F-4D97-AF65-F5344CB8AC3E}">
        <p14:creationId xmlns:p14="http://schemas.microsoft.com/office/powerpoint/2010/main" val="195357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March 5, 2012</a:t>
            </a:r>
            <a:endParaRPr lang="en-US" dirty="0"/>
          </a:p>
        </p:txBody>
      </p:sp>
    </p:spTree>
    <p:extLst>
      <p:ext uri="{BB962C8B-B14F-4D97-AF65-F5344CB8AC3E}">
        <p14:creationId xmlns:p14="http://schemas.microsoft.com/office/powerpoint/2010/main" val="3439583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55713" y="717550"/>
            <a:ext cx="4800600" cy="3600450"/>
          </a:xfrm>
          <a:ln/>
        </p:spPr>
      </p:sp>
      <p:sp>
        <p:nvSpPr>
          <p:cNvPr id="2048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048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3562902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296988" y="708025"/>
            <a:ext cx="4802187" cy="3602038"/>
          </a:xfrm>
          <a:ln/>
        </p:spPr>
      </p:sp>
      <p:sp>
        <p:nvSpPr>
          <p:cNvPr id="6758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6758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230557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Tree>
    <p:extLst>
      <p:ext uri="{BB962C8B-B14F-4D97-AF65-F5344CB8AC3E}">
        <p14:creationId xmlns:p14="http://schemas.microsoft.com/office/powerpoint/2010/main" val="52204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3556"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962046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257300" y="719138"/>
            <a:ext cx="4803775" cy="3602037"/>
          </a:xfrm>
          <a:ln/>
        </p:spPr>
      </p:sp>
      <p:sp>
        <p:nvSpPr>
          <p:cNvPr id="2560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560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547441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296988" y="708025"/>
            <a:ext cx="4802187" cy="3602038"/>
          </a:xfrm>
          <a:ln/>
        </p:spPr>
      </p:sp>
      <p:sp>
        <p:nvSpPr>
          <p:cNvPr id="29699"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9700"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199989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394403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05373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7456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136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80107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95272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90966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11016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345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15363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339347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59091182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7875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1643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3364977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1030230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a:t>Click icon to add picture</a:t>
            </a:r>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27160456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10878989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80254164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7231056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64659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52844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6348119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50336475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75175941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6034357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35179524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25952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880947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191021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112558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570362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81021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7188143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93503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947829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0618972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176295"/>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368303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2359987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4488310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a:t>Click icon to add picture</a:t>
            </a:r>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66580916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89318492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6723359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19724252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612944272"/>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93338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323688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36247007"/>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06941801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84999397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997335714"/>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8832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278587430"/>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69122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714857453"/>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71579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495883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553086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99682730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0509983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4699920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8199226"/>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028964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8" name="TextBox 7"/>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4173239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TextBox 6"/>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56400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0024334"/>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545741685"/>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2820470441"/>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075338614"/>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8302100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94445491"/>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96952750"/>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58848225"/>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4495371"/>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7997412"/>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912513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88773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865253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00155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47052"/>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881511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8561290"/>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63717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2760"/>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59836855"/>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19408506"/>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85985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460233285"/>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6614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image" Target="../media/image1.png"/><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theme" Target="../theme/theme3.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18" Type="http://schemas.openxmlformats.org/officeDocument/2006/relationships/slideLayout" Target="../slideLayouts/slideLayout87.xml"/><Relationship Id="rId3" Type="http://schemas.openxmlformats.org/officeDocument/2006/relationships/slideLayout" Target="../slideLayouts/slideLayout72.xml"/><Relationship Id="rId21" Type="http://schemas.openxmlformats.org/officeDocument/2006/relationships/slideLayout" Target="../slideLayouts/slideLayout90.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17" Type="http://schemas.openxmlformats.org/officeDocument/2006/relationships/slideLayout" Target="../slideLayouts/slideLayout86.xml"/><Relationship Id="rId2" Type="http://schemas.openxmlformats.org/officeDocument/2006/relationships/slideLayout" Target="../slideLayouts/slideLayout71.xml"/><Relationship Id="rId16" Type="http://schemas.openxmlformats.org/officeDocument/2006/relationships/slideLayout" Target="../slideLayouts/slideLayout85.xml"/><Relationship Id="rId20" Type="http://schemas.openxmlformats.org/officeDocument/2006/relationships/slideLayout" Target="../slideLayouts/slideLayout89.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slideLayout" Target="../slideLayouts/slideLayout84.xml"/><Relationship Id="rId23" Type="http://schemas.openxmlformats.org/officeDocument/2006/relationships/image" Target="../media/image1.png"/><Relationship Id="rId10" Type="http://schemas.openxmlformats.org/officeDocument/2006/relationships/slideLayout" Target="../slideLayouts/slideLayout79.xml"/><Relationship Id="rId19" Type="http://schemas.openxmlformats.org/officeDocument/2006/relationships/slideLayout" Target="../slideLayouts/slideLayout88.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 Id="rId2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4544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644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255598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4" r:id="rId20"/>
    <p:sldLayoutId id="2147483755" r:id="rId21"/>
  </p:sldLayoutIdLst>
  <p:transition/>
  <p:hf sldNum="0"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63.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3.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3.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3.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3.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3.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3.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8.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in 2022</a:t>
            </a:r>
          </a:p>
        </p:txBody>
      </p:sp>
      <p:sp>
        <p:nvSpPr>
          <p:cNvPr id="3" name="Subtitle 2"/>
          <p:cNvSpPr>
            <a:spLocks noGrp="1"/>
          </p:cNvSpPr>
          <p:nvPr>
            <p:ph type="subTitle" idx="1"/>
          </p:nvPr>
        </p:nvSpPr>
        <p:spPr>
          <a:xfrm>
            <a:off x="762001" y="4044462"/>
            <a:ext cx="7620000" cy="1535720"/>
          </a:xfrm>
        </p:spPr>
        <p:txBody>
          <a:bodyPr/>
          <a:lstStyle/>
          <a:p>
            <a:r>
              <a:rPr lang="en-US" dirty="0"/>
              <a:t>March 2024</a:t>
            </a:r>
          </a:p>
          <a:p>
            <a:r>
              <a:rPr lang="en-US" dirty="0"/>
              <a:t>Laura Skopec, Vincent </a:t>
            </a:r>
            <a:r>
              <a:rPr lang="en-US" dirty="0" err="1"/>
              <a:t>Pancini</a:t>
            </a:r>
            <a:r>
              <a:rPr lang="en-US" dirty="0"/>
              <a:t>, Avani </a:t>
            </a:r>
            <a:r>
              <a:rPr lang="en-US" dirty="0" err="1"/>
              <a:t>Pugazhendhi</a:t>
            </a:r>
            <a:r>
              <a:rPr lang="en-US" dirty="0"/>
              <a:t>, Jennifer Haley, and Adele </a:t>
            </a:r>
            <a:r>
              <a:rPr lang="en-US" dirty="0" err="1"/>
              <a:t>Shartzer</a:t>
            </a:r>
            <a:r>
              <a:rPr lang="en-US" dirty="0"/>
              <a:t> </a:t>
            </a:r>
          </a:p>
          <a:p>
            <a:r>
              <a:rPr lang="en-US" dirty="0"/>
              <a:t>Urban Institute</a:t>
            </a:r>
          </a:p>
          <a:p>
            <a:endParaRPr lang="en-US" dirty="0"/>
          </a:p>
        </p:txBody>
      </p:sp>
    </p:spTree>
    <p:extLst>
      <p:ext uri="{BB962C8B-B14F-4D97-AF65-F5344CB8AC3E}">
        <p14:creationId xmlns:p14="http://schemas.microsoft.com/office/powerpoint/2010/main" val="317144519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0" y="546431"/>
            <a:ext cx="8975188" cy="119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sz="2200" b="1" dirty="0"/>
              <a:t>About three-in-ten nonelderly uninsured Virginians had </a:t>
            </a:r>
          </a:p>
          <a:p>
            <a:pPr algn="ctr">
              <a:spcBef>
                <a:spcPct val="25000"/>
              </a:spcBef>
            </a:pPr>
            <a:r>
              <a:rPr lang="en-US" sz="2200" b="1" dirty="0"/>
              <a:t>family income ≤100% FPL in 2022</a:t>
            </a:r>
            <a:br>
              <a:rPr lang="en-US" sz="2200" b="1" dirty="0"/>
            </a:br>
            <a:r>
              <a:rPr lang="en-US" sz="2200" b="1" dirty="0"/>
              <a:t>including one-in-four uninsured children</a:t>
            </a:r>
          </a:p>
        </p:txBody>
      </p:sp>
      <p:sp>
        <p:nvSpPr>
          <p:cNvPr id="24579" name="Text Box 19"/>
          <p:cNvSpPr txBox="1">
            <a:spLocks noChangeArrowheads="1"/>
          </p:cNvSpPr>
          <p:nvPr/>
        </p:nvSpPr>
        <p:spPr bwMode="auto">
          <a:xfrm>
            <a:off x="0" y="5638160"/>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Notes: Family poverty level estimates are based on tax unit Modified Adjusted Gross Income and use the 2022 FPLs defined by the US Department of Health and Human Services. </a:t>
            </a:r>
          </a:p>
          <a:p>
            <a:pPr>
              <a:spcBef>
                <a:spcPct val="50000"/>
              </a:spcBef>
            </a:pPr>
            <a:r>
              <a:rPr lang="en-US" sz="1100" i="1" dirty="0">
                <a:cs typeface="Arial" charset="0"/>
              </a:rPr>
              <a:t>Source: Urban Institute, March 2024. Based on the 2022 American Community Survey (ACS) data from the Integrated Public Use Microdata Series (IPUMS). </a:t>
            </a:r>
          </a:p>
        </p:txBody>
      </p:sp>
      <p:graphicFrame>
        <p:nvGraphicFramePr>
          <p:cNvPr id="6" name="Chart 5"/>
          <p:cNvGraphicFramePr>
            <a:graphicFrameLocks/>
          </p:cNvGraphicFramePr>
          <p:nvPr>
            <p:extLst>
              <p:ext uri="{D42A27DB-BD31-4B8C-83A1-F6EECF244321}">
                <p14:modId xmlns:p14="http://schemas.microsoft.com/office/powerpoint/2010/main" val="2040454251"/>
              </p:ext>
            </p:extLst>
          </p:nvPr>
        </p:nvGraphicFramePr>
        <p:xfrm>
          <a:off x="708660" y="1731010"/>
          <a:ext cx="7726680" cy="386334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140677" y="365760"/>
            <a:ext cx="854612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spcBef>
                <a:spcPts val="0"/>
              </a:spcBef>
            </a:pPr>
            <a:r>
              <a:rPr lang="en-US" sz="2200" b="1" dirty="0"/>
              <a:t>Adult Virginians (19-64) with incomes </a:t>
            </a:r>
            <a:r>
              <a:rPr lang="en-US" sz="2200" b="1" u="sng" dirty="0"/>
              <a:t>&lt;</a:t>
            </a:r>
            <a:r>
              <a:rPr lang="en-US" sz="2200" b="1" dirty="0"/>
              <a:t> 200% FPL </a:t>
            </a:r>
            <a:br>
              <a:rPr lang="en-US" sz="2200" b="1" dirty="0"/>
            </a:br>
            <a:r>
              <a:rPr lang="en-US" sz="2200" b="1" dirty="0"/>
              <a:t>were more than 4 times as likely to be uninsured </a:t>
            </a:r>
            <a:br>
              <a:rPr lang="en-US" sz="2200" b="1" dirty="0"/>
            </a:br>
            <a:r>
              <a:rPr lang="en-US" sz="2200" b="1" dirty="0"/>
              <a:t>as adult Virginians with incomes 401+% FPL in 2022</a:t>
            </a:r>
          </a:p>
        </p:txBody>
      </p:sp>
      <p:sp>
        <p:nvSpPr>
          <p:cNvPr id="28675" name="Text Box 19"/>
          <p:cNvSpPr txBox="1">
            <a:spLocks noChangeArrowheads="1"/>
          </p:cNvSpPr>
          <p:nvPr/>
        </p:nvSpPr>
        <p:spPr bwMode="auto">
          <a:xfrm>
            <a:off x="0" y="5644090"/>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Notes: Family poverty level estimates are based on tax unit Modified Adjusted Gross Income and use the 2022 FPLs defined by the US Department of Health and Human Services. </a:t>
            </a:r>
          </a:p>
          <a:p>
            <a:pPr>
              <a:spcBef>
                <a:spcPct val="50000"/>
              </a:spcBef>
            </a:pPr>
            <a:r>
              <a:rPr lang="en-US" sz="1100" i="1" dirty="0">
                <a:cs typeface="Arial" charset="0"/>
              </a:rPr>
              <a:t>Source: Urban Institute, March 2024. Based on the 2022 American Community Survey (ACS) data from the Integrated Public Use Microdata Series (IPUMS).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graphicFrame>
        <p:nvGraphicFramePr>
          <p:cNvPr id="4" name="Chart 3">
            <a:extLst>
              <a:ext uri="{FF2B5EF4-FFF2-40B4-BE49-F238E27FC236}">
                <a16:creationId xmlns:a16="http://schemas.microsoft.com/office/drawing/2014/main" id="{0C8B85A1-FA27-44FE-975B-CB9D1773DC58}"/>
              </a:ext>
            </a:extLst>
          </p:cNvPr>
          <p:cNvGraphicFramePr/>
          <p:nvPr>
            <p:extLst>
              <p:ext uri="{D42A27DB-BD31-4B8C-83A1-F6EECF244321}">
                <p14:modId xmlns:p14="http://schemas.microsoft.com/office/powerpoint/2010/main" val="4059452093"/>
              </p:ext>
            </p:extLst>
          </p:nvPr>
        </p:nvGraphicFramePr>
        <p:xfrm>
          <a:off x="600739" y="1978154"/>
          <a:ext cx="7942521" cy="37813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E83735E7-E4A3-4B64-A2DE-BA30A05B0646}"/>
              </a:ext>
            </a:extLst>
          </p:cNvPr>
          <p:cNvSpPr txBox="1"/>
          <p:nvPr/>
        </p:nvSpPr>
        <p:spPr>
          <a:xfrm>
            <a:off x="955600" y="1433670"/>
            <a:ext cx="7232798" cy="584775"/>
          </a:xfrm>
          <a:prstGeom prst="rect">
            <a:avLst/>
          </a:prstGeom>
          <a:noFill/>
        </p:spPr>
        <p:txBody>
          <a:bodyPr wrap="square" rtlCol="0">
            <a:spAutoFit/>
          </a:bodyPr>
          <a:lstStyle/>
          <a:p>
            <a:pPr algn="ctr"/>
            <a:r>
              <a:rPr lang="en-US" sz="1600" i="1" dirty="0"/>
              <a:t>Children with family incomes below 400% FPL were more than twice as as likely to be uninsured as those in families with higher incomes.</a:t>
            </a:r>
          </a:p>
        </p:txBody>
      </p:sp>
    </p:spTree>
    <p:extLst>
      <p:ext uri="{BB962C8B-B14F-4D97-AF65-F5344CB8AC3E}">
        <p14:creationId xmlns:p14="http://schemas.microsoft.com/office/powerpoint/2010/main" val="26893779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a:extLst>
              <a:ext uri="{FF2B5EF4-FFF2-40B4-BE49-F238E27FC236}">
                <a16:creationId xmlns:a16="http://schemas.microsoft.com/office/drawing/2014/main" id="{30BAFE6B-8C35-47E5-ADB0-3F1CC485C6AD}"/>
              </a:ext>
            </a:extLst>
          </p:cNvPr>
          <p:cNvGraphicFramePr>
            <a:graphicFrameLocks noChangeAspect="1"/>
          </p:cNvGraphicFramePr>
          <p:nvPr>
            <p:extLst>
              <p:ext uri="{D42A27DB-BD31-4B8C-83A1-F6EECF244321}">
                <p14:modId xmlns:p14="http://schemas.microsoft.com/office/powerpoint/2010/main" val="3364744055"/>
              </p:ext>
            </p:extLst>
          </p:nvPr>
        </p:nvGraphicFramePr>
        <p:xfrm>
          <a:off x="1624013" y="1965325"/>
          <a:ext cx="5895975" cy="3738563"/>
        </p:xfrm>
        <a:graphic>
          <a:graphicData uri="http://schemas.openxmlformats.org/drawingml/2006/chart">
            <c:chart xmlns:c="http://schemas.openxmlformats.org/drawingml/2006/chart" xmlns:r="http://schemas.openxmlformats.org/officeDocument/2006/relationships" r:id="rId3"/>
          </a:graphicData>
        </a:graphic>
      </p:graphicFrame>
      <p:sp>
        <p:nvSpPr>
          <p:cNvPr id="30722" name="Rectangle 3"/>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0723" name="Text Box 9"/>
          <p:cNvSpPr txBox="1">
            <a:spLocks noChangeArrowheads="1"/>
          </p:cNvSpPr>
          <p:nvPr/>
        </p:nvSpPr>
        <p:spPr bwMode="auto">
          <a:xfrm>
            <a:off x="365760" y="483645"/>
            <a:ext cx="8412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b="1" dirty="0"/>
              <a:t>More than 80% of uninsured Virginians lived in families with at least one adult working full- or part-time in 2022</a:t>
            </a:r>
          </a:p>
        </p:txBody>
      </p:sp>
      <p:sp>
        <p:nvSpPr>
          <p:cNvPr id="30724" name="Text Box 14"/>
          <p:cNvSpPr txBox="1">
            <a:spLocks noChangeArrowheads="1"/>
          </p:cNvSpPr>
          <p:nvPr/>
        </p:nvSpPr>
        <p:spPr bwMode="auto">
          <a:xfrm>
            <a:off x="2825262" y="1459634"/>
            <a:ext cx="3563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Share of Nonelderly Uninsured</a:t>
            </a:r>
            <a:endParaRPr lang="en-US" sz="1800" b="1" dirty="0"/>
          </a:p>
        </p:txBody>
      </p:sp>
      <p:sp>
        <p:nvSpPr>
          <p:cNvPr id="30725" name="Text Box 21"/>
          <p:cNvSpPr txBox="1">
            <a:spLocks noChangeArrowheads="1"/>
          </p:cNvSpPr>
          <p:nvPr/>
        </p:nvSpPr>
        <p:spPr bwMode="auto">
          <a:xfrm>
            <a:off x="0" y="5661978"/>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Notes: Family work status is based on the work status of adults in the tax unit. Estimates may not sum to 100% due to rounding. </a:t>
            </a:r>
          </a:p>
          <a:p>
            <a:pPr>
              <a:spcBef>
                <a:spcPct val="50000"/>
              </a:spcBef>
            </a:pPr>
            <a:r>
              <a:rPr lang="en-US" sz="1100" i="1" dirty="0">
                <a:cs typeface="Arial" charset="0"/>
              </a:rPr>
              <a:t>Source: Urban Institute, March 2024. Based on the 2022 American Community Survey (ACS) data from the Integrated Public Use Microdata Series (IPUMS).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5253238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type="chart" idx="1"/>
            <p:extLst>
              <p:ext uri="{D42A27DB-BD31-4B8C-83A1-F6EECF244321}">
                <p14:modId xmlns:p14="http://schemas.microsoft.com/office/powerpoint/2010/main" val="2652912106"/>
              </p:ext>
            </p:extLst>
          </p:nvPr>
        </p:nvGraphicFramePr>
        <p:xfrm>
          <a:off x="222250" y="1885173"/>
          <a:ext cx="8494712" cy="3525215"/>
        </p:xfrm>
        <a:graphic>
          <a:graphicData uri="http://schemas.openxmlformats.org/drawingml/2006/chart">
            <c:chart xmlns:c="http://schemas.openxmlformats.org/drawingml/2006/chart" xmlns:r="http://schemas.openxmlformats.org/officeDocument/2006/relationships" r:id="rId3"/>
          </a:graphicData>
        </a:graphic>
      </p:graphicFrame>
      <p:sp>
        <p:nvSpPr>
          <p:cNvPr id="32770" name="Text Box 4"/>
          <p:cNvSpPr txBox="1">
            <a:spLocks noChangeArrowheads="1"/>
          </p:cNvSpPr>
          <p:nvPr/>
        </p:nvSpPr>
        <p:spPr bwMode="auto">
          <a:xfrm>
            <a:off x="507608" y="424255"/>
            <a:ext cx="780053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b="1" dirty="0"/>
              <a:t>Full-time workers and their families comprised 69.1% of the uninsured in Virginia and </a:t>
            </a:r>
            <a:br>
              <a:rPr lang="en-US" b="1" dirty="0"/>
            </a:br>
            <a:r>
              <a:rPr lang="en-US" b="1" dirty="0"/>
              <a:t>were distributed over all income levels in 2022</a:t>
            </a:r>
          </a:p>
        </p:txBody>
      </p:sp>
      <p:sp>
        <p:nvSpPr>
          <p:cNvPr id="32771" name="Text Box 19"/>
          <p:cNvSpPr txBox="1">
            <a:spLocks noChangeArrowheads="1"/>
          </p:cNvSpPr>
          <p:nvPr/>
        </p:nvSpPr>
        <p:spPr bwMode="auto">
          <a:xfrm>
            <a:off x="-1" y="5410388"/>
            <a:ext cx="91440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Notes: Family work status is based on the work status of adults in the tax unit. </a:t>
            </a:r>
            <a:r>
              <a:rPr lang="en-US" sz="1100" i="1" dirty="0">
                <a:cs typeface="Arial" charset="0"/>
              </a:rPr>
              <a:t>Family poverty level estimates are based on tax unit Modified Adjusted Gross Income and use the 2022 FPLs defined by the US Department of Health and Human Services. </a:t>
            </a:r>
            <a:r>
              <a:rPr lang="en-US" sz="1100" i="1" dirty="0"/>
              <a:t>Estimates may not sum to 100% due to rounding. </a:t>
            </a:r>
          </a:p>
          <a:p>
            <a:pPr>
              <a:spcBef>
                <a:spcPct val="50000"/>
              </a:spcBef>
            </a:pPr>
            <a:r>
              <a:rPr lang="en-US" sz="1100" i="1" dirty="0">
                <a:cs typeface="Arial" charset="0"/>
              </a:rPr>
              <a:t>Source: Urban Institute, March 2024. Based on the 2022 American Community Survey (ACS) data from the Integrated Public Use Microdata Series (IPUMS).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3700300510"/>
              </p:ext>
            </p:extLst>
          </p:nvPr>
        </p:nvGraphicFramePr>
        <p:xfrm>
          <a:off x="332509" y="2095927"/>
          <a:ext cx="4239491" cy="2867413"/>
        </p:xfrm>
        <a:graphic>
          <a:graphicData uri="http://schemas.openxmlformats.org/drawingml/2006/chart">
            <c:chart xmlns:c="http://schemas.openxmlformats.org/drawingml/2006/chart" xmlns:r="http://schemas.openxmlformats.org/officeDocument/2006/relationships" r:id="rId3"/>
          </a:graphicData>
        </a:graphic>
      </p:graphicFrame>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4819" name="Text Box 3"/>
          <p:cNvSpPr txBox="1">
            <a:spLocks noChangeArrowheads="1"/>
          </p:cNvSpPr>
          <p:nvPr/>
        </p:nvSpPr>
        <p:spPr bwMode="auto">
          <a:xfrm>
            <a:off x="164916" y="333996"/>
            <a:ext cx="866453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ts val="0"/>
              </a:spcBef>
            </a:pPr>
            <a:r>
              <a:rPr lang="en-US" sz="2200" b="1" dirty="0"/>
              <a:t>Uninsured nonelderly Virginians were </a:t>
            </a:r>
            <a:br>
              <a:rPr lang="en-US" sz="2200" b="1" dirty="0"/>
            </a:br>
            <a:r>
              <a:rPr lang="en-US" sz="2200" b="1" dirty="0"/>
              <a:t>diverse in race and ethnicity.</a:t>
            </a:r>
            <a:br>
              <a:rPr lang="en-US" sz="2200" b="1" dirty="0"/>
            </a:br>
            <a:r>
              <a:rPr lang="en-US" sz="2200" b="1" dirty="0"/>
              <a:t>Hispanic Virginians were more than twice as likely to be uninsured than other races/ethnicities.</a:t>
            </a:r>
          </a:p>
        </p:txBody>
      </p:sp>
      <p:sp>
        <p:nvSpPr>
          <p:cNvPr id="34821" name="Text Box 21"/>
          <p:cNvSpPr txBox="1">
            <a:spLocks noChangeArrowheads="1"/>
          </p:cNvSpPr>
          <p:nvPr/>
        </p:nvSpPr>
        <p:spPr bwMode="auto">
          <a:xfrm>
            <a:off x="0" y="5686519"/>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Notes: Estimates may not sum to 100% due to rounding. The pie chart and bar graph estimates are not equivalent because the pie chart shows the distribution of the uninsured in Virginia by race and ethnicity and the bar graph shoes the uninsured rate for each racial and ethnic group. </a:t>
            </a:r>
            <a:endParaRPr lang="en-US" sz="1100" i="1" dirty="0">
              <a:cs typeface="Arial" charset="0"/>
            </a:endParaRPr>
          </a:p>
          <a:p>
            <a:pPr>
              <a:spcBef>
                <a:spcPct val="50000"/>
              </a:spcBef>
            </a:pPr>
            <a:r>
              <a:rPr lang="en-US" sz="1100" i="1" dirty="0">
                <a:cs typeface="Arial" charset="0"/>
              </a:rPr>
              <a:t>Source: Urban Institute, March 2024. Based on the 2022 American Community Survey (ACS) data from the Integrated Public Use Microdata Series (IPUMS).</a:t>
            </a:r>
            <a:endParaRPr lang="en-US" sz="1100" i="1" dirty="0"/>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graphicFrame>
        <p:nvGraphicFramePr>
          <p:cNvPr id="8" name="Chart 7"/>
          <p:cNvGraphicFramePr/>
          <p:nvPr>
            <p:extLst>
              <p:ext uri="{D42A27DB-BD31-4B8C-83A1-F6EECF244321}">
                <p14:modId xmlns:p14="http://schemas.microsoft.com/office/powerpoint/2010/main" val="1676907061"/>
              </p:ext>
            </p:extLst>
          </p:nvPr>
        </p:nvGraphicFramePr>
        <p:xfrm>
          <a:off x="4497185" y="2095927"/>
          <a:ext cx="4342014" cy="339071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AAF25F70-2FA4-17BB-BC4F-B4CE170B5019}"/>
              </a:ext>
            </a:extLst>
          </p:cNvPr>
          <p:cNvSpPr txBox="1"/>
          <p:nvPr/>
        </p:nvSpPr>
        <p:spPr>
          <a:xfrm>
            <a:off x="429987" y="1911261"/>
            <a:ext cx="4572000" cy="369332"/>
          </a:xfrm>
          <a:prstGeom prst="rect">
            <a:avLst/>
          </a:prstGeom>
          <a:noFill/>
        </p:spPr>
        <p:txBody>
          <a:bodyPr wrap="square">
            <a:spAutoFit/>
          </a:bodyPr>
          <a:lstStyle/>
          <a:p>
            <a:pPr algn="ctr"/>
            <a:r>
              <a:rPr lang="en-US" sz="1800" b="1" u="sng" dirty="0"/>
              <a:t>Share of Nonelderly Uninsured</a:t>
            </a:r>
            <a:endParaRPr lang="en-US" sz="1800" b="1" dirty="0"/>
          </a:p>
        </p:txBody>
      </p:sp>
      <p:sp>
        <p:nvSpPr>
          <p:cNvPr id="5" name="TextBox 4">
            <a:extLst>
              <a:ext uri="{FF2B5EF4-FFF2-40B4-BE49-F238E27FC236}">
                <a16:creationId xmlns:a16="http://schemas.microsoft.com/office/drawing/2014/main" id="{BF007F80-64DF-A5DD-C250-FAB8E4643ACE}"/>
              </a:ext>
            </a:extLst>
          </p:cNvPr>
          <p:cNvSpPr txBox="1"/>
          <p:nvPr/>
        </p:nvSpPr>
        <p:spPr>
          <a:xfrm>
            <a:off x="4497185" y="1896053"/>
            <a:ext cx="4572000" cy="369332"/>
          </a:xfrm>
          <a:prstGeom prst="rect">
            <a:avLst/>
          </a:prstGeom>
          <a:noFill/>
        </p:spPr>
        <p:txBody>
          <a:bodyPr wrap="square">
            <a:spAutoFit/>
          </a:bodyPr>
          <a:lstStyle/>
          <a:p>
            <a:pPr algn="ctr"/>
            <a:r>
              <a:rPr lang="en-US" sz="1800" b="1" u="sng" dirty="0"/>
              <a:t>Uninsured Rate by Race/Ethnicity</a:t>
            </a:r>
            <a:endParaRPr lang="en-US" sz="1800" b="1" dirty="0"/>
          </a:p>
        </p:txBody>
      </p:sp>
    </p:spTree>
    <p:extLst>
      <p:ext uri="{BB962C8B-B14F-4D97-AF65-F5344CB8AC3E}">
        <p14:creationId xmlns:p14="http://schemas.microsoft.com/office/powerpoint/2010/main" val="38824178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D211051-6187-7D0D-C7AD-5FE5F7BF14E2}"/>
              </a:ext>
            </a:extLst>
          </p:cNvPr>
          <p:cNvGraphicFramePr/>
          <p:nvPr>
            <p:extLst>
              <p:ext uri="{D42A27DB-BD31-4B8C-83A1-F6EECF244321}">
                <p14:modId xmlns:p14="http://schemas.microsoft.com/office/powerpoint/2010/main" val="1432982011"/>
              </p:ext>
            </p:extLst>
          </p:nvPr>
        </p:nvGraphicFramePr>
        <p:xfrm>
          <a:off x="511124" y="1459146"/>
          <a:ext cx="8154573" cy="42499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AD1CBF3-6945-3A45-643E-1C7DC9C88D0A}"/>
              </a:ext>
            </a:extLst>
          </p:cNvPr>
          <p:cNvSpPr txBox="1"/>
          <p:nvPr/>
        </p:nvSpPr>
        <p:spPr>
          <a:xfrm>
            <a:off x="511124" y="388271"/>
            <a:ext cx="7969348" cy="1200329"/>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Among nonelderly adult Virginians, uninsured adults were less likely than insured adults to receive routine healthcare in 2022</a:t>
            </a:r>
            <a:endParaRPr lang="en-US" b="1" dirty="0">
              <a:highlight>
                <a:srgbClr val="FFFF00"/>
              </a:highlight>
            </a:endParaRPr>
          </a:p>
        </p:txBody>
      </p:sp>
      <p:sp>
        <p:nvSpPr>
          <p:cNvPr id="6" name="TextBox 4">
            <a:extLst>
              <a:ext uri="{FF2B5EF4-FFF2-40B4-BE49-F238E27FC236}">
                <a16:creationId xmlns:a16="http://schemas.microsoft.com/office/drawing/2014/main" id="{EEA247C5-D1E4-DB81-2C75-7BBDFECEFB5B}"/>
              </a:ext>
            </a:extLst>
          </p:cNvPr>
          <p:cNvSpPr txBox="1">
            <a:spLocks noChangeArrowheads="1"/>
          </p:cNvSpPr>
          <p:nvPr/>
        </p:nvSpPr>
        <p:spPr bwMode="auto">
          <a:xfrm>
            <a:off x="152398" y="5754148"/>
            <a:ext cx="868680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Source: Urban Institute, March 2024. Based on the 2022 Behavioral Risk Factor Surveillance System</a:t>
            </a:r>
            <a:r>
              <a:rPr lang="en-US" sz="1300" i="1" dirty="0"/>
              <a:t>.</a:t>
            </a:r>
          </a:p>
        </p:txBody>
      </p:sp>
    </p:spTree>
    <p:extLst>
      <p:ext uri="{BB962C8B-B14F-4D97-AF65-F5344CB8AC3E}">
        <p14:creationId xmlns:p14="http://schemas.microsoft.com/office/powerpoint/2010/main" val="26808570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Methods</a:t>
            </a:r>
          </a:p>
        </p:txBody>
      </p:sp>
      <p:sp>
        <p:nvSpPr>
          <p:cNvPr id="3" name="Content Placeholder 2"/>
          <p:cNvSpPr>
            <a:spLocks noGrp="1"/>
          </p:cNvSpPr>
          <p:nvPr>
            <p:ph idx="1"/>
          </p:nvPr>
        </p:nvSpPr>
        <p:spPr>
          <a:xfrm>
            <a:off x="164387" y="979987"/>
            <a:ext cx="8846049" cy="5502397"/>
          </a:xfrm>
        </p:spPr>
        <p:txBody>
          <a:bodyPr/>
          <a:lstStyle/>
          <a:p>
            <a:pPr marL="365760" lvl="0" indent="-365760">
              <a:lnSpc>
                <a:spcPct val="100000"/>
              </a:lnSpc>
              <a:spcBef>
                <a:spcPts val="300"/>
              </a:spcBef>
              <a:spcAft>
                <a:spcPts val="500"/>
              </a:spcAft>
              <a:buFont typeface="Arial" panose="020B0604020202020204" pitchFamily="34" charset="0"/>
              <a:buChar char="•"/>
            </a:pPr>
            <a:r>
              <a:rPr lang="en-US" sz="1530" dirty="0"/>
              <a:t>All data are from the American Community Survey (ACS) and the Behavioral Risk Factor Surveillance System (BRFSS), which are conducted by the US Census Bureau and the Centers for Disease Control and Prevention, respectively.</a:t>
            </a:r>
          </a:p>
          <a:p>
            <a:pPr marL="365760" indent="-365760">
              <a:lnSpc>
                <a:spcPct val="100000"/>
              </a:lnSpc>
              <a:spcBef>
                <a:spcPts val="300"/>
              </a:spcBef>
              <a:spcAft>
                <a:spcPts val="500"/>
              </a:spcAft>
              <a:buFont typeface="Arial" panose="020B0604020202020204" pitchFamily="34" charset="0"/>
              <a:buChar char="•"/>
            </a:pPr>
            <a:r>
              <a:rPr lang="en-US" sz="1530" dirty="0"/>
              <a:t>This report provides more in-depth information than the tables produced by the US Census Bureau.</a:t>
            </a:r>
          </a:p>
          <a:p>
            <a:pPr marL="365760" lvl="0" indent="-365760">
              <a:lnSpc>
                <a:spcPct val="100000"/>
              </a:lnSpc>
              <a:spcBef>
                <a:spcPts val="300"/>
              </a:spcBef>
              <a:spcAft>
                <a:spcPts val="500"/>
              </a:spcAft>
              <a:buFont typeface="Arial" panose="020B0604020202020204" pitchFamily="34" charset="0"/>
              <a:buChar char="•"/>
            </a:pPr>
            <a:r>
              <a:rPr lang="en-US" sz="1530" dirty="0"/>
              <a:t>The family structures and corresponding income and employment estimates presented in the ACS analyses are based on tax units, or groups of individuals whose income would likely be counted together for the purposes of eligibility for Medicaid or the Marketplace. Tax units are generally smaller than Census-reported families, and their income is generally lower than the Census estimates of family-based income. </a:t>
            </a:r>
            <a:r>
              <a:rPr lang="en-US" sz="1530" i="1" dirty="0"/>
              <a:t>As a result, the ACS estimates of the number of uninsured by income may not match those from other sources that are based on alternative family and income units. </a:t>
            </a:r>
          </a:p>
          <a:p>
            <a:pPr marL="365760" lvl="0" indent="-365760">
              <a:lnSpc>
                <a:spcPct val="100000"/>
              </a:lnSpc>
              <a:spcBef>
                <a:spcPts val="300"/>
              </a:spcBef>
              <a:spcAft>
                <a:spcPts val="500"/>
              </a:spcAft>
              <a:buFont typeface="Arial" panose="020B0604020202020204" pitchFamily="34" charset="0"/>
              <a:buChar char="•"/>
            </a:pPr>
            <a:r>
              <a:rPr lang="en-US" sz="1530" dirty="0"/>
              <a:t>In January 2019, Virginia expanded its Medicaid program under the Affordable Care Act to nonelderly adults with family income up to 138% FPL. </a:t>
            </a:r>
            <a:r>
              <a:rPr lang="en-US" sz="1530" dirty="0">
                <a:ea typeface="MS PGothic"/>
              </a:rPr>
              <a:t>The federal policy response to the COVID-19 pandemic also included provisions to protect access to health insurance through </a:t>
            </a:r>
            <a:r>
              <a:rPr lang="en-US" sz="1530" dirty="0">
                <a:solidFill>
                  <a:schemeClr val="tx1"/>
                </a:solidFill>
                <a:ea typeface="MS PGothic"/>
              </a:rPr>
              <a:t>Medicaid/FAMIS </a:t>
            </a:r>
            <a:r>
              <a:rPr lang="en-US" sz="1530" dirty="0">
                <a:ea typeface="MS PGothic"/>
              </a:rPr>
              <a:t>and the Marketplaces. As a result, very few people were disenrolled, starting in March 2020. </a:t>
            </a:r>
          </a:p>
          <a:p>
            <a:pPr marL="365760" indent="-365760">
              <a:lnSpc>
                <a:spcPct val="100000"/>
              </a:lnSpc>
              <a:spcBef>
                <a:spcPts val="300"/>
              </a:spcBef>
              <a:spcAft>
                <a:spcPts val="500"/>
              </a:spcAft>
              <a:buFont typeface="Arial" panose="020B0604020202020204" pitchFamily="34" charset="0"/>
              <a:buChar char="•"/>
            </a:pPr>
            <a:r>
              <a:rPr lang="en-US" sz="1530" dirty="0">
                <a:ea typeface="MS PGothic"/>
              </a:rPr>
              <a:t>The Medicaid continuous coverage provisions increased the potential misreporting of Medicaid/FAMIS coverage, and so the</a:t>
            </a:r>
            <a:r>
              <a:rPr lang="en-US" sz="1530" dirty="0"/>
              <a:t> ACS estimates in this analysis </a:t>
            </a:r>
            <a:r>
              <a:rPr lang="en-US" sz="1530" b="1" i="1" dirty="0"/>
              <a:t>do not </a:t>
            </a:r>
            <a:r>
              <a:rPr lang="en-US" sz="1530" dirty="0"/>
              <a:t>include additional Urban Institute adjustments for potential misreporting of Medicaid/FAMIS coverage. Estimates in this Profile are calculated in the same manner as the 2021 Profile, and should not be compared to Profiles prior to 2021.</a:t>
            </a:r>
          </a:p>
          <a:p>
            <a:pPr marL="365760" lvl="0" indent="-365760">
              <a:lnSpc>
                <a:spcPct val="100000"/>
              </a:lnSpc>
              <a:spcBef>
                <a:spcPts val="300"/>
              </a:spcBef>
              <a:spcAft>
                <a:spcPts val="500"/>
              </a:spcAft>
              <a:buFont typeface="Arial" panose="020B0604020202020204" pitchFamily="34" charset="0"/>
              <a:buChar char="•"/>
            </a:pPr>
            <a:endParaRPr lang="en-US" sz="1550" b="1" i="1" dirty="0"/>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7708025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in 2022: Maps</a:t>
            </a:r>
          </a:p>
        </p:txBody>
      </p:sp>
    </p:spTree>
    <p:extLst>
      <p:ext uri="{BB962C8B-B14F-4D97-AF65-F5344CB8AC3E}">
        <p14:creationId xmlns:p14="http://schemas.microsoft.com/office/powerpoint/2010/main" val="247655084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Table of Contents</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Content Placeholder 2">
            <a:extLst>
              <a:ext uri="{FF2B5EF4-FFF2-40B4-BE49-F238E27FC236}">
                <a16:creationId xmlns:a16="http://schemas.microsoft.com/office/drawing/2014/main" id="{A420DA1D-FA50-47A4-8D7E-A1315B7C3463}"/>
              </a:ext>
            </a:extLst>
          </p:cNvPr>
          <p:cNvSpPr>
            <a:spLocks noGrp="1"/>
          </p:cNvSpPr>
          <p:nvPr>
            <p:ph idx="1"/>
          </p:nvPr>
        </p:nvSpPr>
        <p:spPr>
          <a:xfrm>
            <a:off x="132055" y="1025525"/>
            <a:ext cx="8876713" cy="4284060"/>
          </a:xfrm>
        </p:spPr>
        <p:txBody>
          <a:bodyPr/>
          <a:lstStyle/>
          <a:p>
            <a:pPr marL="0" lvl="0" indent="0">
              <a:lnSpc>
                <a:spcPct val="100000"/>
              </a:lnSpc>
              <a:spcBef>
                <a:spcPts val="800"/>
              </a:spcBef>
              <a:spcAft>
                <a:spcPts val="0"/>
              </a:spcAft>
            </a:pPr>
            <a:r>
              <a:rPr lang="en-US" sz="1300" dirty="0"/>
              <a:t>Guide to Regions of Virginia</a:t>
            </a:r>
          </a:p>
          <a:p>
            <a:pPr marL="0" lvl="0" indent="0">
              <a:lnSpc>
                <a:spcPct val="100000"/>
              </a:lnSpc>
              <a:spcBef>
                <a:spcPts val="800"/>
              </a:spcBef>
              <a:spcAft>
                <a:spcPts val="0"/>
              </a:spcAft>
            </a:pPr>
            <a:r>
              <a:rPr lang="en-US" sz="1300" dirty="0"/>
              <a:t>Map 1: Uninsured rate for all nonelderly (0-64) Virginians in 2022, by region</a:t>
            </a:r>
          </a:p>
          <a:p>
            <a:pPr marL="0" indent="0">
              <a:lnSpc>
                <a:spcPct val="100000"/>
              </a:lnSpc>
              <a:spcBef>
                <a:spcPts val="800"/>
              </a:spcBef>
              <a:spcAft>
                <a:spcPts val="0"/>
              </a:spcAft>
            </a:pPr>
            <a:r>
              <a:rPr lang="en-US" sz="1300" dirty="0"/>
              <a:t>Map 2: Uninsured rate for all children (0-18) in Virginia in 2022, by region</a:t>
            </a:r>
          </a:p>
          <a:p>
            <a:pPr marL="0" lvl="0" indent="0">
              <a:lnSpc>
                <a:spcPct val="100000"/>
              </a:lnSpc>
              <a:spcBef>
                <a:spcPts val="800"/>
              </a:spcBef>
              <a:spcAft>
                <a:spcPts val="0"/>
              </a:spcAft>
            </a:pPr>
            <a:r>
              <a:rPr lang="en-US" sz="1300" dirty="0"/>
              <a:t>Map 3: Uninsured rate for all nonelderly adult (19-64) Virginians in 2022, by region</a:t>
            </a:r>
          </a:p>
          <a:p>
            <a:pPr marL="0" indent="0">
              <a:lnSpc>
                <a:spcPct val="100000"/>
              </a:lnSpc>
              <a:spcBef>
                <a:spcPts val="800"/>
              </a:spcBef>
              <a:spcAft>
                <a:spcPts val="0"/>
              </a:spcAft>
            </a:pPr>
            <a:r>
              <a:rPr lang="en-US" sz="1300" dirty="0"/>
              <a:t>Map 4: Share of uninsured nonelderly adults (19-64) in Virginia with family income ≤138% FPL in 2022, by region</a:t>
            </a:r>
          </a:p>
          <a:p>
            <a:pPr marL="0" indent="0">
              <a:lnSpc>
                <a:spcPct val="100000"/>
              </a:lnSpc>
              <a:spcBef>
                <a:spcPts val="800"/>
              </a:spcBef>
              <a:spcAft>
                <a:spcPts val="0"/>
              </a:spcAft>
            </a:pPr>
            <a:r>
              <a:rPr lang="en-US" sz="1300" dirty="0"/>
              <a:t>Map 5: Share of uninsured children (0-18) in Virginia with family income ≤205% FPL in 2022, by region</a:t>
            </a:r>
          </a:p>
          <a:p>
            <a:pPr marL="0" indent="0">
              <a:lnSpc>
                <a:spcPct val="100000"/>
              </a:lnSpc>
              <a:spcBef>
                <a:spcPts val="800"/>
              </a:spcBef>
              <a:spcAft>
                <a:spcPts val="0"/>
              </a:spcAft>
            </a:pPr>
            <a:r>
              <a:rPr lang="en-US" sz="1300" dirty="0"/>
              <a:t>Map 6: Share of uninsured nonelderly adult parents (19-64) in Virginia with family income ≤138% FPL in 2022, by region</a:t>
            </a:r>
          </a:p>
          <a:p>
            <a:pPr marL="0" indent="0">
              <a:lnSpc>
                <a:spcPct val="100000"/>
              </a:lnSpc>
              <a:spcBef>
                <a:spcPts val="800"/>
              </a:spcBef>
              <a:spcAft>
                <a:spcPts val="0"/>
              </a:spcAft>
            </a:pPr>
            <a:r>
              <a:rPr lang="en-US" sz="1300" dirty="0"/>
              <a:t>Map 7: Share of uninsured nonelderly childless adults (19-64) in Virginia with family income ≤138% FPL in 2022, by region</a:t>
            </a:r>
          </a:p>
          <a:p>
            <a:pPr marL="0" indent="0">
              <a:lnSpc>
                <a:spcPct val="100000"/>
              </a:lnSpc>
              <a:spcBef>
                <a:spcPts val="800"/>
              </a:spcBef>
              <a:spcAft>
                <a:spcPts val="0"/>
              </a:spcAft>
            </a:pPr>
            <a:r>
              <a:rPr lang="en-US" sz="1300" dirty="0"/>
              <a:t>Map 8: Share of uninsured nonelderly adults (19-64) in Virginia with family income 139-400% FPL in 2022, by region</a:t>
            </a:r>
          </a:p>
          <a:p>
            <a:pPr marL="0" indent="0">
              <a:lnSpc>
                <a:spcPct val="100000"/>
              </a:lnSpc>
              <a:spcBef>
                <a:spcPts val="800"/>
              </a:spcBef>
              <a:spcAft>
                <a:spcPts val="0"/>
              </a:spcAft>
            </a:pPr>
            <a:r>
              <a:rPr lang="en-US" sz="1300" dirty="0"/>
              <a:t>Map 9: Share of uninsured nonelderly adults (19-64) in Virginia with family income ≤200% FPL in 2022, by region</a:t>
            </a:r>
          </a:p>
          <a:p>
            <a:pPr marL="0" indent="0">
              <a:lnSpc>
                <a:spcPct val="100000"/>
              </a:lnSpc>
              <a:spcBef>
                <a:spcPts val="800"/>
              </a:spcBef>
              <a:spcAft>
                <a:spcPts val="0"/>
              </a:spcAft>
            </a:pPr>
            <a:r>
              <a:rPr lang="en-US" sz="1300" dirty="0"/>
              <a:t>Map 10: Share of uninsured nonelderly adults (19-64) in Virginia with family income 251-400% FPL in 2022, by region</a:t>
            </a:r>
          </a:p>
          <a:p>
            <a:pPr marL="0" lvl="0" indent="0">
              <a:lnSpc>
                <a:spcPct val="100000"/>
              </a:lnSpc>
              <a:spcBef>
                <a:spcPts val="800"/>
              </a:spcBef>
              <a:spcAft>
                <a:spcPts val="0"/>
              </a:spcAft>
            </a:pPr>
            <a:r>
              <a:rPr lang="en-US" sz="1300" dirty="0"/>
              <a:t>Map 11: Share of uninsured nonelderly adults (19-64) in Virginia with family income ≤300% FPL in 2022,by region </a:t>
            </a:r>
          </a:p>
          <a:p>
            <a:pPr marL="0" indent="0">
              <a:lnSpc>
                <a:spcPct val="100000"/>
              </a:lnSpc>
              <a:spcBef>
                <a:spcPts val="800"/>
              </a:spcBef>
              <a:spcAft>
                <a:spcPts val="0"/>
              </a:spcAft>
            </a:pPr>
            <a:r>
              <a:rPr lang="en-US" sz="1300" dirty="0"/>
              <a:t>Map 12: Share of uninsured nonelderly (0-64) Virginians with family income ≤100% FPL in 2022, by region</a:t>
            </a:r>
          </a:p>
          <a:p>
            <a:pPr marL="0" indent="0">
              <a:lnSpc>
                <a:spcPct val="100000"/>
              </a:lnSpc>
              <a:spcBef>
                <a:spcPts val="800"/>
              </a:spcBef>
              <a:spcAft>
                <a:spcPts val="0"/>
              </a:spcAft>
            </a:pPr>
            <a:endParaRPr lang="en-US" sz="1300" dirty="0"/>
          </a:p>
          <a:p>
            <a:pPr marL="0" indent="0">
              <a:lnSpc>
                <a:spcPct val="100000"/>
              </a:lnSpc>
              <a:spcBef>
                <a:spcPts val="800"/>
              </a:spcBef>
              <a:spcAft>
                <a:spcPts val="0"/>
              </a:spcAft>
            </a:pPr>
            <a:endParaRPr lang="en-US" sz="1300" dirty="0"/>
          </a:p>
          <a:p>
            <a:pPr marL="0" lvl="0" indent="0">
              <a:lnSpc>
                <a:spcPct val="100000"/>
              </a:lnSpc>
              <a:spcBef>
                <a:spcPts val="800"/>
              </a:spcBef>
              <a:spcAft>
                <a:spcPts val="0"/>
              </a:spcAft>
            </a:pPr>
            <a:r>
              <a:rPr lang="en-US" sz="1300" b="1" dirty="0"/>
              <a:t>Notes: “Uninsured rate” refers to the percentage of Virginians in the specified group who are uninsured.  “Share of uninsured” refers to the percentage of the uninsured who are in the specified group. Maps showing rates use a red color scheme. Maps showing share use a blue color scheme.</a:t>
            </a:r>
          </a:p>
        </p:txBody>
      </p:sp>
    </p:spTree>
    <p:extLst>
      <p:ext uri="{BB962C8B-B14F-4D97-AF65-F5344CB8AC3E}">
        <p14:creationId xmlns:p14="http://schemas.microsoft.com/office/powerpoint/2010/main" val="18856000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409949" y="3044457"/>
            <a:ext cx="8166487" cy="3590152"/>
          </a:xfrm>
          <a:prstGeom prst="rect">
            <a:avLst/>
          </a:prstGeom>
        </p:spPr>
      </p:pic>
      <p:sp>
        <p:nvSpPr>
          <p:cNvPr id="2" name="object 2"/>
          <p:cNvSpPr txBox="1"/>
          <p:nvPr/>
        </p:nvSpPr>
        <p:spPr>
          <a:xfrm>
            <a:off x="4238045" y="4810933"/>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9</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3" name="object 3"/>
          <p:cNvSpPr txBox="1"/>
          <p:nvPr/>
        </p:nvSpPr>
        <p:spPr>
          <a:xfrm>
            <a:off x="5406589" y="583027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0</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4" name="object 4"/>
          <p:cNvSpPr txBox="1"/>
          <p:nvPr/>
        </p:nvSpPr>
        <p:spPr>
          <a:xfrm>
            <a:off x="5612328" y="4423639"/>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7</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5" name="object 5"/>
          <p:cNvSpPr txBox="1"/>
          <p:nvPr/>
        </p:nvSpPr>
        <p:spPr>
          <a:xfrm>
            <a:off x="7481461" y="452315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5</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6" name="object 6"/>
          <p:cNvSpPr txBox="1"/>
          <p:nvPr/>
        </p:nvSpPr>
        <p:spPr>
          <a:xfrm>
            <a:off x="6351913" y="5252018"/>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8</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7" name="object 7"/>
          <p:cNvSpPr txBox="1"/>
          <p:nvPr/>
        </p:nvSpPr>
        <p:spPr>
          <a:xfrm>
            <a:off x="2382359" y="5894819"/>
            <a:ext cx="27958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10"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8" name="object 8"/>
          <p:cNvSpPr txBox="1"/>
          <p:nvPr/>
        </p:nvSpPr>
        <p:spPr>
          <a:xfrm>
            <a:off x="4415437" y="2175722"/>
            <a:ext cx="1059516" cy="1949824"/>
          </a:xfrm>
          <a:prstGeom prst="rect">
            <a:avLst/>
          </a:prstGeom>
        </p:spPr>
        <p:txBody>
          <a:bodyPr vert="horz" wrap="square" lIns="0" tIns="0" rIns="0" bIns="0" rtlCol="0">
            <a:noAutofit/>
          </a:bodyPr>
          <a:lstStyle/>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Cumberland</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Danville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Dinwiddie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Emporia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Greensville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Halifax</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Henry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Hopewell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Lunenburg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Lynchburg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Martinsville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Mecklenburg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Nottoway</a:t>
            </a:r>
          </a:p>
          <a:p>
            <a:pPr marL="0" marR="48188" lvl="0" indent="0" algn="r" defTabSz="914400" rtl="0" eaLnBrk="1" fontAlgn="base" latinLnBrk="0" hangingPunct="1">
              <a:lnSpc>
                <a:spcPts val="2087"/>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4</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9" name="object 9"/>
          <p:cNvSpPr txBox="1"/>
          <p:nvPr/>
        </p:nvSpPr>
        <p:spPr>
          <a:xfrm>
            <a:off x="7119736" y="6155706"/>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0" name="object 10"/>
          <p:cNvSpPr txBox="1"/>
          <p:nvPr/>
        </p:nvSpPr>
        <p:spPr>
          <a:xfrm>
            <a:off x="6120624" y="3433885"/>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6</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1" name="object 11"/>
          <p:cNvSpPr txBox="1"/>
          <p:nvPr/>
        </p:nvSpPr>
        <p:spPr>
          <a:xfrm>
            <a:off x="6354602" y="3679134"/>
            <a:ext cx="252693" cy="613522"/>
          </a:xfrm>
          <a:prstGeom prst="rect">
            <a:avLst/>
          </a:prstGeom>
        </p:spPr>
        <p:txBody>
          <a:bodyPr vert="horz" wrap="square" lIns="0" tIns="0" rIns="0" bIns="0" rtlCol="0">
            <a:noAutofit/>
          </a:bodyPr>
          <a:lstStyle/>
          <a:p>
            <a:pPr marL="105341"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199"/>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2" name="object 12"/>
          <p:cNvSpPr txBox="1"/>
          <p:nvPr/>
        </p:nvSpPr>
        <p:spPr>
          <a:xfrm>
            <a:off x="7517767" y="577379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3" name="object 13"/>
          <p:cNvSpPr txBox="1"/>
          <p:nvPr/>
        </p:nvSpPr>
        <p:spPr>
          <a:xfrm>
            <a:off x="6768770" y="369208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4" name="object 14"/>
          <p:cNvSpPr txBox="1"/>
          <p:nvPr/>
        </p:nvSpPr>
        <p:spPr>
          <a:xfrm>
            <a:off x="2828278" y="323091"/>
            <a:ext cx="332982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Gu</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d</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on</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s</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f</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V</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gin</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a</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5" name="object 15"/>
          <p:cNvSpPr txBox="1"/>
          <p:nvPr/>
        </p:nvSpPr>
        <p:spPr>
          <a:xfrm>
            <a:off x="445992" y="649399"/>
            <a:ext cx="874059" cy="1088651"/>
          </a:xfrm>
          <a:prstGeom prst="rect">
            <a:avLst/>
          </a:prstGeom>
        </p:spPr>
        <p:txBody>
          <a:bodyPr vert="horz" wrap="square" lIns="0" tIns="0" rIns="0" bIns="0" rtlCol="0">
            <a:noAutofit/>
          </a:bodyPr>
          <a:lstStyle/>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and</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endParaRPr kumimoji="0" sz="574" b="0" i="0" u="none" strike="noStrike" kern="1200" cap="none" spc="0" normalizeH="0" baseline="0" noProof="0" dirty="0">
              <a:ln>
                <a:noFill/>
              </a:ln>
              <a:solidFill>
                <a:prstClr val="black"/>
              </a:solidFill>
              <a:effectLst/>
              <a:uLnTx/>
              <a:uFillTx/>
              <a:latin typeface="Arial" charset="0"/>
              <a:ea typeface="ＭＳ Ｐゴシック" charset="0"/>
            </a:endParaRPr>
          </a:p>
          <a:p>
            <a:pPr marL="0" marR="0" lvl="0" indent="0" algn="l" defTabSz="914400" rtl="0" eaLnBrk="1" fontAlgn="base" latinLnBrk="0" hangingPunct="1">
              <a:lnSpc>
                <a:spcPts val="882"/>
              </a:lnSpc>
              <a:spcBef>
                <a:spcPct val="0"/>
              </a:spcBef>
              <a:spcAft>
                <a:spcPct val="0"/>
              </a:spcAft>
              <a:buClrTx/>
              <a:buSzTx/>
              <a:buFontTx/>
              <a:buNone/>
              <a:tabLst/>
              <a:defRPr/>
            </a:pPr>
            <a:endParaRPr kumimoji="0" sz="882" b="0" i="0" u="none" strike="noStrike" kern="1200" cap="none" spc="0" normalizeH="0" baseline="0" noProof="0" dirty="0">
              <a:ln>
                <a:noFill/>
              </a:ln>
              <a:solidFill>
                <a:prstClr val="black"/>
              </a:solidFill>
              <a:effectLst/>
              <a:uLnTx/>
              <a:uFillTx/>
              <a:latin typeface="Arial" charset="0"/>
              <a:ea typeface="ＭＳ Ｐゴシック" charset="0"/>
            </a:endParaRPr>
          </a:p>
          <a:p>
            <a:pPr marL="11206" marR="298653"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2</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9"/>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6" name="object 16"/>
          <p:cNvSpPr txBox="1"/>
          <p:nvPr/>
        </p:nvSpPr>
        <p:spPr>
          <a:xfrm>
            <a:off x="445991" y="1870538"/>
            <a:ext cx="1371594" cy="782171"/>
          </a:xfrm>
          <a:prstGeom prst="rect">
            <a:avLst/>
          </a:prstGeom>
        </p:spPr>
        <p:txBody>
          <a:bodyPr vert="horz" wrap="square" lIns="0" tIns="0" rIns="0" bIns="0" rtlCol="0">
            <a:noAutofit/>
          </a:bodyPr>
          <a:lstStyle/>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cks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bu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p>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rk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9" normalizeH="0" baseline="0" noProof="0" dirty="0">
                <a:ln>
                  <a:noFill/>
                </a:ln>
                <a:solidFill>
                  <a:prstClr val="black"/>
                </a:solidFill>
                <a:effectLst/>
                <a:uLnTx/>
                <a:uFillTx/>
                <a:latin typeface="Arial"/>
                <a:ea typeface="ＭＳ Ｐゴシック" charset="0"/>
                <a:cs typeface="Arial"/>
              </a:rPr>
              <a:t>W</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ill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ff</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7" name="object 17"/>
          <p:cNvSpPr txBox="1"/>
          <p:nvPr/>
        </p:nvSpPr>
        <p:spPr>
          <a:xfrm>
            <a:off x="445993" y="2834548"/>
            <a:ext cx="892549" cy="116709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4</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onbu</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ngham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nand</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ah</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en</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9" name="object 19"/>
          <p:cNvSpPr txBox="1"/>
          <p:nvPr/>
        </p:nvSpPr>
        <p:spPr>
          <a:xfrm>
            <a:off x="1815056" y="2174516"/>
            <a:ext cx="1013222" cy="1040466"/>
          </a:xfrm>
          <a:prstGeom prst="rect">
            <a:avLst/>
          </a:prstGeom>
        </p:spPr>
        <p:txBody>
          <a:bodyPr vert="horz" wrap="square" lIns="0" tIns="0" rIns="0" bIns="0" rtlCol="0">
            <a:noAutofit/>
          </a:bodyPr>
          <a:lstStyle/>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Northampton</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Northumberland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Poquoson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Richmond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Spotsylvania</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Westmoreland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Williamsburg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York</a:t>
            </a:r>
          </a:p>
        </p:txBody>
      </p:sp>
      <p:sp>
        <p:nvSpPr>
          <p:cNvPr id="20" name="object 20"/>
          <p:cNvSpPr txBox="1"/>
          <p:nvPr/>
        </p:nvSpPr>
        <p:spPr>
          <a:xfrm>
            <a:off x="1796565" y="3316119"/>
            <a:ext cx="493059" cy="262778"/>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6</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5"/>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Loudo</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1" name="object 21"/>
          <p:cNvSpPr txBox="1"/>
          <p:nvPr/>
        </p:nvSpPr>
        <p:spPr>
          <a:xfrm>
            <a:off x="1796564" y="3730046"/>
            <a:ext cx="1412611" cy="1554255"/>
          </a:xfrm>
          <a:prstGeom prst="rect">
            <a:avLst/>
          </a:prstGeom>
        </p:spPr>
        <p:txBody>
          <a:bodyPr vert="horz" wrap="square" lIns="0" tIns="0" rIns="0" bIns="0" rtlCol="0">
            <a:noAutofit/>
          </a:bodyPr>
          <a:lstStyle/>
          <a:p>
            <a:pPr marL="11206" marR="435372"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7</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m</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ha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auq</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eene</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Lou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d</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ange</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appah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2" name="object 22"/>
          <p:cNvSpPr txBox="1"/>
          <p:nvPr/>
        </p:nvSpPr>
        <p:spPr>
          <a:xfrm>
            <a:off x="3230196" y="2141257"/>
            <a:ext cx="1128866" cy="219691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9</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egha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ath</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otetou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 </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nd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Le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dge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em</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taunton</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3" name="object 23"/>
          <p:cNvSpPr txBox="1"/>
          <p:nvPr/>
        </p:nvSpPr>
        <p:spPr>
          <a:xfrm>
            <a:off x="6862559" y="2161778"/>
            <a:ext cx="797577" cy="1427629"/>
          </a:xfrm>
          <a:prstGeom prst="rect">
            <a:avLst/>
          </a:prstGeom>
        </p:spPr>
        <p:txBody>
          <a:bodyPr vert="horz" wrap="square" lIns="0" tIns="0" rIns="0" bIns="0" rtlCol="0">
            <a:noAutofit/>
          </a:bodyPr>
          <a:lstStyle/>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Montgomery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Norton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Pulaski</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Radford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Russell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Scott</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Smyth</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Tazewell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Washington</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Wise</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Wythe</a:t>
            </a:r>
          </a:p>
        </p:txBody>
      </p:sp>
      <p:sp>
        <p:nvSpPr>
          <p:cNvPr id="24" name="object 24"/>
          <p:cNvSpPr txBox="1"/>
          <p:nvPr/>
        </p:nvSpPr>
        <p:spPr>
          <a:xfrm>
            <a:off x="7655776" y="2153320"/>
            <a:ext cx="973231" cy="390525"/>
          </a:xfrm>
          <a:prstGeom prst="rect">
            <a:avLst/>
          </a:prstGeom>
        </p:spPr>
        <p:txBody>
          <a:bodyPr vert="horz" wrap="square" lIns="0" tIns="0" rIns="0" bIns="0" rtlCol="0">
            <a:noAutofit/>
          </a:bodyPr>
          <a:lstStyle/>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Ci</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graphicFrame>
        <p:nvGraphicFramePr>
          <p:cNvPr id="18" name="object 18"/>
          <p:cNvGraphicFramePr>
            <a:graphicFrameLocks noGrp="1"/>
          </p:cNvGraphicFramePr>
          <p:nvPr/>
        </p:nvGraphicFramePr>
        <p:xfrm>
          <a:off x="1817585" y="676980"/>
          <a:ext cx="6793917" cy="1494917"/>
        </p:xfrm>
        <a:graphic>
          <a:graphicData uri="http://schemas.openxmlformats.org/drawingml/2006/table">
            <a:tbl>
              <a:tblPr firstRow="1" bandRow="1">
                <a:tableStyleId>{2D5ABB26-0587-4C30-8999-92F81FD0307C}</a:tableStyleId>
              </a:tblPr>
              <a:tblGrid>
                <a:gridCol w="1135173">
                  <a:extLst>
                    <a:ext uri="{9D8B030D-6E8A-4147-A177-3AD203B41FA5}">
                      <a16:colId xmlns:a16="http://schemas.microsoft.com/office/drawing/2014/main" val="20000"/>
                    </a:ext>
                  </a:extLst>
                </a:gridCol>
                <a:gridCol w="1156787">
                  <a:extLst>
                    <a:ext uri="{9D8B030D-6E8A-4147-A177-3AD203B41FA5}">
                      <a16:colId xmlns:a16="http://schemas.microsoft.com/office/drawing/2014/main" val="20001"/>
                    </a:ext>
                  </a:extLst>
                </a:gridCol>
                <a:gridCol w="1291907">
                  <a:extLst>
                    <a:ext uri="{9D8B030D-6E8A-4147-A177-3AD203B41FA5}">
                      <a16:colId xmlns:a16="http://schemas.microsoft.com/office/drawing/2014/main" val="20002"/>
                    </a:ext>
                  </a:extLst>
                </a:gridCol>
                <a:gridCol w="1220065">
                  <a:extLst>
                    <a:ext uri="{9D8B030D-6E8A-4147-A177-3AD203B41FA5}">
                      <a16:colId xmlns:a16="http://schemas.microsoft.com/office/drawing/2014/main" val="20003"/>
                    </a:ext>
                  </a:extLst>
                </a:gridCol>
                <a:gridCol w="818495">
                  <a:extLst>
                    <a:ext uri="{9D8B030D-6E8A-4147-A177-3AD203B41FA5}">
                      <a16:colId xmlns:a16="http://schemas.microsoft.com/office/drawing/2014/main" val="20004"/>
                    </a:ext>
                  </a:extLst>
                </a:gridCol>
                <a:gridCol w="1171490">
                  <a:extLst>
                    <a:ext uri="{9D8B030D-6E8A-4147-A177-3AD203B41FA5}">
                      <a16:colId xmlns:a16="http://schemas.microsoft.com/office/drawing/2014/main" val="20005"/>
                    </a:ext>
                  </a:extLst>
                </a:gridCol>
              </a:tblGrid>
              <a:tr h="251567">
                <a:tc>
                  <a:txBody>
                    <a:bodyPr/>
                    <a:lstStyle/>
                    <a:p>
                      <a:pPr marL="2540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5</a:t>
                      </a:r>
                      <a:endParaRPr sz="840" dirty="0">
                        <a:latin typeface="Arial"/>
                        <a:cs typeface="Arial"/>
                      </a:endParaRPr>
                    </a:p>
                    <a:p>
                      <a:pPr marL="25400">
                        <a:lnSpc>
                          <a:spcPts val="1130"/>
                        </a:lnSpc>
                      </a:pPr>
                      <a:r>
                        <a:rPr lang="en-US" sz="840" spc="-10" dirty="0">
                          <a:latin typeface="Arial"/>
                          <a:cs typeface="Arial"/>
                        </a:rPr>
                        <a:t>Accomack</a:t>
                      </a:r>
                      <a:endParaRPr sz="840" dirty="0">
                        <a:latin typeface="Arial"/>
                        <a:cs typeface="Arial"/>
                      </a:endParaRPr>
                    </a:p>
                  </a:txBody>
                  <a:tcPr marL="0" marR="0" marT="0" marB="0"/>
                </a:tc>
                <a:tc>
                  <a:txBody>
                    <a:bodyPr/>
                    <a:lstStyle/>
                    <a:p>
                      <a:pPr marL="2806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8</a:t>
                      </a:r>
                      <a:endParaRPr sz="840" dirty="0">
                        <a:latin typeface="Arial"/>
                        <a:cs typeface="Arial"/>
                      </a:endParaRPr>
                    </a:p>
                    <a:p>
                      <a:pPr marL="280670" marR="0" lvl="0" indent="0" algn="l" defTabSz="914400" rtl="0" eaLnBrk="1" fontAlgn="auto" latinLnBrk="0" hangingPunct="1">
                        <a:lnSpc>
                          <a:spcPts val="113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ha</a:t>
                      </a:r>
                      <a:r>
                        <a:rPr lang="en-US" sz="840" spc="5" dirty="0">
                          <a:latin typeface="Arial"/>
                          <a:cs typeface="Arial"/>
                        </a:rPr>
                        <a:t>r</a:t>
                      </a:r>
                      <a:r>
                        <a:rPr lang="en-US" sz="840" spc="-5" dirty="0">
                          <a:latin typeface="Arial"/>
                          <a:cs typeface="Arial"/>
                        </a:rPr>
                        <a:t>l</a:t>
                      </a:r>
                      <a:r>
                        <a:rPr lang="en-US" sz="840" spc="0" dirty="0">
                          <a:latin typeface="Arial"/>
                          <a:cs typeface="Arial"/>
                        </a:rPr>
                        <a:t>es</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marL="3187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10</a:t>
                      </a:r>
                      <a:endParaRPr sz="840" dirty="0">
                        <a:latin typeface="Arial"/>
                        <a:cs typeface="Arial"/>
                      </a:endParaRPr>
                    </a:p>
                    <a:p>
                      <a:pPr marL="318770">
                        <a:lnSpc>
                          <a:spcPts val="1130"/>
                        </a:lnSpc>
                      </a:pPr>
                      <a:r>
                        <a:rPr lang="en-US" sz="840" spc="-45" dirty="0">
                          <a:latin typeface="Arial"/>
                          <a:cs typeface="Arial"/>
                        </a:rPr>
                        <a:t>Amelia</a:t>
                      </a:r>
                      <a:endParaRPr sz="840" dirty="0">
                        <a:latin typeface="Arial"/>
                        <a:cs typeface="Arial"/>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Patrick</a:t>
                      </a:r>
                    </a:p>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Petersburg</a:t>
                      </a:r>
                      <a:r>
                        <a:rPr lang="en-US" sz="840" spc="5" baseline="0" dirty="0">
                          <a:latin typeface="Arial"/>
                          <a:cs typeface="Arial"/>
                        </a:rPr>
                        <a:t> City</a:t>
                      </a:r>
                      <a:endParaRPr lang="en-US" sz="840" dirty="0">
                        <a:latin typeface="Arial"/>
                        <a:cs typeface="Arial"/>
                      </a:endParaRPr>
                    </a:p>
                  </a:txBody>
                  <a:tcPr marL="164592" marR="0" marT="0" marB="0"/>
                </a:tc>
                <a:tc>
                  <a:txBody>
                    <a:bodyPr/>
                    <a:lstStyle/>
                    <a:p>
                      <a:pPr marL="245745">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45" dirty="0">
                          <a:latin typeface="Arial"/>
                          <a:cs typeface="Arial"/>
                        </a:rPr>
                        <a:t>1</a:t>
                      </a:r>
                      <a:r>
                        <a:rPr sz="840" b="1" spc="0" dirty="0">
                          <a:latin typeface="Arial"/>
                          <a:cs typeface="Arial"/>
                        </a:rPr>
                        <a:t>1</a:t>
                      </a:r>
                      <a:endParaRPr lang="en-US" sz="840" b="0" spc="0" dirty="0">
                        <a:latin typeface="Arial"/>
                        <a:cs typeface="Arial"/>
                      </a:endParaRPr>
                    </a:p>
                    <a:p>
                      <a:pPr marL="245745">
                        <a:lnSpc>
                          <a:spcPct val="100000"/>
                        </a:lnSpc>
                      </a:pPr>
                      <a:r>
                        <a:rPr lang="en-US" sz="840" spc="-5" dirty="0">
                          <a:latin typeface="Arial"/>
                          <a:cs typeface="Arial"/>
                        </a:rPr>
                        <a:t>Bland</a:t>
                      </a:r>
                      <a:endParaRPr sz="840" dirty="0">
                        <a:latin typeface="Arial"/>
                        <a:cs typeface="Arial"/>
                      </a:endParaRPr>
                    </a:p>
                  </a:txBody>
                  <a:tcPr marL="0" marR="0" marT="0" marB="0"/>
                </a:tc>
                <a:tc>
                  <a:txBody>
                    <a:bodyPr/>
                    <a:lstStyle/>
                    <a:p>
                      <a:pPr marL="233679">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12</a:t>
                      </a:r>
                      <a:endParaRPr sz="840" dirty="0">
                        <a:latin typeface="Arial"/>
                        <a:cs typeface="Arial"/>
                      </a:endParaRPr>
                    </a:p>
                    <a:p>
                      <a:pPr marL="233679">
                        <a:lnSpc>
                          <a:spcPts val="1130"/>
                        </a:lnSpc>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0" dirty="0">
                          <a:latin typeface="Arial"/>
                          <a:cs typeface="Arial"/>
                        </a:rPr>
                        <a:t>apea</a:t>
                      </a:r>
                      <a:r>
                        <a:rPr lang="en-US" sz="840" spc="10" dirty="0">
                          <a:latin typeface="Arial"/>
                          <a:cs typeface="Arial"/>
                        </a:rPr>
                        <a:t>k</a:t>
                      </a:r>
                      <a:r>
                        <a:rPr lang="en-US" sz="840" spc="0" dirty="0">
                          <a:latin typeface="Arial"/>
                          <a:cs typeface="Arial"/>
                        </a:rPr>
                        <a:t>e</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0"/>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Caroline</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10" dirty="0">
                          <a:latin typeface="Arial"/>
                          <a:cs typeface="Arial"/>
                        </a:rPr>
                        <a:t>t</a:t>
                      </a:r>
                      <a:r>
                        <a:rPr lang="en-US" sz="840" spc="25" dirty="0">
                          <a:latin typeface="Arial"/>
                          <a:cs typeface="Arial"/>
                        </a:rPr>
                        <a:t>e</a:t>
                      </a:r>
                      <a:r>
                        <a:rPr lang="en-US" sz="840" spc="-20" dirty="0">
                          <a:latin typeface="Arial"/>
                          <a:cs typeface="Arial"/>
                        </a:rPr>
                        <a:t>r</a:t>
                      </a:r>
                      <a:r>
                        <a:rPr lang="en-US" sz="840" spc="10" dirty="0">
                          <a:latin typeface="Arial"/>
                          <a:cs typeface="Arial"/>
                        </a:rPr>
                        <a:t>f</a:t>
                      </a:r>
                      <a:r>
                        <a:rPr lang="en-US" sz="840" spc="-5" dirty="0">
                          <a:latin typeface="Arial"/>
                          <a:cs typeface="Arial"/>
                        </a:rPr>
                        <a:t>i</a:t>
                      </a:r>
                      <a:r>
                        <a:rPr lang="en-US" sz="840" spc="0" dirty="0">
                          <a:latin typeface="Arial"/>
                          <a:cs typeface="Arial"/>
                        </a:rPr>
                        <a:t>e</a:t>
                      </a:r>
                      <a:r>
                        <a:rPr lang="en-US" sz="840" spc="20" dirty="0">
                          <a:latin typeface="Arial"/>
                          <a:cs typeface="Arial"/>
                        </a:rPr>
                        <a:t>l</a:t>
                      </a:r>
                      <a:r>
                        <a:rPr lang="en-US" sz="840" spc="0" dirty="0">
                          <a:latin typeface="Arial"/>
                          <a:cs typeface="Arial"/>
                        </a:rPr>
                        <a:t>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Amherst</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Pittsylvania</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Bristol City</a:t>
                      </a:r>
                    </a:p>
                  </a:txBody>
                  <a:tcPr marL="256032" marR="9525" marT="9525" marB="0"/>
                </a:tc>
                <a:tc>
                  <a:txBody>
                    <a:bodyPr/>
                    <a:lstStyle/>
                    <a:p>
                      <a:pPr marL="233679">
                        <a:lnSpc>
                          <a:spcPct val="100000"/>
                        </a:lnSpc>
                      </a:pPr>
                      <a:r>
                        <a:rPr lang="en-US" sz="840" spc="-5" dirty="0">
                          <a:latin typeface="Arial"/>
                          <a:cs typeface="Arial"/>
                        </a:rPr>
                        <a:t>F</a:t>
                      </a:r>
                      <a:r>
                        <a:rPr lang="en-US" sz="840" spc="5" dirty="0">
                          <a:latin typeface="Arial"/>
                          <a:cs typeface="Arial"/>
                        </a:rPr>
                        <a:t>r</a:t>
                      </a:r>
                      <a:r>
                        <a:rPr lang="en-US" sz="840" spc="0" dirty="0">
                          <a:latin typeface="Arial"/>
                          <a:cs typeface="Arial"/>
                        </a:rPr>
                        <a:t>an</a:t>
                      </a:r>
                      <a:r>
                        <a:rPr lang="en-US" sz="840" spc="10" dirty="0">
                          <a:latin typeface="Arial"/>
                          <a:cs typeface="Arial"/>
                        </a:rPr>
                        <a:t>k</a:t>
                      </a:r>
                      <a:r>
                        <a:rPr lang="en-US" sz="840" spc="-5" dirty="0">
                          <a:latin typeface="Arial"/>
                          <a:cs typeface="Arial"/>
                        </a:rPr>
                        <a:t>l</a:t>
                      </a:r>
                      <a:r>
                        <a:rPr lang="en-US" sz="840" spc="20" dirty="0">
                          <a:latin typeface="Arial"/>
                          <a:cs typeface="Arial"/>
                        </a:rPr>
                        <a:t>i</a:t>
                      </a:r>
                      <a:r>
                        <a:rPr lang="en-US" sz="840" spc="0" dirty="0">
                          <a:latin typeface="Arial"/>
                          <a:cs typeface="Arial"/>
                        </a:rPr>
                        <a:t>n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1"/>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Essex</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dirty="0">
                          <a:latin typeface="Arial"/>
                          <a:cs typeface="Arial"/>
                        </a:rPr>
                        <a:t>Goo</a:t>
                      </a:r>
                      <a:r>
                        <a:rPr lang="en-US" sz="840" spc="10" dirty="0">
                          <a:latin typeface="Arial"/>
                          <a:cs typeface="Arial"/>
                        </a:rPr>
                        <a:t>c</a:t>
                      </a:r>
                      <a:r>
                        <a:rPr lang="en-US" sz="840" spc="0" dirty="0">
                          <a:latin typeface="Arial"/>
                          <a:cs typeface="Arial"/>
                        </a:rPr>
                        <a:t>h</a:t>
                      </a:r>
                      <a:r>
                        <a:rPr lang="en-US" sz="840" spc="20" dirty="0">
                          <a:latin typeface="Arial"/>
                          <a:cs typeface="Arial"/>
                        </a:rPr>
                        <a:t>l</a:t>
                      </a:r>
                      <a:r>
                        <a:rPr lang="en-US" sz="840" spc="0" dirty="0">
                          <a:latin typeface="Arial"/>
                          <a:cs typeface="Arial"/>
                        </a:rPr>
                        <a:t>and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Appomattox</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Edward</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Buchanan</a:t>
                      </a:r>
                    </a:p>
                  </a:txBody>
                  <a:tcPr marL="256032" marR="9525" marT="9525" marB="0"/>
                </a:tc>
                <a:tc>
                  <a:txBody>
                    <a:bodyPr/>
                    <a:lstStyle/>
                    <a:p>
                      <a:pPr marL="233679">
                        <a:lnSpc>
                          <a:spcPct val="100000"/>
                        </a:lnSpc>
                      </a:pPr>
                      <a:r>
                        <a:rPr lang="en-US" sz="840" spc="-10" dirty="0">
                          <a:latin typeface="Arial"/>
                          <a:cs typeface="Arial"/>
                        </a:rPr>
                        <a:t>I</a:t>
                      </a:r>
                      <a:r>
                        <a:rPr lang="en-US" sz="840" spc="10" dirty="0">
                          <a:latin typeface="Arial"/>
                          <a:cs typeface="Arial"/>
                        </a:rPr>
                        <a:t>s</a:t>
                      </a:r>
                      <a:r>
                        <a:rPr lang="en-US" sz="840" spc="-5" dirty="0">
                          <a:latin typeface="Arial"/>
                          <a:cs typeface="Arial"/>
                        </a:rPr>
                        <a:t>l</a:t>
                      </a:r>
                      <a:r>
                        <a:rPr lang="en-US" sz="840" spc="0" dirty="0">
                          <a:latin typeface="Arial"/>
                          <a:cs typeface="Arial"/>
                        </a:rPr>
                        <a:t>e</a:t>
                      </a:r>
                      <a:r>
                        <a:rPr lang="en-US" sz="840" spc="25" dirty="0">
                          <a:latin typeface="Arial"/>
                          <a:cs typeface="Arial"/>
                        </a:rPr>
                        <a:t> </a:t>
                      </a:r>
                      <a:r>
                        <a:rPr lang="en-US" sz="840" spc="0" dirty="0">
                          <a:latin typeface="Arial"/>
                          <a:cs typeface="Arial"/>
                        </a:rPr>
                        <a:t>of</a:t>
                      </a:r>
                      <a:r>
                        <a:rPr lang="en-US" sz="840" spc="10" dirty="0">
                          <a:latin typeface="Arial"/>
                          <a:cs typeface="Arial"/>
                        </a:rPr>
                        <a:t> </a:t>
                      </a:r>
                      <a:r>
                        <a:rPr lang="en-US" sz="840" spc="30" dirty="0">
                          <a:latin typeface="Arial"/>
                          <a:cs typeface="Arial"/>
                        </a:rPr>
                        <a:t>W</a:t>
                      </a:r>
                      <a:r>
                        <a:rPr lang="en-US" sz="840" spc="-5" dirty="0">
                          <a:latin typeface="Arial"/>
                          <a:cs typeface="Arial"/>
                        </a:rPr>
                        <a:t>i</a:t>
                      </a:r>
                      <a:r>
                        <a:rPr lang="en-US" sz="840" spc="0" dirty="0">
                          <a:latin typeface="Arial"/>
                          <a:cs typeface="Arial"/>
                        </a:rPr>
                        <a:t>ght</a:t>
                      </a:r>
                      <a:endParaRPr sz="840" dirty="0">
                        <a:latin typeface="Arial"/>
                        <a:cs typeface="Arial"/>
                      </a:endParaRPr>
                    </a:p>
                  </a:txBody>
                  <a:tcPr marL="0" marR="0" marT="0" marB="0"/>
                </a:tc>
                <a:extLst>
                  <a:ext uri="{0D108BD9-81ED-4DB2-BD59-A6C34878D82A}">
                    <a16:rowId xmlns:a16="http://schemas.microsoft.com/office/drawing/2014/main" val="10002"/>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Gloucester</a:t>
                      </a:r>
                    </a:p>
                  </a:txBody>
                  <a:tcPr marL="9525" marR="9525" marT="9525" marB="0" anchor="ctr"/>
                </a:tc>
                <a:tc>
                  <a:txBody>
                    <a:bodyPr/>
                    <a:lstStyle/>
                    <a:p>
                      <a:pPr marL="280670">
                        <a:lnSpc>
                          <a:spcPct val="100000"/>
                        </a:lnSpc>
                      </a:pPr>
                      <a:r>
                        <a:rPr sz="840" spc="5" dirty="0">
                          <a:latin typeface="Arial"/>
                          <a:cs typeface="Arial"/>
                        </a:rPr>
                        <a:t>H</a:t>
                      </a:r>
                      <a:r>
                        <a:rPr sz="840" spc="0" dirty="0">
                          <a:latin typeface="Arial"/>
                          <a:cs typeface="Arial"/>
                        </a:rPr>
                        <a:t>ano</a:t>
                      </a:r>
                      <a:r>
                        <a:rPr sz="840" spc="10" dirty="0">
                          <a:latin typeface="Arial"/>
                          <a:cs typeface="Arial"/>
                        </a:rPr>
                        <a:t>v</a:t>
                      </a:r>
                      <a:r>
                        <a:rPr sz="840" spc="0" dirty="0">
                          <a:latin typeface="Arial"/>
                          <a:cs typeface="Arial"/>
                        </a:rPr>
                        <a:t>er</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George</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Carroll</a:t>
                      </a:r>
                    </a:p>
                  </a:txBody>
                  <a:tcPr marL="256032" marR="9525" marT="9525" marB="0"/>
                </a:tc>
                <a:tc>
                  <a:txBody>
                    <a:bodyPr/>
                    <a:lstStyle/>
                    <a:p>
                      <a:pPr marL="233679">
                        <a:lnSpc>
                          <a:spcPct val="100000"/>
                        </a:lnSpc>
                      </a:pPr>
                      <a:r>
                        <a:rPr lang="en-US" sz="840" spc="5" dirty="0">
                          <a:latin typeface="Arial"/>
                          <a:cs typeface="Arial"/>
                        </a:rPr>
                        <a:t>N</a:t>
                      </a:r>
                      <a:r>
                        <a:rPr lang="en-US" sz="840" spc="0" dirty="0">
                          <a:latin typeface="Arial"/>
                          <a:cs typeface="Arial"/>
                        </a:rPr>
                        <a:t>o</a:t>
                      </a:r>
                      <a:r>
                        <a:rPr lang="en-US" sz="840" spc="5" dirty="0">
                          <a:latin typeface="Arial"/>
                          <a:cs typeface="Arial"/>
                        </a:rPr>
                        <a:t>r</a:t>
                      </a:r>
                      <a:r>
                        <a:rPr lang="en-US" sz="840" spc="-10" dirty="0">
                          <a:latin typeface="Arial"/>
                          <a:cs typeface="Arial"/>
                        </a:rPr>
                        <a:t>f</a:t>
                      </a:r>
                      <a:r>
                        <a:rPr lang="en-US" sz="840" spc="0" dirty="0">
                          <a:latin typeface="Arial"/>
                          <a:cs typeface="Arial"/>
                        </a:rPr>
                        <a:t>o</a:t>
                      </a:r>
                      <a:r>
                        <a:rPr lang="en-US" sz="840" spc="20" dirty="0">
                          <a:latin typeface="Arial"/>
                          <a:cs typeface="Arial"/>
                        </a:rPr>
                        <a:t>l</a:t>
                      </a:r>
                      <a:r>
                        <a:rPr lang="en-US" sz="840" spc="0" dirty="0">
                          <a:latin typeface="Arial"/>
                          <a:cs typeface="Arial"/>
                        </a:rPr>
                        <a:t>k</a:t>
                      </a:r>
                      <a:r>
                        <a:rPr lang="en-US" sz="840" spc="10"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3"/>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James City</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H</a:t>
                      </a:r>
                      <a:r>
                        <a:rPr lang="en-US" sz="840" spc="0" dirty="0">
                          <a:latin typeface="Arial"/>
                          <a:cs typeface="Arial"/>
                        </a:rPr>
                        <a:t>en</a:t>
                      </a: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o</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 City</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Surrey</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Dickenson</a:t>
                      </a:r>
                    </a:p>
                  </a:txBody>
                  <a:tcPr marL="256032" marR="9525" marT="9525" marB="0"/>
                </a:tc>
                <a:tc>
                  <a:txBody>
                    <a:bodyPr/>
                    <a:lstStyle/>
                    <a:p>
                      <a:pPr marL="233679">
                        <a:lnSpc>
                          <a:spcPct val="100000"/>
                        </a:lnSpc>
                      </a:pPr>
                      <a:r>
                        <a:rPr lang="en-US" sz="840" spc="-10" dirty="0">
                          <a:latin typeface="Arial"/>
                          <a:cs typeface="Arial"/>
                        </a:rPr>
                        <a:t>P</a:t>
                      </a:r>
                      <a:r>
                        <a:rPr lang="en-US" sz="840" spc="0" dirty="0">
                          <a:latin typeface="Arial"/>
                          <a:cs typeface="Arial"/>
                        </a:rPr>
                        <a:t>o</a:t>
                      </a:r>
                      <a:r>
                        <a:rPr lang="en-US" sz="840" spc="5" dirty="0">
                          <a:latin typeface="Arial"/>
                          <a:cs typeface="Arial"/>
                        </a:rPr>
                        <a:t>r</a:t>
                      </a:r>
                      <a:r>
                        <a:rPr lang="en-US" sz="840" spc="10" dirty="0">
                          <a:latin typeface="Arial"/>
                          <a:cs typeface="Arial"/>
                        </a:rPr>
                        <a:t>ts</a:t>
                      </a:r>
                      <a:r>
                        <a:rPr lang="en-US" sz="840" spc="-5" dirty="0">
                          <a:latin typeface="Arial"/>
                          <a:cs typeface="Arial"/>
                        </a:rPr>
                        <a:t>m</a:t>
                      </a:r>
                      <a:r>
                        <a:rPr lang="en-US" sz="840" spc="25" dirty="0">
                          <a:latin typeface="Arial"/>
                          <a:cs typeface="Arial"/>
                        </a:rPr>
                        <a:t>o</a:t>
                      </a:r>
                      <a:r>
                        <a:rPr lang="en-US" sz="840" spc="0"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4"/>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and Queen</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K</a:t>
                      </a:r>
                      <a:r>
                        <a:rPr lang="en-US" sz="840" spc="20" dirty="0">
                          <a:latin typeface="Arial"/>
                          <a:cs typeface="Arial"/>
                        </a:rPr>
                        <a:t>i</a:t>
                      </a:r>
                      <a:r>
                        <a:rPr lang="en-US" sz="840" spc="0" dirty="0">
                          <a:latin typeface="Arial"/>
                          <a:cs typeface="Arial"/>
                        </a:rPr>
                        <a:t>ng </a:t>
                      </a:r>
                      <a:r>
                        <a:rPr lang="en-US" sz="840" spc="30" dirty="0">
                          <a:latin typeface="Arial"/>
                          <a:cs typeface="Arial"/>
                        </a:rPr>
                        <a:t>W</a:t>
                      </a:r>
                      <a:r>
                        <a:rPr lang="en-US" sz="840" spc="-5" dirty="0">
                          <a:latin typeface="Arial"/>
                          <a:cs typeface="Arial"/>
                        </a:rPr>
                        <a:t>il</a:t>
                      </a:r>
                      <a:r>
                        <a:rPr lang="en-US" sz="840" spc="20" dirty="0">
                          <a:latin typeface="Arial"/>
                          <a:cs typeface="Arial"/>
                        </a:rPr>
                        <a:t>l</a:t>
                      </a:r>
                      <a:r>
                        <a:rPr lang="en-US" sz="840" spc="-5" dirty="0">
                          <a:latin typeface="Arial"/>
                          <a:cs typeface="Arial"/>
                        </a:rPr>
                        <a:t>i</a:t>
                      </a:r>
                      <a:r>
                        <a:rPr lang="en-US" sz="840" spc="0" dirty="0">
                          <a:latin typeface="Arial"/>
                          <a:cs typeface="Arial"/>
                        </a:rPr>
                        <a:t>am</a:t>
                      </a:r>
                      <a:endParaRPr lang="en-US" sz="840" dirty="0">
                        <a:latin typeface="Arial"/>
                        <a:cs typeface="Arial"/>
                      </a:endParaRPr>
                    </a:p>
                  </a:txBody>
                  <a:tcPr marL="0" marR="0" marT="0" marB="0"/>
                </a:tc>
                <a:tc>
                  <a:txBody>
                    <a:bodyPr/>
                    <a:lstStyle/>
                    <a:p>
                      <a:pPr algn="l" fontAlgn="b"/>
                      <a:r>
                        <a:rPr lang="en-US" sz="840" b="0" i="0" u="none" strike="noStrike">
                          <a:solidFill>
                            <a:srgbClr val="000000"/>
                          </a:solidFill>
                          <a:effectLst/>
                          <a:latin typeface="Arial" panose="020B0604020202020204" pitchFamily="34" charset="0"/>
                          <a:cs typeface="Arial" panose="020B0604020202020204" pitchFamily="34" charset="0"/>
                        </a:rPr>
                        <a:t>Brunswick</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Sussex</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Floyd</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o</a:t>
                      </a:r>
                      <a:r>
                        <a:rPr lang="en-US" sz="840" spc="25"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a</a:t>
                      </a:r>
                      <a:r>
                        <a:rPr lang="en-US" sz="840" spc="-5" dirty="0">
                          <a:latin typeface="Arial"/>
                          <a:cs typeface="Arial"/>
                        </a:rPr>
                        <a:t>m</a:t>
                      </a:r>
                      <a:r>
                        <a:rPr lang="en-US" sz="840" spc="0" dirty="0">
                          <a:latin typeface="Arial"/>
                          <a:cs typeface="Arial"/>
                        </a:rPr>
                        <a:t>p</a:t>
                      </a:r>
                      <a:r>
                        <a:rPr lang="en-US" sz="840" spc="10" dirty="0">
                          <a:latin typeface="Arial"/>
                          <a:cs typeface="Arial"/>
                        </a:rPr>
                        <a:t>t</a:t>
                      </a:r>
                      <a:r>
                        <a:rPr lang="en-US" sz="840" spc="0" dirty="0">
                          <a:latin typeface="Arial"/>
                          <a:cs typeface="Arial"/>
                        </a:rPr>
                        <a:t>on</a:t>
                      </a:r>
                      <a:endParaRPr sz="840" dirty="0">
                        <a:latin typeface="Arial"/>
                        <a:cs typeface="Arial"/>
                      </a:endParaRPr>
                    </a:p>
                  </a:txBody>
                  <a:tcPr marL="0" marR="0" marT="0" marB="0"/>
                </a:tc>
                <a:extLst>
                  <a:ext uri="{0D108BD9-81ED-4DB2-BD59-A6C34878D82A}">
                    <a16:rowId xmlns:a16="http://schemas.microsoft.com/office/drawing/2014/main" val="10005"/>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George</a:t>
                      </a:r>
                    </a:p>
                  </a:txBody>
                  <a:tcPr marL="9525" marR="9525" marT="9525" marB="0" anchor="ctr"/>
                </a:tc>
                <a:tc>
                  <a:txBody>
                    <a:bodyPr/>
                    <a:lstStyle/>
                    <a:p>
                      <a:pPr marL="280670">
                        <a:lnSpc>
                          <a:spcPct val="100000"/>
                        </a:lnSpc>
                      </a:pPr>
                      <a:r>
                        <a:rPr sz="840" spc="5" dirty="0">
                          <a:latin typeface="Arial"/>
                          <a:cs typeface="Arial"/>
                        </a:rPr>
                        <a:t>N</a:t>
                      </a:r>
                      <a:r>
                        <a:rPr sz="840" spc="0" dirty="0">
                          <a:latin typeface="Arial"/>
                          <a:cs typeface="Arial"/>
                        </a:rPr>
                        <a:t>ew</a:t>
                      </a:r>
                      <a:r>
                        <a:rPr sz="840" spc="5" dirty="0">
                          <a:latin typeface="Arial"/>
                          <a:cs typeface="Arial"/>
                        </a:rPr>
                        <a:t> </a:t>
                      </a:r>
                      <a:r>
                        <a:rPr sz="840" spc="15" dirty="0">
                          <a:latin typeface="Arial"/>
                          <a:cs typeface="Arial"/>
                        </a:rPr>
                        <a:t>K</a:t>
                      </a:r>
                      <a:r>
                        <a:rPr sz="840" spc="0" dirty="0">
                          <a:latin typeface="Arial"/>
                          <a:cs typeface="Arial"/>
                        </a:rPr>
                        <a:t>e</a:t>
                      </a:r>
                      <a:r>
                        <a:rPr sz="840" spc="25" dirty="0">
                          <a:latin typeface="Arial"/>
                          <a:cs typeface="Arial"/>
                        </a:rPr>
                        <a:t>n</a:t>
                      </a:r>
                      <a:r>
                        <a:rPr sz="840" spc="0" dirty="0">
                          <a:latin typeface="Arial"/>
                          <a:cs typeface="Arial"/>
                        </a:rPr>
                        <a:t>t</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Buckingham</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Galax City</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u</a:t>
                      </a:r>
                      <a:r>
                        <a:rPr lang="en-US" sz="840" spc="-10" dirty="0">
                          <a:latin typeface="Arial"/>
                          <a:cs typeface="Arial"/>
                        </a:rPr>
                        <a:t>f</a:t>
                      </a:r>
                      <a:r>
                        <a:rPr lang="en-US" sz="840" spc="10" dirty="0">
                          <a:latin typeface="Arial"/>
                          <a:cs typeface="Arial"/>
                        </a:rPr>
                        <a:t>f</a:t>
                      </a:r>
                      <a:r>
                        <a:rPr lang="en-US" sz="840" spc="0" dirty="0">
                          <a:latin typeface="Arial"/>
                          <a:cs typeface="Arial"/>
                        </a:rPr>
                        <a:t>o</a:t>
                      </a:r>
                      <a:r>
                        <a:rPr lang="en-US" sz="840" spc="-5" dirty="0">
                          <a:latin typeface="Arial"/>
                          <a:cs typeface="Arial"/>
                        </a:rPr>
                        <a:t>l</a:t>
                      </a:r>
                      <a:r>
                        <a:rPr lang="en-US" sz="840" spc="0" dirty="0">
                          <a:latin typeface="Arial"/>
                          <a:cs typeface="Arial"/>
                        </a:rPr>
                        <a:t>k</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6"/>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Lancaster</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P</a:t>
                      </a:r>
                      <a:r>
                        <a:rPr lang="en-US" sz="840" spc="0" dirty="0">
                          <a:latin typeface="Arial"/>
                          <a:cs typeface="Arial"/>
                        </a:rPr>
                        <a:t>o</a:t>
                      </a:r>
                      <a:r>
                        <a:rPr lang="en-US" sz="840" spc="30" dirty="0">
                          <a:latin typeface="Arial"/>
                          <a:cs typeface="Arial"/>
                        </a:rPr>
                        <a:t>w</a:t>
                      </a:r>
                      <a:r>
                        <a:rPr lang="en-US" sz="840" spc="0" dirty="0">
                          <a:latin typeface="Arial"/>
                          <a:cs typeface="Arial"/>
                        </a:rPr>
                        <a:t>ha</a:t>
                      </a:r>
                      <a:r>
                        <a:rPr lang="en-US" sz="840" spc="-10" dirty="0">
                          <a:latin typeface="Arial"/>
                          <a:cs typeface="Arial"/>
                        </a:rPr>
                        <a:t>t</a:t>
                      </a:r>
                      <a:r>
                        <a:rPr lang="en-US" sz="840" spc="25" dirty="0">
                          <a:latin typeface="Arial"/>
                          <a:cs typeface="Arial"/>
                        </a:rPr>
                        <a:t>a</a:t>
                      </a:r>
                      <a:r>
                        <a:rPr lang="en-US" sz="840" spc="0" dirty="0">
                          <a:latin typeface="Arial"/>
                          <a:cs typeface="Arial"/>
                        </a:rPr>
                        <a:t>n</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Campbell</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Giles</a:t>
                      </a:r>
                    </a:p>
                  </a:txBody>
                  <a:tcPr marL="256032" marR="9525" marT="9525" marB="0"/>
                </a:tc>
                <a:tc>
                  <a:txBody>
                    <a:bodyPr/>
                    <a:lstStyle/>
                    <a:p>
                      <a:pPr marL="233679">
                        <a:lnSpc>
                          <a:spcPct val="100000"/>
                        </a:lnSpc>
                      </a:pPr>
                      <a:r>
                        <a:rPr lang="en-US" sz="840" spc="-10" dirty="0">
                          <a:latin typeface="Arial"/>
                          <a:cs typeface="Arial"/>
                        </a:rPr>
                        <a:t>V</a:t>
                      </a:r>
                      <a:r>
                        <a:rPr lang="en-US" sz="840" spc="-5" dirty="0">
                          <a:latin typeface="Arial"/>
                          <a:cs typeface="Arial"/>
                        </a:rPr>
                        <a:t>i</a:t>
                      </a:r>
                      <a:r>
                        <a:rPr lang="en-US" sz="840" spc="5" dirty="0">
                          <a:latin typeface="Arial"/>
                          <a:cs typeface="Arial"/>
                        </a:rPr>
                        <a:t>r</a:t>
                      </a:r>
                      <a:r>
                        <a:rPr lang="en-US" sz="840" spc="0" dirty="0">
                          <a:latin typeface="Arial"/>
                          <a:cs typeface="Arial"/>
                        </a:rPr>
                        <a:t>g</a:t>
                      </a:r>
                      <a:r>
                        <a:rPr lang="en-US" sz="840" spc="-5" dirty="0">
                          <a:latin typeface="Arial"/>
                          <a:cs typeface="Arial"/>
                        </a:rPr>
                        <a:t>i</a:t>
                      </a:r>
                      <a:r>
                        <a:rPr lang="en-US" sz="840" spc="0" dirty="0">
                          <a:latin typeface="Arial"/>
                          <a:cs typeface="Arial"/>
                        </a:rPr>
                        <a:t>n</a:t>
                      </a:r>
                      <a:r>
                        <a:rPr lang="en-US" sz="840" spc="20" dirty="0">
                          <a:latin typeface="Arial"/>
                          <a:cs typeface="Arial"/>
                        </a:rPr>
                        <a:t>i</a:t>
                      </a:r>
                      <a:r>
                        <a:rPr lang="en-US" sz="840" spc="0" dirty="0">
                          <a:latin typeface="Arial"/>
                          <a:cs typeface="Arial"/>
                        </a:rPr>
                        <a:t>a </a:t>
                      </a:r>
                      <a:r>
                        <a:rPr lang="en-US" sz="840" spc="15" dirty="0">
                          <a:latin typeface="Arial"/>
                          <a:cs typeface="Arial"/>
                        </a:rPr>
                        <a:t>B</a:t>
                      </a:r>
                      <a:r>
                        <a:rPr lang="en-US" sz="840" spc="0" dirty="0">
                          <a:latin typeface="Arial"/>
                          <a:cs typeface="Arial"/>
                        </a:rPr>
                        <a:t>ea</a:t>
                      </a:r>
                      <a:r>
                        <a:rPr lang="en-US" sz="840" spc="10" dirty="0">
                          <a:latin typeface="Arial"/>
                          <a:cs typeface="Arial"/>
                        </a:rPr>
                        <a:t>c</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7"/>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Mathews</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h</a:t>
                      </a:r>
                      <a:r>
                        <a:rPr lang="en-US" sz="840" spc="20" dirty="0">
                          <a:latin typeface="Arial"/>
                          <a:cs typeface="Arial"/>
                        </a:rPr>
                        <a:t>m</a:t>
                      </a:r>
                      <a:r>
                        <a:rPr lang="en-US" sz="840" spc="0" dirty="0">
                          <a:latin typeface="Arial"/>
                          <a:cs typeface="Arial"/>
                        </a:rPr>
                        <a:t>ond</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Charlotte </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Grayson</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8"/>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Middlesex</a:t>
                      </a:r>
                    </a:p>
                  </a:txBody>
                  <a:tcPr marL="9525" marR="9525" marT="9525" marB="0" anchor="b"/>
                </a:tc>
                <a:tc>
                  <a:txBody>
                    <a:bodyPr/>
                    <a:lstStyle/>
                    <a:p>
                      <a:endParaRPr sz="840" dirty="0">
                        <a:latin typeface="Arial"/>
                        <a:cs typeface="Arial"/>
                      </a:endParaRPr>
                    </a:p>
                  </a:txBody>
                  <a:tcPr marL="0" marR="0" marT="0" marB="0"/>
                </a:tc>
                <a:tc gridSpan="2">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Colonial Heights City</a:t>
                      </a:r>
                    </a:p>
                  </a:txBody>
                  <a:tcPr marL="320040" marR="9525" marT="9525" marB="0" anchor="b"/>
                </a:tc>
                <a:tc hMerge="1">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Lee</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9"/>
                  </a:ext>
                </a:extLst>
              </a:tr>
            </a:tbl>
          </a:graphicData>
        </a:graphic>
      </p:graphicFrame>
      <p:sp>
        <p:nvSpPr>
          <p:cNvPr id="2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ＭＳ Ｐゴシック" charset="0"/>
              </a:rPr>
              <a:t>for the Virginia Health Care Foundation</a:t>
            </a:r>
          </a:p>
        </p:txBody>
      </p:sp>
    </p:spTree>
    <p:extLst>
      <p:ext uri="{BB962C8B-B14F-4D97-AF65-F5344CB8AC3E}">
        <p14:creationId xmlns:p14="http://schemas.microsoft.com/office/powerpoint/2010/main" val="42910918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609122"/>
            <a:ext cx="8226425" cy="568325"/>
          </a:xfrm>
        </p:spPr>
        <p:txBody>
          <a:bodyPr/>
          <a:lstStyle/>
          <a:p>
            <a:r>
              <a:rPr lang="en-US" dirty="0"/>
              <a:t>Main Takeaways for 2022 (1)</a:t>
            </a:r>
          </a:p>
        </p:txBody>
      </p:sp>
      <p:sp>
        <p:nvSpPr>
          <p:cNvPr id="3" name="Content Placeholder 2"/>
          <p:cNvSpPr>
            <a:spLocks noGrp="1"/>
          </p:cNvSpPr>
          <p:nvPr>
            <p:ph idx="1"/>
          </p:nvPr>
        </p:nvSpPr>
        <p:spPr>
          <a:xfrm>
            <a:off x="455613" y="1177447"/>
            <a:ext cx="7910512" cy="4918553"/>
          </a:xfrm>
        </p:spPr>
        <p:txBody>
          <a:bodyPr>
            <a:normAutofit/>
          </a:bodyPr>
          <a:lstStyle/>
          <a:p>
            <a:pPr marL="685800">
              <a:spcBef>
                <a:spcPts val="400"/>
              </a:spcBef>
              <a:spcAft>
                <a:spcPts val="1200"/>
              </a:spcAft>
              <a:buFont typeface="Arial" panose="020B0604020202020204" pitchFamily="34" charset="0"/>
              <a:buChar char="•"/>
            </a:pPr>
            <a:r>
              <a:rPr lang="en-US" sz="1600" dirty="0">
                <a:solidFill>
                  <a:schemeClr val="tx1"/>
                </a:solidFill>
              </a:rPr>
              <a:t>There were about 544,000 nonelderly (ages 0-64) uninsured in Virginia in 2022.</a:t>
            </a:r>
          </a:p>
          <a:p>
            <a:pPr marL="685800">
              <a:spcBef>
                <a:spcPts val="400"/>
              </a:spcBef>
              <a:spcAft>
                <a:spcPts val="1200"/>
              </a:spcAft>
              <a:buFont typeface="Arial" panose="020B0604020202020204" pitchFamily="34" charset="0"/>
              <a:buChar char="•"/>
            </a:pPr>
            <a:r>
              <a:rPr lang="en-US" sz="1600" dirty="0">
                <a:solidFill>
                  <a:schemeClr val="tx1"/>
                </a:solidFill>
              </a:rPr>
              <a:t>Between 2019 and 2022, the Virginia nonelderly uninsured rate fell 1.6 percentage points (from 9.4% to 7.7%). The change in uninsurance from 2021 to 2022 was not statistically significant (from 8.0% to 7.7%). </a:t>
            </a:r>
          </a:p>
          <a:p>
            <a:pPr marL="685800">
              <a:spcBef>
                <a:spcPts val="400"/>
              </a:spcBef>
              <a:spcAft>
                <a:spcPts val="1200"/>
              </a:spcAft>
              <a:buFont typeface="Arial" panose="020B0604020202020204" pitchFamily="34" charset="0"/>
              <a:buChar char="•"/>
            </a:pPr>
            <a:r>
              <a:rPr lang="en-US" sz="1600" dirty="0">
                <a:solidFill>
                  <a:schemeClr val="tx1"/>
                </a:solidFill>
              </a:rPr>
              <a:t>The reduction in uninsurance since 2019 coincides with the state’s expansion of Medicaid to include low-income nonelderly adults, Medicaid’s continuous coverage provisions during the COVID-19 pandemic, and expanded Marketplace subsidies under the American Rescue Plan Act in 2020. </a:t>
            </a:r>
          </a:p>
          <a:p>
            <a:pPr marL="685800">
              <a:spcBef>
                <a:spcPts val="400"/>
              </a:spcBef>
              <a:spcAft>
                <a:spcPts val="1200"/>
              </a:spcAft>
              <a:buFont typeface="Arial" panose="020B0604020202020204" pitchFamily="34" charset="0"/>
              <a:buChar char="•"/>
            </a:pPr>
            <a:r>
              <a:rPr lang="en-US" sz="1600" dirty="0">
                <a:solidFill>
                  <a:schemeClr val="tx1"/>
                </a:solidFill>
              </a:rPr>
              <a:t>Uninsured adult Virginians were much more likely than insured adults to have unmet health needs and less likely to receive preventive services.</a:t>
            </a:r>
          </a:p>
          <a:p>
            <a:pPr marL="0" indent="0">
              <a:spcAft>
                <a:spcPts val="500"/>
              </a:spcAft>
            </a:pPr>
            <a:endParaRPr lang="en-US" sz="1600" dirty="0">
              <a:solidFill>
                <a:schemeClr val="tx1"/>
              </a:solidFill>
            </a:endParaRPr>
          </a:p>
        </p:txBody>
      </p:sp>
      <p:sp>
        <p:nvSpPr>
          <p:cNvPr id="4" name="Footer Placeholder 4"/>
          <p:cNvSpPr txBox="1">
            <a:spLocks/>
          </p:cNvSpPr>
          <p:nvPr/>
        </p:nvSpPr>
        <p:spPr>
          <a:xfrm>
            <a:off x="4407876" y="6531828"/>
            <a:ext cx="3958249" cy="326171"/>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396505627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Description automatically generated">
            <a:extLst>
              <a:ext uri="{FF2B5EF4-FFF2-40B4-BE49-F238E27FC236}">
                <a16:creationId xmlns:a16="http://schemas.microsoft.com/office/drawing/2014/main" id="{A5B467DC-C664-2A1A-5F93-D9886C732F0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1330" y="1973949"/>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7.8%</a:t>
            </a:r>
          </a:p>
        </p:txBody>
      </p:sp>
      <p:sp>
        <p:nvSpPr>
          <p:cNvPr id="7" name="TextBox 6"/>
          <p:cNvSpPr txBox="1"/>
          <p:nvPr/>
        </p:nvSpPr>
        <p:spPr>
          <a:xfrm>
            <a:off x="6477755" y="472641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18969"/>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8.2</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6.0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8.1</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10.1%</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6.3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8.0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1.2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91614" y="342533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21019" y="3625113"/>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8.0</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4138" y="4677080"/>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7"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
        <p:nvSpPr>
          <p:cNvPr id="38" name="TextBox 37"/>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 Uninsured rate for all nonelderly (0-64)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2022, by region</a:t>
            </a:r>
          </a:p>
        </p:txBody>
      </p:sp>
      <p:sp>
        <p:nvSpPr>
          <p:cNvPr id="39" name="TextBox 38"/>
          <p:cNvSpPr txBox="1"/>
          <p:nvPr/>
        </p:nvSpPr>
        <p:spPr>
          <a:xfrm>
            <a:off x="1406059" y="2136106"/>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a:t>
            </a:r>
            <a:r>
              <a:rPr lang="en-US" sz="1400" b="1" dirty="0">
                <a:solidFill>
                  <a:prstClr val="black"/>
                </a:solidFill>
                <a:latin typeface="Arial" panose="020B0604020202020204" pitchFamily="34" charset="0"/>
                <a:cs typeface="Arial" panose="020B0604020202020204" pitchFamily="34" charset="0"/>
              </a:rPr>
              <a:t>7.7%</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Tree>
    <p:extLst>
      <p:ext uri="{BB962C8B-B14F-4D97-AF65-F5344CB8AC3E}">
        <p14:creationId xmlns:p14="http://schemas.microsoft.com/office/powerpoint/2010/main" val="267397730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Description automatically generated">
            <a:extLst>
              <a:ext uri="{FF2B5EF4-FFF2-40B4-BE49-F238E27FC236}">
                <a16:creationId xmlns:a16="http://schemas.microsoft.com/office/drawing/2014/main" id="{ED6E1A8C-CD65-AB1F-FFF0-B15C0E6C844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0611" y="1978205"/>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77755" y="47339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4145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6.0</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6.1%</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5.0%</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103004" y="3470222"/>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21019" y="368783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70181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64482" y="2118798"/>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Children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4.5%)</a:t>
            </a:r>
          </a:p>
        </p:txBody>
      </p:sp>
      <p:sp>
        <p:nvSpPr>
          <p:cNvPr id="40" name="TextBox 39">
            <a:extLst>
              <a:ext uri="{FF2B5EF4-FFF2-40B4-BE49-F238E27FC236}">
                <a16:creationId xmlns:a16="http://schemas.microsoft.com/office/drawing/2014/main" id="{E0BD4DAF-6413-45E3-8084-11B22EA9E4B9}"/>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2: Uninsured rate for all children (0-18)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Virginia in 2022, by region</a:t>
            </a:r>
          </a:p>
        </p:txBody>
      </p:sp>
      <p:sp>
        <p:nvSpPr>
          <p:cNvPr id="41" name="Text Box 24">
            <a:extLst>
              <a:ext uri="{FF2B5EF4-FFF2-40B4-BE49-F238E27FC236}">
                <a16:creationId xmlns:a16="http://schemas.microsoft.com/office/drawing/2014/main" id="{1042CC6F-651D-4FCB-AB2C-FD22577E5CF0}"/>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a:t>
            </a:r>
            <a:r>
              <a:rPr kumimoji="0" lang="en-US" sz="110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2022, the Census Bureau changed the Public Use Microdata Areas based on the 2020 Census.</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1674144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map of the state of virginia&#10;&#10;Description automatically generated">
            <a:extLst>
              <a:ext uri="{FF2B5EF4-FFF2-40B4-BE49-F238E27FC236}">
                <a16:creationId xmlns:a16="http://schemas.microsoft.com/office/drawing/2014/main" id="{25780D0E-C839-557E-CE85-918AFFD5DCB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7637" y="1997487"/>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7.1%</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9.0%</a:t>
            </a:r>
          </a:p>
        </p:txBody>
      </p:sp>
      <p:sp>
        <p:nvSpPr>
          <p:cNvPr id="7" name="TextBox 6"/>
          <p:cNvSpPr txBox="1"/>
          <p:nvPr/>
        </p:nvSpPr>
        <p:spPr>
          <a:xfrm>
            <a:off x="6455270" y="4741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35548" y="4933959"/>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11.8%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6.2%</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12.9%</a:t>
            </a:r>
          </a:p>
        </p:txBody>
      </p:sp>
      <p:sp>
        <p:nvSpPr>
          <p:cNvPr id="25" name="TextBox 24"/>
          <p:cNvSpPr txBox="1"/>
          <p:nvPr/>
        </p:nvSpPr>
        <p:spPr>
          <a:xfrm>
            <a:off x="6115549" y="347176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02896" y="366509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9.9</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709313"/>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06351" y="1915188"/>
            <a:ext cx="335339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9.0%)</a:t>
            </a:r>
          </a:p>
        </p:txBody>
      </p:sp>
      <p:sp>
        <p:nvSpPr>
          <p:cNvPr id="38" name="TextBox 37">
            <a:extLst>
              <a:ext uri="{FF2B5EF4-FFF2-40B4-BE49-F238E27FC236}">
                <a16:creationId xmlns:a16="http://schemas.microsoft.com/office/drawing/2014/main" id="{3B7E428B-070E-4BDA-9844-DCCB13608636}"/>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3: Uninsured rate for all nonelderly adult (19-64)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2022, by region</a:t>
            </a:r>
          </a:p>
        </p:txBody>
      </p:sp>
      <p:sp>
        <p:nvSpPr>
          <p:cNvPr id="41" name="Text Box 24">
            <a:extLst>
              <a:ext uri="{FF2B5EF4-FFF2-40B4-BE49-F238E27FC236}">
                <a16:creationId xmlns:a16="http://schemas.microsoft.com/office/drawing/2014/main" id="{4F1E4DF5-850C-410A-B1F2-D3D47CE4B36F}"/>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51196158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A map of the state of virginia&#10;&#10;Description automatically generated">
            <a:extLst>
              <a:ext uri="{FF2B5EF4-FFF2-40B4-BE49-F238E27FC236}">
                <a16:creationId xmlns:a16="http://schemas.microsoft.com/office/drawing/2014/main" id="{D72D80A4-3464-73A1-2078-DD7CEEB08D7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0250" y="1972257"/>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42.2%</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49.5%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41.2%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38.0%</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38.5%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36.7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33.7</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29.4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35.7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38.0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42472" y="361257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31.6</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33.9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4: Share of uninsured nonelderly adults (19-64) in Virginia with family income ≤138% FPL in 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257FADDA-2B7B-4519-8F28-D1383D98974D}"/>
              </a:ext>
            </a:extLst>
          </p:cNvPr>
          <p:cNvSpPr txBox="1"/>
          <p:nvPr/>
        </p:nvSpPr>
        <p:spPr>
          <a:xfrm>
            <a:off x="2076314" y="2312863"/>
            <a:ext cx="2037337"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a:t>
            </a:r>
            <a:r>
              <a:rPr lang="en-US" sz="1400" b="1" dirty="0">
                <a:solidFill>
                  <a:prstClr val="black"/>
                </a:solidFill>
                <a:latin typeface="Arial" panose="020B0604020202020204" pitchFamily="34" charset="0"/>
                <a:cs typeface="Arial" panose="020B0604020202020204" pitchFamily="34" charset="0"/>
              </a:rPr>
              <a:t>38.7</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2062581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A map of the state of virginia&#10;&#10;Description automatically generated">
            <a:extLst>
              <a:ext uri="{FF2B5EF4-FFF2-40B4-BE49-F238E27FC236}">
                <a16:creationId xmlns:a16="http://schemas.microsoft.com/office/drawing/2014/main" id="{B6D0F512-1499-9DE0-1420-D4920A747D7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9962" y="1964866"/>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42.2%</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49.5%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41.2%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38.0%</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38.5%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36.7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33.7</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29.4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35.7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38.0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42472" y="361257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31.6</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33.9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5: Share of uninsured children (0-18) in Virginia with family income ≤205% FPL in 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257FADDA-2B7B-4519-8F28-D1383D98974D}"/>
              </a:ext>
            </a:extLst>
          </p:cNvPr>
          <p:cNvSpPr txBox="1"/>
          <p:nvPr/>
        </p:nvSpPr>
        <p:spPr>
          <a:xfrm>
            <a:off x="2076314" y="2312863"/>
            <a:ext cx="2037337"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Children ≤205%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a:t>
            </a:r>
            <a:r>
              <a:rPr lang="en-US" sz="1400" b="1" dirty="0">
                <a:solidFill>
                  <a:prstClr val="black"/>
                </a:solidFill>
                <a:latin typeface="Arial" panose="020B0604020202020204" pitchFamily="34" charset="0"/>
                <a:cs typeface="Arial" panose="020B0604020202020204" pitchFamily="34" charset="0"/>
              </a:rPr>
              <a:t>38.7</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91646196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descr="A map of the state of virginia&#10;&#10;Description automatically generated">
            <a:extLst>
              <a:ext uri="{FF2B5EF4-FFF2-40B4-BE49-F238E27FC236}">
                <a16:creationId xmlns:a16="http://schemas.microsoft.com/office/drawing/2014/main" id="{E9673766-842F-CCEC-C9E3-5120A51090F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9654" y="1972826"/>
            <a:ext cx="7315834" cy="365791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37</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.9%</a:t>
            </a:r>
          </a:p>
        </p:txBody>
      </p:sp>
      <p:sp>
        <p:nvSpPr>
          <p:cNvPr id="7" name="TextBox 6"/>
          <p:cNvSpPr txBox="1"/>
          <p:nvPr/>
        </p:nvSpPr>
        <p:spPr>
          <a:xfrm>
            <a:off x="6477755" y="474131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2503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38.6</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30.8%</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37.3</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29.0%</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39.5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26.5%</a:t>
            </a:r>
          </a:p>
        </p:txBody>
      </p:sp>
      <p:sp>
        <p:nvSpPr>
          <p:cNvPr id="25" name="TextBox 24"/>
          <p:cNvSpPr txBox="1"/>
          <p:nvPr/>
        </p:nvSpPr>
        <p:spPr>
          <a:xfrm>
            <a:off x="6057295" y="350017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NA</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50897" y="4691352"/>
            <a:ext cx="630061" cy="337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8" name="TextBox 37">
            <a:extLst>
              <a:ext uri="{FF2B5EF4-FFF2-40B4-BE49-F238E27FC236}">
                <a16:creationId xmlns:a16="http://schemas.microsoft.com/office/drawing/2014/main" id="{3C3A6B6C-CCCF-43C4-97AD-674B59B4525A}"/>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6: Share of uninsured nonelderly adult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parents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2022, by region</a:t>
            </a:r>
          </a:p>
        </p:txBody>
      </p:sp>
      <p:sp>
        <p:nvSpPr>
          <p:cNvPr id="42" name="Text Box 24">
            <a:extLst>
              <a:ext uri="{FF2B5EF4-FFF2-40B4-BE49-F238E27FC236}">
                <a16:creationId xmlns:a16="http://schemas.microsoft.com/office/drawing/2014/main" id="{88BEBA09-B874-4256-AF2C-7FC727A9EC4B}"/>
              </a:ext>
            </a:extLst>
          </p:cNvPr>
          <p:cNvSpPr txBox="1">
            <a:spLocks noChangeArrowheads="1"/>
          </p:cNvSpPr>
          <p:nvPr/>
        </p:nvSpPr>
        <p:spPr bwMode="auto">
          <a:xfrm>
            <a:off x="467599" y="5396097"/>
            <a:ext cx="82296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a:t>
            </a:r>
            <a:r>
              <a:rPr lang="en-US" sz="1100" b="1" i="1" dirty="0">
                <a:solidFill>
                  <a:prstClr val="black"/>
                </a:solidFill>
                <a:latin typeface="Arial" panose="020B0604020202020204" pitchFamily="34" charset="0"/>
                <a:cs typeface="Arial" panose="020B0604020202020204" pitchFamily="34" charset="0"/>
              </a:rPr>
              <a:t>Regions in gray have a sample size below 50 and have been suppressed. </a:t>
            </a:r>
            <a:r>
              <a:rPr kumimoji="0" lang="en-US" sz="110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2022, the Census Bureau changed the Public Use Microdata Areas based on the 2020 Census.</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Regional estimates for 2022 are therefore not comparable to prior years. </a:t>
            </a:r>
            <a:endParaRPr lang="en-US" sz="1100" b="1" i="1" dirty="0">
              <a:solidFill>
                <a:prstClr val="black"/>
              </a:solidFill>
              <a:latin typeface="Arial" panose="020B0604020202020204" pitchFamily="34" charset="0"/>
              <a:cs typeface="Arial" panose="020B0604020202020204" pitchFamily="34" charset="0"/>
            </a:endParaRPr>
          </a:p>
          <a:p>
            <a:pPr>
              <a:spcBef>
                <a:spcPct val="50000"/>
              </a:spcBef>
              <a:defRPr/>
            </a:pPr>
            <a:r>
              <a:rPr lang="en-US" sz="1100" i="1" dirty="0">
                <a:solidFill>
                  <a:prstClr val="black"/>
                </a:solidFill>
                <a:latin typeface="Arial" panose="020B0604020202020204" pitchFamily="34"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
        <p:nvSpPr>
          <p:cNvPr id="44" name="TextBox 43">
            <a:extLst>
              <a:ext uri="{FF2B5EF4-FFF2-40B4-BE49-F238E27FC236}">
                <a16:creationId xmlns:a16="http://schemas.microsoft.com/office/drawing/2014/main" id="{5E3E3F5F-6FC5-492B-85CA-48BC7E3042C5}"/>
              </a:ext>
            </a:extLst>
          </p:cNvPr>
          <p:cNvSpPr txBox="1"/>
          <p:nvPr/>
        </p:nvSpPr>
        <p:spPr>
          <a:xfrm>
            <a:off x="1881905" y="2437444"/>
            <a:ext cx="2293358" cy="738664"/>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black"/>
                </a:solidFill>
                <a:latin typeface="Arial" panose="020B0604020202020204" pitchFamily="34" charset="0"/>
                <a:cs typeface="Arial" panose="020B0604020202020204" pitchFamily="34" charset="0"/>
              </a:rPr>
              <a:t>Parents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400" b="1" dirty="0">
                <a:solidFill>
                  <a:prstClr val="black"/>
                </a:solidFill>
                <a:latin typeface="Arial" panose="020B0604020202020204" pitchFamily="34" charset="0"/>
                <a:cs typeface="Arial" panose="020B0604020202020204" pitchFamily="34" charset="0"/>
              </a:rPr>
              <a:t>138</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FPL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(VA Share 33.0%)</a:t>
            </a:r>
          </a:p>
        </p:txBody>
      </p:sp>
      <p:sp>
        <p:nvSpPr>
          <p:cNvPr id="41" name="Rectangle 40">
            <a:extLst>
              <a:ext uri="{FF2B5EF4-FFF2-40B4-BE49-F238E27FC236}">
                <a16:creationId xmlns:a16="http://schemas.microsoft.com/office/drawing/2014/main" id="{D99286FC-3342-F172-6A08-CF4E69952A1C}"/>
              </a:ext>
            </a:extLst>
          </p:cNvPr>
          <p:cNvSpPr/>
          <p:nvPr/>
        </p:nvSpPr>
        <p:spPr>
          <a:xfrm>
            <a:off x="6024929" y="3670980"/>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NA</a:t>
            </a:r>
          </a:p>
        </p:txBody>
      </p:sp>
      <p:sp>
        <p:nvSpPr>
          <p:cNvPr id="43" name="Rectangle 42">
            <a:extLst>
              <a:ext uri="{FF2B5EF4-FFF2-40B4-BE49-F238E27FC236}">
                <a16:creationId xmlns:a16="http://schemas.microsoft.com/office/drawing/2014/main" id="{42F9D1AC-3543-54B1-4C52-E333972D8003}"/>
              </a:ext>
            </a:extLst>
          </p:cNvPr>
          <p:cNvSpPr/>
          <p:nvPr/>
        </p:nvSpPr>
        <p:spPr>
          <a:xfrm>
            <a:off x="6688481" y="2968577"/>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NA</a:t>
            </a:r>
          </a:p>
        </p:txBody>
      </p:sp>
      <p:sp>
        <p:nvSpPr>
          <p:cNvPr id="47" name="Rectangle 46">
            <a:extLst>
              <a:ext uri="{FF2B5EF4-FFF2-40B4-BE49-F238E27FC236}">
                <a16:creationId xmlns:a16="http://schemas.microsoft.com/office/drawing/2014/main" id="{EED85541-8519-207B-F199-E73065ECB74C}"/>
              </a:ext>
            </a:extLst>
          </p:cNvPr>
          <p:cNvSpPr/>
          <p:nvPr/>
        </p:nvSpPr>
        <p:spPr>
          <a:xfrm>
            <a:off x="5187328" y="3595896"/>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NA</a:t>
            </a:r>
          </a:p>
        </p:txBody>
      </p:sp>
    </p:spTree>
    <p:extLst>
      <p:ext uri="{BB962C8B-B14F-4D97-AF65-F5344CB8AC3E}">
        <p14:creationId xmlns:p14="http://schemas.microsoft.com/office/powerpoint/2010/main" val="37097351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A map of the state of virginia&#10;&#10;Description automatically generated">
            <a:extLst>
              <a:ext uri="{FF2B5EF4-FFF2-40B4-BE49-F238E27FC236}">
                <a16:creationId xmlns:a16="http://schemas.microsoft.com/office/drawing/2014/main" id="{EB595740-3C3A-0BE2-23A7-46BD8999461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6556" y="1972261"/>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white"/>
                </a:solidFill>
                <a:latin typeface="Arial" panose="020B0604020202020204" pitchFamily="34" charset="0"/>
                <a:cs typeface="Arial" panose="020B0604020202020204" pitchFamily="34" charset="0"/>
              </a:rPr>
              <a:t>44.9</a:t>
            </a: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white"/>
                </a:solidFill>
                <a:latin typeface="Arial" panose="020B0604020202020204" pitchFamily="34" charset="0"/>
                <a:cs typeface="Arial" panose="020B0604020202020204" pitchFamily="34" charset="0"/>
              </a:rPr>
              <a:t>52.0</a:t>
            </a: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42.0</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41.7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38.9</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34.8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35.5</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30.4%</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36.8%</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40.6%</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43.3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100360" y="344100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61625" y="364964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34.8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38.0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085569A0-61BD-4EFE-BC0F-753628532D2E}"/>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7: Share of uninsured nonelderly childless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2022, by region</a:t>
            </a:r>
          </a:p>
        </p:txBody>
      </p:sp>
      <p:sp>
        <p:nvSpPr>
          <p:cNvPr id="41" name="TextBox 40">
            <a:extLst>
              <a:ext uri="{FF2B5EF4-FFF2-40B4-BE49-F238E27FC236}">
                <a16:creationId xmlns:a16="http://schemas.microsoft.com/office/drawing/2014/main" id="{B44F10FA-75DC-4080-961C-EFE3E9781F0E}"/>
              </a:ext>
            </a:extLst>
          </p:cNvPr>
          <p:cNvSpPr txBox="1"/>
          <p:nvPr/>
        </p:nvSpPr>
        <p:spPr>
          <a:xfrm>
            <a:off x="1895287" y="2402029"/>
            <a:ext cx="2581543" cy="738664"/>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Childless Adults ≤138% FPL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(VA Share 40.6%)</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22390" y="5505500"/>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4663755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virginia state&#10;&#10;Description automatically generated">
            <a:extLst>
              <a:ext uri="{FF2B5EF4-FFF2-40B4-BE49-F238E27FC236}">
                <a16:creationId xmlns:a16="http://schemas.microsoft.com/office/drawing/2014/main" id="{5E54E0DC-1038-46F6-43DA-0C2B5EBEE21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6556" y="2003791"/>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42.8</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36.9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77755" y="472641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78929"/>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white"/>
                </a:solidFill>
                <a:latin typeface="Arial" panose="020B0604020202020204" pitchFamily="34" charset="0"/>
                <a:cs typeface="Arial" panose="020B0604020202020204" pitchFamily="34" charset="0"/>
              </a:rPr>
              <a:t>48.6</a:t>
            </a: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44.9</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40.2</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43.8</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37.9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38.9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41.1</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46.5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77920" y="344763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61625" y="364324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54.0</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42.8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88055" y="4710564"/>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86B0163A-F9D1-4432-84A9-B06ED7C3FDD7}"/>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a:t>
            </a:r>
            <a:r>
              <a:rPr lang="en-US" sz="2400" b="1" dirty="0">
                <a:solidFill>
                  <a:prstClr val="black"/>
                </a:solidFill>
                <a:latin typeface="Arial" panose="020B0604020202020204" pitchFamily="34" charset="0"/>
                <a:cs typeface="Arial" panose="020B0604020202020204" pitchFamily="34" charset="0"/>
              </a:rPr>
              <a:t>8</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Share of uninsured nonelderly adults (19-64) in Virginia with family income 139-400% FPL in 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887156" y="2374392"/>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139-400%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43.0%)</a:t>
            </a:r>
          </a:p>
        </p:txBody>
      </p:sp>
      <p:sp>
        <p:nvSpPr>
          <p:cNvPr id="42" name="Text Box 24">
            <a:extLst>
              <a:ext uri="{FF2B5EF4-FFF2-40B4-BE49-F238E27FC236}">
                <a16:creationId xmlns:a16="http://schemas.microsoft.com/office/drawing/2014/main" id="{8E642265-A886-4831-9E05-10B994F62B88}"/>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39824588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Description automatically generated">
            <a:extLst>
              <a:ext uri="{FF2B5EF4-FFF2-40B4-BE49-F238E27FC236}">
                <a16:creationId xmlns:a16="http://schemas.microsoft.com/office/drawing/2014/main" id="{3396B1B4-04B3-06AF-CCB7-9A753BCF6E1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3941" y="1991179"/>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57.2%</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a:t>
            </a:r>
            <a:r>
              <a:rPr lang="en-US" sz="1100" dirty="0">
                <a:solidFill>
                  <a:prstClr val="white"/>
                </a:solidFill>
                <a:latin typeface="Arial" panose="020B0604020202020204" pitchFamily="34" charset="0"/>
                <a:cs typeface="Arial" panose="020B0604020202020204" pitchFamily="34" charset="0"/>
              </a:rPr>
              <a:t>5.6%</a:t>
            </a:r>
            <a:endPar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p:txBody>
      </p:sp>
      <p:sp>
        <p:nvSpPr>
          <p:cNvPr id="7" name="TextBox 6"/>
          <p:cNvSpPr txBox="1"/>
          <p:nvPr/>
        </p:nvSpPr>
        <p:spPr>
          <a:xfrm>
            <a:off x="6477755" y="475639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5644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52.7%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56.1</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51.1</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48.8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48.0</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37.8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42.7%</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54.3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52.5%</a:t>
            </a:r>
          </a:p>
        </p:txBody>
      </p:sp>
      <p:sp>
        <p:nvSpPr>
          <p:cNvPr id="25" name="TextBox 24"/>
          <p:cNvSpPr txBox="1"/>
          <p:nvPr/>
        </p:nvSpPr>
        <p:spPr>
          <a:xfrm>
            <a:off x="6055498" y="34776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43762" y="364736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51.3%</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48.1%</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909750" y="4711186"/>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
        <p:nvSpPr>
          <p:cNvPr id="38" name="TextBox 37">
            <a:extLst>
              <a:ext uri="{FF2B5EF4-FFF2-40B4-BE49-F238E27FC236}">
                <a16:creationId xmlns:a16="http://schemas.microsoft.com/office/drawing/2014/main" id="{69F3D879-443E-4C03-87A8-D83144152069}"/>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9: Share of uninsured nonelderly adults (19-64) in Virginia with family income ≤200% FPL in 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0" name="TextBox 39">
            <a:extLst>
              <a:ext uri="{FF2B5EF4-FFF2-40B4-BE49-F238E27FC236}">
                <a16:creationId xmlns:a16="http://schemas.microsoft.com/office/drawing/2014/main" id="{D04D10E3-55D9-4E75-BBDF-B5A49BCEB7C5}"/>
              </a:ext>
            </a:extLst>
          </p:cNvPr>
          <p:cNvSpPr txBox="1"/>
          <p:nvPr/>
        </p:nvSpPr>
        <p:spPr>
          <a:xfrm>
            <a:off x="2057561" y="2334865"/>
            <a:ext cx="186123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≤200%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52.5%)</a:t>
            </a:r>
          </a:p>
        </p:txBody>
      </p:sp>
    </p:spTree>
    <p:extLst>
      <p:ext uri="{BB962C8B-B14F-4D97-AF65-F5344CB8AC3E}">
        <p14:creationId xmlns:p14="http://schemas.microsoft.com/office/powerpoint/2010/main" val="139468249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Description automatically generated">
            <a:extLst>
              <a:ext uri="{FF2B5EF4-FFF2-40B4-BE49-F238E27FC236}">
                <a16:creationId xmlns:a16="http://schemas.microsoft.com/office/drawing/2014/main" id="{AE2C5BDF-F4A0-EF8E-9B98-014FE59D21A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82862" y="2010099"/>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20.4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12.3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77755" y="47339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500141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17.4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24.4%</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18.7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18.4</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17.6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22.4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27.4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20.0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20.8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91614" y="347753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99791" y="367051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26.7</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21.4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900264" y="4721722"/>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916905" y="2397488"/>
            <a:ext cx="246053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251-400%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19.8%)</a:t>
            </a:r>
          </a:p>
        </p:txBody>
      </p:sp>
      <p:sp>
        <p:nvSpPr>
          <p:cNvPr id="38" name="TextBox 37">
            <a:extLst>
              <a:ext uri="{FF2B5EF4-FFF2-40B4-BE49-F238E27FC236}">
                <a16:creationId xmlns:a16="http://schemas.microsoft.com/office/drawing/2014/main" id="{27DF83C6-0AEE-4219-B9B8-357F9A5F1D68}"/>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10: Share of uninsured nonelderly adults (19-64) in Virginia with family income 251-400% FPL in 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39" name="Text Box 24">
            <a:extLst>
              <a:ext uri="{FF2B5EF4-FFF2-40B4-BE49-F238E27FC236}">
                <a16:creationId xmlns:a16="http://schemas.microsoft.com/office/drawing/2014/main" id="{9C7EB54C-AC14-457A-A52A-DD0D97B29F96}"/>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0306600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7" y="527638"/>
            <a:ext cx="8226425" cy="568325"/>
          </a:xfrm>
        </p:spPr>
        <p:txBody>
          <a:bodyPr/>
          <a:lstStyle/>
          <a:p>
            <a:r>
              <a:rPr lang="en-US" dirty="0"/>
              <a:t>Main Takeaways for 2022 (2)</a:t>
            </a:r>
          </a:p>
        </p:txBody>
      </p:sp>
      <p:sp>
        <p:nvSpPr>
          <p:cNvPr id="3" name="Content Placeholder 2"/>
          <p:cNvSpPr>
            <a:spLocks noGrp="1"/>
          </p:cNvSpPr>
          <p:nvPr>
            <p:ph idx="1"/>
          </p:nvPr>
        </p:nvSpPr>
        <p:spPr>
          <a:xfrm>
            <a:off x="452620" y="1267884"/>
            <a:ext cx="7910512" cy="4208605"/>
          </a:xfrm>
        </p:spPr>
        <p:txBody>
          <a:bodyPr/>
          <a:lstStyle/>
          <a:p>
            <a:pPr marL="685800">
              <a:spcBef>
                <a:spcPts val="400"/>
              </a:spcBef>
              <a:spcAft>
                <a:spcPts val="1200"/>
              </a:spcAft>
              <a:buFont typeface="Arial" panose="020B0604020202020204" pitchFamily="34" charset="0"/>
              <a:buChar char="•"/>
            </a:pPr>
            <a:r>
              <a:rPr lang="en-US" sz="1600" dirty="0"/>
              <a:t>Most (83.8%) nonelderly uninsured Virginians were adults (ages 19-64), and 82.2% were in families with at least one working adult. They represent a range of races and ethnicities.</a:t>
            </a:r>
          </a:p>
          <a:p>
            <a:pPr marL="685800">
              <a:spcBef>
                <a:spcPts val="400"/>
              </a:spcBef>
              <a:spcAft>
                <a:spcPts val="1200"/>
              </a:spcAft>
              <a:buFont typeface="Arial" panose="020B0604020202020204" pitchFamily="34" charset="0"/>
              <a:buChar char="•"/>
            </a:pPr>
            <a:r>
              <a:rPr lang="en-US" sz="1600" dirty="0"/>
              <a:t>In 2022, 51.0% of uninsured nonelderly Virginians lived in families with income at or below 200% of the Federal Poverty Level (FPL), down from 58.7% in 2021. </a:t>
            </a:r>
            <a:endParaRPr lang="en-US" sz="1600" dirty="0">
              <a:solidFill>
                <a:srgbClr val="FF0000"/>
              </a:solidFill>
            </a:endParaRPr>
          </a:p>
          <a:p>
            <a:pPr marL="685800">
              <a:spcBef>
                <a:spcPts val="400"/>
              </a:spcBef>
              <a:spcAft>
                <a:spcPts val="1200"/>
              </a:spcAft>
              <a:buFont typeface="Arial" panose="020B0604020202020204" pitchFamily="34" charset="0"/>
              <a:buChar char="•"/>
            </a:pPr>
            <a:r>
              <a:rPr lang="en-US" sz="1600" dirty="0"/>
              <a:t>Among uninsured children (ages 0-18) in Virginia, 44.2% lived in families with income at or below 205% FPL in 2022, compared to 57.7% in 2021.</a:t>
            </a:r>
          </a:p>
          <a:p>
            <a:pPr marL="685800">
              <a:spcBef>
                <a:spcPts val="400"/>
              </a:spcBef>
              <a:spcAft>
                <a:spcPts val="1200"/>
              </a:spcAft>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Nonelderly uninsured rates were highest in 4 regions of the state: </a:t>
            </a:r>
            <a:r>
              <a:rPr lang="en-US" sz="1600" dirty="0">
                <a:solidFill>
                  <a:srgbClr val="000000"/>
                </a:solidFill>
                <a:effectLst/>
                <a:latin typeface="Lato" panose="020F0502020204030203" pitchFamily="34" charset="0"/>
                <a:ea typeface="Lato" panose="020F0502020204030203" pitchFamily="34" charset="0"/>
                <a:cs typeface="Lato" panose="020F0502020204030203" pitchFamily="34" charset="0"/>
              </a:rPr>
              <a:t>Fredericksburg City and Prince William </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County area, 11.2%; the </a:t>
            </a:r>
            <a:r>
              <a:rPr lang="en-US" sz="1600" dirty="0">
                <a:effectLst/>
                <a:latin typeface="Lato" panose="020F0502020204030203" pitchFamily="34" charset="0"/>
                <a:ea typeface="Lato" panose="020F0502020204030203" pitchFamily="34" charset="0"/>
                <a:cs typeface="Lato" panose="020F0502020204030203" pitchFamily="34" charset="0"/>
              </a:rPr>
              <a:t>upper Shenandoah Valley area, 10.1%; the </a:t>
            </a:r>
            <a:r>
              <a:rPr lang="en-US" sz="1600" dirty="0">
                <a:solidFill>
                  <a:srgbClr val="000000"/>
                </a:solidFill>
                <a:effectLst/>
                <a:latin typeface="Lato" panose="020F0502020204030203" pitchFamily="34" charset="0"/>
                <a:ea typeface="Lato" panose="020F0502020204030203" pitchFamily="34" charset="0"/>
                <a:cs typeface="Lato" panose="020F0502020204030203" pitchFamily="34" charset="0"/>
              </a:rPr>
              <a:t>Charlottesville area and the upper Piedmont</a:t>
            </a:r>
            <a:r>
              <a:rPr lang="en-US" sz="1600" dirty="0">
                <a:effectLst/>
                <a:latin typeface="Lato" panose="020F0502020204030203" pitchFamily="34" charset="0"/>
                <a:ea typeface="Lato" panose="020F0502020204030203" pitchFamily="34" charset="0"/>
                <a:cs typeface="Lato" panose="020F0502020204030203" pitchFamily="34" charset="0"/>
              </a:rPr>
              <a:t>, 8.1%; and the Norfolk/Chesapeake Area, 8.2%.</a:t>
            </a:r>
            <a:endParaRPr lang="en-US" sz="1600" dirty="0">
              <a:latin typeface="Lato" panose="020F0502020204030203" pitchFamily="34" charset="0"/>
              <a:ea typeface="Lato" panose="020F0502020204030203" pitchFamily="34" charset="0"/>
              <a:cs typeface="Lato" panose="020F0502020204030203" pitchFamily="34" charset="0"/>
            </a:endParaRPr>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23525890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Description automatically generated">
            <a:extLst>
              <a:ext uri="{FF2B5EF4-FFF2-40B4-BE49-F238E27FC236}">
                <a16:creationId xmlns:a16="http://schemas.microsoft.com/office/drawing/2014/main" id="{2A7CA919-C5A2-62E9-8ACE-372C2659203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6556" y="1972261"/>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64.5%</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74.0%</a:t>
            </a:r>
          </a:p>
        </p:txBody>
      </p:sp>
      <p:sp>
        <p:nvSpPr>
          <p:cNvPr id="7" name="TextBox 6"/>
          <p:cNvSpPr txBox="1"/>
          <p:nvPr/>
        </p:nvSpPr>
        <p:spPr>
          <a:xfrm>
            <a:off x="6477755" y="47339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18969"/>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64.2</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62.2%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64.7%</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58.6%</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59.8%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44.9%</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47.2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65.7%</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63.6%</a:t>
            </a:r>
          </a:p>
        </p:txBody>
      </p:sp>
      <p:sp>
        <p:nvSpPr>
          <p:cNvPr id="25" name="TextBox 24"/>
          <p:cNvSpPr txBox="1"/>
          <p:nvPr/>
        </p:nvSpPr>
        <p:spPr>
          <a:xfrm>
            <a:off x="6062684" y="345517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70861" y="365842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58.9%</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55.4%</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64778" y="4679024"/>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a:t>
            </a:r>
            <a:r>
              <a:rPr kumimoji="0" lang="en-US" sz="110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
        <p:nvSpPr>
          <p:cNvPr id="39" name="TextBox 38">
            <a:extLst>
              <a:ext uri="{FF2B5EF4-FFF2-40B4-BE49-F238E27FC236}">
                <a16:creationId xmlns:a16="http://schemas.microsoft.com/office/drawing/2014/main" id="{0E56D753-3878-4BC9-8FDB-19F3CE9AFFB5}"/>
              </a:ext>
            </a:extLst>
          </p:cNvPr>
          <p:cNvSpPr txBox="1"/>
          <p:nvPr/>
        </p:nvSpPr>
        <p:spPr>
          <a:xfrm>
            <a:off x="510181" y="549265"/>
            <a:ext cx="7744266"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10: Share of uninsured nonelderly adult (19-64) Virginians with family income ≤300% FPL in 2021, by region</a:t>
            </a:r>
          </a:p>
        </p:txBody>
      </p:sp>
      <p:sp>
        <p:nvSpPr>
          <p:cNvPr id="41" name="TextBox 40">
            <a:extLst>
              <a:ext uri="{FF2B5EF4-FFF2-40B4-BE49-F238E27FC236}">
                <a16:creationId xmlns:a16="http://schemas.microsoft.com/office/drawing/2014/main" id="{C85C832E-4763-402A-85C2-A90A6B8CC735}"/>
              </a:ext>
            </a:extLst>
          </p:cNvPr>
          <p:cNvSpPr txBox="1"/>
          <p:nvPr/>
        </p:nvSpPr>
        <p:spPr>
          <a:xfrm>
            <a:off x="1715925" y="2397488"/>
            <a:ext cx="239501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≤300%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7</a:t>
            </a:r>
            <a:r>
              <a:rPr lang="en-US" sz="1400" b="1" dirty="0">
                <a:solidFill>
                  <a:prstClr val="black"/>
                </a:solidFill>
                <a:latin typeface="Arial" panose="020B0604020202020204" pitchFamily="34" charset="0"/>
                <a:cs typeface="Arial" panose="020B0604020202020204" pitchFamily="34" charset="0"/>
              </a:rPr>
              <a:t>0.9%</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Tree>
    <p:extLst>
      <p:ext uri="{BB962C8B-B14F-4D97-AF65-F5344CB8AC3E}">
        <p14:creationId xmlns:p14="http://schemas.microsoft.com/office/powerpoint/2010/main" val="128539635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A map of the state of virginia&#10;&#10;Description automatically generated">
            <a:extLst>
              <a:ext uri="{FF2B5EF4-FFF2-40B4-BE49-F238E27FC236}">
                <a16:creationId xmlns:a16="http://schemas.microsoft.com/office/drawing/2014/main" id="{D7E81EFA-EE23-9068-5986-BFC74B6F4A4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6556" y="1965954"/>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31.3%</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37.8%</a:t>
            </a:r>
          </a:p>
        </p:txBody>
      </p:sp>
      <p:sp>
        <p:nvSpPr>
          <p:cNvPr id="7" name="TextBox 6"/>
          <p:cNvSpPr txBox="1"/>
          <p:nvPr/>
        </p:nvSpPr>
        <p:spPr>
          <a:xfrm>
            <a:off x="6476750" y="472038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33959"/>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31.7%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22.7%</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28.7%</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24.0%</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29.3%</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20.6%</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27.4%</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34.9%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30.1%</a:t>
            </a:r>
          </a:p>
        </p:txBody>
      </p:sp>
      <p:sp>
        <p:nvSpPr>
          <p:cNvPr id="25" name="TextBox 24"/>
          <p:cNvSpPr txBox="1"/>
          <p:nvPr/>
        </p:nvSpPr>
        <p:spPr>
          <a:xfrm>
            <a:off x="6131266" y="344942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34436" y="364324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27.4%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26.2%</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79333"/>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F69D1518-72AF-4D52-BF30-38536F7E6233}"/>
              </a:ext>
            </a:extLst>
          </p:cNvPr>
          <p:cNvSpPr txBox="1"/>
          <p:nvPr/>
        </p:nvSpPr>
        <p:spPr>
          <a:xfrm>
            <a:off x="1982463" y="2374771"/>
            <a:ext cx="219264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≤100%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30.1%)</a:t>
            </a:r>
          </a:p>
        </p:txBody>
      </p:sp>
      <p:sp>
        <p:nvSpPr>
          <p:cNvPr id="38" name="TextBox 37">
            <a:extLst>
              <a:ext uri="{FF2B5EF4-FFF2-40B4-BE49-F238E27FC236}">
                <a16:creationId xmlns:a16="http://schemas.microsoft.com/office/drawing/2014/main" id="{7958CD55-9498-4687-9A76-0A22B68EBABA}"/>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11: Share of uninsured nonelderly (0-64) Virginians with family income ≤100% FPL in 2022, by region</a:t>
            </a:r>
          </a:p>
        </p:txBody>
      </p:sp>
      <p:sp>
        <p:nvSpPr>
          <p:cNvPr id="41" name="Text Box 24">
            <a:extLst>
              <a:ext uri="{FF2B5EF4-FFF2-40B4-BE49-F238E27FC236}">
                <a16:creationId xmlns:a16="http://schemas.microsoft.com/office/drawing/2014/main" id="{6F626788-6CA8-4E5C-A9E6-0770D3ED2030}"/>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2024. Based on the 2022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41395253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54819430"/>
              </p:ext>
            </p:extLst>
          </p:nvPr>
        </p:nvGraphicFramePr>
        <p:xfrm>
          <a:off x="-711200" y="2146300"/>
          <a:ext cx="5724525" cy="3290888"/>
        </p:xfrm>
        <a:graphic>
          <a:graphicData uri="http://schemas.openxmlformats.org/drawingml/2006/chart">
            <c:chart xmlns:c="http://schemas.openxmlformats.org/drawingml/2006/chart" xmlns:r="http://schemas.openxmlformats.org/officeDocument/2006/relationships" r:id="rId3"/>
          </a:graphicData>
        </a:graphic>
      </p:graphicFrame>
      <p:sp>
        <p:nvSpPr>
          <p:cNvPr id="19458" name="Rectangle 4"/>
          <p:cNvSpPr>
            <a:spLocks noGrp="1" noChangeArrowheads="1"/>
          </p:cNvSpPr>
          <p:nvPr>
            <p:ph type="title"/>
          </p:nvPr>
        </p:nvSpPr>
        <p:spPr>
          <a:xfrm>
            <a:off x="457200" y="457200"/>
            <a:ext cx="8229600" cy="1143000"/>
          </a:xfrm>
        </p:spPr>
        <p:txBody>
          <a:bodyPr/>
          <a:lstStyle/>
          <a:p>
            <a:pPr algn="ctr" eaLnBrk="1" hangingPunct="1">
              <a:spcBef>
                <a:spcPct val="25000"/>
              </a:spcBef>
            </a:pPr>
            <a:r>
              <a:rPr lang="en-US" sz="2400" b="1" dirty="0">
                <a:latin typeface="Arial" charset="0"/>
              </a:rPr>
              <a:t>544,000 Virginians lacked health insurance coverage</a:t>
            </a:r>
            <a:br>
              <a:rPr lang="en-US" sz="2400" b="1" dirty="0">
                <a:latin typeface="Arial" charset="0"/>
              </a:rPr>
            </a:br>
            <a:r>
              <a:rPr lang="en-US" sz="2400" b="1" dirty="0">
                <a:latin typeface="Arial" charset="0"/>
              </a:rPr>
              <a:t>in 2022, 83.8% of whom were adults</a:t>
            </a:r>
            <a:endParaRPr lang="en-US" sz="2400" b="1" dirty="0">
              <a:solidFill>
                <a:schemeClr val="tx1"/>
              </a:solidFill>
              <a:latin typeface="Arial" charset="0"/>
            </a:endParaRPr>
          </a:p>
        </p:txBody>
      </p:sp>
      <p:sp>
        <p:nvSpPr>
          <p:cNvPr id="19459" name="Text Box 15"/>
          <p:cNvSpPr txBox="1">
            <a:spLocks noChangeArrowheads="1"/>
          </p:cNvSpPr>
          <p:nvPr/>
        </p:nvSpPr>
        <p:spPr bwMode="auto">
          <a:xfrm>
            <a:off x="991748" y="1572350"/>
            <a:ext cx="1975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Total Nonelderly</a:t>
            </a:r>
          </a:p>
          <a:p>
            <a:pPr algn="ctr"/>
            <a:r>
              <a:rPr lang="en-US" sz="1800" b="1" u="sng" dirty="0"/>
              <a:t>Virginians</a:t>
            </a:r>
          </a:p>
        </p:txBody>
      </p:sp>
      <p:sp>
        <p:nvSpPr>
          <p:cNvPr id="19460"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2"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2024. Based on the 2022 American Community Survey (ACS) data from the Integrated Public Use Microdata Series (IPUMS). </a:t>
            </a:r>
          </a:p>
        </p:txBody>
      </p:sp>
      <p:graphicFrame>
        <p:nvGraphicFramePr>
          <p:cNvPr id="3" name="Object 3"/>
          <p:cNvGraphicFramePr>
            <a:graphicFrameLocks noChangeAspect="1"/>
          </p:cNvGraphicFramePr>
          <p:nvPr>
            <p:extLst>
              <p:ext uri="{D42A27DB-BD31-4B8C-83A1-F6EECF244321}">
                <p14:modId xmlns:p14="http://schemas.microsoft.com/office/powerpoint/2010/main" val="1256303299"/>
              </p:ext>
            </p:extLst>
          </p:nvPr>
        </p:nvGraphicFramePr>
        <p:xfrm>
          <a:off x="4305300" y="2133600"/>
          <a:ext cx="5724525" cy="329088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5205846" y="1572350"/>
            <a:ext cx="3726872" cy="646331"/>
          </a:xfrm>
          <a:prstGeom prst="rect">
            <a:avLst/>
          </a:prstGeom>
          <a:noFill/>
        </p:spPr>
        <p:txBody>
          <a:bodyPr wrap="square" rtlCol="0">
            <a:spAutoFit/>
          </a:bodyPr>
          <a:lstStyle/>
          <a:p>
            <a:pPr algn="ctr"/>
            <a:r>
              <a:rPr lang="en-US" b="1" u="sng" dirty="0"/>
              <a:t>Nonelderly Uninsured</a:t>
            </a:r>
          </a:p>
          <a:p>
            <a:pPr algn="ctr"/>
            <a:r>
              <a:rPr lang="en-US" b="1" u="sng" dirty="0"/>
              <a:t>Virginians</a:t>
            </a:r>
          </a:p>
        </p:txBody>
      </p:sp>
      <p:sp>
        <p:nvSpPr>
          <p:cNvPr id="12"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457200" y="457200"/>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spcBef>
                <a:spcPct val="25000"/>
              </a:spcBef>
            </a:pPr>
            <a:r>
              <a:rPr lang="en-US" sz="2400" b="1" dirty="0"/>
              <a:t>Nonelderly adults (19-64) were about twice as likely to be uninsured as children in Virginia in 2022</a:t>
            </a:r>
          </a:p>
        </p:txBody>
      </p:sp>
      <p:graphicFrame>
        <p:nvGraphicFramePr>
          <p:cNvPr id="9" name="Chart 8"/>
          <p:cNvGraphicFramePr>
            <a:graphicFrameLocks/>
          </p:cNvGraphicFramePr>
          <p:nvPr>
            <p:extLst>
              <p:ext uri="{D42A27DB-BD31-4B8C-83A1-F6EECF244321}">
                <p14:modId xmlns:p14="http://schemas.microsoft.com/office/powerpoint/2010/main" val="841245234"/>
              </p:ext>
            </p:extLst>
          </p:nvPr>
        </p:nvGraphicFramePr>
        <p:xfrm>
          <a:off x="640080" y="1520190"/>
          <a:ext cx="776097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2024. Based on the 2022 American Community Survey (ACS) data from the Integrated Public Use Microdata Series (IPUMS).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3319-AA6A-2CC6-21FE-3470ADA3131E}"/>
              </a:ext>
            </a:extLst>
          </p:cNvPr>
          <p:cNvSpPr>
            <a:spLocks noGrp="1"/>
          </p:cNvSpPr>
          <p:nvPr>
            <p:ph type="title"/>
          </p:nvPr>
        </p:nvSpPr>
        <p:spPr>
          <a:xfrm>
            <a:off x="220717" y="520128"/>
            <a:ext cx="8749862" cy="1143000"/>
          </a:xfrm>
        </p:spPr>
        <p:txBody>
          <a:bodyPr/>
          <a:lstStyle/>
          <a:p>
            <a:pPr algn="ctr"/>
            <a:r>
              <a:rPr lang="en-US" sz="2400" dirty="0"/>
              <a:t>44% of uninsured children and 39% of uninsured adults in Virginia have family incomes that would make them </a:t>
            </a:r>
            <a:br>
              <a:rPr lang="en-US" sz="2400" dirty="0"/>
            </a:br>
            <a:r>
              <a:rPr lang="en-US" sz="2400" dirty="0"/>
              <a:t>potentially eligible for Medicaid/FAMIS</a:t>
            </a:r>
          </a:p>
        </p:txBody>
      </p:sp>
      <p:graphicFrame>
        <p:nvGraphicFramePr>
          <p:cNvPr id="7" name="Chart Placeholder 5">
            <a:extLst>
              <a:ext uri="{FF2B5EF4-FFF2-40B4-BE49-F238E27FC236}">
                <a16:creationId xmlns:a16="http://schemas.microsoft.com/office/drawing/2014/main" id="{9F8B6E92-D178-5C7C-1720-2BA7854307DE}"/>
              </a:ext>
            </a:extLst>
          </p:cNvPr>
          <p:cNvGraphicFramePr>
            <a:graphicFrameLocks/>
          </p:cNvGraphicFramePr>
          <p:nvPr>
            <p:extLst>
              <p:ext uri="{D42A27DB-BD31-4B8C-83A1-F6EECF244321}">
                <p14:modId xmlns:p14="http://schemas.microsoft.com/office/powerpoint/2010/main" val="872497813"/>
              </p:ext>
            </p:extLst>
          </p:nvPr>
        </p:nvGraphicFramePr>
        <p:xfrm>
          <a:off x="4393323" y="1663128"/>
          <a:ext cx="4577255" cy="396344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24">
            <a:extLst>
              <a:ext uri="{FF2B5EF4-FFF2-40B4-BE49-F238E27FC236}">
                <a16:creationId xmlns:a16="http://schemas.microsoft.com/office/drawing/2014/main" id="{467F2C76-A7DA-D5CC-BF3C-75EBE0FFE0E4}"/>
              </a:ext>
            </a:extLst>
          </p:cNvPr>
          <p:cNvSpPr txBox="1">
            <a:spLocks noChangeArrowheads="1"/>
          </p:cNvSpPr>
          <p:nvPr/>
        </p:nvSpPr>
        <p:spPr bwMode="auto">
          <a:xfrm>
            <a:off x="23648" y="5575625"/>
            <a:ext cx="91440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ts val="0"/>
              </a:spcBef>
            </a:pPr>
            <a:r>
              <a:rPr lang="en-US" sz="1100" i="1" dirty="0">
                <a:cs typeface="Arial" charset="0"/>
              </a:rPr>
              <a:t>Note: Those with incomes above 400% FPL may be eligible for Marketplace financial assistance under the American Rescue Plan Act, which is set to expire in 2025. Marketplace eligibility is also conditional on offers of coverage from employers. </a:t>
            </a:r>
            <a:br>
              <a:rPr lang="en-US" sz="1100" i="1" dirty="0">
                <a:cs typeface="Arial" charset="0"/>
              </a:rPr>
            </a:br>
            <a:endParaRPr lang="en-US" sz="1100" i="1" dirty="0">
              <a:cs typeface="Arial" charset="0"/>
            </a:endParaRPr>
          </a:p>
          <a:p>
            <a:pPr>
              <a:spcBef>
                <a:spcPts val="0"/>
              </a:spcBef>
            </a:pPr>
            <a:r>
              <a:rPr lang="en-US" sz="1100" i="1" dirty="0">
                <a:cs typeface="Arial" charset="0"/>
              </a:rPr>
              <a:t>Source: Urban Institute, March 2024. Based on the 2022 American Community Survey (ACS) data from the Integrated Public Use Microdata Series (IPUMS). </a:t>
            </a:r>
          </a:p>
        </p:txBody>
      </p:sp>
      <p:graphicFrame>
        <p:nvGraphicFramePr>
          <p:cNvPr id="10" name="Chart Placeholder 5">
            <a:extLst>
              <a:ext uri="{FF2B5EF4-FFF2-40B4-BE49-F238E27FC236}">
                <a16:creationId xmlns:a16="http://schemas.microsoft.com/office/drawing/2014/main" id="{FA404BEE-6060-4453-BDDD-2512F40FB326}"/>
              </a:ext>
            </a:extLst>
          </p:cNvPr>
          <p:cNvGraphicFramePr>
            <a:graphicFrameLocks/>
          </p:cNvGraphicFramePr>
          <p:nvPr>
            <p:extLst>
              <p:ext uri="{D42A27DB-BD31-4B8C-83A1-F6EECF244321}">
                <p14:modId xmlns:p14="http://schemas.microsoft.com/office/powerpoint/2010/main" val="1792162069"/>
              </p:ext>
            </p:extLst>
          </p:nvPr>
        </p:nvGraphicFramePr>
        <p:xfrm>
          <a:off x="220716" y="1794122"/>
          <a:ext cx="4351284" cy="3963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879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9BC7-5A8C-B524-A7B8-D8757E96C2E1}"/>
              </a:ext>
            </a:extLst>
          </p:cNvPr>
          <p:cNvSpPr>
            <a:spLocks noGrp="1"/>
          </p:cNvSpPr>
          <p:nvPr>
            <p:ph type="title"/>
          </p:nvPr>
        </p:nvSpPr>
        <p:spPr>
          <a:xfrm>
            <a:off x="457200" y="466245"/>
            <a:ext cx="8229601" cy="1066764"/>
          </a:xfrm>
        </p:spPr>
        <p:txBody>
          <a:bodyPr/>
          <a:lstStyle/>
          <a:p>
            <a:pPr algn="ctr"/>
            <a:r>
              <a:rPr lang="en-US" sz="2200" b="1" dirty="0"/>
              <a:t>The rate of uninsurance for nonelderly adult Virginians </a:t>
            </a:r>
            <a:br>
              <a:rPr lang="en-US" sz="2200" b="1" dirty="0"/>
            </a:br>
            <a:r>
              <a:rPr lang="en-US" sz="2200" b="1" dirty="0"/>
              <a:t>decreased significantly for every age group between 2013 and 2022</a:t>
            </a:r>
          </a:p>
        </p:txBody>
      </p:sp>
      <p:graphicFrame>
        <p:nvGraphicFramePr>
          <p:cNvPr id="6" name="Chart Placeholder 5">
            <a:extLst>
              <a:ext uri="{FF2B5EF4-FFF2-40B4-BE49-F238E27FC236}">
                <a16:creationId xmlns:a16="http://schemas.microsoft.com/office/drawing/2014/main" id="{A4F73DAF-5290-4615-B25F-9BE0F2F40709}"/>
              </a:ext>
            </a:extLst>
          </p:cNvPr>
          <p:cNvGraphicFramePr>
            <a:graphicFrameLocks noGrp="1"/>
          </p:cNvGraphicFramePr>
          <p:nvPr>
            <p:ph type="chart" idx="1"/>
            <p:extLst>
              <p:ext uri="{D42A27DB-BD31-4B8C-83A1-F6EECF244321}">
                <p14:modId xmlns:p14="http://schemas.microsoft.com/office/powerpoint/2010/main" val="3969058734"/>
              </p:ext>
            </p:extLst>
          </p:nvPr>
        </p:nvGraphicFramePr>
        <p:xfrm>
          <a:off x="457200" y="1483957"/>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4">
            <a:extLst>
              <a:ext uri="{FF2B5EF4-FFF2-40B4-BE49-F238E27FC236}">
                <a16:creationId xmlns:a16="http://schemas.microsoft.com/office/drawing/2014/main" id="{A7C0BE5E-EE22-4BC6-94AD-54D551E2BBB9}"/>
              </a:ext>
            </a:extLst>
          </p:cNvPr>
          <p:cNvSpPr txBox="1">
            <a:spLocks noChangeArrowheads="1"/>
          </p:cNvSpPr>
          <p:nvPr/>
        </p:nvSpPr>
        <p:spPr bwMode="auto">
          <a:xfrm>
            <a:off x="0" y="6076239"/>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2024. Based on the 2022 American Community Survey (ACS) data from the Integrated Public Use Microdata Series (IPUMS). All differences between 2013 and 2022 are significant at the .10 level. </a:t>
            </a:r>
          </a:p>
        </p:txBody>
      </p:sp>
    </p:spTree>
    <p:extLst>
      <p:ext uri="{BB962C8B-B14F-4D97-AF65-F5344CB8AC3E}">
        <p14:creationId xmlns:p14="http://schemas.microsoft.com/office/powerpoint/2010/main" val="45484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3"/>
          <p:cNvGraphicFramePr>
            <a:graphicFrameLocks/>
          </p:cNvGraphicFramePr>
          <p:nvPr>
            <p:extLst>
              <p:ext uri="{D42A27DB-BD31-4B8C-83A1-F6EECF244321}">
                <p14:modId xmlns:p14="http://schemas.microsoft.com/office/powerpoint/2010/main" val="4060895447"/>
              </p:ext>
            </p:extLst>
          </p:nvPr>
        </p:nvGraphicFramePr>
        <p:xfrm>
          <a:off x="419100" y="1608495"/>
          <a:ext cx="8334375" cy="3852967"/>
        </p:xfrm>
        <a:graphic>
          <a:graphicData uri="http://schemas.openxmlformats.org/drawingml/2006/chart">
            <c:chart xmlns:c="http://schemas.openxmlformats.org/drawingml/2006/chart" xmlns:r="http://schemas.openxmlformats.org/officeDocument/2006/relationships" r:id="rId3"/>
          </a:graphicData>
        </a:graphic>
      </p:graphicFrame>
      <p:sp>
        <p:nvSpPr>
          <p:cNvPr id="21505" name="Title 1"/>
          <p:cNvSpPr>
            <a:spLocks noGrp="1"/>
          </p:cNvSpPr>
          <p:nvPr>
            <p:ph type="title"/>
          </p:nvPr>
        </p:nvSpPr>
        <p:spPr>
          <a:xfrm>
            <a:off x="419100" y="610118"/>
            <a:ext cx="8229600" cy="817581"/>
          </a:xfrm>
        </p:spPr>
        <p:txBody>
          <a:bodyPr>
            <a:normAutofit fontScale="90000"/>
          </a:bodyPr>
          <a:lstStyle/>
          <a:p>
            <a:pPr algn="ctr"/>
            <a:r>
              <a:rPr lang="en-US" sz="2400" b="1" dirty="0">
                <a:latin typeface="Arial" charset="0"/>
              </a:rPr>
              <a:t>Virginia’s reductions in uninsurance among all nonelderly slowed in 2022, though Virginia’s uninsured rate </a:t>
            </a:r>
            <a:br>
              <a:rPr lang="en-US" sz="2400" b="1" dirty="0">
                <a:latin typeface="Arial" charset="0"/>
              </a:rPr>
            </a:br>
            <a:r>
              <a:rPr lang="en-US" sz="2400" b="1" dirty="0">
                <a:latin typeface="Arial" charset="0"/>
              </a:rPr>
              <a:t>remained below the US as a whole</a:t>
            </a:r>
          </a:p>
        </p:txBody>
      </p:sp>
      <p:sp>
        <p:nvSpPr>
          <p:cNvPr id="6" name="Text Box 21"/>
          <p:cNvSpPr txBox="1">
            <a:spLocks noChangeArrowheads="1"/>
          </p:cNvSpPr>
          <p:nvPr/>
        </p:nvSpPr>
        <p:spPr bwMode="auto">
          <a:xfrm>
            <a:off x="14287" y="5553593"/>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adults ≤138% FPL in 2019.</a:t>
            </a:r>
          </a:p>
          <a:p>
            <a:pPr>
              <a:spcBef>
                <a:spcPct val="50000"/>
              </a:spcBef>
            </a:pPr>
            <a:r>
              <a:rPr lang="en-US" sz="1100" i="1" dirty="0"/>
              <a:t>Source: Urban Institute, March 2024. Based on the 2013, 2019, 2021, and 2022 American Community Survey (ACS) data from the Integrated Public Use Microdata Series (IPUMS).</a:t>
            </a:r>
            <a:r>
              <a:rPr lang="en-US" sz="1100" i="1" dirty="0">
                <a:cs typeface="Arial" charset="0"/>
              </a:rPr>
              <a:t>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56203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3"/>
          <p:cNvGraphicFramePr>
            <a:graphicFrameLocks/>
          </p:cNvGraphicFramePr>
          <p:nvPr>
            <p:extLst>
              <p:ext uri="{D42A27DB-BD31-4B8C-83A1-F6EECF244321}">
                <p14:modId xmlns:p14="http://schemas.microsoft.com/office/powerpoint/2010/main" val="1588908800"/>
              </p:ext>
            </p:extLst>
          </p:nvPr>
        </p:nvGraphicFramePr>
        <p:xfrm>
          <a:off x="419100" y="1222744"/>
          <a:ext cx="8334375" cy="4322126"/>
        </p:xfrm>
        <a:graphic>
          <a:graphicData uri="http://schemas.openxmlformats.org/drawingml/2006/chart">
            <c:chart xmlns:c="http://schemas.openxmlformats.org/drawingml/2006/chart" xmlns:r="http://schemas.openxmlformats.org/officeDocument/2006/relationships" r:id="rId3"/>
          </a:graphicData>
        </a:graphic>
      </p:graphicFrame>
      <p:sp>
        <p:nvSpPr>
          <p:cNvPr id="22529" name="Rectangle 14"/>
          <p:cNvSpPr>
            <a:spLocks noGrp="1" noChangeArrowheads="1"/>
          </p:cNvSpPr>
          <p:nvPr>
            <p:ph type="title"/>
          </p:nvPr>
        </p:nvSpPr>
        <p:spPr>
          <a:xfrm>
            <a:off x="457200" y="365760"/>
            <a:ext cx="8231476" cy="1295400"/>
          </a:xfrm>
        </p:spPr>
        <p:txBody>
          <a:bodyPr/>
          <a:lstStyle/>
          <a:p>
            <a:pPr algn="ctr" eaLnBrk="1" hangingPunct="1">
              <a:spcBef>
                <a:spcPct val="25000"/>
              </a:spcBef>
            </a:pPr>
            <a:r>
              <a:rPr lang="en-US" sz="2400" b="1" dirty="0">
                <a:latin typeface="Arial" charset="0"/>
              </a:rPr>
              <a:t>Uninsurance in Virginia decreased among both </a:t>
            </a:r>
            <a:br>
              <a:rPr lang="en-US" sz="2400" b="1" dirty="0">
                <a:latin typeface="Arial" charset="0"/>
              </a:rPr>
            </a:br>
            <a:r>
              <a:rPr lang="en-US" sz="2400" b="1" dirty="0">
                <a:latin typeface="Arial" charset="0"/>
              </a:rPr>
              <a:t>nonelderly adults and children between 2013 and 2022</a:t>
            </a:r>
            <a:endParaRPr lang="en-US" sz="2400" b="1" dirty="0">
              <a:solidFill>
                <a:srgbClr val="FF0000"/>
              </a:solidFill>
              <a:latin typeface="Arial" charset="0"/>
            </a:endParaRPr>
          </a:p>
        </p:txBody>
      </p:sp>
      <p:sp>
        <p:nvSpPr>
          <p:cNvPr id="22530" name="TextBox 1"/>
          <p:cNvSpPr txBox="1">
            <a:spLocks noChangeArrowheads="1"/>
          </p:cNvSpPr>
          <p:nvPr/>
        </p:nvSpPr>
        <p:spPr bwMode="auto">
          <a:xfrm>
            <a:off x="5335030" y="2264119"/>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1" name="TextBox 1"/>
          <p:cNvSpPr txBox="1">
            <a:spLocks noChangeArrowheads="1"/>
          </p:cNvSpPr>
          <p:nvPr/>
        </p:nvSpPr>
        <p:spPr bwMode="auto">
          <a:xfrm>
            <a:off x="4300538" y="2863850"/>
            <a:ext cx="2873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2" name="TextBox 1"/>
          <p:cNvSpPr txBox="1">
            <a:spLocks noChangeArrowheads="1"/>
          </p:cNvSpPr>
          <p:nvPr/>
        </p:nvSpPr>
        <p:spPr bwMode="auto">
          <a:xfrm>
            <a:off x="5935663" y="1452563"/>
            <a:ext cx="4572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3" name="TextBox 1"/>
          <p:cNvSpPr txBox="1">
            <a:spLocks noChangeArrowheads="1"/>
          </p:cNvSpPr>
          <p:nvPr/>
        </p:nvSpPr>
        <p:spPr bwMode="auto">
          <a:xfrm>
            <a:off x="2132013" y="3025775"/>
            <a:ext cx="4572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4" name="TextBox 1"/>
          <p:cNvSpPr txBox="1">
            <a:spLocks noChangeArrowheads="1"/>
          </p:cNvSpPr>
          <p:nvPr/>
        </p:nvSpPr>
        <p:spPr bwMode="auto">
          <a:xfrm>
            <a:off x="2408238" y="1455738"/>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1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2" name="Text Box 21"/>
          <p:cNvSpPr txBox="1">
            <a:spLocks noChangeArrowheads="1"/>
          </p:cNvSpPr>
          <p:nvPr/>
        </p:nvSpPr>
        <p:spPr bwMode="auto">
          <a:xfrm>
            <a:off x="14287" y="5458801"/>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adults ≤138% FPL in 2019.</a:t>
            </a:r>
          </a:p>
          <a:p>
            <a:pPr>
              <a:spcBef>
                <a:spcPct val="50000"/>
              </a:spcBef>
            </a:pPr>
            <a:r>
              <a:rPr lang="en-US" sz="1100" i="1" dirty="0"/>
              <a:t>Source: Urban Institute, March 2024. Based on the 2013, 2019, 2021, and 2022 American Community Survey (ACS) data from the Integrated Public Use Microdata Series (IPUMS).</a:t>
            </a:r>
            <a:r>
              <a:rPr lang="en-US" sz="1100" i="1" dirty="0">
                <a:cs typeface="Arial" charset="0"/>
              </a:rPr>
              <a:t> </a:t>
            </a:r>
          </a:p>
        </p:txBody>
      </p:sp>
    </p:spTree>
    <p:extLst>
      <p:ext uri="{BB962C8B-B14F-4D97-AF65-F5344CB8AC3E}">
        <p14:creationId xmlns:p14="http://schemas.microsoft.com/office/powerpoint/2010/main" val="1948209600"/>
      </p:ext>
    </p:extLst>
  </p:cSld>
  <p:clrMapOvr>
    <a:masterClrMapping/>
  </p:clrMapOvr>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HCF">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 id="{52781EE1-CE97-4D93-87AB-0C17F7494F37}" vid="{0E666EF2-F723-4F54-83DE-DBE47E81646B}"/>
    </a:ext>
  </a:extLst>
</a:theme>
</file>

<file path=ppt/theme/theme3.xml><?xml version="1.0" encoding="utf-8"?>
<a:theme xmlns:a="http://schemas.openxmlformats.org/drawingml/2006/main" name="VHCF_same">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_same" id="{E13D732D-40C7-4016-9DA8-E07A37B5656A}" vid="{C2C92C88-EF41-47D1-8DAF-AECAB95BB727}"/>
    </a:ext>
  </a:extLst>
</a:theme>
</file>

<file path=ppt/theme/theme4.xml><?xml version="1.0" encoding="utf-8"?>
<a:theme xmlns:a="http://schemas.openxmlformats.org/drawingml/2006/main" name="1_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29580</TotalTime>
  <Words>4262</Words>
  <Application>Microsoft Office PowerPoint</Application>
  <PresentationFormat>On-screen Show (4:3)</PresentationFormat>
  <Paragraphs>694</Paragraphs>
  <Slides>31</Slides>
  <Notes>15</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31</vt:i4>
      </vt:variant>
    </vt:vector>
  </HeadingPairs>
  <TitlesOfParts>
    <vt:vector size="45" baseType="lpstr">
      <vt:lpstr>MS PGothic</vt:lpstr>
      <vt:lpstr>MS PGothic</vt:lpstr>
      <vt:lpstr>Arial</vt:lpstr>
      <vt:lpstr>Arial Black</vt:lpstr>
      <vt:lpstr>Gill Sans MT</vt:lpstr>
      <vt:lpstr>Lato</vt:lpstr>
      <vt:lpstr>Lato Black</vt:lpstr>
      <vt:lpstr>Lato Regular</vt:lpstr>
      <vt:lpstr>Times New Roman</vt:lpstr>
      <vt:lpstr>Wingdings</vt:lpstr>
      <vt:lpstr>UI New Brand Basic 1</vt:lpstr>
      <vt:lpstr>VHCF</vt:lpstr>
      <vt:lpstr>VHCF_same</vt:lpstr>
      <vt:lpstr>1_UI New Brand Basic 1</vt:lpstr>
      <vt:lpstr>A Profile of Virginia’s Uninsured in 2022</vt:lpstr>
      <vt:lpstr>Main Takeaways for 2022 (1)</vt:lpstr>
      <vt:lpstr>Main Takeaways for 2022 (2)</vt:lpstr>
      <vt:lpstr>544,000 Virginians lacked health insurance coverage in 2022, 83.8% of whom were adults</vt:lpstr>
      <vt:lpstr>PowerPoint Presentation</vt:lpstr>
      <vt:lpstr>44% of uninsured children and 39% of uninsured adults in Virginia have family incomes that would make them  potentially eligible for Medicaid/FAMIS</vt:lpstr>
      <vt:lpstr>The rate of uninsurance for nonelderly adult Virginians  decreased significantly for every age group between 2013 and 2022</vt:lpstr>
      <vt:lpstr>Virginia’s reductions in uninsurance among all nonelderly slowed in 2022, though Virginia’s uninsured rate  remained below the US as a whole</vt:lpstr>
      <vt:lpstr>Uninsurance in Virginia decreased among both  nonelderly adults and children between 2013 and 2022</vt:lpstr>
      <vt:lpstr>PowerPoint Presentation</vt:lpstr>
      <vt:lpstr>PowerPoint Presentation</vt:lpstr>
      <vt:lpstr>PowerPoint Presentation</vt:lpstr>
      <vt:lpstr>PowerPoint Presentation</vt:lpstr>
      <vt:lpstr>PowerPoint Presentation</vt:lpstr>
      <vt:lpstr>PowerPoint Presentation</vt:lpstr>
      <vt:lpstr>Methods</vt:lpstr>
      <vt:lpstr>A Profile of Virginia’s Uninsured in 2022: Maps</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Urban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16 Uninsured Workers by Income, New York State, 2004–2005</dc:title>
  <dc:creator>AFwillia</dc:creator>
  <cp:lastModifiedBy>Denise Daly Konrad</cp:lastModifiedBy>
  <cp:revision>1006</cp:revision>
  <cp:lastPrinted>2020-02-26T20:18:07Z</cp:lastPrinted>
  <dcterms:created xsi:type="dcterms:W3CDTF">2012-03-26T02:59:45Z</dcterms:created>
  <dcterms:modified xsi:type="dcterms:W3CDTF">2024-03-29T19:01:57Z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