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70" r:id="rId1"/>
  </p:sldMasterIdLst>
  <p:notesMasterIdLst>
    <p:notesMasterId r:id="rId20"/>
  </p:notesMasterIdLst>
  <p:handoutMasterIdLst>
    <p:handoutMasterId r:id="rId21"/>
  </p:handoutMasterIdLst>
  <p:sldIdLst>
    <p:sldId id="310" r:id="rId2"/>
    <p:sldId id="312" r:id="rId3"/>
    <p:sldId id="313" r:id="rId4"/>
    <p:sldId id="314" r:id="rId5"/>
    <p:sldId id="315" r:id="rId6"/>
    <p:sldId id="332" r:id="rId7"/>
    <p:sldId id="333" r:id="rId8"/>
    <p:sldId id="320" r:id="rId9"/>
    <p:sldId id="334" r:id="rId10"/>
    <p:sldId id="331" r:id="rId11"/>
    <p:sldId id="348" r:id="rId12"/>
    <p:sldId id="338" r:id="rId13"/>
    <p:sldId id="339" r:id="rId14"/>
    <p:sldId id="340" r:id="rId15"/>
    <p:sldId id="346" r:id="rId16"/>
    <p:sldId id="347" r:id="rId17"/>
    <p:sldId id="342" r:id="rId18"/>
    <p:sldId id="344" r:id="rId19"/>
  </p:sldIdLst>
  <p:sldSz cx="9144000" cy="5143500" type="screen16x9"/>
  <p:notesSz cx="7010400" cy="9296400"/>
  <p:embeddedFontLst>
    <p:embeddedFont>
      <p:font typeface="Belleza" panose="020B0604020202020204" charset="0"/>
      <p:regular r:id="rId22"/>
    </p:embeddedFont>
    <p:embeddedFont>
      <p:font typeface="Calibri" panose="020F0502020204030204" pitchFamily="34" charset="0"/>
      <p:regular r:id="rId23"/>
      <p:bold r:id="rId24"/>
      <p:italic r:id="rId25"/>
      <p:boldItalic r:id="rId2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2" pos="2880">
          <p15:clr>
            <a:srgbClr val="A4A3A4"/>
          </p15:clr>
        </p15:guide>
        <p15:guide id="3" orient="horz" pos="162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7994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88ADE376-5213-4446-9CAA-5B90A7A4032C}">
  <a:tblStyle styleId="{88ADE376-5213-4446-9CAA-5B90A7A4032C}"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D090A50E-4842-4177-AE3F-A519E7615C32}" styleName="Table_1">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367" autoAdjust="0"/>
    <p:restoredTop sz="90792" autoAdjust="0"/>
  </p:normalViewPr>
  <p:slideViewPr>
    <p:cSldViewPr snapToGrid="0">
      <p:cViewPr varScale="1">
        <p:scale>
          <a:sx n="82" d="100"/>
          <a:sy n="82" d="100"/>
        </p:scale>
        <p:origin x="1308" y="84"/>
      </p:cViewPr>
      <p:guideLst>
        <p:guide pos="2880"/>
        <p:guide orient="horz" pos="1620"/>
      </p:guideLst>
    </p:cSldViewPr>
  </p:slideViewPr>
  <p:notesTextViewPr>
    <p:cViewPr>
      <p:scale>
        <a:sx n="1" d="1"/>
        <a:sy n="1" d="1"/>
      </p:scale>
      <p:origin x="0" y="0"/>
    </p:cViewPr>
  </p:notesTextViewPr>
  <p:sorterViewPr>
    <p:cViewPr varScale="1">
      <p:scale>
        <a:sx n="100" d="100"/>
        <a:sy n="100" d="100"/>
      </p:scale>
      <p:origin x="0" y="-252"/>
    </p:cViewPr>
  </p:sorterViewPr>
  <p:notesViewPr>
    <p:cSldViewPr snapToGrid="0">
      <p:cViewPr varScale="1">
        <p:scale>
          <a:sx n="52" d="100"/>
          <a:sy n="52" d="100"/>
        </p:scale>
        <p:origin x="1788"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5.fntdata"/><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4.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3.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2.fntdata"/><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1.fntdata"/><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EE87D97-7947-4157-8D37-B265323BE1D1}"/>
              </a:ext>
            </a:extLst>
          </p:cNvPr>
          <p:cNvSpPr>
            <a:spLocks noGrp="1"/>
          </p:cNvSpPr>
          <p:nvPr>
            <p:ph type="hdr" sz="quarter"/>
          </p:nvPr>
        </p:nvSpPr>
        <p:spPr>
          <a:xfrm>
            <a:off x="1" y="0"/>
            <a:ext cx="3038475" cy="466726"/>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46F0C04A-2FBC-4436-869F-14B6B91C81BB}"/>
              </a:ext>
            </a:extLst>
          </p:cNvPr>
          <p:cNvSpPr>
            <a:spLocks noGrp="1"/>
          </p:cNvSpPr>
          <p:nvPr>
            <p:ph type="dt" sz="quarter" idx="1"/>
          </p:nvPr>
        </p:nvSpPr>
        <p:spPr>
          <a:xfrm>
            <a:off x="3970338" y="0"/>
            <a:ext cx="3038475" cy="466726"/>
          </a:xfrm>
          <a:prstGeom prst="rect">
            <a:avLst/>
          </a:prstGeom>
        </p:spPr>
        <p:txBody>
          <a:bodyPr vert="horz" lIns="91440" tIns="45720" rIns="91440" bIns="45720" rtlCol="0"/>
          <a:lstStyle>
            <a:lvl1pPr algn="r">
              <a:defRPr sz="1200"/>
            </a:lvl1pPr>
          </a:lstStyle>
          <a:p>
            <a:endParaRPr lang="en-US" dirty="0"/>
          </a:p>
        </p:txBody>
      </p:sp>
      <p:sp>
        <p:nvSpPr>
          <p:cNvPr id="4" name="Footer Placeholder 3">
            <a:extLst>
              <a:ext uri="{FF2B5EF4-FFF2-40B4-BE49-F238E27FC236}">
                <a16:creationId xmlns:a16="http://schemas.microsoft.com/office/drawing/2014/main" id="{FB5B309E-0279-45F3-886D-8D5E84756997}"/>
              </a:ext>
            </a:extLst>
          </p:cNvPr>
          <p:cNvSpPr>
            <a:spLocks noGrp="1"/>
          </p:cNvSpPr>
          <p:nvPr>
            <p:ph type="ftr" sz="quarter" idx="2"/>
          </p:nvPr>
        </p:nvSpPr>
        <p:spPr>
          <a:xfrm>
            <a:off x="1" y="8829676"/>
            <a:ext cx="3038475" cy="466726"/>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6A3910CF-4FA7-47AD-95D3-2CF530C614BE}"/>
              </a:ext>
            </a:extLst>
          </p:cNvPr>
          <p:cNvSpPr>
            <a:spLocks noGrp="1"/>
          </p:cNvSpPr>
          <p:nvPr>
            <p:ph type="sldNum" sz="quarter" idx="3"/>
          </p:nvPr>
        </p:nvSpPr>
        <p:spPr>
          <a:xfrm>
            <a:off x="3970338" y="8829676"/>
            <a:ext cx="3038475" cy="466726"/>
          </a:xfrm>
          <a:prstGeom prst="rect">
            <a:avLst/>
          </a:prstGeom>
        </p:spPr>
        <p:txBody>
          <a:bodyPr vert="horz" lIns="91440" tIns="45720" rIns="91440" bIns="45720" rtlCol="0" anchor="b"/>
          <a:lstStyle>
            <a:lvl1pPr algn="r">
              <a:defRPr sz="1200"/>
            </a:lvl1pPr>
          </a:lstStyle>
          <a:p>
            <a:fld id="{5B514C1C-EA5E-4951-927C-EED53D531F0F}" type="slidenum">
              <a:rPr lang="en-US" smtClean="0"/>
              <a:t>‹#›</a:t>
            </a:fld>
            <a:endParaRPr lang="en-US" dirty="0"/>
          </a:p>
        </p:txBody>
      </p:sp>
    </p:spTree>
    <p:extLst>
      <p:ext uri="{BB962C8B-B14F-4D97-AF65-F5344CB8AC3E}">
        <p14:creationId xmlns:p14="http://schemas.microsoft.com/office/powerpoint/2010/main" val="4011686828"/>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07988" y="696913"/>
            <a:ext cx="6196012"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01040" y="4415790"/>
            <a:ext cx="5608320" cy="4183380"/>
          </a:xfrm>
          <a:prstGeom prst="rect">
            <a:avLst/>
          </a:prstGeom>
          <a:noFill/>
          <a:ln>
            <a:noFill/>
          </a:ln>
        </p:spPr>
        <p:txBody>
          <a:bodyPr spcFirstLastPara="1" wrap="square" lIns="93162" tIns="93162" rIns="93162" bIns="93162"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2734383516"/>
      </p:ext>
    </p:extLst>
  </p:cSld>
  <p:clrMap bg1="lt1" tx1="dk1" bg2="dk2" tx2="lt2" accent1="accent1" accent2="accent2" accent3="accent3" accent4="accent4" accent5="accent5" accent6="accent6" hlink="hlink" folHlink="folHlink"/>
  <p:hf hdr="0" ftr="0"/>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58750" indent="0">
              <a:buNone/>
            </a:pPr>
            <a:endParaRPr lang="en-US" dirty="0"/>
          </a:p>
        </p:txBody>
      </p:sp>
    </p:spTree>
    <p:extLst>
      <p:ext uri="{BB962C8B-B14F-4D97-AF65-F5344CB8AC3E}">
        <p14:creationId xmlns:p14="http://schemas.microsoft.com/office/powerpoint/2010/main" val="9860423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58750" indent="0">
              <a:buNone/>
            </a:pPr>
            <a:endParaRPr lang="en-US" sz="1400" dirty="0"/>
          </a:p>
        </p:txBody>
      </p:sp>
    </p:spTree>
    <p:extLst>
      <p:ext uri="{BB962C8B-B14F-4D97-AF65-F5344CB8AC3E}">
        <p14:creationId xmlns:p14="http://schemas.microsoft.com/office/powerpoint/2010/main" val="7688341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58750" indent="0">
              <a:buNone/>
            </a:pPr>
            <a:endParaRPr lang="en-US" sz="1400" dirty="0"/>
          </a:p>
        </p:txBody>
      </p:sp>
    </p:spTree>
    <p:extLst>
      <p:ext uri="{BB962C8B-B14F-4D97-AF65-F5344CB8AC3E}">
        <p14:creationId xmlns:p14="http://schemas.microsoft.com/office/powerpoint/2010/main" val="23675450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58750" indent="0">
              <a:buNone/>
            </a:pPr>
            <a:endParaRPr lang="en-US" sz="1400" dirty="0"/>
          </a:p>
        </p:txBody>
      </p:sp>
    </p:spTree>
    <p:extLst>
      <p:ext uri="{BB962C8B-B14F-4D97-AF65-F5344CB8AC3E}">
        <p14:creationId xmlns:p14="http://schemas.microsoft.com/office/powerpoint/2010/main" val="37744858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58750" indent="0">
              <a:buNone/>
            </a:pPr>
            <a:endParaRPr lang="en-US" sz="1400" dirty="0"/>
          </a:p>
        </p:txBody>
      </p:sp>
    </p:spTree>
    <p:extLst>
      <p:ext uri="{BB962C8B-B14F-4D97-AF65-F5344CB8AC3E}">
        <p14:creationId xmlns:p14="http://schemas.microsoft.com/office/powerpoint/2010/main" val="26631837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58750" indent="0">
              <a:buNone/>
            </a:pPr>
            <a:endParaRPr lang="en-US" sz="1400" dirty="0"/>
          </a:p>
        </p:txBody>
      </p:sp>
    </p:spTree>
    <p:extLst>
      <p:ext uri="{BB962C8B-B14F-4D97-AF65-F5344CB8AC3E}">
        <p14:creationId xmlns:p14="http://schemas.microsoft.com/office/powerpoint/2010/main" val="38968502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58750" indent="0">
              <a:buNone/>
            </a:pPr>
            <a:endParaRPr lang="en-US" sz="1400" dirty="0"/>
          </a:p>
        </p:txBody>
      </p:sp>
    </p:spTree>
    <p:extLst>
      <p:ext uri="{BB962C8B-B14F-4D97-AF65-F5344CB8AC3E}">
        <p14:creationId xmlns:p14="http://schemas.microsoft.com/office/powerpoint/2010/main" val="370270792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58750" indent="0">
              <a:buNone/>
            </a:pPr>
            <a:endParaRPr lang="en-US" sz="1400" dirty="0"/>
          </a:p>
        </p:txBody>
      </p:sp>
    </p:spTree>
    <p:extLst>
      <p:ext uri="{BB962C8B-B14F-4D97-AF65-F5344CB8AC3E}">
        <p14:creationId xmlns:p14="http://schemas.microsoft.com/office/powerpoint/2010/main" val="417496395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5024278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0195390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205375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58750" indent="0">
              <a:buNone/>
            </a:pPr>
            <a:endParaRPr lang="en-US" sz="1400" dirty="0"/>
          </a:p>
        </p:txBody>
      </p:sp>
    </p:spTree>
    <p:extLst>
      <p:ext uri="{BB962C8B-B14F-4D97-AF65-F5344CB8AC3E}">
        <p14:creationId xmlns:p14="http://schemas.microsoft.com/office/powerpoint/2010/main" val="29607781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58750" indent="0">
              <a:buNone/>
            </a:pPr>
            <a:endParaRPr lang="en-US" sz="1400" dirty="0"/>
          </a:p>
        </p:txBody>
      </p:sp>
    </p:spTree>
    <p:extLst>
      <p:ext uri="{BB962C8B-B14F-4D97-AF65-F5344CB8AC3E}">
        <p14:creationId xmlns:p14="http://schemas.microsoft.com/office/powerpoint/2010/main" val="38826816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58750" indent="0">
              <a:buNone/>
            </a:pPr>
            <a:endParaRPr lang="en-US" sz="1400" dirty="0"/>
          </a:p>
        </p:txBody>
      </p:sp>
    </p:spTree>
    <p:extLst>
      <p:ext uri="{BB962C8B-B14F-4D97-AF65-F5344CB8AC3E}">
        <p14:creationId xmlns:p14="http://schemas.microsoft.com/office/powerpoint/2010/main" val="40160315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58750" indent="0">
              <a:buNone/>
            </a:pPr>
            <a:endParaRPr lang="en-US" sz="1400" dirty="0"/>
          </a:p>
        </p:txBody>
      </p:sp>
    </p:spTree>
    <p:extLst>
      <p:ext uri="{BB962C8B-B14F-4D97-AF65-F5344CB8AC3E}">
        <p14:creationId xmlns:p14="http://schemas.microsoft.com/office/powerpoint/2010/main" val="4764448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58750" indent="0">
              <a:buNone/>
            </a:pPr>
            <a:endParaRPr lang="en-US" sz="1400" dirty="0"/>
          </a:p>
        </p:txBody>
      </p:sp>
    </p:spTree>
    <p:extLst>
      <p:ext uri="{BB962C8B-B14F-4D97-AF65-F5344CB8AC3E}">
        <p14:creationId xmlns:p14="http://schemas.microsoft.com/office/powerpoint/2010/main" val="28107492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7099185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9518858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70"/>
        <p:cNvGrpSpPr/>
        <p:nvPr/>
      </p:nvGrpSpPr>
      <p:grpSpPr>
        <a:xfrm>
          <a:off x="0" y="0"/>
          <a:ext cx="0" cy="0"/>
          <a:chOff x="0" y="0"/>
          <a:chExt cx="0" cy="0"/>
        </a:xfrm>
      </p:grpSpPr>
      <p:sp>
        <p:nvSpPr>
          <p:cNvPr id="71" name="Google Shape;71;p16"/>
          <p:cNvSpPr txBox="1">
            <a:spLocks noGrp="1"/>
          </p:cNvSpPr>
          <p:nvPr>
            <p:ph type="title"/>
          </p:nvPr>
        </p:nvSpPr>
        <p:spPr>
          <a:xfrm>
            <a:off x="457200" y="205978"/>
            <a:ext cx="8229600" cy="85725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2" name="Google Shape;72;p16"/>
          <p:cNvSpPr txBox="1">
            <a:spLocks noGrp="1"/>
          </p:cNvSpPr>
          <p:nvPr>
            <p:ph type="body" idx="1"/>
          </p:nvPr>
        </p:nvSpPr>
        <p:spPr>
          <a:xfrm>
            <a:off x="457200" y="1200150"/>
            <a:ext cx="8229600" cy="3394472"/>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3" name="Google Shape;73;p16"/>
          <p:cNvSpPr txBox="1">
            <a:spLocks noGrp="1"/>
          </p:cNvSpPr>
          <p:nvPr>
            <p:ph type="dt" idx="10"/>
          </p:nvPr>
        </p:nvSpPr>
        <p:spPr>
          <a:xfrm>
            <a:off x="457200" y="4767263"/>
            <a:ext cx="2133600" cy="27384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4" name="Google Shape;74;p16"/>
          <p:cNvSpPr txBox="1">
            <a:spLocks noGrp="1"/>
          </p:cNvSpPr>
          <p:nvPr>
            <p:ph type="ftr" idx="11"/>
          </p:nvPr>
        </p:nvSpPr>
        <p:spPr>
          <a:xfrm>
            <a:off x="3124200" y="4767263"/>
            <a:ext cx="2895600" cy="27384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5" name="Google Shape;75;p16"/>
          <p:cNvSpPr txBox="1">
            <a:spLocks noGrp="1"/>
          </p:cNvSpPr>
          <p:nvPr>
            <p:ph type="sldNum" idx="12"/>
          </p:nvPr>
        </p:nvSpPr>
        <p:spPr>
          <a:xfrm>
            <a:off x="6553200" y="4767263"/>
            <a:ext cx="2133600" cy="27384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
              <a:t>‹#›</a:t>
            </a:fld>
            <a:endParaRPr dirty="0"/>
          </a:p>
        </p:txBody>
      </p:sp>
      <p:pic>
        <p:nvPicPr>
          <p:cNvPr id="76" name="Google Shape;76;p16"/>
          <p:cNvPicPr preferRelativeResize="0"/>
          <p:nvPr/>
        </p:nvPicPr>
        <p:blipFill>
          <a:blip r:embed="rId2">
            <a:extLst>
              <a:ext uri="{28A0092B-C50C-407E-A947-70E740481C1C}">
                <a14:useLocalDpi xmlns:a14="http://schemas.microsoft.com/office/drawing/2010/main" val="0"/>
              </a:ext>
            </a:extLst>
          </a:blip>
          <a:stretch>
            <a:fillRect/>
          </a:stretch>
        </p:blipFill>
        <p:spPr>
          <a:xfrm>
            <a:off x="8405822" y="4629626"/>
            <a:ext cx="421896" cy="411480"/>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93"/>
        <p:cNvGrpSpPr/>
        <p:nvPr/>
      </p:nvGrpSpPr>
      <p:grpSpPr>
        <a:xfrm>
          <a:off x="0" y="0"/>
          <a:ext cx="0" cy="0"/>
          <a:chOff x="0" y="0"/>
          <a:chExt cx="0" cy="0"/>
        </a:xfrm>
      </p:grpSpPr>
      <p:sp>
        <p:nvSpPr>
          <p:cNvPr id="94" name="Google Shape;94;p20"/>
          <p:cNvSpPr txBox="1">
            <a:spLocks noGrp="1"/>
          </p:cNvSpPr>
          <p:nvPr>
            <p:ph type="title"/>
          </p:nvPr>
        </p:nvSpPr>
        <p:spPr>
          <a:xfrm>
            <a:off x="457200" y="204788"/>
            <a:ext cx="3008313" cy="871537"/>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95" name="Google Shape;95;p20"/>
          <p:cNvSpPr txBox="1">
            <a:spLocks noGrp="1"/>
          </p:cNvSpPr>
          <p:nvPr>
            <p:ph type="body" idx="1"/>
          </p:nvPr>
        </p:nvSpPr>
        <p:spPr>
          <a:xfrm>
            <a:off x="3575050" y="204788"/>
            <a:ext cx="5111750" cy="4389835"/>
          </a:xfrm>
          <a:prstGeom prst="rect">
            <a:avLst/>
          </a:prstGeom>
          <a:noFill/>
          <a:ln>
            <a:noFill/>
          </a:ln>
        </p:spPr>
        <p:txBody>
          <a:bodyPr spcFirstLastPara="1" wrap="square" lIns="91425" tIns="45700" rIns="91425" bIns="45700" anchor="t" anchorCtr="0">
            <a:noAutofit/>
          </a:bodyPr>
          <a:lstStyle>
            <a:lvl1pPr marL="457200" lvl="0" indent="-431800" algn="l">
              <a:spcBef>
                <a:spcPts val="640"/>
              </a:spcBef>
              <a:spcAft>
                <a:spcPts val="0"/>
              </a:spcAft>
              <a:buClr>
                <a:schemeClr val="dk1"/>
              </a:buClr>
              <a:buSzPts val="3200"/>
              <a:buChar char="•"/>
              <a:defRPr sz="3200"/>
            </a:lvl1pPr>
            <a:lvl2pPr marL="914400" lvl="1" indent="-406400" algn="l">
              <a:spcBef>
                <a:spcPts val="560"/>
              </a:spcBef>
              <a:spcAft>
                <a:spcPts val="0"/>
              </a:spcAft>
              <a:buClr>
                <a:schemeClr val="dk1"/>
              </a:buClr>
              <a:buSzPts val="2800"/>
              <a:buChar char="–"/>
              <a:defRPr sz="2800"/>
            </a:lvl2pPr>
            <a:lvl3pPr marL="1371600" lvl="2" indent="-381000" algn="l">
              <a:spcBef>
                <a:spcPts val="480"/>
              </a:spcBef>
              <a:spcAft>
                <a:spcPts val="0"/>
              </a:spcAft>
              <a:buClr>
                <a:schemeClr val="dk1"/>
              </a:buClr>
              <a:buSzPts val="2400"/>
              <a:buChar char="•"/>
              <a:defRPr sz="2400"/>
            </a:lvl3pPr>
            <a:lvl4pPr marL="1828800" lvl="3" indent="-355600" algn="l">
              <a:spcBef>
                <a:spcPts val="400"/>
              </a:spcBef>
              <a:spcAft>
                <a:spcPts val="0"/>
              </a:spcAft>
              <a:buClr>
                <a:schemeClr val="dk1"/>
              </a:buClr>
              <a:buSzPts val="2000"/>
              <a:buChar char="–"/>
              <a:defRPr sz="2000"/>
            </a:lvl4pPr>
            <a:lvl5pPr marL="2286000" lvl="4" indent="-355600" algn="l">
              <a:spcBef>
                <a:spcPts val="400"/>
              </a:spcBef>
              <a:spcAft>
                <a:spcPts val="0"/>
              </a:spcAft>
              <a:buClr>
                <a:schemeClr val="dk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96" name="Google Shape;96;p20"/>
          <p:cNvSpPr txBox="1">
            <a:spLocks noGrp="1"/>
          </p:cNvSpPr>
          <p:nvPr>
            <p:ph type="body" idx="2"/>
          </p:nvPr>
        </p:nvSpPr>
        <p:spPr>
          <a:xfrm>
            <a:off x="457200" y="1076325"/>
            <a:ext cx="3008313" cy="3518297"/>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97" name="Google Shape;97;p20"/>
          <p:cNvSpPr txBox="1">
            <a:spLocks noGrp="1"/>
          </p:cNvSpPr>
          <p:nvPr>
            <p:ph type="dt" idx="10"/>
          </p:nvPr>
        </p:nvSpPr>
        <p:spPr>
          <a:xfrm>
            <a:off x="457200" y="4767263"/>
            <a:ext cx="2133600" cy="27384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98" name="Google Shape;98;p20"/>
          <p:cNvSpPr txBox="1">
            <a:spLocks noGrp="1"/>
          </p:cNvSpPr>
          <p:nvPr>
            <p:ph type="ftr" idx="11"/>
          </p:nvPr>
        </p:nvSpPr>
        <p:spPr>
          <a:xfrm>
            <a:off x="3124200" y="4767263"/>
            <a:ext cx="2895600" cy="27384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99" name="Google Shape;99;p20"/>
          <p:cNvSpPr txBox="1">
            <a:spLocks noGrp="1"/>
          </p:cNvSpPr>
          <p:nvPr>
            <p:ph type="sldNum" idx="12"/>
          </p:nvPr>
        </p:nvSpPr>
        <p:spPr>
          <a:xfrm>
            <a:off x="6553200" y="4767263"/>
            <a:ext cx="2133600" cy="27384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100"/>
        <p:cNvGrpSpPr/>
        <p:nvPr/>
      </p:nvGrpSpPr>
      <p:grpSpPr>
        <a:xfrm>
          <a:off x="0" y="0"/>
          <a:ext cx="0" cy="0"/>
          <a:chOff x="0" y="0"/>
          <a:chExt cx="0" cy="0"/>
        </a:xfrm>
      </p:grpSpPr>
      <p:sp>
        <p:nvSpPr>
          <p:cNvPr id="101" name="Google Shape;101;p21"/>
          <p:cNvSpPr txBox="1">
            <a:spLocks noGrp="1"/>
          </p:cNvSpPr>
          <p:nvPr>
            <p:ph type="title"/>
          </p:nvPr>
        </p:nvSpPr>
        <p:spPr>
          <a:xfrm>
            <a:off x="1792288" y="3600450"/>
            <a:ext cx="5486400" cy="425053"/>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2" name="Google Shape;102;p21"/>
          <p:cNvSpPr>
            <a:spLocks noGrp="1"/>
          </p:cNvSpPr>
          <p:nvPr>
            <p:ph type="pic" idx="2"/>
          </p:nvPr>
        </p:nvSpPr>
        <p:spPr>
          <a:xfrm>
            <a:off x="1792288" y="459581"/>
            <a:ext cx="5486400" cy="3086100"/>
          </a:xfrm>
          <a:prstGeom prst="rect">
            <a:avLst/>
          </a:prstGeom>
          <a:noFill/>
          <a:ln>
            <a:noFill/>
          </a:ln>
        </p:spPr>
        <p:txBody>
          <a:bodyPr spcFirstLastPara="1" wrap="square" lIns="91425" tIns="45700" rIns="91425" bIns="45700" anchor="t" anchorCtr="0">
            <a:noAutofit/>
          </a:bodyPr>
          <a:lstStyle>
            <a:lvl1pPr marR="0" lvl="0" algn="l" rtl="0">
              <a:spcBef>
                <a:spcPts val="64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spcBef>
                <a:spcPts val="56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spcBef>
                <a:spcPts val="48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dirty="0"/>
          </a:p>
        </p:txBody>
      </p:sp>
      <p:sp>
        <p:nvSpPr>
          <p:cNvPr id="103" name="Google Shape;103;p21"/>
          <p:cNvSpPr txBox="1">
            <a:spLocks noGrp="1"/>
          </p:cNvSpPr>
          <p:nvPr>
            <p:ph type="body" idx="1"/>
          </p:nvPr>
        </p:nvSpPr>
        <p:spPr>
          <a:xfrm>
            <a:off x="1792288" y="4025503"/>
            <a:ext cx="5486400" cy="603646"/>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104" name="Google Shape;104;p21"/>
          <p:cNvSpPr txBox="1">
            <a:spLocks noGrp="1"/>
          </p:cNvSpPr>
          <p:nvPr>
            <p:ph type="dt" idx="10"/>
          </p:nvPr>
        </p:nvSpPr>
        <p:spPr>
          <a:xfrm>
            <a:off x="457200" y="4767263"/>
            <a:ext cx="2133600" cy="27384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05" name="Google Shape;105;p21"/>
          <p:cNvSpPr txBox="1">
            <a:spLocks noGrp="1"/>
          </p:cNvSpPr>
          <p:nvPr>
            <p:ph type="ftr" idx="11"/>
          </p:nvPr>
        </p:nvSpPr>
        <p:spPr>
          <a:xfrm>
            <a:off x="3124200" y="4767263"/>
            <a:ext cx="2895600" cy="27384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06" name="Google Shape;106;p21"/>
          <p:cNvSpPr txBox="1">
            <a:spLocks noGrp="1"/>
          </p:cNvSpPr>
          <p:nvPr>
            <p:ph type="sldNum" idx="12"/>
          </p:nvPr>
        </p:nvSpPr>
        <p:spPr>
          <a:xfrm>
            <a:off x="6553200" y="4767263"/>
            <a:ext cx="2133600" cy="27384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107"/>
        <p:cNvGrpSpPr/>
        <p:nvPr/>
      </p:nvGrpSpPr>
      <p:grpSpPr>
        <a:xfrm>
          <a:off x="0" y="0"/>
          <a:ext cx="0" cy="0"/>
          <a:chOff x="0" y="0"/>
          <a:chExt cx="0" cy="0"/>
        </a:xfrm>
      </p:grpSpPr>
      <p:sp>
        <p:nvSpPr>
          <p:cNvPr id="108" name="Google Shape;108;p22"/>
          <p:cNvSpPr txBox="1">
            <a:spLocks noGrp="1"/>
          </p:cNvSpPr>
          <p:nvPr>
            <p:ph type="title"/>
          </p:nvPr>
        </p:nvSpPr>
        <p:spPr>
          <a:xfrm>
            <a:off x="457200" y="205978"/>
            <a:ext cx="8229600" cy="85725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9" name="Google Shape;109;p22"/>
          <p:cNvSpPr txBox="1">
            <a:spLocks noGrp="1"/>
          </p:cNvSpPr>
          <p:nvPr>
            <p:ph type="body" idx="1"/>
          </p:nvPr>
        </p:nvSpPr>
        <p:spPr>
          <a:xfrm rot="5400000">
            <a:off x="2874764" y="-1217414"/>
            <a:ext cx="3394472" cy="82296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10" name="Google Shape;110;p22"/>
          <p:cNvSpPr txBox="1">
            <a:spLocks noGrp="1"/>
          </p:cNvSpPr>
          <p:nvPr>
            <p:ph type="dt" idx="10"/>
          </p:nvPr>
        </p:nvSpPr>
        <p:spPr>
          <a:xfrm>
            <a:off x="457200" y="4767263"/>
            <a:ext cx="2133600" cy="27384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11" name="Google Shape;111;p22"/>
          <p:cNvSpPr txBox="1">
            <a:spLocks noGrp="1"/>
          </p:cNvSpPr>
          <p:nvPr>
            <p:ph type="ftr" idx="11"/>
          </p:nvPr>
        </p:nvSpPr>
        <p:spPr>
          <a:xfrm>
            <a:off x="3124200" y="4767263"/>
            <a:ext cx="2895600" cy="27384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12" name="Google Shape;112;p22"/>
          <p:cNvSpPr txBox="1">
            <a:spLocks noGrp="1"/>
          </p:cNvSpPr>
          <p:nvPr>
            <p:ph type="sldNum" idx="12"/>
          </p:nvPr>
        </p:nvSpPr>
        <p:spPr>
          <a:xfrm>
            <a:off x="6553200" y="4767263"/>
            <a:ext cx="2133600" cy="27384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113"/>
        <p:cNvGrpSpPr/>
        <p:nvPr/>
      </p:nvGrpSpPr>
      <p:grpSpPr>
        <a:xfrm>
          <a:off x="0" y="0"/>
          <a:ext cx="0" cy="0"/>
          <a:chOff x="0" y="0"/>
          <a:chExt cx="0" cy="0"/>
        </a:xfrm>
      </p:grpSpPr>
      <p:sp>
        <p:nvSpPr>
          <p:cNvPr id="114" name="Google Shape;114;p23"/>
          <p:cNvSpPr txBox="1">
            <a:spLocks noGrp="1"/>
          </p:cNvSpPr>
          <p:nvPr>
            <p:ph type="title"/>
          </p:nvPr>
        </p:nvSpPr>
        <p:spPr>
          <a:xfrm rot="5400000">
            <a:off x="5463778" y="1371600"/>
            <a:ext cx="4388644" cy="20574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15" name="Google Shape;115;p23"/>
          <p:cNvSpPr txBox="1">
            <a:spLocks noGrp="1"/>
          </p:cNvSpPr>
          <p:nvPr>
            <p:ph type="body" idx="1"/>
          </p:nvPr>
        </p:nvSpPr>
        <p:spPr>
          <a:xfrm rot="5400000">
            <a:off x="1272778" y="-609599"/>
            <a:ext cx="4388644" cy="60198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16" name="Google Shape;116;p23"/>
          <p:cNvSpPr txBox="1">
            <a:spLocks noGrp="1"/>
          </p:cNvSpPr>
          <p:nvPr>
            <p:ph type="dt" idx="10"/>
          </p:nvPr>
        </p:nvSpPr>
        <p:spPr>
          <a:xfrm>
            <a:off x="457200" y="4767263"/>
            <a:ext cx="2133600" cy="27384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17" name="Google Shape;117;p23"/>
          <p:cNvSpPr txBox="1">
            <a:spLocks noGrp="1"/>
          </p:cNvSpPr>
          <p:nvPr>
            <p:ph type="ftr" idx="11"/>
          </p:nvPr>
        </p:nvSpPr>
        <p:spPr>
          <a:xfrm>
            <a:off x="3124200" y="4767263"/>
            <a:ext cx="2895600" cy="27384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18" name="Google Shape;118;p23"/>
          <p:cNvSpPr txBox="1">
            <a:spLocks noGrp="1"/>
          </p:cNvSpPr>
          <p:nvPr>
            <p:ph type="sldNum" idx="12"/>
          </p:nvPr>
        </p:nvSpPr>
        <p:spPr>
          <a:xfrm>
            <a:off x="6553200" y="4767263"/>
            <a:ext cx="2133600" cy="27384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0"/>
        <p:cNvGrpSpPr/>
        <p:nvPr/>
      </p:nvGrpSpPr>
      <p:grpSpPr>
        <a:xfrm>
          <a:off x="0" y="0"/>
          <a:ext cx="0" cy="0"/>
          <a:chOff x="0" y="0"/>
          <a:chExt cx="0" cy="0"/>
        </a:xfrm>
      </p:grpSpPr>
      <p:sp>
        <p:nvSpPr>
          <p:cNvPr id="51" name="Google Shape;51;p13"/>
          <p:cNvSpPr txBox="1">
            <a:spLocks noGrp="1"/>
          </p:cNvSpPr>
          <p:nvPr>
            <p:ph type="title"/>
          </p:nvPr>
        </p:nvSpPr>
        <p:spPr>
          <a:xfrm>
            <a:off x="457200" y="205978"/>
            <a:ext cx="8229600" cy="85725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52" name="Google Shape;52;p13"/>
          <p:cNvSpPr txBox="1">
            <a:spLocks noGrp="1"/>
          </p:cNvSpPr>
          <p:nvPr>
            <p:ph type="body" idx="1"/>
          </p:nvPr>
        </p:nvSpPr>
        <p:spPr>
          <a:xfrm>
            <a:off x="457200" y="1200150"/>
            <a:ext cx="8229600" cy="3394472"/>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53" name="Google Shape;53;p13"/>
          <p:cNvSpPr txBox="1">
            <a:spLocks noGrp="1"/>
          </p:cNvSpPr>
          <p:nvPr>
            <p:ph type="dt" idx="10"/>
          </p:nvPr>
        </p:nvSpPr>
        <p:spPr>
          <a:xfrm>
            <a:off x="457200" y="4767263"/>
            <a:ext cx="2133600" cy="273844"/>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54" name="Google Shape;54;p13"/>
          <p:cNvSpPr txBox="1">
            <a:spLocks noGrp="1"/>
          </p:cNvSpPr>
          <p:nvPr>
            <p:ph type="ftr" idx="11"/>
          </p:nvPr>
        </p:nvSpPr>
        <p:spPr>
          <a:xfrm>
            <a:off x="3124200" y="4767263"/>
            <a:ext cx="2895600" cy="273844"/>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55" name="Google Shape;55;p13"/>
          <p:cNvSpPr txBox="1">
            <a:spLocks noGrp="1"/>
          </p:cNvSpPr>
          <p:nvPr>
            <p:ph type="sldNum" idx="12"/>
          </p:nvPr>
        </p:nvSpPr>
        <p:spPr>
          <a:xfrm>
            <a:off x="6553200" y="4767263"/>
            <a:ext cx="2133600" cy="273844"/>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
              <a:t>‹#›</a:t>
            </a:fld>
            <a:endParaRPr dirty="0"/>
          </a:p>
        </p:txBody>
      </p:sp>
    </p:spTree>
  </p:cSld>
  <p:clrMap bg1="lt1" tx1="dk1" bg2="dk2" tx2="lt2" accent1="accent1" accent2="accent2" accent3="accent3" accent4="accent4" accent5="accent5" accent6="accent6" hlink="hlink" folHlink="folHlink"/>
  <p:sldLayoutIdLst>
    <p:sldLayoutId id="2147483661" r:id="rId1"/>
    <p:sldLayoutId id="2147483665" r:id="rId2"/>
    <p:sldLayoutId id="2147483666" r:id="rId3"/>
    <p:sldLayoutId id="2147483667" r:id="rId4"/>
    <p:sldLayoutId id="2147483668" r:id="rId5"/>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Google Shape;124;p24">
            <a:extLst>
              <a:ext uri="{FF2B5EF4-FFF2-40B4-BE49-F238E27FC236}">
                <a16:creationId xmlns:a16="http://schemas.microsoft.com/office/drawing/2014/main" id="{8C4222B3-8FB0-4270-9BBA-37331165AF90}"/>
              </a:ext>
            </a:extLst>
          </p:cNvPr>
          <p:cNvSpPr txBox="1">
            <a:spLocks/>
          </p:cNvSpPr>
          <p:nvPr/>
        </p:nvSpPr>
        <p:spPr>
          <a:xfrm>
            <a:off x="1418351" y="1796963"/>
            <a:ext cx="6307298" cy="1549573"/>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18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buSzPts val="3600"/>
            </a:pPr>
            <a:br>
              <a:rPr lang="en-US" sz="3600" b="1" dirty="0">
                <a:latin typeface="Belleza"/>
                <a:ea typeface="Belleza"/>
                <a:cs typeface="Belleza"/>
                <a:sym typeface="Belleza"/>
              </a:rPr>
            </a:br>
            <a:r>
              <a:rPr lang="en-US" sz="3600" b="1" dirty="0">
                <a:solidFill>
                  <a:schemeClr val="accent1">
                    <a:lumMod val="75000"/>
                  </a:schemeClr>
                </a:solidFill>
                <a:latin typeface="+mn-lt"/>
              </a:rPr>
              <a:t>Mental Health Roundtable</a:t>
            </a:r>
            <a:br>
              <a:rPr lang="en-US" sz="2800" b="1" i="1" dirty="0">
                <a:solidFill>
                  <a:schemeClr val="accent1">
                    <a:lumMod val="75000"/>
                  </a:schemeClr>
                </a:solidFill>
                <a:latin typeface="+mn-lt"/>
                <a:ea typeface="Arial"/>
                <a:cs typeface="Arial"/>
                <a:sym typeface="Arial"/>
              </a:rPr>
            </a:br>
            <a:r>
              <a:rPr lang="en-US" sz="2400" dirty="0">
                <a:solidFill>
                  <a:schemeClr val="accent1">
                    <a:lumMod val="75000"/>
                  </a:schemeClr>
                </a:solidFill>
                <a:latin typeface="+mn-lt"/>
                <a:ea typeface="Arial"/>
                <a:cs typeface="Arial"/>
                <a:sym typeface="Arial"/>
              </a:rPr>
              <a:t>Virginia Health Care Foundation</a:t>
            </a:r>
          </a:p>
          <a:p>
            <a:pPr>
              <a:buSzPts val="3600"/>
            </a:pPr>
            <a:endParaRPr lang="en-US" sz="2400" dirty="0">
              <a:solidFill>
                <a:schemeClr val="accent1">
                  <a:lumMod val="75000"/>
                </a:schemeClr>
              </a:solidFill>
              <a:latin typeface="+mn-lt"/>
              <a:ea typeface="Arial"/>
              <a:cs typeface="Arial"/>
              <a:sym typeface="Arial"/>
            </a:endParaRPr>
          </a:p>
          <a:p>
            <a:pPr>
              <a:buSzPts val="3600"/>
            </a:pPr>
            <a:r>
              <a:rPr lang="en-US" sz="2000" dirty="0">
                <a:solidFill>
                  <a:schemeClr val="accent1">
                    <a:lumMod val="75000"/>
                  </a:schemeClr>
                </a:solidFill>
                <a:latin typeface="+mn-lt"/>
                <a:ea typeface="Arial"/>
                <a:cs typeface="Arial"/>
                <a:sym typeface="Arial"/>
              </a:rPr>
              <a:t>June 26, 2024</a:t>
            </a:r>
            <a:br>
              <a:rPr lang="en-US" sz="3000" dirty="0">
                <a:solidFill>
                  <a:schemeClr val="accent1">
                    <a:lumMod val="75000"/>
                  </a:schemeClr>
                </a:solidFill>
                <a:latin typeface="+mn-lt"/>
                <a:ea typeface="Arial"/>
                <a:cs typeface="Arial"/>
                <a:sym typeface="Arial"/>
              </a:rPr>
            </a:br>
            <a:endParaRPr lang="en-US" sz="3000" b="1" dirty="0">
              <a:solidFill>
                <a:schemeClr val="accent1">
                  <a:lumMod val="75000"/>
                </a:schemeClr>
              </a:solidFill>
              <a:latin typeface="+mn-lt"/>
              <a:ea typeface="Arial"/>
              <a:cs typeface="Arial"/>
              <a:sym typeface="Arial"/>
            </a:endParaRPr>
          </a:p>
        </p:txBody>
      </p:sp>
      <p:pic>
        <p:nvPicPr>
          <p:cNvPr id="7" name="Picture 6">
            <a:extLst>
              <a:ext uri="{FF2B5EF4-FFF2-40B4-BE49-F238E27FC236}">
                <a16:creationId xmlns:a16="http://schemas.microsoft.com/office/drawing/2014/main" id="{35B94202-EAAE-466E-A81F-CA6312E570CF}"/>
              </a:ext>
            </a:extLst>
          </p:cNvPr>
          <p:cNvPicPr>
            <a:picLocks noChangeAspect="1"/>
          </p:cNvPicPr>
          <p:nvPr/>
        </p:nvPicPr>
        <p:blipFill>
          <a:blip r:embed="rId3"/>
          <a:stretch>
            <a:fillRect/>
          </a:stretch>
        </p:blipFill>
        <p:spPr>
          <a:xfrm>
            <a:off x="8321008" y="4599333"/>
            <a:ext cx="731583" cy="487722"/>
          </a:xfrm>
          <a:prstGeom prst="rect">
            <a:avLst/>
          </a:prstGeom>
        </p:spPr>
      </p:pic>
    </p:spTree>
    <p:extLst>
      <p:ext uri="{BB962C8B-B14F-4D97-AF65-F5344CB8AC3E}">
        <p14:creationId xmlns:p14="http://schemas.microsoft.com/office/powerpoint/2010/main" val="37323780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a:stretch>
            <a:fillRect/>
          </a:stretch>
        </p:blipFill>
        <p:spPr>
          <a:xfrm>
            <a:off x="394372" y="930955"/>
            <a:ext cx="8169348" cy="12193"/>
          </a:xfrm>
          <a:prstGeom prst="rect">
            <a:avLst/>
          </a:prstGeom>
        </p:spPr>
      </p:pic>
      <p:sp>
        <p:nvSpPr>
          <p:cNvPr id="7" name="Title 6">
            <a:extLst>
              <a:ext uri="{FF2B5EF4-FFF2-40B4-BE49-F238E27FC236}">
                <a16:creationId xmlns:a16="http://schemas.microsoft.com/office/drawing/2014/main" id="{EC487C4F-05AA-4FE8-81A9-4AE28A3E3330}"/>
              </a:ext>
            </a:extLst>
          </p:cNvPr>
          <p:cNvSpPr>
            <a:spLocks noGrp="1"/>
          </p:cNvSpPr>
          <p:nvPr>
            <p:ph type="title"/>
          </p:nvPr>
        </p:nvSpPr>
        <p:spPr>
          <a:xfrm>
            <a:off x="334120" y="73705"/>
            <a:ext cx="8229600" cy="857250"/>
          </a:xfrm>
        </p:spPr>
        <p:txBody>
          <a:bodyPr/>
          <a:lstStyle/>
          <a:p>
            <a:r>
              <a:rPr lang="en-US" sz="2400" b="1" dirty="0">
                <a:solidFill>
                  <a:schemeClr val="accent1">
                    <a:lumMod val="75000"/>
                  </a:schemeClr>
                </a:solidFill>
                <a:latin typeface="Arial" panose="020B0604020202020204" pitchFamily="34" charset="0"/>
                <a:cs typeface="Arial" panose="020B0604020202020204" pitchFamily="34" charset="0"/>
              </a:rPr>
              <a:t>Budget Amendments Resulting in </a:t>
            </a:r>
            <a:br>
              <a:rPr lang="en-US" sz="2400" b="1" dirty="0">
                <a:solidFill>
                  <a:schemeClr val="accent1">
                    <a:lumMod val="75000"/>
                  </a:schemeClr>
                </a:solidFill>
                <a:latin typeface="Arial" panose="020B0604020202020204" pitchFamily="34" charset="0"/>
                <a:cs typeface="Arial" panose="020B0604020202020204" pitchFamily="34" charset="0"/>
              </a:rPr>
            </a:br>
            <a:r>
              <a:rPr lang="en-US" sz="2400" b="1" dirty="0">
                <a:solidFill>
                  <a:schemeClr val="accent1">
                    <a:lumMod val="75000"/>
                  </a:schemeClr>
                </a:solidFill>
                <a:latin typeface="Arial" panose="020B0604020202020204" pitchFamily="34" charset="0"/>
                <a:cs typeface="Arial" panose="020B0604020202020204" pitchFamily="34" charset="0"/>
              </a:rPr>
              <a:t>New or Increased </a:t>
            </a:r>
            <a:r>
              <a:rPr lang="en-US" sz="2400" b="1" i="1" dirty="0">
                <a:solidFill>
                  <a:schemeClr val="accent1">
                    <a:lumMod val="75000"/>
                  </a:schemeClr>
                </a:solidFill>
                <a:latin typeface="Arial" panose="020B0604020202020204" pitchFamily="34" charset="0"/>
                <a:cs typeface="Arial" panose="020B0604020202020204" pitchFamily="34" charset="0"/>
              </a:rPr>
              <a:t>BH Workforce </a:t>
            </a:r>
            <a:r>
              <a:rPr lang="en-US" sz="2400" b="1" dirty="0">
                <a:solidFill>
                  <a:schemeClr val="accent1">
                    <a:lumMod val="75000"/>
                  </a:schemeClr>
                </a:solidFill>
                <a:latin typeface="Arial" panose="020B0604020202020204" pitchFamily="34" charset="0"/>
                <a:cs typeface="Arial" panose="020B0604020202020204" pitchFamily="34" charset="0"/>
              </a:rPr>
              <a:t>Funding</a:t>
            </a:r>
          </a:p>
        </p:txBody>
      </p:sp>
      <p:pic>
        <p:nvPicPr>
          <p:cNvPr id="4" name="Picture 3">
            <a:extLst>
              <a:ext uri="{FF2B5EF4-FFF2-40B4-BE49-F238E27FC236}">
                <a16:creationId xmlns:a16="http://schemas.microsoft.com/office/drawing/2014/main" id="{9492B4DC-3FEF-4F67-B7D4-116EA986B939}"/>
              </a:ext>
            </a:extLst>
          </p:cNvPr>
          <p:cNvPicPr>
            <a:picLocks noChangeAspect="1"/>
          </p:cNvPicPr>
          <p:nvPr/>
        </p:nvPicPr>
        <p:blipFill>
          <a:blip r:embed="rId4"/>
          <a:stretch>
            <a:fillRect/>
          </a:stretch>
        </p:blipFill>
        <p:spPr>
          <a:xfrm>
            <a:off x="8407869" y="4582073"/>
            <a:ext cx="731583" cy="487722"/>
          </a:xfrm>
          <a:prstGeom prst="rect">
            <a:avLst/>
          </a:prstGeom>
        </p:spPr>
      </p:pic>
      <p:graphicFrame>
        <p:nvGraphicFramePr>
          <p:cNvPr id="3" name="Table 2">
            <a:extLst>
              <a:ext uri="{FF2B5EF4-FFF2-40B4-BE49-F238E27FC236}">
                <a16:creationId xmlns:a16="http://schemas.microsoft.com/office/drawing/2014/main" id="{82CFB6E4-95E0-4A6B-8D93-5D99D545934F}"/>
              </a:ext>
            </a:extLst>
          </p:cNvPr>
          <p:cNvGraphicFramePr>
            <a:graphicFrameLocks noGrp="1"/>
          </p:cNvGraphicFramePr>
          <p:nvPr>
            <p:extLst>
              <p:ext uri="{D42A27DB-BD31-4B8C-83A1-F6EECF244321}">
                <p14:modId xmlns:p14="http://schemas.microsoft.com/office/powerpoint/2010/main" val="1989492298"/>
              </p:ext>
            </p:extLst>
          </p:nvPr>
        </p:nvGraphicFramePr>
        <p:xfrm>
          <a:off x="164122" y="1005254"/>
          <a:ext cx="8815753" cy="1160974"/>
        </p:xfrm>
        <a:graphic>
          <a:graphicData uri="http://schemas.openxmlformats.org/drawingml/2006/table">
            <a:tbl>
              <a:tblPr firstRow="1" firstCol="1" bandRow="1">
                <a:tableStyleId>{88ADE376-5213-4446-9CAA-5B90A7A4032C}</a:tableStyleId>
              </a:tblPr>
              <a:tblGrid>
                <a:gridCol w="996461">
                  <a:extLst>
                    <a:ext uri="{9D8B030D-6E8A-4147-A177-3AD203B41FA5}">
                      <a16:colId xmlns:a16="http://schemas.microsoft.com/office/drawing/2014/main" val="958468447"/>
                    </a:ext>
                  </a:extLst>
                </a:gridCol>
                <a:gridCol w="7819292">
                  <a:extLst>
                    <a:ext uri="{9D8B030D-6E8A-4147-A177-3AD203B41FA5}">
                      <a16:colId xmlns:a16="http://schemas.microsoft.com/office/drawing/2014/main" val="1884299535"/>
                    </a:ext>
                  </a:extLst>
                </a:gridCol>
              </a:tblGrid>
              <a:tr h="307534">
                <a:tc gridSpan="2">
                  <a:txBody>
                    <a:bodyPr/>
                    <a:lstStyle/>
                    <a:p>
                      <a:pPr marL="0" marR="0">
                        <a:spcBef>
                          <a:spcPts val="0"/>
                        </a:spcBef>
                        <a:spcAft>
                          <a:spcPts val="0"/>
                        </a:spcAft>
                      </a:pPr>
                      <a:endParaRPr lang="en-US" sz="1400" b="1" dirty="0">
                        <a:solidFill>
                          <a:schemeClr val="accent1">
                            <a:lumMod val="50000"/>
                          </a:schemeClr>
                        </a:solidFill>
                        <a:effectLst/>
                        <a:latin typeface="Arial" panose="020B0604020202020204" pitchFamily="34" charset="0"/>
                        <a:ea typeface="Calibri" panose="020F0502020204030204" pitchFamily="34" charset="0"/>
                        <a:cs typeface="Times New Roman" panose="02020603050405020304" pitchFamily="18" charset="0"/>
                      </a:endParaRPr>
                    </a:p>
                  </a:txBody>
                  <a:tcPr marL="53403" marR="53403" marT="0" marB="0" anchor="ctr"/>
                </a:tc>
                <a:tc hMerge="1">
                  <a:txBody>
                    <a:bodyPr/>
                    <a:lstStyle/>
                    <a:p>
                      <a:endParaRPr lang="en-US"/>
                    </a:p>
                  </a:txBody>
                  <a:tcPr/>
                </a:tc>
                <a:extLst>
                  <a:ext uri="{0D108BD9-81ED-4DB2-BD59-A6C34878D82A}">
                    <a16:rowId xmlns:a16="http://schemas.microsoft.com/office/drawing/2014/main" val="682835859"/>
                  </a:ext>
                </a:extLst>
              </a:tr>
              <a:tr h="841755">
                <a:tc>
                  <a:txBody>
                    <a:bodyPr/>
                    <a:lstStyle/>
                    <a:p>
                      <a:pPr marL="0" marR="0" algn="ctr">
                        <a:spcBef>
                          <a:spcPts val="0"/>
                        </a:spcBef>
                        <a:spcAft>
                          <a:spcPts val="0"/>
                        </a:spcAft>
                      </a:pPr>
                      <a:r>
                        <a:rPr lang="en-US" sz="1400" dirty="0">
                          <a:solidFill>
                            <a:schemeClr val="accent1">
                              <a:lumMod val="50000"/>
                            </a:schemeClr>
                          </a:solidFill>
                          <a:effectLst/>
                        </a:rPr>
                        <a:t>VDH</a:t>
                      </a:r>
                      <a:endParaRPr lang="en-US" sz="1400" dirty="0">
                        <a:solidFill>
                          <a:schemeClr val="accent1">
                            <a:lumMod val="50000"/>
                          </a:schemeClr>
                        </a:solidFill>
                        <a:effectLst/>
                        <a:latin typeface="Arial" panose="020B0604020202020204" pitchFamily="34" charset="0"/>
                        <a:ea typeface="Calibri" panose="020F0502020204030204" pitchFamily="34" charset="0"/>
                        <a:cs typeface="Times New Roman" panose="02020603050405020304" pitchFamily="18" charset="0"/>
                      </a:endParaRPr>
                    </a:p>
                  </a:txBody>
                  <a:tcPr marL="53403" marR="53403" marT="0" marB="0" anchor="ctr"/>
                </a:tc>
                <a:tc>
                  <a:txBody>
                    <a:bodyPr/>
                    <a:lstStyle/>
                    <a:p>
                      <a:pPr marL="0" marR="0">
                        <a:spcBef>
                          <a:spcPts val="0"/>
                        </a:spcBef>
                        <a:spcAft>
                          <a:spcPts val="0"/>
                        </a:spcAft>
                      </a:pPr>
                      <a:r>
                        <a:rPr lang="en-US" sz="1400" b="1" dirty="0">
                          <a:solidFill>
                            <a:schemeClr val="accent1">
                              <a:lumMod val="50000"/>
                            </a:schemeClr>
                          </a:solidFill>
                          <a:effectLst/>
                        </a:rPr>
                        <a:t>Behavioral Health Loan Repayment Program (</a:t>
                      </a:r>
                      <a:r>
                        <a:rPr lang="en-US" sz="1400" b="1" i="1" dirty="0">
                          <a:solidFill>
                            <a:schemeClr val="accent1">
                              <a:lumMod val="50000"/>
                            </a:schemeClr>
                          </a:solidFill>
                          <a:effectLst/>
                        </a:rPr>
                        <a:t>BHLRP</a:t>
                      </a:r>
                      <a:r>
                        <a:rPr lang="en-US" sz="1400" b="1" dirty="0">
                          <a:solidFill>
                            <a:schemeClr val="accent1">
                              <a:lumMod val="50000"/>
                            </a:schemeClr>
                          </a:solidFill>
                          <a:effectLst/>
                        </a:rPr>
                        <a:t>) amount increased </a:t>
                      </a:r>
                      <a:r>
                        <a:rPr lang="en-US" sz="1400" dirty="0">
                          <a:solidFill>
                            <a:schemeClr val="accent1">
                              <a:lumMod val="50000"/>
                            </a:schemeClr>
                          </a:solidFill>
                          <a:effectLst/>
                        </a:rPr>
                        <a:t>by $4.3 million GF each year to bring total annual support to $7.3 million each year. Language increases loan repayment awards from $30K to $50K for child and adolescent psychiatrists, Psych NPs and psychiatrists. Adds academic medical centers to list of eligible employers.</a:t>
                      </a:r>
                      <a:endParaRPr lang="en-US" sz="1400" dirty="0">
                        <a:solidFill>
                          <a:schemeClr val="accent1">
                            <a:lumMod val="50000"/>
                          </a:schemeClr>
                        </a:solidFill>
                        <a:effectLst/>
                        <a:latin typeface="Arial" panose="020B0604020202020204" pitchFamily="34" charset="0"/>
                        <a:ea typeface="Calibri" panose="020F0502020204030204" pitchFamily="34" charset="0"/>
                        <a:cs typeface="Times New Roman" panose="02020603050405020304" pitchFamily="18" charset="0"/>
                      </a:endParaRPr>
                    </a:p>
                  </a:txBody>
                  <a:tcPr marL="53403" marR="53403" marT="0" marB="0" anchor="ctr"/>
                </a:tc>
                <a:extLst>
                  <a:ext uri="{0D108BD9-81ED-4DB2-BD59-A6C34878D82A}">
                    <a16:rowId xmlns:a16="http://schemas.microsoft.com/office/drawing/2014/main" val="3727459839"/>
                  </a:ext>
                </a:extLst>
              </a:tr>
            </a:tbl>
          </a:graphicData>
        </a:graphic>
      </p:graphicFrame>
      <p:graphicFrame>
        <p:nvGraphicFramePr>
          <p:cNvPr id="2" name="Table 1">
            <a:extLst>
              <a:ext uri="{FF2B5EF4-FFF2-40B4-BE49-F238E27FC236}">
                <a16:creationId xmlns:a16="http://schemas.microsoft.com/office/drawing/2014/main" id="{D4955A49-1AF9-449E-8172-46D304E280E0}"/>
              </a:ext>
            </a:extLst>
          </p:cNvPr>
          <p:cNvGraphicFramePr>
            <a:graphicFrameLocks noGrp="1"/>
          </p:cNvGraphicFramePr>
          <p:nvPr>
            <p:extLst>
              <p:ext uri="{D42A27DB-BD31-4B8C-83A1-F6EECF244321}">
                <p14:modId xmlns:p14="http://schemas.microsoft.com/office/powerpoint/2010/main" val="2713572345"/>
              </p:ext>
            </p:extLst>
          </p:nvPr>
        </p:nvGraphicFramePr>
        <p:xfrm>
          <a:off x="179447" y="2806308"/>
          <a:ext cx="8599197" cy="640080"/>
        </p:xfrm>
        <a:graphic>
          <a:graphicData uri="http://schemas.openxmlformats.org/drawingml/2006/table">
            <a:tbl>
              <a:tblPr firstRow="1" firstCol="1" bandRow="1">
                <a:tableStyleId>{88ADE376-5213-4446-9CAA-5B90A7A4032C}</a:tableStyleId>
              </a:tblPr>
              <a:tblGrid>
                <a:gridCol w="984739">
                  <a:extLst>
                    <a:ext uri="{9D8B030D-6E8A-4147-A177-3AD203B41FA5}">
                      <a16:colId xmlns:a16="http://schemas.microsoft.com/office/drawing/2014/main" val="1846168176"/>
                    </a:ext>
                  </a:extLst>
                </a:gridCol>
                <a:gridCol w="7614458">
                  <a:extLst>
                    <a:ext uri="{9D8B030D-6E8A-4147-A177-3AD203B41FA5}">
                      <a16:colId xmlns:a16="http://schemas.microsoft.com/office/drawing/2014/main" val="3172101918"/>
                    </a:ext>
                  </a:extLst>
                </a:gridCol>
              </a:tblGrid>
              <a:tr h="437991">
                <a:tc>
                  <a:txBody>
                    <a:bodyPr/>
                    <a:lstStyle/>
                    <a:p>
                      <a:pPr marL="0" marR="0" algn="ctr">
                        <a:spcBef>
                          <a:spcPts val="0"/>
                        </a:spcBef>
                        <a:spcAft>
                          <a:spcPts val="0"/>
                        </a:spcAft>
                      </a:pPr>
                      <a:r>
                        <a:rPr lang="en-US" sz="1400" dirty="0">
                          <a:solidFill>
                            <a:schemeClr val="accent1">
                              <a:lumMod val="50000"/>
                            </a:schemeClr>
                          </a:solidFill>
                          <a:effectLst/>
                        </a:rPr>
                        <a:t>DBHDS</a:t>
                      </a:r>
                      <a:endParaRPr lang="en-US" sz="1400" dirty="0">
                        <a:solidFill>
                          <a:schemeClr val="accent1">
                            <a:lumMod val="50000"/>
                          </a:schemeClr>
                        </a:solidFill>
                        <a:effectLst/>
                        <a:latin typeface="Arial" panose="020B0604020202020204" pitchFamily="34" charset="0"/>
                        <a:ea typeface="Calibri" panose="020F0502020204030204" pitchFamily="34" charset="0"/>
                        <a:cs typeface="Times New Roman" panose="02020603050405020304" pitchFamily="18" charset="0"/>
                      </a:endParaRPr>
                    </a:p>
                  </a:txBody>
                  <a:tcPr marL="53403" marR="53403" marT="0" marB="0" anchor="ctr"/>
                </a:tc>
                <a:tc>
                  <a:txBody>
                    <a:bodyPr/>
                    <a:lstStyle/>
                    <a:p>
                      <a:pPr marL="0" marR="0">
                        <a:spcBef>
                          <a:spcPts val="0"/>
                        </a:spcBef>
                        <a:spcAft>
                          <a:spcPts val="0"/>
                        </a:spcAft>
                      </a:pPr>
                      <a:r>
                        <a:rPr lang="en-US" sz="1400" dirty="0">
                          <a:solidFill>
                            <a:schemeClr val="accent1">
                              <a:lumMod val="50000"/>
                            </a:schemeClr>
                          </a:solidFill>
                          <a:effectLst/>
                        </a:rPr>
                        <a:t>Provides an additional $1.1 million to add 60 slots to the </a:t>
                      </a:r>
                      <a:r>
                        <a:rPr lang="en-US" sz="1400" i="1" dirty="0">
                          <a:solidFill>
                            <a:schemeClr val="accent1">
                              <a:lumMod val="50000"/>
                            </a:schemeClr>
                          </a:solidFill>
                          <a:effectLst/>
                        </a:rPr>
                        <a:t>Boost 200</a:t>
                      </a:r>
                      <a:r>
                        <a:rPr lang="en-US" sz="1400" dirty="0">
                          <a:solidFill>
                            <a:schemeClr val="accent1">
                              <a:lumMod val="50000"/>
                            </a:schemeClr>
                          </a:solidFill>
                          <a:effectLst/>
                        </a:rPr>
                        <a:t> program, which pays for licensure-required supervision for Masters-prepared Social Workers, Counselors a Marriage and Family Therapists to help them become LCSWs, LPCs or LMFTs in Virginia.</a:t>
                      </a:r>
                      <a:endParaRPr lang="en-US" sz="1400" dirty="0">
                        <a:solidFill>
                          <a:schemeClr val="accent1">
                            <a:lumMod val="50000"/>
                          </a:schemeClr>
                        </a:solidFill>
                        <a:effectLst/>
                        <a:latin typeface="Arial" panose="020B0604020202020204" pitchFamily="34" charset="0"/>
                        <a:ea typeface="Calibri" panose="020F0502020204030204" pitchFamily="34" charset="0"/>
                        <a:cs typeface="Times New Roman" panose="02020603050405020304" pitchFamily="18" charset="0"/>
                      </a:endParaRPr>
                    </a:p>
                  </a:txBody>
                  <a:tcPr marL="53403" marR="53403" marT="0" marB="0" anchor="ctr"/>
                </a:tc>
                <a:extLst>
                  <a:ext uri="{0D108BD9-81ED-4DB2-BD59-A6C34878D82A}">
                    <a16:rowId xmlns:a16="http://schemas.microsoft.com/office/drawing/2014/main" val="2450372783"/>
                  </a:ext>
                </a:extLst>
              </a:tr>
            </a:tbl>
          </a:graphicData>
        </a:graphic>
      </p:graphicFrame>
      <p:graphicFrame>
        <p:nvGraphicFramePr>
          <p:cNvPr id="5" name="Table 4">
            <a:extLst>
              <a:ext uri="{FF2B5EF4-FFF2-40B4-BE49-F238E27FC236}">
                <a16:creationId xmlns:a16="http://schemas.microsoft.com/office/drawing/2014/main" id="{BAE6CD2E-F135-47EA-8895-17A62F17AD5A}"/>
              </a:ext>
            </a:extLst>
          </p:cNvPr>
          <p:cNvGraphicFramePr>
            <a:graphicFrameLocks noGrp="1"/>
          </p:cNvGraphicFramePr>
          <p:nvPr>
            <p:extLst>
              <p:ext uri="{D42A27DB-BD31-4B8C-83A1-F6EECF244321}">
                <p14:modId xmlns:p14="http://schemas.microsoft.com/office/powerpoint/2010/main" val="3721000825"/>
              </p:ext>
            </p:extLst>
          </p:nvPr>
        </p:nvGraphicFramePr>
        <p:xfrm>
          <a:off x="179447" y="3451229"/>
          <a:ext cx="8815753" cy="853440"/>
        </p:xfrm>
        <a:graphic>
          <a:graphicData uri="http://schemas.openxmlformats.org/drawingml/2006/table">
            <a:tbl>
              <a:tblPr firstRow="1" firstCol="1" bandRow="1">
                <a:tableStyleId>{88ADE376-5213-4446-9CAA-5B90A7A4032C}</a:tableStyleId>
              </a:tblPr>
              <a:tblGrid>
                <a:gridCol w="984739">
                  <a:extLst>
                    <a:ext uri="{9D8B030D-6E8A-4147-A177-3AD203B41FA5}">
                      <a16:colId xmlns:a16="http://schemas.microsoft.com/office/drawing/2014/main" val="122483985"/>
                    </a:ext>
                  </a:extLst>
                </a:gridCol>
                <a:gridCol w="7831014">
                  <a:extLst>
                    <a:ext uri="{9D8B030D-6E8A-4147-A177-3AD203B41FA5}">
                      <a16:colId xmlns:a16="http://schemas.microsoft.com/office/drawing/2014/main" val="3582393085"/>
                    </a:ext>
                  </a:extLst>
                </a:gridCol>
              </a:tblGrid>
              <a:tr h="437991">
                <a:tc>
                  <a:txBody>
                    <a:bodyPr/>
                    <a:lstStyle/>
                    <a:p>
                      <a:pPr marL="0" marR="0" algn="ctr">
                        <a:spcBef>
                          <a:spcPts val="0"/>
                        </a:spcBef>
                        <a:spcAft>
                          <a:spcPts val="0"/>
                        </a:spcAft>
                      </a:pPr>
                      <a:r>
                        <a:rPr lang="en-US" sz="1400" dirty="0">
                          <a:solidFill>
                            <a:schemeClr val="accent1">
                              <a:lumMod val="50000"/>
                            </a:schemeClr>
                          </a:solidFill>
                          <a:effectLst/>
                        </a:rPr>
                        <a:t>SCHEV</a:t>
                      </a:r>
                      <a:endParaRPr lang="en-US" sz="1400" dirty="0">
                        <a:solidFill>
                          <a:schemeClr val="accent1">
                            <a:lumMod val="50000"/>
                          </a:schemeClr>
                        </a:solidFill>
                        <a:effectLst/>
                        <a:latin typeface="Arial" panose="020B0604020202020204" pitchFamily="34" charset="0"/>
                        <a:ea typeface="Calibri" panose="020F0502020204030204" pitchFamily="34" charset="0"/>
                        <a:cs typeface="Times New Roman" panose="02020603050405020304" pitchFamily="18" charset="0"/>
                      </a:endParaRPr>
                    </a:p>
                  </a:txBody>
                  <a:tcPr marL="53403" marR="53403" marT="0" marB="0" anchor="ctr"/>
                </a:tc>
                <a:tc>
                  <a:txBody>
                    <a:bodyPr/>
                    <a:lstStyle/>
                    <a:p>
                      <a:pPr marL="0" marR="0">
                        <a:spcBef>
                          <a:spcPts val="0"/>
                        </a:spcBef>
                        <a:spcAft>
                          <a:spcPts val="0"/>
                        </a:spcAft>
                      </a:pPr>
                      <a:r>
                        <a:rPr lang="en-US" sz="1400" dirty="0">
                          <a:solidFill>
                            <a:schemeClr val="accent1">
                              <a:lumMod val="50000"/>
                            </a:schemeClr>
                          </a:solidFill>
                          <a:effectLst/>
                        </a:rPr>
                        <a:t>Provides $1.0 million GF FY25 and $1.5 million GF in FY26 to continue a mental health pilot to provide BH services for Virginia college students by providing the cost of licensure-required supervision for those with a Master of Social Work and Master of Counseling seeking Virginia licensure. </a:t>
                      </a:r>
                      <a:endParaRPr lang="en-US" sz="1400" dirty="0">
                        <a:solidFill>
                          <a:schemeClr val="accent1">
                            <a:lumMod val="50000"/>
                          </a:schemeClr>
                        </a:solidFill>
                        <a:effectLst/>
                        <a:latin typeface="Arial" panose="020B0604020202020204" pitchFamily="34" charset="0"/>
                        <a:ea typeface="Calibri" panose="020F0502020204030204" pitchFamily="34" charset="0"/>
                        <a:cs typeface="Times New Roman" panose="02020603050405020304" pitchFamily="18" charset="0"/>
                      </a:endParaRPr>
                    </a:p>
                  </a:txBody>
                  <a:tcPr marL="53403" marR="53403" marT="0" marB="0" anchor="ctr"/>
                </a:tc>
                <a:extLst>
                  <a:ext uri="{0D108BD9-81ED-4DB2-BD59-A6C34878D82A}">
                    <a16:rowId xmlns:a16="http://schemas.microsoft.com/office/drawing/2014/main" val="2905347222"/>
                  </a:ext>
                </a:extLst>
              </a:tr>
            </a:tbl>
          </a:graphicData>
        </a:graphic>
      </p:graphicFrame>
      <p:graphicFrame>
        <p:nvGraphicFramePr>
          <p:cNvPr id="8" name="Table 7">
            <a:extLst>
              <a:ext uri="{FF2B5EF4-FFF2-40B4-BE49-F238E27FC236}">
                <a16:creationId xmlns:a16="http://schemas.microsoft.com/office/drawing/2014/main" id="{3A7542A0-0B44-42CC-A2CF-5321B1355096}"/>
              </a:ext>
            </a:extLst>
          </p:cNvPr>
          <p:cNvGraphicFramePr>
            <a:graphicFrameLocks noGrp="1"/>
          </p:cNvGraphicFramePr>
          <p:nvPr>
            <p:extLst>
              <p:ext uri="{D42A27DB-BD31-4B8C-83A1-F6EECF244321}">
                <p14:modId xmlns:p14="http://schemas.microsoft.com/office/powerpoint/2010/main" val="283459089"/>
              </p:ext>
            </p:extLst>
          </p:nvPr>
        </p:nvGraphicFramePr>
        <p:xfrm>
          <a:off x="164121" y="2166228"/>
          <a:ext cx="8815753" cy="640080"/>
        </p:xfrm>
        <a:graphic>
          <a:graphicData uri="http://schemas.openxmlformats.org/drawingml/2006/table">
            <a:tbl>
              <a:tblPr firstRow="1" firstCol="1" bandRow="1">
                <a:tableStyleId>{88ADE376-5213-4446-9CAA-5B90A7A4032C}</a:tableStyleId>
              </a:tblPr>
              <a:tblGrid>
                <a:gridCol w="984741">
                  <a:extLst>
                    <a:ext uri="{9D8B030D-6E8A-4147-A177-3AD203B41FA5}">
                      <a16:colId xmlns:a16="http://schemas.microsoft.com/office/drawing/2014/main" val="212055633"/>
                    </a:ext>
                  </a:extLst>
                </a:gridCol>
                <a:gridCol w="7831012">
                  <a:extLst>
                    <a:ext uri="{9D8B030D-6E8A-4147-A177-3AD203B41FA5}">
                      <a16:colId xmlns:a16="http://schemas.microsoft.com/office/drawing/2014/main" val="2012894193"/>
                    </a:ext>
                  </a:extLst>
                </a:gridCol>
              </a:tblGrid>
              <a:tr h="291995">
                <a:tc>
                  <a:txBody>
                    <a:bodyPr/>
                    <a:lstStyle/>
                    <a:p>
                      <a:pPr marL="0" marR="0" algn="ctr">
                        <a:spcBef>
                          <a:spcPts val="0"/>
                        </a:spcBef>
                        <a:spcAft>
                          <a:spcPts val="0"/>
                        </a:spcAft>
                      </a:pPr>
                      <a:r>
                        <a:rPr lang="en-US" sz="1400" dirty="0">
                          <a:solidFill>
                            <a:schemeClr val="accent1">
                              <a:lumMod val="50000"/>
                            </a:schemeClr>
                          </a:solidFill>
                          <a:effectLst/>
                        </a:rPr>
                        <a:t>DBHDS</a:t>
                      </a:r>
                      <a:endParaRPr lang="en-US" sz="1400" dirty="0">
                        <a:solidFill>
                          <a:schemeClr val="accent1">
                            <a:lumMod val="50000"/>
                          </a:schemeClr>
                        </a:solidFill>
                        <a:effectLst/>
                        <a:latin typeface="Arial" panose="020B0604020202020204" pitchFamily="34" charset="0"/>
                        <a:ea typeface="Calibri" panose="020F0502020204030204" pitchFamily="34" charset="0"/>
                        <a:cs typeface="Times New Roman" panose="02020603050405020304" pitchFamily="18" charset="0"/>
                      </a:endParaRPr>
                    </a:p>
                  </a:txBody>
                  <a:tcPr marL="53403" marR="53403" marT="0" marB="0" anchor="ctr"/>
                </a:tc>
                <a:tc>
                  <a:txBody>
                    <a:bodyPr/>
                    <a:lstStyle/>
                    <a:p>
                      <a:pPr marL="0" marR="0">
                        <a:spcBef>
                          <a:spcPts val="0"/>
                        </a:spcBef>
                        <a:spcAft>
                          <a:spcPts val="0"/>
                        </a:spcAft>
                      </a:pPr>
                      <a:r>
                        <a:rPr lang="en-US" sz="1400" dirty="0">
                          <a:solidFill>
                            <a:schemeClr val="accent1">
                              <a:lumMod val="50000"/>
                            </a:schemeClr>
                          </a:solidFill>
                          <a:effectLst/>
                        </a:rPr>
                        <a:t>Provides $7.5 million GF each year to help expand the CSB workforce via funds for internships/scholarships,  clinical supervision, or for reimbursement for licenses, certificates, and necessary exams.</a:t>
                      </a:r>
                      <a:endParaRPr lang="en-US" sz="1400" dirty="0">
                        <a:solidFill>
                          <a:schemeClr val="accent1">
                            <a:lumMod val="50000"/>
                          </a:schemeClr>
                        </a:solidFill>
                        <a:effectLst/>
                        <a:latin typeface="Arial" panose="020B0604020202020204" pitchFamily="34" charset="0"/>
                        <a:ea typeface="Calibri" panose="020F0502020204030204" pitchFamily="34" charset="0"/>
                        <a:cs typeface="Times New Roman" panose="02020603050405020304" pitchFamily="18" charset="0"/>
                      </a:endParaRPr>
                    </a:p>
                  </a:txBody>
                  <a:tcPr marL="53403" marR="53403" marT="0" marB="0" anchor="ctr"/>
                </a:tc>
                <a:extLst>
                  <a:ext uri="{0D108BD9-81ED-4DB2-BD59-A6C34878D82A}">
                    <a16:rowId xmlns:a16="http://schemas.microsoft.com/office/drawing/2014/main" val="828791899"/>
                  </a:ext>
                </a:extLst>
              </a:tr>
            </a:tbl>
          </a:graphicData>
        </a:graphic>
      </p:graphicFrame>
      <p:graphicFrame>
        <p:nvGraphicFramePr>
          <p:cNvPr id="9" name="Table 8">
            <a:extLst>
              <a:ext uri="{FF2B5EF4-FFF2-40B4-BE49-F238E27FC236}">
                <a16:creationId xmlns:a16="http://schemas.microsoft.com/office/drawing/2014/main" id="{F616A0C0-2336-408A-855B-4AFC6FD4FD57}"/>
              </a:ext>
            </a:extLst>
          </p:cNvPr>
          <p:cNvGraphicFramePr>
            <a:graphicFrameLocks noGrp="1"/>
          </p:cNvGraphicFramePr>
          <p:nvPr>
            <p:extLst>
              <p:ext uri="{D42A27DB-BD31-4B8C-83A1-F6EECF244321}">
                <p14:modId xmlns:p14="http://schemas.microsoft.com/office/powerpoint/2010/main" val="765514486"/>
              </p:ext>
            </p:extLst>
          </p:nvPr>
        </p:nvGraphicFramePr>
        <p:xfrm>
          <a:off x="164121" y="4304669"/>
          <a:ext cx="8815753" cy="691953"/>
        </p:xfrm>
        <a:graphic>
          <a:graphicData uri="http://schemas.openxmlformats.org/drawingml/2006/table">
            <a:tbl>
              <a:tblPr firstRow="1" firstCol="1" bandRow="1">
                <a:tableStyleId>{88ADE376-5213-4446-9CAA-5B90A7A4032C}</a:tableStyleId>
              </a:tblPr>
              <a:tblGrid>
                <a:gridCol w="996461">
                  <a:extLst>
                    <a:ext uri="{9D8B030D-6E8A-4147-A177-3AD203B41FA5}">
                      <a16:colId xmlns:a16="http://schemas.microsoft.com/office/drawing/2014/main" val="123741215"/>
                    </a:ext>
                  </a:extLst>
                </a:gridCol>
                <a:gridCol w="7819292">
                  <a:extLst>
                    <a:ext uri="{9D8B030D-6E8A-4147-A177-3AD203B41FA5}">
                      <a16:colId xmlns:a16="http://schemas.microsoft.com/office/drawing/2014/main" val="1287999304"/>
                    </a:ext>
                  </a:extLst>
                </a:gridCol>
              </a:tblGrid>
              <a:tr h="691953">
                <a:tc>
                  <a:txBody>
                    <a:bodyPr/>
                    <a:lstStyle/>
                    <a:p>
                      <a:pPr marL="0" marR="0" algn="ctr">
                        <a:spcBef>
                          <a:spcPts val="0"/>
                        </a:spcBef>
                        <a:spcAft>
                          <a:spcPts val="0"/>
                        </a:spcAft>
                      </a:pPr>
                      <a:r>
                        <a:rPr lang="en-US" sz="1400" dirty="0">
                          <a:solidFill>
                            <a:schemeClr val="accent1">
                              <a:lumMod val="50000"/>
                            </a:schemeClr>
                          </a:solidFill>
                          <a:effectLst/>
                        </a:rPr>
                        <a:t>DBHDS</a:t>
                      </a:r>
                      <a:endParaRPr lang="en-US" sz="1400" dirty="0">
                        <a:solidFill>
                          <a:schemeClr val="accent1">
                            <a:lumMod val="50000"/>
                          </a:schemeClr>
                        </a:solidFill>
                        <a:effectLst/>
                        <a:latin typeface="Arial" panose="020B0604020202020204" pitchFamily="34" charset="0"/>
                        <a:ea typeface="Calibri" panose="020F0502020204030204" pitchFamily="34" charset="0"/>
                        <a:cs typeface="Times New Roman" panose="02020603050405020304" pitchFamily="18" charset="0"/>
                      </a:endParaRPr>
                    </a:p>
                  </a:txBody>
                  <a:tcPr marL="53403" marR="53403" marT="0" marB="0" anchor="ctr"/>
                </a:tc>
                <a:tc>
                  <a:txBody>
                    <a:bodyPr/>
                    <a:lstStyle/>
                    <a:p>
                      <a:pPr marL="0" marR="0">
                        <a:spcBef>
                          <a:spcPts val="0"/>
                        </a:spcBef>
                        <a:spcAft>
                          <a:spcPts val="0"/>
                        </a:spcAft>
                      </a:pPr>
                      <a:r>
                        <a:rPr lang="en-US" sz="1400" dirty="0">
                          <a:solidFill>
                            <a:schemeClr val="accent1">
                              <a:lumMod val="50000"/>
                            </a:schemeClr>
                          </a:solidFill>
                          <a:effectLst/>
                        </a:rPr>
                        <a:t>Provides $741,989 GF FY25 and $711,989 GF the FY26 for state facilities to partner with academic institutions to allow facilities to serve as clinical training sites for medical residents, nurses, nurse practitioners, physician assistants, and other licensed MH professionals.</a:t>
                      </a:r>
                      <a:endParaRPr lang="en-US" sz="1400" dirty="0">
                        <a:solidFill>
                          <a:schemeClr val="accent1">
                            <a:lumMod val="50000"/>
                          </a:schemeClr>
                        </a:solidFill>
                        <a:effectLst/>
                        <a:latin typeface="Arial" panose="020B0604020202020204" pitchFamily="34" charset="0"/>
                        <a:ea typeface="Calibri" panose="020F0502020204030204" pitchFamily="34" charset="0"/>
                        <a:cs typeface="Times New Roman" panose="02020603050405020304" pitchFamily="18" charset="0"/>
                      </a:endParaRPr>
                    </a:p>
                  </a:txBody>
                  <a:tcPr marL="53403" marR="53403" marT="0" marB="0" anchor="ctr"/>
                </a:tc>
                <a:extLst>
                  <a:ext uri="{0D108BD9-81ED-4DB2-BD59-A6C34878D82A}">
                    <a16:rowId xmlns:a16="http://schemas.microsoft.com/office/drawing/2014/main" val="1346047792"/>
                  </a:ext>
                </a:extLst>
              </a:tr>
            </a:tbl>
          </a:graphicData>
        </a:graphic>
      </p:graphicFrame>
    </p:spTree>
    <p:extLst>
      <p:ext uri="{BB962C8B-B14F-4D97-AF65-F5344CB8AC3E}">
        <p14:creationId xmlns:p14="http://schemas.microsoft.com/office/powerpoint/2010/main" val="788083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a:stretch>
            <a:fillRect/>
          </a:stretch>
        </p:blipFill>
        <p:spPr>
          <a:xfrm>
            <a:off x="394372" y="930955"/>
            <a:ext cx="8169348" cy="12193"/>
          </a:xfrm>
          <a:prstGeom prst="rect">
            <a:avLst/>
          </a:prstGeom>
        </p:spPr>
      </p:pic>
      <p:sp>
        <p:nvSpPr>
          <p:cNvPr id="7" name="Title 6">
            <a:extLst>
              <a:ext uri="{FF2B5EF4-FFF2-40B4-BE49-F238E27FC236}">
                <a16:creationId xmlns:a16="http://schemas.microsoft.com/office/drawing/2014/main" id="{EC487C4F-05AA-4FE8-81A9-4AE28A3E3330}"/>
              </a:ext>
            </a:extLst>
          </p:cNvPr>
          <p:cNvSpPr>
            <a:spLocks noGrp="1"/>
          </p:cNvSpPr>
          <p:nvPr>
            <p:ph type="title"/>
          </p:nvPr>
        </p:nvSpPr>
        <p:spPr>
          <a:xfrm>
            <a:off x="334120" y="73705"/>
            <a:ext cx="8229600" cy="857250"/>
          </a:xfrm>
        </p:spPr>
        <p:txBody>
          <a:bodyPr/>
          <a:lstStyle/>
          <a:p>
            <a:r>
              <a:rPr lang="en-US" sz="2400" b="1" dirty="0">
                <a:solidFill>
                  <a:schemeClr val="accent1">
                    <a:lumMod val="75000"/>
                  </a:schemeClr>
                </a:solidFill>
                <a:latin typeface="Arial" panose="020B0604020202020204" pitchFamily="34" charset="0"/>
                <a:cs typeface="Arial" panose="020B0604020202020204" pitchFamily="34" charset="0"/>
              </a:rPr>
              <a:t>Budget Amendments Resulting in </a:t>
            </a:r>
            <a:br>
              <a:rPr lang="en-US" sz="2400" b="1" dirty="0">
                <a:solidFill>
                  <a:schemeClr val="accent1">
                    <a:lumMod val="75000"/>
                  </a:schemeClr>
                </a:solidFill>
                <a:latin typeface="Arial" panose="020B0604020202020204" pitchFamily="34" charset="0"/>
                <a:cs typeface="Arial" panose="020B0604020202020204" pitchFamily="34" charset="0"/>
              </a:rPr>
            </a:br>
            <a:r>
              <a:rPr lang="en-US" sz="2400" b="1" dirty="0">
                <a:solidFill>
                  <a:schemeClr val="accent1">
                    <a:lumMod val="75000"/>
                  </a:schemeClr>
                </a:solidFill>
                <a:latin typeface="Arial" panose="020B0604020202020204" pitchFamily="34" charset="0"/>
                <a:cs typeface="Arial" panose="020B0604020202020204" pitchFamily="34" charset="0"/>
              </a:rPr>
              <a:t>New or Increased </a:t>
            </a:r>
            <a:r>
              <a:rPr lang="en-US" sz="2400" b="1" i="1" dirty="0">
                <a:solidFill>
                  <a:schemeClr val="accent1">
                    <a:lumMod val="75000"/>
                  </a:schemeClr>
                </a:solidFill>
                <a:latin typeface="Arial" panose="020B0604020202020204" pitchFamily="34" charset="0"/>
                <a:cs typeface="Arial" panose="020B0604020202020204" pitchFamily="34" charset="0"/>
              </a:rPr>
              <a:t>BH Workforce </a:t>
            </a:r>
            <a:r>
              <a:rPr lang="en-US" sz="2400" b="1" dirty="0">
                <a:solidFill>
                  <a:schemeClr val="accent1">
                    <a:lumMod val="75000"/>
                  </a:schemeClr>
                </a:solidFill>
                <a:latin typeface="Arial" panose="020B0604020202020204" pitchFamily="34" charset="0"/>
                <a:cs typeface="Arial" panose="020B0604020202020204" pitchFamily="34" charset="0"/>
              </a:rPr>
              <a:t>Funding</a:t>
            </a:r>
          </a:p>
        </p:txBody>
      </p:sp>
      <p:pic>
        <p:nvPicPr>
          <p:cNvPr id="4" name="Picture 3">
            <a:extLst>
              <a:ext uri="{FF2B5EF4-FFF2-40B4-BE49-F238E27FC236}">
                <a16:creationId xmlns:a16="http://schemas.microsoft.com/office/drawing/2014/main" id="{9492B4DC-3FEF-4F67-B7D4-116EA986B939}"/>
              </a:ext>
            </a:extLst>
          </p:cNvPr>
          <p:cNvPicPr>
            <a:picLocks noChangeAspect="1"/>
          </p:cNvPicPr>
          <p:nvPr/>
        </p:nvPicPr>
        <p:blipFill>
          <a:blip r:embed="rId4"/>
          <a:stretch>
            <a:fillRect/>
          </a:stretch>
        </p:blipFill>
        <p:spPr>
          <a:xfrm>
            <a:off x="8407869" y="4582073"/>
            <a:ext cx="731583" cy="487722"/>
          </a:xfrm>
          <a:prstGeom prst="rect">
            <a:avLst/>
          </a:prstGeom>
        </p:spPr>
      </p:pic>
      <p:graphicFrame>
        <p:nvGraphicFramePr>
          <p:cNvPr id="3" name="Table 2">
            <a:extLst>
              <a:ext uri="{FF2B5EF4-FFF2-40B4-BE49-F238E27FC236}">
                <a16:creationId xmlns:a16="http://schemas.microsoft.com/office/drawing/2014/main" id="{82CFB6E4-95E0-4A6B-8D93-5D99D545934F}"/>
              </a:ext>
            </a:extLst>
          </p:cNvPr>
          <p:cNvGraphicFramePr>
            <a:graphicFrameLocks noGrp="1"/>
          </p:cNvGraphicFramePr>
          <p:nvPr>
            <p:extLst>
              <p:ext uri="{D42A27DB-BD31-4B8C-83A1-F6EECF244321}">
                <p14:modId xmlns:p14="http://schemas.microsoft.com/office/powerpoint/2010/main" val="3998806482"/>
              </p:ext>
            </p:extLst>
          </p:nvPr>
        </p:nvGraphicFramePr>
        <p:xfrm>
          <a:off x="164122" y="1160318"/>
          <a:ext cx="8722800" cy="640080"/>
        </p:xfrm>
        <a:graphic>
          <a:graphicData uri="http://schemas.openxmlformats.org/drawingml/2006/table">
            <a:tbl>
              <a:tblPr firstRow="1" firstCol="1" bandRow="1">
                <a:tableStyleId>{88ADE376-5213-4446-9CAA-5B90A7A4032C}</a:tableStyleId>
              </a:tblPr>
              <a:tblGrid>
                <a:gridCol w="1043354">
                  <a:extLst>
                    <a:ext uri="{9D8B030D-6E8A-4147-A177-3AD203B41FA5}">
                      <a16:colId xmlns:a16="http://schemas.microsoft.com/office/drawing/2014/main" val="958468447"/>
                    </a:ext>
                  </a:extLst>
                </a:gridCol>
                <a:gridCol w="7679446">
                  <a:extLst>
                    <a:ext uri="{9D8B030D-6E8A-4147-A177-3AD203B41FA5}">
                      <a16:colId xmlns:a16="http://schemas.microsoft.com/office/drawing/2014/main" val="1884299535"/>
                    </a:ext>
                  </a:extLst>
                </a:gridCol>
              </a:tblGrid>
              <a:tr h="156112">
                <a:tc gridSpan="2">
                  <a:txBody>
                    <a:bodyPr/>
                    <a:lstStyle/>
                    <a:p>
                      <a:pPr marL="0" marR="0">
                        <a:spcBef>
                          <a:spcPts val="0"/>
                        </a:spcBef>
                        <a:spcAft>
                          <a:spcPts val="0"/>
                        </a:spcAft>
                      </a:pPr>
                      <a:endParaRPr lang="en-US" sz="1400" b="1" dirty="0">
                        <a:solidFill>
                          <a:schemeClr val="accent1">
                            <a:lumMod val="50000"/>
                          </a:schemeClr>
                        </a:solidFill>
                        <a:effectLst/>
                        <a:latin typeface="Arial" panose="020B0604020202020204" pitchFamily="34" charset="0"/>
                        <a:ea typeface="Calibri" panose="020F0502020204030204" pitchFamily="34" charset="0"/>
                        <a:cs typeface="Times New Roman" panose="02020603050405020304" pitchFamily="18" charset="0"/>
                      </a:endParaRPr>
                    </a:p>
                  </a:txBody>
                  <a:tcPr marL="53403" marR="53403" marT="0" marB="0" anchor="ctr"/>
                </a:tc>
                <a:tc hMerge="1">
                  <a:txBody>
                    <a:bodyPr/>
                    <a:lstStyle/>
                    <a:p>
                      <a:endParaRPr lang="en-US"/>
                    </a:p>
                  </a:txBody>
                  <a:tcPr/>
                </a:tc>
                <a:extLst>
                  <a:ext uri="{0D108BD9-81ED-4DB2-BD59-A6C34878D82A}">
                    <a16:rowId xmlns:a16="http://schemas.microsoft.com/office/drawing/2014/main" val="682835859"/>
                  </a:ext>
                </a:extLst>
              </a:tr>
              <a:tr h="291995">
                <a:tc>
                  <a:txBody>
                    <a:bodyPr/>
                    <a:lstStyle/>
                    <a:p>
                      <a:pPr marL="0" marR="0" algn="ctr">
                        <a:spcBef>
                          <a:spcPts val="0"/>
                        </a:spcBef>
                        <a:spcAft>
                          <a:spcPts val="0"/>
                        </a:spcAft>
                      </a:pPr>
                      <a:r>
                        <a:rPr lang="en-US" sz="1400" dirty="0">
                          <a:solidFill>
                            <a:schemeClr val="accent1">
                              <a:lumMod val="50000"/>
                            </a:schemeClr>
                          </a:solidFill>
                          <a:effectLst/>
                        </a:rPr>
                        <a:t>DMAS</a:t>
                      </a:r>
                      <a:endParaRPr lang="en-US" sz="1400" dirty="0">
                        <a:solidFill>
                          <a:schemeClr val="accent1">
                            <a:lumMod val="50000"/>
                          </a:schemeClr>
                        </a:solidFill>
                        <a:effectLst/>
                        <a:latin typeface="Arial" panose="020B0604020202020204" pitchFamily="34" charset="0"/>
                        <a:ea typeface="Calibri" panose="020F0502020204030204" pitchFamily="34" charset="0"/>
                        <a:cs typeface="Times New Roman" panose="02020603050405020304" pitchFamily="18" charset="0"/>
                      </a:endParaRPr>
                    </a:p>
                  </a:txBody>
                  <a:tcPr marL="53403" marR="53403" marT="0" marB="0" anchor="ctr"/>
                </a:tc>
                <a:tc>
                  <a:txBody>
                    <a:bodyPr/>
                    <a:lstStyle/>
                    <a:p>
                      <a:pPr marL="0" marR="0">
                        <a:spcBef>
                          <a:spcPts val="0"/>
                        </a:spcBef>
                        <a:spcAft>
                          <a:spcPts val="0"/>
                        </a:spcAft>
                      </a:pPr>
                      <a:r>
                        <a:rPr lang="en-US" sz="1400" dirty="0">
                          <a:solidFill>
                            <a:schemeClr val="accent1">
                              <a:lumMod val="50000"/>
                            </a:schemeClr>
                          </a:solidFill>
                          <a:effectLst/>
                        </a:rPr>
                        <a:t>Provides $1.5 million GF and $1.5 million NGF each year to fund 20 new psychiatric residency slots and 10 new obstetric-gynecological residency slots.</a:t>
                      </a:r>
                      <a:endParaRPr lang="en-US" sz="1400" dirty="0">
                        <a:solidFill>
                          <a:schemeClr val="accent1">
                            <a:lumMod val="50000"/>
                          </a:schemeClr>
                        </a:solidFill>
                        <a:effectLst/>
                        <a:latin typeface="Arial" panose="020B0604020202020204" pitchFamily="34" charset="0"/>
                        <a:ea typeface="Calibri" panose="020F0502020204030204" pitchFamily="34" charset="0"/>
                        <a:cs typeface="Times New Roman" panose="02020603050405020304" pitchFamily="18" charset="0"/>
                      </a:endParaRPr>
                    </a:p>
                  </a:txBody>
                  <a:tcPr marL="53403" marR="53403" marT="0" marB="0" anchor="ctr"/>
                </a:tc>
                <a:extLst>
                  <a:ext uri="{0D108BD9-81ED-4DB2-BD59-A6C34878D82A}">
                    <a16:rowId xmlns:a16="http://schemas.microsoft.com/office/drawing/2014/main" val="388392204"/>
                  </a:ext>
                </a:extLst>
              </a:tr>
            </a:tbl>
          </a:graphicData>
        </a:graphic>
      </p:graphicFrame>
      <p:graphicFrame>
        <p:nvGraphicFramePr>
          <p:cNvPr id="2" name="Table 1">
            <a:extLst>
              <a:ext uri="{FF2B5EF4-FFF2-40B4-BE49-F238E27FC236}">
                <a16:creationId xmlns:a16="http://schemas.microsoft.com/office/drawing/2014/main" id="{E117411D-B42E-40CA-A6A7-A6F5F0E33610}"/>
              </a:ext>
            </a:extLst>
          </p:cNvPr>
          <p:cNvGraphicFramePr>
            <a:graphicFrameLocks noGrp="1"/>
          </p:cNvGraphicFramePr>
          <p:nvPr>
            <p:extLst>
              <p:ext uri="{D42A27DB-BD31-4B8C-83A1-F6EECF244321}">
                <p14:modId xmlns:p14="http://schemas.microsoft.com/office/powerpoint/2010/main" val="3805103627"/>
              </p:ext>
            </p:extLst>
          </p:nvPr>
        </p:nvGraphicFramePr>
        <p:xfrm>
          <a:off x="164122" y="3080558"/>
          <a:ext cx="8722800" cy="640080"/>
        </p:xfrm>
        <a:graphic>
          <a:graphicData uri="http://schemas.openxmlformats.org/drawingml/2006/table">
            <a:tbl>
              <a:tblPr firstRow="1" firstCol="1" bandRow="1">
                <a:tableStyleId>{88ADE376-5213-4446-9CAA-5B90A7A4032C}</a:tableStyleId>
              </a:tblPr>
              <a:tblGrid>
                <a:gridCol w="1020755">
                  <a:extLst>
                    <a:ext uri="{9D8B030D-6E8A-4147-A177-3AD203B41FA5}">
                      <a16:colId xmlns:a16="http://schemas.microsoft.com/office/drawing/2014/main" val="566066023"/>
                    </a:ext>
                  </a:extLst>
                </a:gridCol>
                <a:gridCol w="7702045">
                  <a:extLst>
                    <a:ext uri="{9D8B030D-6E8A-4147-A177-3AD203B41FA5}">
                      <a16:colId xmlns:a16="http://schemas.microsoft.com/office/drawing/2014/main" val="691211963"/>
                    </a:ext>
                  </a:extLst>
                </a:gridCol>
              </a:tblGrid>
              <a:tr h="461303">
                <a:tc>
                  <a:txBody>
                    <a:bodyPr/>
                    <a:lstStyle/>
                    <a:p>
                      <a:pPr marL="0" marR="0" algn="ctr">
                        <a:spcBef>
                          <a:spcPts val="0"/>
                        </a:spcBef>
                        <a:spcAft>
                          <a:spcPts val="0"/>
                        </a:spcAft>
                      </a:pPr>
                      <a:r>
                        <a:rPr lang="en-US" sz="1400" dirty="0">
                          <a:solidFill>
                            <a:schemeClr val="accent1">
                              <a:lumMod val="50000"/>
                            </a:schemeClr>
                          </a:solidFill>
                          <a:effectLst/>
                        </a:rPr>
                        <a:t>VHWDA</a:t>
                      </a:r>
                      <a:endParaRPr lang="en-US" sz="1400" dirty="0">
                        <a:solidFill>
                          <a:schemeClr val="accent1">
                            <a:lumMod val="50000"/>
                          </a:schemeClr>
                        </a:solidFill>
                        <a:effectLst/>
                        <a:latin typeface="Arial" panose="020B0604020202020204" pitchFamily="34" charset="0"/>
                        <a:ea typeface="Calibri" panose="020F0502020204030204" pitchFamily="34" charset="0"/>
                        <a:cs typeface="Times New Roman" panose="02020603050405020304" pitchFamily="18" charset="0"/>
                      </a:endParaRPr>
                    </a:p>
                  </a:txBody>
                  <a:tcPr marL="53403" marR="53403" marT="0" marB="0" anchor="ctr"/>
                </a:tc>
                <a:tc>
                  <a:txBody>
                    <a:bodyPr/>
                    <a:lstStyle/>
                    <a:p>
                      <a:pPr marL="0" marR="0">
                        <a:spcBef>
                          <a:spcPts val="0"/>
                        </a:spcBef>
                        <a:spcAft>
                          <a:spcPts val="0"/>
                        </a:spcAft>
                      </a:pPr>
                      <a:r>
                        <a:rPr lang="en-US" sz="1400" dirty="0">
                          <a:solidFill>
                            <a:schemeClr val="accent1">
                              <a:lumMod val="50000"/>
                            </a:schemeClr>
                          </a:solidFill>
                          <a:effectLst/>
                        </a:rPr>
                        <a:t>Increases </a:t>
                      </a:r>
                      <a:r>
                        <a:rPr lang="en-US" sz="1400" b="1" dirty="0">
                          <a:solidFill>
                            <a:schemeClr val="accent1">
                              <a:lumMod val="50000"/>
                            </a:schemeClr>
                          </a:solidFill>
                          <a:effectLst/>
                        </a:rPr>
                        <a:t>Virginia Health Workforce Development Authority (</a:t>
                      </a:r>
                      <a:r>
                        <a:rPr lang="en-US" sz="1400" b="1" i="1" dirty="0">
                          <a:solidFill>
                            <a:schemeClr val="accent1">
                              <a:lumMod val="50000"/>
                            </a:schemeClr>
                          </a:solidFill>
                          <a:effectLst/>
                        </a:rPr>
                        <a:t>VHWDA</a:t>
                      </a:r>
                      <a:r>
                        <a:rPr lang="en-US" sz="1400" b="1" dirty="0">
                          <a:solidFill>
                            <a:schemeClr val="accent1">
                              <a:lumMod val="50000"/>
                            </a:schemeClr>
                          </a:solidFill>
                          <a:effectLst/>
                        </a:rPr>
                        <a:t>)</a:t>
                      </a:r>
                      <a:r>
                        <a:rPr lang="en-US" sz="1400" dirty="0">
                          <a:solidFill>
                            <a:schemeClr val="accent1">
                              <a:lumMod val="50000"/>
                            </a:schemeClr>
                          </a:solidFill>
                          <a:effectLst/>
                        </a:rPr>
                        <a:t> funding by $1.6 million GF each year to support the Area Health Education Center (</a:t>
                      </a:r>
                      <a:r>
                        <a:rPr lang="en-US" sz="1400" i="1" dirty="0">
                          <a:solidFill>
                            <a:schemeClr val="accent1">
                              <a:lumMod val="50000"/>
                            </a:schemeClr>
                          </a:solidFill>
                          <a:effectLst/>
                        </a:rPr>
                        <a:t>AHEC</a:t>
                      </a:r>
                      <a:r>
                        <a:rPr lang="en-US" sz="1400" dirty="0">
                          <a:solidFill>
                            <a:schemeClr val="accent1">
                              <a:lumMod val="50000"/>
                            </a:schemeClr>
                          </a:solidFill>
                          <a:effectLst/>
                        </a:rPr>
                        <a:t>) programs and health workforce initiatives.</a:t>
                      </a:r>
                      <a:endParaRPr lang="en-US" sz="1400" dirty="0">
                        <a:solidFill>
                          <a:schemeClr val="accent1">
                            <a:lumMod val="50000"/>
                          </a:schemeClr>
                        </a:solidFill>
                        <a:effectLst/>
                        <a:latin typeface="Arial" panose="020B0604020202020204" pitchFamily="34" charset="0"/>
                        <a:ea typeface="Calibri" panose="020F0502020204030204" pitchFamily="34" charset="0"/>
                        <a:cs typeface="Times New Roman" panose="02020603050405020304" pitchFamily="18" charset="0"/>
                      </a:endParaRPr>
                    </a:p>
                  </a:txBody>
                  <a:tcPr marL="53403" marR="53403" marT="0" marB="0" anchor="ctr"/>
                </a:tc>
                <a:extLst>
                  <a:ext uri="{0D108BD9-81ED-4DB2-BD59-A6C34878D82A}">
                    <a16:rowId xmlns:a16="http://schemas.microsoft.com/office/drawing/2014/main" val="853861581"/>
                  </a:ext>
                </a:extLst>
              </a:tr>
            </a:tbl>
          </a:graphicData>
        </a:graphic>
      </p:graphicFrame>
      <p:graphicFrame>
        <p:nvGraphicFramePr>
          <p:cNvPr id="5" name="Table 4">
            <a:extLst>
              <a:ext uri="{FF2B5EF4-FFF2-40B4-BE49-F238E27FC236}">
                <a16:creationId xmlns:a16="http://schemas.microsoft.com/office/drawing/2014/main" id="{DB803A58-1721-4503-B474-298CFAFDE8D3}"/>
              </a:ext>
            </a:extLst>
          </p:cNvPr>
          <p:cNvGraphicFramePr>
            <a:graphicFrameLocks noGrp="1"/>
          </p:cNvGraphicFramePr>
          <p:nvPr>
            <p:extLst>
              <p:ext uri="{D42A27DB-BD31-4B8C-83A1-F6EECF244321}">
                <p14:modId xmlns:p14="http://schemas.microsoft.com/office/powerpoint/2010/main" val="1953516722"/>
              </p:ext>
            </p:extLst>
          </p:nvPr>
        </p:nvGraphicFramePr>
        <p:xfrm>
          <a:off x="164122" y="1800398"/>
          <a:ext cx="8722800" cy="1280160"/>
        </p:xfrm>
        <a:graphic>
          <a:graphicData uri="http://schemas.openxmlformats.org/drawingml/2006/table">
            <a:tbl>
              <a:tblPr firstRow="1" firstCol="1" bandRow="1">
                <a:tableStyleId>{88ADE376-5213-4446-9CAA-5B90A7A4032C}</a:tableStyleId>
              </a:tblPr>
              <a:tblGrid>
                <a:gridCol w="1019931">
                  <a:extLst>
                    <a:ext uri="{9D8B030D-6E8A-4147-A177-3AD203B41FA5}">
                      <a16:colId xmlns:a16="http://schemas.microsoft.com/office/drawing/2014/main" val="3795142244"/>
                    </a:ext>
                  </a:extLst>
                </a:gridCol>
                <a:gridCol w="7702869">
                  <a:extLst>
                    <a:ext uri="{9D8B030D-6E8A-4147-A177-3AD203B41FA5}">
                      <a16:colId xmlns:a16="http://schemas.microsoft.com/office/drawing/2014/main" val="2326027896"/>
                    </a:ext>
                  </a:extLst>
                </a:gridCol>
              </a:tblGrid>
              <a:tr h="1262633">
                <a:tc>
                  <a:txBody>
                    <a:bodyPr/>
                    <a:lstStyle/>
                    <a:p>
                      <a:pPr marL="0" marR="0" algn="ctr">
                        <a:spcBef>
                          <a:spcPts val="0"/>
                        </a:spcBef>
                        <a:spcAft>
                          <a:spcPts val="0"/>
                        </a:spcAft>
                      </a:pPr>
                      <a:r>
                        <a:rPr lang="en-US" sz="1400" dirty="0">
                          <a:solidFill>
                            <a:schemeClr val="accent1">
                              <a:lumMod val="50000"/>
                            </a:schemeClr>
                          </a:solidFill>
                          <a:effectLst/>
                        </a:rPr>
                        <a:t>VDH</a:t>
                      </a:r>
                      <a:endParaRPr lang="en-US" sz="1400" dirty="0">
                        <a:solidFill>
                          <a:schemeClr val="accent1">
                            <a:lumMod val="50000"/>
                          </a:schemeClr>
                        </a:solidFill>
                        <a:effectLst/>
                        <a:latin typeface="Arial" panose="020B0604020202020204" pitchFamily="34" charset="0"/>
                        <a:ea typeface="Calibri" panose="020F0502020204030204" pitchFamily="34" charset="0"/>
                        <a:cs typeface="Times New Roman" panose="02020603050405020304" pitchFamily="18" charset="0"/>
                      </a:endParaRPr>
                    </a:p>
                  </a:txBody>
                  <a:tcPr marL="53403" marR="53403" marT="0" marB="0" anchor="ctr"/>
                </a:tc>
                <a:tc>
                  <a:txBody>
                    <a:bodyPr/>
                    <a:lstStyle/>
                    <a:p>
                      <a:pPr marL="0" marR="0">
                        <a:spcBef>
                          <a:spcPts val="0"/>
                        </a:spcBef>
                        <a:spcAft>
                          <a:spcPts val="0"/>
                        </a:spcAft>
                        <a:tabLst>
                          <a:tab pos="1524000" algn="l"/>
                        </a:tabLst>
                      </a:pPr>
                      <a:r>
                        <a:rPr lang="en-US" sz="1400" dirty="0">
                          <a:solidFill>
                            <a:schemeClr val="accent1">
                              <a:lumMod val="50000"/>
                            </a:schemeClr>
                          </a:solidFill>
                          <a:effectLst/>
                        </a:rPr>
                        <a:t>To reduce the shortage of clinical education opportunities/establish new preceptor rotations for nursing students, especially in high demand fields like psychiatry, provides $3.5 million GF in each year to VDH for a Nursing Preceptor Incentive Program, offering an incentive of up to a $5,000 for any Virginia licensed physician, physician's assistant, licensed practical nurse, registered nurse, or advanced practice registered nurse (</a:t>
                      </a:r>
                      <a:r>
                        <a:rPr lang="en-US" sz="1400" i="1" dirty="0">
                          <a:solidFill>
                            <a:schemeClr val="accent1">
                              <a:lumMod val="50000"/>
                            </a:schemeClr>
                          </a:solidFill>
                          <a:effectLst/>
                        </a:rPr>
                        <a:t>APRN</a:t>
                      </a:r>
                      <a:r>
                        <a:rPr lang="en-US" sz="1400" dirty="0">
                          <a:solidFill>
                            <a:schemeClr val="accent1">
                              <a:lumMod val="50000"/>
                            </a:schemeClr>
                          </a:solidFill>
                          <a:effectLst/>
                        </a:rPr>
                        <a:t>) who, via a licensed, accredited Virginia public/private not-for-profit school of nursing, provides a clinical education rotation. </a:t>
                      </a:r>
                      <a:endParaRPr lang="en-US" sz="1400" dirty="0">
                        <a:solidFill>
                          <a:schemeClr val="accent1">
                            <a:lumMod val="50000"/>
                          </a:schemeClr>
                        </a:solidFill>
                        <a:effectLst/>
                        <a:latin typeface="Arial" panose="020B0604020202020204" pitchFamily="34" charset="0"/>
                        <a:ea typeface="Calibri" panose="020F0502020204030204" pitchFamily="34" charset="0"/>
                        <a:cs typeface="Times New Roman" panose="02020603050405020304" pitchFamily="18" charset="0"/>
                      </a:endParaRPr>
                    </a:p>
                  </a:txBody>
                  <a:tcPr marL="53403" marR="53403" marT="0" marB="0" anchor="ctr"/>
                </a:tc>
                <a:extLst>
                  <a:ext uri="{0D108BD9-81ED-4DB2-BD59-A6C34878D82A}">
                    <a16:rowId xmlns:a16="http://schemas.microsoft.com/office/drawing/2014/main" val="2172658857"/>
                  </a:ext>
                </a:extLst>
              </a:tr>
            </a:tbl>
          </a:graphicData>
        </a:graphic>
      </p:graphicFrame>
    </p:spTree>
    <p:extLst>
      <p:ext uri="{BB962C8B-B14F-4D97-AF65-F5344CB8AC3E}">
        <p14:creationId xmlns:p14="http://schemas.microsoft.com/office/powerpoint/2010/main" val="13148967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a:stretch>
            <a:fillRect/>
          </a:stretch>
        </p:blipFill>
        <p:spPr>
          <a:xfrm>
            <a:off x="394372" y="930955"/>
            <a:ext cx="8169348" cy="12193"/>
          </a:xfrm>
          <a:prstGeom prst="rect">
            <a:avLst/>
          </a:prstGeom>
        </p:spPr>
      </p:pic>
      <p:sp>
        <p:nvSpPr>
          <p:cNvPr id="7" name="Title 6">
            <a:extLst>
              <a:ext uri="{FF2B5EF4-FFF2-40B4-BE49-F238E27FC236}">
                <a16:creationId xmlns:a16="http://schemas.microsoft.com/office/drawing/2014/main" id="{EC487C4F-05AA-4FE8-81A9-4AE28A3E3330}"/>
              </a:ext>
            </a:extLst>
          </p:cNvPr>
          <p:cNvSpPr>
            <a:spLocks noGrp="1"/>
          </p:cNvSpPr>
          <p:nvPr>
            <p:ph type="title"/>
          </p:nvPr>
        </p:nvSpPr>
        <p:spPr>
          <a:xfrm>
            <a:off x="334120" y="73705"/>
            <a:ext cx="8229600" cy="857250"/>
          </a:xfrm>
        </p:spPr>
        <p:txBody>
          <a:bodyPr/>
          <a:lstStyle/>
          <a:p>
            <a:r>
              <a:rPr lang="en-US" sz="2400" b="1" dirty="0">
                <a:solidFill>
                  <a:schemeClr val="accent1">
                    <a:lumMod val="75000"/>
                  </a:schemeClr>
                </a:solidFill>
                <a:latin typeface="Arial" panose="020B0604020202020204" pitchFamily="34" charset="0"/>
                <a:cs typeface="Arial" panose="020B0604020202020204" pitchFamily="34" charset="0"/>
              </a:rPr>
              <a:t>Budget Amendments Resulting in </a:t>
            </a:r>
            <a:br>
              <a:rPr lang="en-US" sz="2400" b="1" dirty="0">
                <a:solidFill>
                  <a:schemeClr val="accent1">
                    <a:lumMod val="75000"/>
                  </a:schemeClr>
                </a:solidFill>
                <a:latin typeface="Arial" panose="020B0604020202020204" pitchFamily="34" charset="0"/>
                <a:cs typeface="Arial" panose="020B0604020202020204" pitchFamily="34" charset="0"/>
              </a:rPr>
            </a:br>
            <a:r>
              <a:rPr lang="en-US" sz="2400" b="1" dirty="0">
                <a:solidFill>
                  <a:schemeClr val="accent1">
                    <a:lumMod val="75000"/>
                  </a:schemeClr>
                </a:solidFill>
                <a:latin typeface="Arial" panose="020B0604020202020204" pitchFamily="34" charset="0"/>
                <a:cs typeface="Arial" panose="020B0604020202020204" pitchFamily="34" charset="0"/>
              </a:rPr>
              <a:t>New or Increased </a:t>
            </a:r>
            <a:r>
              <a:rPr lang="en-US" sz="2400" b="1" i="1" dirty="0">
                <a:solidFill>
                  <a:schemeClr val="accent1">
                    <a:lumMod val="75000"/>
                  </a:schemeClr>
                </a:solidFill>
                <a:latin typeface="Arial" panose="020B0604020202020204" pitchFamily="34" charset="0"/>
                <a:cs typeface="Arial" panose="020B0604020202020204" pitchFamily="34" charset="0"/>
              </a:rPr>
              <a:t>Youth Mental Health </a:t>
            </a:r>
            <a:r>
              <a:rPr lang="en-US" sz="2400" b="1" dirty="0">
                <a:solidFill>
                  <a:schemeClr val="accent1">
                    <a:lumMod val="75000"/>
                  </a:schemeClr>
                </a:solidFill>
                <a:latin typeface="Arial" panose="020B0604020202020204" pitchFamily="34" charset="0"/>
                <a:cs typeface="Arial" panose="020B0604020202020204" pitchFamily="34" charset="0"/>
              </a:rPr>
              <a:t>Funding</a:t>
            </a:r>
          </a:p>
        </p:txBody>
      </p:sp>
      <p:pic>
        <p:nvPicPr>
          <p:cNvPr id="4" name="Picture 3">
            <a:extLst>
              <a:ext uri="{FF2B5EF4-FFF2-40B4-BE49-F238E27FC236}">
                <a16:creationId xmlns:a16="http://schemas.microsoft.com/office/drawing/2014/main" id="{9492B4DC-3FEF-4F67-B7D4-116EA986B939}"/>
              </a:ext>
            </a:extLst>
          </p:cNvPr>
          <p:cNvPicPr>
            <a:picLocks noChangeAspect="1"/>
          </p:cNvPicPr>
          <p:nvPr/>
        </p:nvPicPr>
        <p:blipFill>
          <a:blip r:embed="rId4"/>
          <a:stretch>
            <a:fillRect/>
          </a:stretch>
        </p:blipFill>
        <p:spPr>
          <a:xfrm>
            <a:off x="8407869" y="4582073"/>
            <a:ext cx="731583" cy="487722"/>
          </a:xfrm>
          <a:prstGeom prst="rect">
            <a:avLst/>
          </a:prstGeom>
        </p:spPr>
      </p:pic>
      <p:graphicFrame>
        <p:nvGraphicFramePr>
          <p:cNvPr id="8" name="Table 7">
            <a:extLst>
              <a:ext uri="{FF2B5EF4-FFF2-40B4-BE49-F238E27FC236}">
                <a16:creationId xmlns:a16="http://schemas.microsoft.com/office/drawing/2014/main" id="{57BF2420-6B33-4098-A1CB-49F4DF5C6701}"/>
              </a:ext>
            </a:extLst>
          </p:cNvPr>
          <p:cNvGraphicFramePr>
            <a:graphicFrameLocks noGrp="1"/>
          </p:cNvGraphicFramePr>
          <p:nvPr>
            <p:extLst>
              <p:ext uri="{D42A27DB-BD31-4B8C-83A1-F6EECF244321}">
                <p14:modId xmlns:p14="http://schemas.microsoft.com/office/powerpoint/2010/main" val="2867146158"/>
              </p:ext>
            </p:extLst>
          </p:nvPr>
        </p:nvGraphicFramePr>
        <p:xfrm>
          <a:off x="175846" y="943148"/>
          <a:ext cx="8639908" cy="2407920"/>
        </p:xfrm>
        <a:graphic>
          <a:graphicData uri="http://schemas.openxmlformats.org/drawingml/2006/table">
            <a:tbl>
              <a:tblPr firstRow="1" firstCol="1" bandRow="1">
                <a:tableStyleId>{88ADE376-5213-4446-9CAA-5B90A7A4032C}</a:tableStyleId>
              </a:tblPr>
              <a:tblGrid>
                <a:gridCol w="808892">
                  <a:extLst>
                    <a:ext uri="{9D8B030D-6E8A-4147-A177-3AD203B41FA5}">
                      <a16:colId xmlns:a16="http://schemas.microsoft.com/office/drawing/2014/main" val="4145959035"/>
                    </a:ext>
                  </a:extLst>
                </a:gridCol>
                <a:gridCol w="7831016">
                  <a:extLst>
                    <a:ext uri="{9D8B030D-6E8A-4147-A177-3AD203B41FA5}">
                      <a16:colId xmlns:a16="http://schemas.microsoft.com/office/drawing/2014/main" val="462226055"/>
                    </a:ext>
                  </a:extLst>
                </a:gridCol>
              </a:tblGrid>
              <a:tr h="0">
                <a:tc gridSpan="2">
                  <a:txBody>
                    <a:bodyPr/>
                    <a:lstStyle/>
                    <a:p>
                      <a:pPr marL="0" marR="0">
                        <a:spcBef>
                          <a:spcPts val="0"/>
                        </a:spcBef>
                        <a:spcAft>
                          <a:spcPts val="0"/>
                        </a:spcAft>
                      </a:pPr>
                      <a:endParaRPr lang="en-US" sz="1800" b="1" dirty="0">
                        <a:solidFill>
                          <a:schemeClr val="accent1">
                            <a:lumMod val="50000"/>
                          </a:schemeClr>
                        </a:solidFill>
                        <a:effectLst/>
                        <a:latin typeface="Arial" panose="020B0604020202020204" pitchFamily="34" charset="0"/>
                        <a:ea typeface="Calibri" panose="020F0502020204030204" pitchFamily="34" charset="0"/>
                        <a:cs typeface="Times New Roman" panose="02020603050405020304" pitchFamily="18" charset="0"/>
                      </a:endParaRPr>
                    </a:p>
                  </a:txBody>
                  <a:tcPr marL="61765" marR="61765" marT="0" marB="0" anchor="ctr"/>
                </a:tc>
                <a:tc hMerge="1">
                  <a:txBody>
                    <a:bodyPr/>
                    <a:lstStyle/>
                    <a:p>
                      <a:endParaRPr lang="en-US"/>
                    </a:p>
                  </a:txBody>
                  <a:tcPr/>
                </a:tc>
                <a:extLst>
                  <a:ext uri="{0D108BD9-81ED-4DB2-BD59-A6C34878D82A}">
                    <a16:rowId xmlns:a16="http://schemas.microsoft.com/office/drawing/2014/main" val="1032643138"/>
                  </a:ext>
                </a:extLst>
              </a:tr>
              <a:tr h="332156">
                <a:tc>
                  <a:txBody>
                    <a:bodyPr/>
                    <a:lstStyle/>
                    <a:p>
                      <a:pPr marL="0" marR="0" algn="ctr">
                        <a:spcBef>
                          <a:spcPts val="0"/>
                        </a:spcBef>
                        <a:spcAft>
                          <a:spcPts val="0"/>
                        </a:spcAft>
                      </a:pPr>
                      <a:r>
                        <a:rPr lang="en-US" sz="1400" dirty="0">
                          <a:solidFill>
                            <a:schemeClr val="accent1">
                              <a:lumMod val="50000"/>
                            </a:schemeClr>
                          </a:solidFill>
                          <a:effectLst/>
                        </a:rPr>
                        <a:t>DBHDS</a:t>
                      </a:r>
                      <a:endParaRPr lang="en-US" sz="1400" dirty="0">
                        <a:solidFill>
                          <a:schemeClr val="accent1">
                            <a:lumMod val="50000"/>
                          </a:schemeClr>
                        </a:solidFill>
                        <a:effectLst/>
                        <a:latin typeface="Arial" panose="020B0604020202020204" pitchFamily="34" charset="0"/>
                        <a:ea typeface="Calibri" panose="020F0502020204030204" pitchFamily="34" charset="0"/>
                        <a:cs typeface="Times New Roman" panose="02020603050405020304" pitchFamily="18" charset="0"/>
                      </a:endParaRPr>
                    </a:p>
                  </a:txBody>
                  <a:tcPr marL="61765" marR="61765" marT="0" marB="0" anchor="ctr"/>
                </a:tc>
                <a:tc>
                  <a:txBody>
                    <a:bodyPr/>
                    <a:lstStyle/>
                    <a:p>
                      <a:pPr marL="0" marR="0">
                        <a:spcBef>
                          <a:spcPts val="0"/>
                        </a:spcBef>
                        <a:spcAft>
                          <a:spcPts val="0"/>
                        </a:spcAft>
                      </a:pPr>
                      <a:r>
                        <a:rPr lang="en-US" sz="1400" dirty="0">
                          <a:solidFill>
                            <a:schemeClr val="accent1">
                              <a:lumMod val="50000"/>
                            </a:schemeClr>
                          </a:solidFill>
                          <a:effectLst/>
                        </a:rPr>
                        <a:t>Includes $15.0 million GF each year to provide grants to establish school-based health clinics to provide MH services, primary medical care, and other health services in schools to students, their families, and staff.</a:t>
                      </a:r>
                      <a:endParaRPr lang="en-US" sz="1400" dirty="0">
                        <a:solidFill>
                          <a:schemeClr val="accent1">
                            <a:lumMod val="50000"/>
                          </a:schemeClr>
                        </a:solidFill>
                        <a:effectLst/>
                        <a:latin typeface="Arial" panose="020B0604020202020204" pitchFamily="34" charset="0"/>
                        <a:ea typeface="Calibri" panose="020F0502020204030204" pitchFamily="34" charset="0"/>
                        <a:cs typeface="Times New Roman" panose="02020603050405020304" pitchFamily="18" charset="0"/>
                      </a:endParaRPr>
                    </a:p>
                  </a:txBody>
                  <a:tcPr marL="61765" marR="61765" marT="0" marB="0" anchor="ctr"/>
                </a:tc>
                <a:extLst>
                  <a:ext uri="{0D108BD9-81ED-4DB2-BD59-A6C34878D82A}">
                    <a16:rowId xmlns:a16="http://schemas.microsoft.com/office/drawing/2014/main" val="1440239966"/>
                  </a:ext>
                </a:extLst>
              </a:tr>
              <a:tr h="332156">
                <a:tc>
                  <a:txBody>
                    <a:bodyPr/>
                    <a:lstStyle/>
                    <a:p>
                      <a:pPr marL="0" marR="0" algn="ctr">
                        <a:spcBef>
                          <a:spcPts val="0"/>
                        </a:spcBef>
                        <a:spcAft>
                          <a:spcPts val="0"/>
                        </a:spcAft>
                      </a:pPr>
                      <a:r>
                        <a:rPr lang="en-US" sz="1400">
                          <a:solidFill>
                            <a:schemeClr val="accent1">
                              <a:lumMod val="50000"/>
                            </a:schemeClr>
                          </a:solidFill>
                          <a:effectLst/>
                        </a:rPr>
                        <a:t>DBHDS</a:t>
                      </a:r>
                      <a:endParaRPr lang="en-US" sz="1400">
                        <a:solidFill>
                          <a:schemeClr val="accent1">
                            <a:lumMod val="50000"/>
                          </a:schemeClr>
                        </a:solidFill>
                        <a:effectLst/>
                        <a:latin typeface="Arial" panose="020B0604020202020204" pitchFamily="34" charset="0"/>
                        <a:ea typeface="Calibri" panose="020F0502020204030204" pitchFamily="34" charset="0"/>
                        <a:cs typeface="Times New Roman" panose="02020603050405020304" pitchFamily="18" charset="0"/>
                      </a:endParaRPr>
                    </a:p>
                  </a:txBody>
                  <a:tcPr marL="61765" marR="61765" marT="0" marB="0" anchor="ctr"/>
                </a:tc>
                <a:tc>
                  <a:txBody>
                    <a:bodyPr/>
                    <a:lstStyle/>
                    <a:p>
                      <a:pPr marL="0" marR="0">
                        <a:spcBef>
                          <a:spcPts val="0"/>
                        </a:spcBef>
                        <a:spcAft>
                          <a:spcPts val="0"/>
                        </a:spcAft>
                      </a:pPr>
                      <a:r>
                        <a:rPr lang="en-US" sz="1400" dirty="0">
                          <a:solidFill>
                            <a:schemeClr val="accent1">
                              <a:lumMod val="50000"/>
                            </a:schemeClr>
                          </a:solidFill>
                          <a:effectLst/>
                        </a:rPr>
                        <a:t>Provides an additional $1.2 million GF each year for children’s MH services to build service capacity focused on unique needs of children across the crisis services continuum.</a:t>
                      </a:r>
                      <a:endParaRPr lang="en-US" sz="1400" dirty="0">
                        <a:solidFill>
                          <a:schemeClr val="accent1">
                            <a:lumMod val="50000"/>
                          </a:schemeClr>
                        </a:solidFill>
                        <a:effectLst/>
                        <a:latin typeface="Arial" panose="020B0604020202020204" pitchFamily="34" charset="0"/>
                        <a:ea typeface="Calibri" panose="020F0502020204030204" pitchFamily="34" charset="0"/>
                        <a:cs typeface="Times New Roman" panose="02020603050405020304" pitchFamily="18" charset="0"/>
                      </a:endParaRPr>
                    </a:p>
                  </a:txBody>
                  <a:tcPr marL="61765" marR="61765" marT="0" marB="0" anchor="ctr"/>
                </a:tc>
                <a:extLst>
                  <a:ext uri="{0D108BD9-81ED-4DB2-BD59-A6C34878D82A}">
                    <a16:rowId xmlns:a16="http://schemas.microsoft.com/office/drawing/2014/main" val="1319296648"/>
                  </a:ext>
                </a:extLst>
              </a:tr>
              <a:tr h="996469">
                <a:tc>
                  <a:txBody>
                    <a:bodyPr/>
                    <a:lstStyle/>
                    <a:p>
                      <a:pPr marL="0" marR="0" algn="ctr">
                        <a:spcBef>
                          <a:spcPts val="0"/>
                        </a:spcBef>
                        <a:spcAft>
                          <a:spcPts val="0"/>
                        </a:spcAft>
                      </a:pPr>
                      <a:r>
                        <a:rPr lang="en-US" sz="1400">
                          <a:solidFill>
                            <a:schemeClr val="accent1">
                              <a:lumMod val="50000"/>
                            </a:schemeClr>
                          </a:solidFill>
                          <a:effectLst/>
                        </a:rPr>
                        <a:t>VDOE</a:t>
                      </a:r>
                      <a:endParaRPr lang="en-US" sz="1400">
                        <a:solidFill>
                          <a:schemeClr val="accent1">
                            <a:lumMod val="50000"/>
                          </a:schemeClr>
                        </a:solidFill>
                        <a:effectLst/>
                        <a:latin typeface="Arial" panose="020B0604020202020204" pitchFamily="34" charset="0"/>
                        <a:ea typeface="Calibri" panose="020F0502020204030204" pitchFamily="34" charset="0"/>
                        <a:cs typeface="Times New Roman" panose="02020603050405020304" pitchFamily="18" charset="0"/>
                      </a:endParaRPr>
                    </a:p>
                  </a:txBody>
                  <a:tcPr marL="61765" marR="61765" marT="0" marB="0" anchor="ctr"/>
                </a:tc>
                <a:tc>
                  <a:txBody>
                    <a:bodyPr/>
                    <a:lstStyle/>
                    <a:p>
                      <a:pPr marL="0" marR="0">
                        <a:spcBef>
                          <a:spcPts val="0"/>
                        </a:spcBef>
                        <a:spcAft>
                          <a:spcPts val="0"/>
                        </a:spcAft>
                        <a:tabLst>
                          <a:tab pos="1143000" algn="l"/>
                        </a:tabLst>
                      </a:pPr>
                      <a:r>
                        <a:rPr lang="en-US" sz="1400" dirty="0">
                          <a:solidFill>
                            <a:schemeClr val="accent1">
                              <a:lumMod val="50000"/>
                            </a:schemeClr>
                          </a:solidFill>
                          <a:effectLst/>
                        </a:rPr>
                        <a:t>VDOE will collaborate with the DBHDS and DMAS on a plan for creating a new program to deliver flexible mental health funds to divisions for school-based MH services and supports, as well as technical assistance and evaluation capabilities to build out their mental health programs within a multi-tiered system of supports and consider maximizing existing funding and positions funded through the Standards of Quality such as specialized student support positions. </a:t>
                      </a:r>
                      <a:endParaRPr lang="en-US" sz="1400" dirty="0">
                        <a:solidFill>
                          <a:schemeClr val="accent1">
                            <a:lumMod val="50000"/>
                          </a:schemeClr>
                        </a:solidFill>
                        <a:effectLst/>
                        <a:latin typeface="Arial" panose="020B0604020202020204" pitchFamily="34" charset="0"/>
                        <a:ea typeface="Calibri" panose="020F0502020204030204" pitchFamily="34" charset="0"/>
                        <a:cs typeface="Times New Roman" panose="02020603050405020304" pitchFamily="18" charset="0"/>
                      </a:endParaRPr>
                    </a:p>
                  </a:txBody>
                  <a:tcPr marL="61765" marR="61765" marT="0" marB="0" anchor="ctr"/>
                </a:tc>
                <a:extLst>
                  <a:ext uri="{0D108BD9-81ED-4DB2-BD59-A6C34878D82A}">
                    <a16:rowId xmlns:a16="http://schemas.microsoft.com/office/drawing/2014/main" val="4141356026"/>
                  </a:ext>
                </a:extLst>
              </a:tr>
            </a:tbl>
          </a:graphicData>
        </a:graphic>
      </p:graphicFrame>
      <p:graphicFrame>
        <p:nvGraphicFramePr>
          <p:cNvPr id="2" name="Table 1">
            <a:extLst>
              <a:ext uri="{FF2B5EF4-FFF2-40B4-BE49-F238E27FC236}">
                <a16:creationId xmlns:a16="http://schemas.microsoft.com/office/drawing/2014/main" id="{F8C3D504-A1E2-4ED6-9CAF-C21524B4D3CB}"/>
              </a:ext>
            </a:extLst>
          </p:cNvPr>
          <p:cNvGraphicFramePr>
            <a:graphicFrameLocks noGrp="1"/>
          </p:cNvGraphicFramePr>
          <p:nvPr>
            <p:extLst>
              <p:ext uri="{D42A27DB-BD31-4B8C-83A1-F6EECF244321}">
                <p14:modId xmlns:p14="http://schemas.microsoft.com/office/powerpoint/2010/main" val="2291021216"/>
              </p:ext>
            </p:extLst>
          </p:nvPr>
        </p:nvGraphicFramePr>
        <p:xfrm>
          <a:off x="175846" y="3363261"/>
          <a:ext cx="8651631" cy="1706880"/>
        </p:xfrm>
        <a:graphic>
          <a:graphicData uri="http://schemas.openxmlformats.org/drawingml/2006/table">
            <a:tbl>
              <a:tblPr firstRow="1" firstCol="1" bandRow="1">
                <a:tableStyleId>{88ADE376-5213-4446-9CAA-5B90A7A4032C}</a:tableStyleId>
              </a:tblPr>
              <a:tblGrid>
                <a:gridCol w="797169">
                  <a:extLst>
                    <a:ext uri="{9D8B030D-6E8A-4147-A177-3AD203B41FA5}">
                      <a16:colId xmlns:a16="http://schemas.microsoft.com/office/drawing/2014/main" val="3628278140"/>
                    </a:ext>
                  </a:extLst>
                </a:gridCol>
                <a:gridCol w="7854462">
                  <a:extLst>
                    <a:ext uri="{9D8B030D-6E8A-4147-A177-3AD203B41FA5}">
                      <a16:colId xmlns:a16="http://schemas.microsoft.com/office/drawing/2014/main" val="3405856551"/>
                    </a:ext>
                  </a:extLst>
                </a:gridCol>
              </a:tblGrid>
              <a:tr h="1328625">
                <a:tc>
                  <a:txBody>
                    <a:bodyPr/>
                    <a:lstStyle/>
                    <a:p>
                      <a:pPr marL="0" marR="0" algn="ctr">
                        <a:spcBef>
                          <a:spcPts val="0"/>
                        </a:spcBef>
                        <a:spcAft>
                          <a:spcPts val="0"/>
                        </a:spcAft>
                      </a:pPr>
                      <a:r>
                        <a:rPr lang="en-US" sz="1400" dirty="0">
                          <a:solidFill>
                            <a:schemeClr val="accent1">
                              <a:lumMod val="50000"/>
                            </a:schemeClr>
                          </a:solidFill>
                          <a:effectLst/>
                        </a:rPr>
                        <a:t>DHP</a:t>
                      </a:r>
                      <a:endParaRPr lang="en-US" sz="1400" dirty="0">
                        <a:solidFill>
                          <a:schemeClr val="accent1">
                            <a:lumMod val="50000"/>
                          </a:schemeClr>
                        </a:solidFill>
                        <a:effectLst/>
                        <a:latin typeface="Arial" panose="020B0604020202020204" pitchFamily="34" charset="0"/>
                        <a:ea typeface="Calibri" panose="020F0502020204030204" pitchFamily="34" charset="0"/>
                        <a:cs typeface="Times New Roman" panose="02020603050405020304" pitchFamily="18" charset="0"/>
                      </a:endParaRPr>
                    </a:p>
                  </a:txBody>
                  <a:tcPr marL="61765" marR="61765" marT="0" marB="0" anchor="ctr"/>
                </a:tc>
                <a:tc>
                  <a:txBody>
                    <a:bodyPr/>
                    <a:lstStyle/>
                    <a:p>
                      <a:pPr marL="0" marR="0">
                        <a:spcBef>
                          <a:spcPts val="0"/>
                        </a:spcBef>
                        <a:spcAft>
                          <a:spcPts val="0"/>
                        </a:spcAft>
                        <a:tabLst>
                          <a:tab pos="3143250" algn="l"/>
                        </a:tabLst>
                      </a:pPr>
                      <a:r>
                        <a:rPr lang="en-US" sz="1400" dirty="0">
                          <a:solidFill>
                            <a:schemeClr val="accent1">
                              <a:lumMod val="50000"/>
                            </a:schemeClr>
                          </a:solidFill>
                          <a:effectLst/>
                        </a:rPr>
                        <a:t>Effective July 1, 2024, as a condition for licensure, the Board of Medicine and the Board of Nursing shall require all practitioners with authority to prescribe BH medications to children and adolescents to give families a plan for medication management and access after-hours, on weekends/holidays or in emergencies; working means of contacting the prescriber (</a:t>
                      </a:r>
                      <a:r>
                        <a:rPr lang="en-US" sz="1400" i="1" dirty="0">
                          <a:solidFill>
                            <a:schemeClr val="accent1">
                              <a:lumMod val="50000"/>
                            </a:schemeClr>
                          </a:solidFill>
                          <a:effectLst/>
                        </a:rPr>
                        <a:t>telephonically or electronically</a:t>
                      </a:r>
                      <a:r>
                        <a:rPr lang="en-US" sz="1400" dirty="0">
                          <a:solidFill>
                            <a:schemeClr val="accent1">
                              <a:lumMod val="50000"/>
                            </a:schemeClr>
                          </a:solidFill>
                          <a:effectLst/>
                        </a:rPr>
                        <a:t>) with a &lt;48 hour response time to address questions or concerns with prescribed BH medications for children and adolescents; and resources (</a:t>
                      </a:r>
                      <a:r>
                        <a:rPr lang="en-US" sz="1400" i="1" dirty="0">
                          <a:solidFill>
                            <a:schemeClr val="accent1">
                              <a:lumMod val="50000"/>
                            </a:schemeClr>
                          </a:solidFill>
                          <a:effectLst/>
                        </a:rPr>
                        <a:t>in hardcopy or via a website</a:t>
                      </a:r>
                      <a:r>
                        <a:rPr lang="en-US" sz="1400" dirty="0">
                          <a:solidFill>
                            <a:schemeClr val="accent1">
                              <a:lumMod val="50000"/>
                            </a:schemeClr>
                          </a:solidFill>
                          <a:effectLst/>
                        </a:rPr>
                        <a:t>) on how to obtain help related to after-hours medication management, prescription refills or medication overdose. </a:t>
                      </a:r>
                      <a:endParaRPr lang="en-US" sz="1400" dirty="0">
                        <a:solidFill>
                          <a:schemeClr val="accent1">
                            <a:lumMod val="50000"/>
                          </a:schemeClr>
                        </a:solidFill>
                        <a:effectLst/>
                        <a:latin typeface="Arial" panose="020B0604020202020204" pitchFamily="34" charset="0"/>
                        <a:ea typeface="Calibri" panose="020F0502020204030204" pitchFamily="34" charset="0"/>
                        <a:cs typeface="Times New Roman" panose="02020603050405020304" pitchFamily="18" charset="0"/>
                      </a:endParaRPr>
                    </a:p>
                  </a:txBody>
                  <a:tcPr marL="61765" marR="61765" marT="0" marB="0" anchor="ctr"/>
                </a:tc>
                <a:extLst>
                  <a:ext uri="{0D108BD9-81ED-4DB2-BD59-A6C34878D82A}">
                    <a16:rowId xmlns:a16="http://schemas.microsoft.com/office/drawing/2014/main" val="4151117019"/>
                  </a:ext>
                </a:extLst>
              </a:tr>
            </a:tbl>
          </a:graphicData>
        </a:graphic>
      </p:graphicFrame>
    </p:spTree>
    <p:extLst>
      <p:ext uri="{BB962C8B-B14F-4D97-AF65-F5344CB8AC3E}">
        <p14:creationId xmlns:p14="http://schemas.microsoft.com/office/powerpoint/2010/main" val="4057025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a:stretch>
            <a:fillRect/>
          </a:stretch>
        </p:blipFill>
        <p:spPr>
          <a:xfrm>
            <a:off x="394372" y="1034543"/>
            <a:ext cx="8169348" cy="12193"/>
          </a:xfrm>
          <a:prstGeom prst="rect">
            <a:avLst/>
          </a:prstGeom>
        </p:spPr>
      </p:pic>
      <p:pic>
        <p:nvPicPr>
          <p:cNvPr id="4" name="Picture 3">
            <a:extLst>
              <a:ext uri="{FF2B5EF4-FFF2-40B4-BE49-F238E27FC236}">
                <a16:creationId xmlns:a16="http://schemas.microsoft.com/office/drawing/2014/main" id="{9492B4DC-3FEF-4F67-B7D4-116EA986B939}"/>
              </a:ext>
            </a:extLst>
          </p:cNvPr>
          <p:cNvPicPr>
            <a:picLocks noChangeAspect="1"/>
          </p:cNvPicPr>
          <p:nvPr/>
        </p:nvPicPr>
        <p:blipFill>
          <a:blip r:embed="rId4"/>
          <a:stretch>
            <a:fillRect/>
          </a:stretch>
        </p:blipFill>
        <p:spPr>
          <a:xfrm>
            <a:off x="8407869" y="4582073"/>
            <a:ext cx="731583" cy="487722"/>
          </a:xfrm>
          <a:prstGeom prst="rect">
            <a:avLst/>
          </a:prstGeom>
        </p:spPr>
      </p:pic>
      <p:sp>
        <p:nvSpPr>
          <p:cNvPr id="7" name="Title 6">
            <a:extLst>
              <a:ext uri="{FF2B5EF4-FFF2-40B4-BE49-F238E27FC236}">
                <a16:creationId xmlns:a16="http://schemas.microsoft.com/office/drawing/2014/main" id="{EC487C4F-05AA-4FE8-81A9-4AE28A3E3330}"/>
              </a:ext>
            </a:extLst>
          </p:cNvPr>
          <p:cNvSpPr>
            <a:spLocks noGrp="1"/>
          </p:cNvSpPr>
          <p:nvPr>
            <p:ph type="title"/>
          </p:nvPr>
        </p:nvSpPr>
        <p:spPr>
          <a:xfrm>
            <a:off x="334120" y="173912"/>
            <a:ext cx="8229600" cy="857250"/>
          </a:xfrm>
        </p:spPr>
        <p:txBody>
          <a:bodyPr/>
          <a:lstStyle/>
          <a:p>
            <a:r>
              <a:rPr lang="en-US" sz="2400" b="1" dirty="0">
                <a:solidFill>
                  <a:schemeClr val="accent1">
                    <a:lumMod val="75000"/>
                  </a:schemeClr>
                </a:solidFill>
                <a:latin typeface="Arial" panose="020B0604020202020204" pitchFamily="34" charset="0"/>
                <a:cs typeface="Arial" panose="020B0604020202020204" pitchFamily="34" charset="0"/>
              </a:rPr>
              <a:t>Budget Amendments Resulting in </a:t>
            </a:r>
            <a:br>
              <a:rPr lang="en-US" sz="2400" b="1" dirty="0">
                <a:solidFill>
                  <a:schemeClr val="accent1">
                    <a:lumMod val="75000"/>
                  </a:schemeClr>
                </a:solidFill>
                <a:latin typeface="Arial" panose="020B0604020202020204" pitchFamily="34" charset="0"/>
                <a:cs typeface="Arial" panose="020B0604020202020204" pitchFamily="34" charset="0"/>
              </a:rPr>
            </a:br>
            <a:r>
              <a:rPr lang="en-US" sz="2400" b="1" dirty="0">
                <a:solidFill>
                  <a:schemeClr val="accent1">
                    <a:lumMod val="75000"/>
                  </a:schemeClr>
                </a:solidFill>
                <a:latin typeface="Arial" panose="020B0604020202020204" pitchFamily="34" charset="0"/>
                <a:cs typeface="Arial" panose="020B0604020202020204" pitchFamily="34" charset="0"/>
              </a:rPr>
              <a:t>New or Increased </a:t>
            </a:r>
            <a:r>
              <a:rPr lang="en-US" sz="2400" b="1" i="1" dirty="0">
                <a:solidFill>
                  <a:schemeClr val="accent1">
                    <a:lumMod val="75000"/>
                  </a:schemeClr>
                </a:solidFill>
                <a:latin typeface="Arial" panose="020B0604020202020204" pitchFamily="34" charset="0"/>
                <a:cs typeface="Arial" panose="020B0604020202020204" pitchFamily="34" charset="0"/>
              </a:rPr>
              <a:t>Medicaid BH Services </a:t>
            </a:r>
            <a:r>
              <a:rPr lang="en-US" sz="2400" b="1" dirty="0">
                <a:solidFill>
                  <a:schemeClr val="accent1">
                    <a:lumMod val="75000"/>
                  </a:schemeClr>
                </a:solidFill>
                <a:latin typeface="Arial" panose="020B0604020202020204" pitchFamily="34" charset="0"/>
                <a:cs typeface="Arial" panose="020B0604020202020204" pitchFamily="34" charset="0"/>
              </a:rPr>
              <a:t>Funding</a:t>
            </a:r>
          </a:p>
        </p:txBody>
      </p:sp>
      <p:graphicFrame>
        <p:nvGraphicFramePr>
          <p:cNvPr id="10" name="Table 9">
            <a:extLst>
              <a:ext uri="{FF2B5EF4-FFF2-40B4-BE49-F238E27FC236}">
                <a16:creationId xmlns:a16="http://schemas.microsoft.com/office/drawing/2014/main" id="{532C4D65-05CC-4421-83E2-D70A4B5B8DC0}"/>
              </a:ext>
            </a:extLst>
          </p:cNvPr>
          <p:cNvGraphicFramePr>
            <a:graphicFrameLocks noGrp="1"/>
          </p:cNvGraphicFramePr>
          <p:nvPr>
            <p:extLst>
              <p:ext uri="{D42A27DB-BD31-4B8C-83A1-F6EECF244321}">
                <p14:modId xmlns:p14="http://schemas.microsoft.com/office/powerpoint/2010/main" val="2787681020"/>
              </p:ext>
            </p:extLst>
          </p:nvPr>
        </p:nvGraphicFramePr>
        <p:xfrm>
          <a:off x="246185" y="1710576"/>
          <a:ext cx="8616461" cy="3413760"/>
        </p:xfrm>
        <a:graphic>
          <a:graphicData uri="http://schemas.openxmlformats.org/drawingml/2006/table">
            <a:tbl>
              <a:tblPr firstRow="1" firstCol="1" bandRow="1">
                <a:tableStyleId>{88ADE376-5213-4446-9CAA-5B90A7A4032C}</a:tableStyleId>
              </a:tblPr>
              <a:tblGrid>
                <a:gridCol w="649882">
                  <a:extLst>
                    <a:ext uri="{9D8B030D-6E8A-4147-A177-3AD203B41FA5}">
                      <a16:colId xmlns:a16="http://schemas.microsoft.com/office/drawing/2014/main" val="2643153126"/>
                    </a:ext>
                  </a:extLst>
                </a:gridCol>
                <a:gridCol w="7966579">
                  <a:extLst>
                    <a:ext uri="{9D8B030D-6E8A-4147-A177-3AD203B41FA5}">
                      <a16:colId xmlns:a16="http://schemas.microsoft.com/office/drawing/2014/main" val="2781986181"/>
                    </a:ext>
                  </a:extLst>
                </a:gridCol>
              </a:tblGrid>
              <a:tr h="1962751">
                <a:tc>
                  <a:txBody>
                    <a:bodyPr/>
                    <a:lstStyle/>
                    <a:p>
                      <a:pPr marL="0" marR="0" algn="ctr">
                        <a:spcBef>
                          <a:spcPts val="0"/>
                        </a:spcBef>
                        <a:spcAft>
                          <a:spcPts val="0"/>
                        </a:spcAft>
                      </a:pPr>
                      <a:r>
                        <a:rPr lang="en-US" sz="1400" dirty="0">
                          <a:solidFill>
                            <a:schemeClr val="accent1">
                              <a:lumMod val="50000"/>
                            </a:schemeClr>
                          </a:solidFill>
                          <a:effectLst/>
                        </a:rPr>
                        <a:t>DMAS</a:t>
                      </a:r>
                      <a:endParaRPr lang="en-US" sz="1200" dirty="0">
                        <a:solidFill>
                          <a:schemeClr val="accent1">
                            <a:lumMod val="50000"/>
                          </a:schemeClr>
                        </a:solidFill>
                        <a:effectLst/>
                        <a:latin typeface="Arial" panose="020B0604020202020204" pitchFamily="34" charset="0"/>
                        <a:ea typeface="Calibri" panose="020F0502020204030204" pitchFamily="34" charset="0"/>
                        <a:cs typeface="Times New Roman" panose="02020603050405020304" pitchFamily="18" charset="0"/>
                      </a:endParaRPr>
                    </a:p>
                  </a:txBody>
                  <a:tcPr marL="61765" marR="61765" marT="0" marB="0" anchor="ctr"/>
                </a:tc>
                <a:tc>
                  <a:txBody>
                    <a:bodyPr/>
                    <a:lstStyle/>
                    <a:p>
                      <a:pPr marL="0" marR="0">
                        <a:spcBef>
                          <a:spcPts val="0"/>
                        </a:spcBef>
                        <a:spcAft>
                          <a:spcPts val="0"/>
                        </a:spcAft>
                      </a:pPr>
                      <a:r>
                        <a:rPr lang="en-US" sz="1400" dirty="0">
                          <a:solidFill>
                            <a:schemeClr val="accent1">
                              <a:lumMod val="50000"/>
                            </a:schemeClr>
                          </a:solidFill>
                          <a:effectLst/>
                        </a:rPr>
                        <a:t>DMAS shall have authority to modify legacy Medicaid BH services: that predate the current service delivery system (</a:t>
                      </a:r>
                      <a:r>
                        <a:rPr lang="en-US" sz="1400" i="1" dirty="0">
                          <a:solidFill>
                            <a:schemeClr val="accent1">
                              <a:lumMod val="50000"/>
                            </a:schemeClr>
                          </a:solidFill>
                          <a:effectLst/>
                        </a:rPr>
                        <a:t>phasing out MH Skill Building, Psychosocial Rehabilitation, Intensive In Home Services, and Therapeutic Day Treatment</a:t>
                      </a:r>
                      <a:r>
                        <a:rPr lang="en-US" sz="1400" dirty="0">
                          <a:solidFill>
                            <a:schemeClr val="accent1">
                              <a:lumMod val="50000"/>
                            </a:schemeClr>
                          </a:solidFill>
                          <a:effectLst/>
                        </a:rPr>
                        <a:t>); youth services are replaced with the implementation of tiered community-based supports for youth/families with and at-risk for BH disorders appropriate for delivery in homes and schools; adult services are replaced with a comprehensive array of psychiatric rehabilitative services for adults with SMI (</a:t>
                      </a:r>
                      <a:r>
                        <a:rPr lang="en-US" sz="1400" i="1" dirty="0">
                          <a:solidFill>
                            <a:schemeClr val="accent1">
                              <a:lumMod val="50000"/>
                            </a:schemeClr>
                          </a:solidFill>
                          <a:effectLst/>
                        </a:rPr>
                        <a:t>community-based and center-based services, like independent living and resiliency supports, community support teams, and psychosocial rehabilitation services); Targeted Case Management- SMI and Targeted Case Management-</a:t>
                      </a:r>
                      <a:r>
                        <a:rPr lang="en-US" sz="1400" i="0" dirty="0">
                          <a:solidFill>
                            <a:schemeClr val="accent1">
                              <a:lumMod val="50000"/>
                            </a:schemeClr>
                          </a:solidFill>
                          <a:effectLst/>
                        </a:rPr>
                        <a:t> </a:t>
                      </a:r>
                      <a:r>
                        <a:rPr lang="en-US" sz="1400" i="1" dirty="0">
                          <a:solidFill>
                            <a:schemeClr val="accent1">
                              <a:lumMod val="50000"/>
                            </a:schemeClr>
                          </a:solidFill>
                          <a:effectLst/>
                        </a:rPr>
                        <a:t>Serious Emotional Disturbance (SED) are replaced with Tiered Case Management Services</a:t>
                      </a:r>
                      <a:r>
                        <a:rPr lang="en-US" sz="1400" dirty="0">
                          <a:solidFill>
                            <a:schemeClr val="accent1">
                              <a:lumMod val="50000"/>
                            </a:schemeClr>
                          </a:solidFill>
                          <a:effectLst/>
                        </a:rPr>
                        <a:t>). New/modified services must be evidence-based and trauma informed. </a:t>
                      </a:r>
                    </a:p>
                    <a:p>
                      <a:pPr marL="0" marR="0">
                        <a:spcBef>
                          <a:spcPts val="0"/>
                        </a:spcBef>
                        <a:spcAft>
                          <a:spcPts val="0"/>
                        </a:spcAft>
                      </a:pPr>
                      <a:r>
                        <a:rPr lang="en-US" sz="1400" dirty="0">
                          <a:solidFill>
                            <a:schemeClr val="accent1">
                              <a:lumMod val="50000"/>
                            </a:schemeClr>
                          </a:solidFill>
                          <a:effectLst/>
                        </a:rPr>
                        <a:t> </a:t>
                      </a:r>
                    </a:p>
                    <a:p>
                      <a:pPr marL="0" marR="0">
                        <a:spcBef>
                          <a:spcPts val="0"/>
                        </a:spcBef>
                        <a:spcAft>
                          <a:spcPts val="0"/>
                        </a:spcAft>
                      </a:pPr>
                      <a:r>
                        <a:rPr lang="en-US" sz="1400" dirty="0">
                          <a:solidFill>
                            <a:schemeClr val="accent1">
                              <a:lumMod val="50000"/>
                            </a:schemeClr>
                          </a:solidFill>
                          <a:effectLst/>
                        </a:rPr>
                        <a:t>DMAS can implement programmatic changes to service definitions, prior authorization/utilization review criteria, provider qualifications, and reimbursement rates for the legacy and redesigned services. Changes must be budget-neutral. DMAS may seek necessary Waivers and SPAs from CMS. DMAS may implement the changes authorized in this paragraph upon federal approval and prior to the completion of any regulatory process.</a:t>
                      </a:r>
                      <a:endParaRPr lang="en-US" sz="1400" dirty="0">
                        <a:solidFill>
                          <a:schemeClr val="accent1">
                            <a:lumMod val="50000"/>
                          </a:schemeClr>
                        </a:solidFill>
                        <a:effectLst/>
                        <a:latin typeface="Arial" panose="020B0604020202020204" pitchFamily="34" charset="0"/>
                        <a:ea typeface="Calibri" panose="020F0502020204030204" pitchFamily="34" charset="0"/>
                        <a:cs typeface="Times New Roman" panose="02020603050405020304" pitchFamily="18" charset="0"/>
                      </a:endParaRPr>
                    </a:p>
                  </a:txBody>
                  <a:tcPr marL="61765" marR="61765" marT="0" marB="0" anchor="ctr"/>
                </a:tc>
                <a:extLst>
                  <a:ext uri="{0D108BD9-81ED-4DB2-BD59-A6C34878D82A}">
                    <a16:rowId xmlns:a16="http://schemas.microsoft.com/office/drawing/2014/main" val="865310624"/>
                  </a:ext>
                </a:extLst>
              </a:tr>
            </a:tbl>
          </a:graphicData>
        </a:graphic>
      </p:graphicFrame>
      <p:graphicFrame>
        <p:nvGraphicFramePr>
          <p:cNvPr id="2" name="Table 1">
            <a:extLst>
              <a:ext uri="{FF2B5EF4-FFF2-40B4-BE49-F238E27FC236}">
                <a16:creationId xmlns:a16="http://schemas.microsoft.com/office/drawing/2014/main" id="{B340AC40-1614-427E-8155-F20FA50097A8}"/>
              </a:ext>
            </a:extLst>
          </p:cNvPr>
          <p:cNvGraphicFramePr>
            <a:graphicFrameLocks noGrp="1"/>
          </p:cNvGraphicFramePr>
          <p:nvPr>
            <p:extLst>
              <p:ext uri="{D42A27DB-BD31-4B8C-83A1-F6EECF244321}">
                <p14:modId xmlns:p14="http://schemas.microsoft.com/office/powerpoint/2010/main" val="1832989859"/>
              </p:ext>
            </p:extLst>
          </p:nvPr>
        </p:nvGraphicFramePr>
        <p:xfrm>
          <a:off x="246185" y="1266092"/>
          <a:ext cx="8616461" cy="444484"/>
        </p:xfrm>
        <a:graphic>
          <a:graphicData uri="http://schemas.openxmlformats.org/drawingml/2006/table">
            <a:tbl>
              <a:tblPr firstRow="1" firstCol="1" bandRow="1">
                <a:tableStyleId>{88ADE376-5213-4446-9CAA-5B90A7A4032C}</a:tableStyleId>
              </a:tblPr>
              <a:tblGrid>
                <a:gridCol w="670169">
                  <a:extLst>
                    <a:ext uri="{9D8B030D-6E8A-4147-A177-3AD203B41FA5}">
                      <a16:colId xmlns:a16="http://schemas.microsoft.com/office/drawing/2014/main" val="3959309641"/>
                    </a:ext>
                  </a:extLst>
                </a:gridCol>
                <a:gridCol w="7946292">
                  <a:extLst>
                    <a:ext uri="{9D8B030D-6E8A-4147-A177-3AD203B41FA5}">
                      <a16:colId xmlns:a16="http://schemas.microsoft.com/office/drawing/2014/main" val="770477108"/>
                    </a:ext>
                  </a:extLst>
                </a:gridCol>
              </a:tblGrid>
              <a:tr h="444484">
                <a:tc>
                  <a:txBody>
                    <a:bodyPr/>
                    <a:lstStyle/>
                    <a:p>
                      <a:pPr marL="0" marR="0" algn="ctr">
                        <a:spcBef>
                          <a:spcPts val="0"/>
                        </a:spcBef>
                        <a:spcAft>
                          <a:spcPts val="0"/>
                        </a:spcAft>
                      </a:pPr>
                      <a:r>
                        <a:rPr lang="en-US" sz="1400" dirty="0">
                          <a:solidFill>
                            <a:schemeClr val="accent1">
                              <a:lumMod val="50000"/>
                            </a:schemeClr>
                          </a:solidFill>
                          <a:effectLst/>
                        </a:rPr>
                        <a:t>DMAS</a:t>
                      </a:r>
                      <a:endParaRPr lang="en-US" sz="1400" dirty="0">
                        <a:solidFill>
                          <a:schemeClr val="accent1">
                            <a:lumMod val="50000"/>
                          </a:schemeClr>
                        </a:solidFill>
                        <a:effectLst/>
                        <a:latin typeface="Arial" panose="020B0604020202020204" pitchFamily="34" charset="0"/>
                        <a:ea typeface="Calibri" panose="020F0502020204030204" pitchFamily="34" charset="0"/>
                        <a:cs typeface="Times New Roman" panose="02020603050405020304" pitchFamily="18" charset="0"/>
                      </a:endParaRPr>
                    </a:p>
                  </a:txBody>
                  <a:tcPr marL="61765" marR="61765" marT="0" marB="0" anchor="ctr"/>
                </a:tc>
                <a:tc>
                  <a:txBody>
                    <a:bodyPr/>
                    <a:lstStyle/>
                    <a:p>
                      <a:pPr marL="0" marR="0">
                        <a:spcBef>
                          <a:spcPts val="0"/>
                        </a:spcBef>
                        <a:spcAft>
                          <a:spcPts val="0"/>
                        </a:spcAft>
                      </a:pPr>
                      <a:r>
                        <a:rPr lang="en-US" sz="1400" dirty="0">
                          <a:solidFill>
                            <a:schemeClr val="accent1">
                              <a:lumMod val="50000"/>
                            </a:schemeClr>
                          </a:solidFill>
                          <a:effectLst/>
                        </a:rPr>
                        <a:t>Develop guidelines for a statewide Collaborative Care Model (</a:t>
                      </a:r>
                      <a:r>
                        <a:rPr lang="en-US" sz="1400" i="1" dirty="0">
                          <a:solidFill>
                            <a:schemeClr val="accent1">
                              <a:lumMod val="50000"/>
                            </a:schemeClr>
                          </a:solidFill>
                          <a:effectLst/>
                        </a:rPr>
                        <a:t>primary care/BH</a:t>
                      </a:r>
                      <a:r>
                        <a:rPr lang="en-US" sz="1400" dirty="0">
                          <a:solidFill>
                            <a:schemeClr val="accent1">
                              <a:lumMod val="50000"/>
                            </a:schemeClr>
                          </a:solidFill>
                          <a:effectLst/>
                        </a:rPr>
                        <a:t>) program. DMAS shall submit a report on progress developing/implementing the guidelines annually by October 1.</a:t>
                      </a:r>
                      <a:endParaRPr lang="en-US" sz="1400" dirty="0">
                        <a:solidFill>
                          <a:schemeClr val="accent1">
                            <a:lumMod val="50000"/>
                          </a:schemeClr>
                        </a:solidFill>
                        <a:effectLst/>
                        <a:latin typeface="Arial" panose="020B0604020202020204" pitchFamily="34" charset="0"/>
                        <a:ea typeface="Calibri" panose="020F0502020204030204" pitchFamily="34" charset="0"/>
                        <a:cs typeface="Times New Roman" panose="02020603050405020304" pitchFamily="18" charset="0"/>
                      </a:endParaRPr>
                    </a:p>
                  </a:txBody>
                  <a:tcPr marL="61765" marR="61765" marT="0" marB="0" anchor="ctr"/>
                </a:tc>
                <a:extLst>
                  <a:ext uri="{0D108BD9-81ED-4DB2-BD59-A6C34878D82A}">
                    <a16:rowId xmlns:a16="http://schemas.microsoft.com/office/drawing/2014/main" val="17292770"/>
                  </a:ext>
                </a:extLst>
              </a:tr>
            </a:tbl>
          </a:graphicData>
        </a:graphic>
      </p:graphicFrame>
    </p:spTree>
    <p:extLst>
      <p:ext uri="{BB962C8B-B14F-4D97-AF65-F5344CB8AC3E}">
        <p14:creationId xmlns:p14="http://schemas.microsoft.com/office/powerpoint/2010/main" val="2345536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a:stretch>
            <a:fillRect/>
          </a:stretch>
        </p:blipFill>
        <p:spPr>
          <a:xfrm>
            <a:off x="411126" y="851765"/>
            <a:ext cx="8169348" cy="12193"/>
          </a:xfrm>
          <a:prstGeom prst="rect">
            <a:avLst/>
          </a:prstGeom>
        </p:spPr>
      </p:pic>
      <p:sp>
        <p:nvSpPr>
          <p:cNvPr id="7" name="Title 6">
            <a:extLst>
              <a:ext uri="{FF2B5EF4-FFF2-40B4-BE49-F238E27FC236}">
                <a16:creationId xmlns:a16="http://schemas.microsoft.com/office/drawing/2014/main" id="{EC487C4F-05AA-4FE8-81A9-4AE28A3E3330}"/>
              </a:ext>
            </a:extLst>
          </p:cNvPr>
          <p:cNvSpPr>
            <a:spLocks noGrp="1"/>
          </p:cNvSpPr>
          <p:nvPr>
            <p:ph type="title"/>
          </p:nvPr>
        </p:nvSpPr>
        <p:spPr>
          <a:xfrm>
            <a:off x="582185" y="133808"/>
            <a:ext cx="8229600" cy="717957"/>
          </a:xfrm>
        </p:spPr>
        <p:txBody>
          <a:bodyPr/>
          <a:lstStyle/>
          <a:p>
            <a:r>
              <a:rPr lang="en-US" sz="2400" b="1" dirty="0">
                <a:solidFill>
                  <a:schemeClr val="accent1">
                    <a:lumMod val="75000"/>
                  </a:schemeClr>
                </a:solidFill>
                <a:latin typeface="Arial" panose="020B0604020202020204" pitchFamily="34" charset="0"/>
                <a:cs typeface="Arial" panose="020B0604020202020204" pitchFamily="34" charset="0"/>
              </a:rPr>
              <a:t>Budget Amendments Resulting in </a:t>
            </a:r>
            <a:br>
              <a:rPr lang="en-US" sz="2400" b="1" dirty="0">
                <a:solidFill>
                  <a:schemeClr val="accent1">
                    <a:lumMod val="75000"/>
                  </a:schemeClr>
                </a:solidFill>
                <a:latin typeface="Arial" panose="020B0604020202020204" pitchFamily="34" charset="0"/>
                <a:cs typeface="Arial" panose="020B0604020202020204" pitchFamily="34" charset="0"/>
              </a:rPr>
            </a:br>
            <a:r>
              <a:rPr lang="en-US" sz="2400" b="1" dirty="0">
                <a:solidFill>
                  <a:schemeClr val="accent1">
                    <a:lumMod val="75000"/>
                  </a:schemeClr>
                </a:solidFill>
                <a:latin typeface="Arial" panose="020B0604020202020204" pitchFamily="34" charset="0"/>
                <a:cs typeface="Arial" panose="020B0604020202020204" pitchFamily="34" charset="0"/>
              </a:rPr>
              <a:t>New or Increased </a:t>
            </a:r>
            <a:r>
              <a:rPr lang="en-US" sz="2400" b="1" i="1" dirty="0">
                <a:solidFill>
                  <a:schemeClr val="accent1">
                    <a:lumMod val="75000"/>
                  </a:schemeClr>
                </a:solidFill>
                <a:latin typeface="Arial" panose="020B0604020202020204" pitchFamily="34" charset="0"/>
                <a:cs typeface="Arial" panose="020B0604020202020204" pitchFamily="34" charset="0"/>
              </a:rPr>
              <a:t>Crisis Services </a:t>
            </a:r>
            <a:r>
              <a:rPr lang="en-US" sz="2400" b="1" dirty="0">
                <a:solidFill>
                  <a:schemeClr val="accent1">
                    <a:lumMod val="75000"/>
                  </a:schemeClr>
                </a:solidFill>
                <a:latin typeface="Arial" panose="020B0604020202020204" pitchFamily="34" charset="0"/>
                <a:cs typeface="Arial" panose="020B0604020202020204" pitchFamily="34" charset="0"/>
              </a:rPr>
              <a:t>Funding</a:t>
            </a:r>
            <a:endParaRPr lang="en-US" sz="2400" b="1" i="1" dirty="0">
              <a:solidFill>
                <a:schemeClr val="accent1">
                  <a:lumMod val="75000"/>
                </a:schemeClr>
              </a:solidFill>
              <a:latin typeface="Arial" panose="020B0604020202020204" pitchFamily="34" charset="0"/>
              <a:cs typeface="Arial" panose="020B0604020202020204" pitchFamily="34" charset="0"/>
            </a:endParaRPr>
          </a:p>
        </p:txBody>
      </p:sp>
      <p:pic>
        <p:nvPicPr>
          <p:cNvPr id="4" name="Picture 3">
            <a:extLst>
              <a:ext uri="{FF2B5EF4-FFF2-40B4-BE49-F238E27FC236}">
                <a16:creationId xmlns:a16="http://schemas.microsoft.com/office/drawing/2014/main" id="{9492B4DC-3FEF-4F67-B7D4-116EA986B939}"/>
              </a:ext>
            </a:extLst>
          </p:cNvPr>
          <p:cNvPicPr>
            <a:picLocks noChangeAspect="1"/>
          </p:cNvPicPr>
          <p:nvPr/>
        </p:nvPicPr>
        <p:blipFill>
          <a:blip r:embed="rId4"/>
          <a:stretch>
            <a:fillRect/>
          </a:stretch>
        </p:blipFill>
        <p:spPr>
          <a:xfrm>
            <a:off x="8419001" y="4670045"/>
            <a:ext cx="597999" cy="398666"/>
          </a:xfrm>
          <a:prstGeom prst="rect">
            <a:avLst/>
          </a:prstGeom>
        </p:spPr>
      </p:pic>
      <p:graphicFrame>
        <p:nvGraphicFramePr>
          <p:cNvPr id="2" name="Table 1">
            <a:extLst>
              <a:ext uri="{FF2B5EF4-FFF2-40B4-BE49-F238E27FC236}">
                <a16:creationId xmlns:a16="http://schemas.microsoft.com/office/drawing/2014/main" id="{66060946-959D-472E-A7DB-A561ED40A3D9}"/>
              </a:ext>
            </a:extLst>
          </p:cNvPr>
          <p:cNvGraphicFramePr>
            <a:graphicFrameLocks noGrp="1"/>
          </p:cNvGraphicFramePr>
          <p:nvPr>
            <p:extLst>
              <p:ext uri="{D42A27DB-BD31-4B8C-83A1-F6EECF244321}">
                <p14:modId xmlns:p14="http://schemas.microsoft.com/office/powerpoint/2010/main" val="4094416874"/>
              </p:ext>
            </p:extLst>
          </p:nvPr>
        </p:nvGraphicFramePr>
        <p:xfrm>
          <a:off x="304800" y="1083220"/>
          <a:ext cx="8382000" cy="3693490"/>
        </p:xfrm>
        <a:graphic>
          <a:graphicData uri="http://schemas.openxmlformats.org/drawingml/2006/table">
            <a:tbl>
              <a:tblPr firstRow="1" firstCol="1" bandRow="1">
                <a:tableStyleId>{88ADE376-5213-4446-9CAA-5B90A7A4032C}</a:tableStyleId>
              </a:tblPr>
              <a:tblGrid>
                <a:gridCol w="896449">
                  <a:extLst>
                    <a:ext uri="{9D8B030D-6E8A-4147-A177-3AD203B41FA5}">
                      <a16:colId xmlns:a16="http://schemas.microsoft.com/office/drawing/2014/main" val="1126965979"/>
                    </a:ext>
                  </a:extLst>
                </a:gridCol>
                <a:gridCol w="7485551">
                  <a:extLst>
                    <a:ext uri="{9D8B030D-6E8A-4147-A177-3AD203B41FA5}">
                      <a16:colId xmlns:a16="http://schemas.microsoft.com/office/drawing/2014/main" val="1861635429"/>
                    </a:ext>
                  </a:extLst>
                </a:gridCol>
              </a:tblGrid>
              <a:tr h="459905">
                <a:tc>
                  <a:txBody>
                    <a:bodyPr/>
                    <a:lstStyle/>
                    <a:p>
                      <a:pPr marL="0" marR="0" algn="ctr">
                        <a:spcBef>
                          <a:spcPts val="0"/>
                        </a:spcBef>
                        <a:spcAft>
                          <a:spcPts val="0"/>
                        </a:spcAft>
                      </a:pPr>
                      <a:r>
                        <a:rPr lang="en-US" sz="1400" dirty="0">
                          <a:solidFill>
                            <a:schemeClr val="accent1">
                              <a:lumMod val="50000"/>
                            </a:schemeClr>
                          </a:solidFill>
                          <a:effectLst/>
                        </a:rPr>
                        <a:t>DBHDS</a:t>
                      </a:r>
                      <a:endParaRPr lang="en-US" sz="1400" dirty="0">
                        <a:solidFill>
                          <a:schemeClr val="accent1">
                            <a:lumMod val="50000"/>
                          </a:schemeClr>
                        </a:solidFill>
                        <a:effectLst/>
                        <a:latin typeface="Arial" panose="020B0604020202020204" pitchFamily="34" charset="0"/>
                        <a:ea typeface="Calibri" panose="020F0502020204030204" pitchFamily="34" charset="0"/>
                        <a:cs typeface="Times New Roman" panose="02020603050405020304" pitchFamily="18" charset="0"/>
                      </a:endParaRPr>
                    </a:p>
                  </a:txBody>
                  <a:tcPr marL="61765" marR="61765" marT="0" marB="0" anchor="ctr"/>
                </a:tc>
                <a:tc>
                  <a:txBody>
                    <a:bodyPr/>
                    <a:lstStyle/>
                    <a:p>
                      <a:pPr marL="0" marR="0">
                        <a:spcBef>
                          <a:spcPts val="0"/>
                        </a:spcBef>
                        <a:spcAft>
                          <a:spcPts val="0"/>
                        </a:spcAft>
                      </a:pPr>
                      <a:r>
                        <a:rPr lang="en-US" sz="1400" dirty="0">
                          <a:solidFill>
                            <a:schemeClr val="accent1">
                              <a:lumMod val="50000"/>
                            </a:schemeClr>
                          </a:solidFill>
                          <a:effectLst/>
                        </a:rPr>
                        <a:t>Provides $25.0 million GF FY25 and $2.6 million GF FY26 to continue expanding the state’s crisis services system, funding more crisis receiving centers and crisis stabilization units, resulting in total biennial funding of $107.3 million GF.</a:t>
                      </a:r>
                      <a:endParaRPr lang="en-US" sz="1400" dirty="0">
                        <a:solidFill>
                          <a:schemeClr val="accent1">
                            <a:lumMod val="50000"/>
                          </a:schemeClr>
                        </a:solidFill>
                        <a:effectLst/>
                        <a:latin typeface="Arial" panose="020B0604020202020204" pitchFamily="34" charset="0"/>
                        <a:ea typeface="Calibri" panose="020F0502020204030204" pitchFamily="34" charset="0"/>
                        <a:cs typeface="Times New Roman" panose="02020603050405020304" pitchFamily="18" charset="0"/>
                      </a:endParaRPr>
                    </a:p>
                  </a:txBody>
                  <a:tcPr marL="61765" marR="61765" marT="0" marB="0" anchor="ctr"/>
                </a:tc>
                <a:extLst>
                  <a:ext uri="{0D108BD9-81ED-4DB2-BD59-A6C34878D82A}">
                    <a16:rowId xmlns:a16="http://schemas.microsoft.com/office/drawing/2014/main" val="2175860241"/>
                  </a:ext>
                </a:extLst>
              </a:tr>
              <a:tr h="459905">
                <a:tc>
                  <a:txBody>
                    <a:bodyPr/>
                    <a:lstStyle/>
                    <a:p>
                      <a:pPr marL="0" marR="0" algn="ctr">
                        <a:spcBef>
                          <a:spcPts val="0"/>
                        </a:spcBef>
                        <a:spcAft>
                          <a:spcPts val="0"/>
                        </a:spcAft>
                      </a:pPr>
                      <a:r>
                        <a:rPr lang="en-US" sz="1400">
                          <a:solidFill>
                            <a:schemeClr val="accent1">
                              <a:lumMod val="50000"/>
                            </a:schemeClr>
                          </a:solidFill>
                          <a:effectLst/>
                        </a:rPr>
                        <a:t>DBHDS</a:t>
                      </a:r>
                      <a:endParaRPr lang="en-US" sz="1400">
                        <a:solidFill>
                          <a:schemeClr val="accent1">
                            <a:lumMod val="50000"/>
                          </a:schemeClr>
                        </a:solidFill>
                        <a:effectLst/>
                        <a:latin typeface="Arial" panose="020B0604020202020204" pitchFamily="34" charset="0"/>
                        <a:ea typeface="Calibri" panose="020F0502020204030204" pitchFamily="34" charset="0"/>
                        <a:cs typeface="Times New Roman" panose="02020603050405020304" pitchFamily="18" charset="0"/>
                      </a:endParaRPr>
                    </a:p>
                  </a:txBody>
                  <a:tcPr marL="61765" marR="61765" marT="0" marB="0" anchor="ctr"/>
                </a:tc>
                <a:tc>
                  <a:txBody>
                    <a:bodyPr/>
                    <a:lstStyle/>
                    <a:p>
                      <a:pPr marL="0" marR="0">
                        <a:spcBef>
                          <a:spcPts val="0"/>
                        </a:spcBef>
                        <a:spcAft>
                          <a:spcPts val="0"/>
                        </a:spcAft>
                      </a:pPr>
                      <a:r>
                        <a:rPr lang="en-US" sz="1400" dirty="0">
                          <a:solidFill>
                            <a:schemeClr val="accent1">
                              <a:lumMod val="50000"/>
                            </a:schemeClr>
                          </a:solidFill>
                          <a:effectLst/>
                        </a:rPr>
                        <a:t>Includes $10.0 million GF in FY25 (</a:t>
                      </a:r>
                      <a:r>
                        <a:rPr lang="en-US" sz="1400" i="1" dirty="0">
                          <a:solidFill>
                            <a:schemeClr val="accent1">
                              <a:lumMod val="50000"/>
                            </a:schemeClr>
                          </a:solidFill>
                          <a:effectLst/>
                        </a:rPr>
                        <a:t>one-time funds</a:t>
                      </a:r>
                      <a:r>
                        <a:rPr lang="en-US" sz="1400" dirty="0">
                          <a:solidFill>
                            <a:schemeClr val="accent1">
                              <a:lumMod val="50000"/>
                            </a:schemeClr>
                          </a:solidFill>
                          <a:effectLst/>
                        </a:rPr>
                        <a:t>) to establish additional mobile crisis teams to respond to individuals experiencing a mental health crisis.</a:t>
                      </a:r>
                      <a:endParaRPr lang="en-US" sz="1400" dirty="0">
                        <a:solidFill>
                          <a:schemeClr val="accent1">
                            <a:lumMod val="50000"/>
                          </a:schemeClr>
                        </a:solidFill>
                        <a:effectLst/>
                        <a:latin typeface="Arial" panose="020B0604020202020204" pitchFamily="34" charset="0"/>
                        <a:ea typeface="Calibri" panose="020F0502020204030204" pitchFamily="34" charset="0"/>
                        <a:cs typeface="Times New Roman" panose="02020603050405020304" pitchFamily="18" charset="0"/>
                      </a:endParaRPr>
                    </a:p>
                  </a:txBody>
                  <a:tcPr marL="61765" marR="61765" marT="0" marB="0" anchor="ctr"/>
                </a:tc>
                <a:extLst>
                  <a:ext uri="{0D108BD9-81ED-4DB2-BD59-A6C34878D82A}">
                    <a16:rowId xmlns:a16="http://schemas.microsoft.com/office/drawing/2014/main" val="3847866582"/>
                  </a:ext>
                </a:extLst>
              </a:tr>
              <a:tr h="689858">
                <a:tc>
                  <a:txBody>
                    <a:bodyPr/>
                    <a:lstStyle/>
                    <a:p>
                      <a:pPr marL="0" marR="0" algn="ctr">
                        <a:spcBef>
                          <a:spcPts val="0"/>
                        </a:spcBef>
                        <a:spcAft>
                          <a:spcPts val="0"/>
                        </a:spcAft>
                      </a:pPr>
                      <a:r>
                        <a:rPr lang="en-US" sz="1400">
                          <a:solidFill>
                            <a:schemeClr val="accent1">
                              <a:lumMod val="50000"/>
                            </a:schemeClr>
                          </a:solidFill>
                          <a:effectLst/>
                        </a:rPr>
                        <a:t>DBHDS</a:t>
                      </a:r>
                      <a:endParaRPr lang="en-US" sz="1400">
                        <a:solidFill>
                          <a:schemeClr val="accent1">
                            <a:lumMod val="50000"/>
                          </a:schemeClr>
                        </a:solidFill>
                        <a:effectLst/>
                        <a:latin typeface="Arial" panose="020B0604020202020204" pitchFamily="34" charset="0"/>
                        <a:ea typeface="Calibri" panose="020F0502020204030204" pitchFamily="34" charset="0"/>
                        <a:cs typeface="Times New Roman" panose="02020603050405020304" pitchFamily="18" charset="0"/>
                      </a:endParaRPr>
                    </a:p>
                  </a:txBody>
                  <a:tcPr marL="61765" marR="61765" marT="0" marB="0" anchor="ctr"/>
                </a:tc>
                <a:tc>
                  <a:txBody>
                    <a:bodyPr/>
                    <a:lstStyle/>
                    <a:p>
                      <a:pPr marL="0" marR="0">
                        <a:spcBef>
                          <a:spcPts val="0"/>
                        </a:spcBef>
                        <a:spcAft>
                          <a:spcPts val="0"/>
                        </a:spcAft>
                      </a:pPr>
                      <a:r>
                        <a:rPr lang="en-US" sz="1400" dirty="0">
                          <a:solidFill>
                            <a:schemeClr val="accent1">
                              <a:lumMod val="50000"/>
                            </a:schemeClr>
                          </a:solidFill>
                          <a:effectLst/>
                        </a:rPr>
                        <a:t>Provides $3.6 million GF FY25 and $4.2 million GF FY26 to provide ongoing support for 7 crisis co-responder programs, resulting from the MARCUS Alert legislation. Co-responder teams (</a:t>
                      </a:r>
                      <a:r>
                        <a:rPr lang="en-US" sz="1400" i="1" dirty="0">
                          <a:solidFill>
                            <a:schemeClr val="accent1">
                              <a:lumMod val="50000"/>
                            </a:schemeClr>
                          </a:solidFill>
                          <a:effectLst/>
                        </a:rPr>
                        <a:t>both law enforcement and MH professionals</a:t>
                      </a:r>
                      <a:r>
                        <a:rPr lang="en-US" sz="1400" dirty="0">
                          <a:solidFill>
                            <a:schemeClr val="accent1">
                              <a:lumMod val="50000"/>
                            </a:schemeClr>
                          </a:solidFill>
                          <a:effectLst/>
                        </a:rPr>
                        <a:t>) respond to an individual in crisis, when dispatched by 911.</a:t>
                      </a:r>
                      <a:endParaRPr lang="en-US" sz="1400" dirty="0">
                        <a:solidFill>
                          <a:schemeClr val="accent1">
                            <a:lumMod val="50000"/>
                          </a:schemeClr>
                        </a:solidFill>
                        <a:effectLst/>
                        <a:latin typeface="Arial" panose="020B0604020202020204" pitchFamily="34" charset="0"/>
                        <a:ea typeface="Calibri" panose="020F0502020204030204" pitchFamily="34" charset="0"/>
                        <a:cs typeface="Times New Roman" panose="02020603050405020304" pitchFamily="18" charset="0"/>
                      </a:endParaRPr>
                    </a:p>
                  </a:txBody>
                  <a:tcPr marL="61765" marR="61765" marT="0" marB="0" anchor="ctr"/>
                </a:tc>
                <a:extLst>
                  <a:ext uri="{0D108BD9-81ED-4DB2-BD59-A6C34878D82A}">
                    <a16:rowId xmlns:a16="http://schemas.microsoft.com/office/drawing/2014/main" val="1666556161"/>
                  </a:ext>
                </a:extLst>
              </a:tr>
              <a:tr h="459905">
                <a:tc>
                  <a:txBody>
                    <a:bodyPr/>
                    <a:lstStyle/>
                    <a:p>
                      <a:pPr marL="0" marR="0" algn="ctr">
                        <a:spcBef>
                          <a:spcPts val="0"/>
                        </a:spcBef>
                        <a:spcAft>
                          <a:spcPts val="0"/>
                        </a:spcAft>
                      </a:pPr>
                      <a:r>
                        <a:rPr lang="en-US" sz="1400">
                          <a:solidFill>
                            <a:schemeClr val="accent1">
                              <a:lumMod val="50000"/>
                            </a:schemeClr>
                          </a:solidFill>
                          <a:effectLst/>
                        </a:rPr>
                        <a:t>DBHDS</a:t>
                      </a:r>
                      <a:endParaRPr lang="en-US" sz="1400">
                        <a:solidFill>
                          <a:schemeClr val="accent1">
                            <a:lumMod val="50000"/>
                          </a:schemeClr>
                        </a:solidFill>
                        <a:effectLst/>
                        <a:latin typeface="Arial" panose="020B0604020202020204" pitchFamily="34" charset="0"/>
                        <a:ea typeface="Calibri" panose="020F0502020204030204" pitchFamily="34" charset="0"/>
                        <a:cs typeface="Times New Roman" panose="02020603050405020304" pitchFamily="18" charset="0"/>
                      </a:endParaRPr>
                    </a:p>
                  </a:txBody>
                  <a:tcPr marL="61765" marR="61765" marT="0" marB="0" anchor="ctr"/>
                </a:tc>
                <a:tc>
                  <a:txBody>
                    <a:bodyPr/>
                    <a:lstStyle/>
                    <a:p>
                      <a:pPr marL="0" marR="0">
                        <a:spcBef>
                          <a:spcPts val="0"/>
                        </a:spcBef>
                        <a:spcAft>
                          <a:spcPts val="0"/>
                        </a:spcAft>
                      </a:pPr>
                      <a:r>
                        <a:rPr lang="en-US" sz="1400" dirty="0">
                          <a:solidFill>
                            <a:schemeClr val="accent1">
                              <a:lumMod val="50000"/>
                            </a:schemeClr>
                          </a:solidFill>
                          <a:effectLst/>
                        </a:rPr>
                        <a:t>Includes $4.7 million GF each year for alternative transportation and custody option, and expands the program by allowing individuals under an involuntary commitment order to access these services.</a:t>
                      </a:r>
                      <a:endParaRPr lang="en-US" sz="1400" dirty="0">
                        <a:solidFill>
                          <a:schemeClr val="accent1">
                            <a:lumMod val="50000"/>
                          </a:schemeClr>
                        </a:solidFill>
                        <a:effectLst/>
                        <a:latin typeface="Arial" panose="020B0604020202020204" pitchFamily="34" charset="0"/>
                        <a:ea typeface="Calibri" panose="020F0502020204030204" pitchFamily="34" charset="0"/>
                        <a:cs typeface="Times New Roman" panose="02020603050405020304" pitchFamily="18" charset="0"/>
                      </a:endParaRPr>
                    </a:p>
                  </a:txBody>
                  <a:tcPr marL="61765" marR="61765" marT="0" marB="0" anchor="ctr"/>
                </a:tc>
                <a:extLst>
                  <a:ext uri="{0D108BD9-81ED-4DB2-BD59-A6C34878D82A}">
                    <a16:rowId xmlns:a16="http://schemas.microsoft.com/office/drawing/2014/main" val="4195720519"/>
                  </a:ext>
                </a:extLst>
              </a:tr>
              <a:tr h="459905">
                <a:tc>
                  <a:txBody>
                    <a:bodyPr/>
                    <a:lstStyle/>
                    <a:p>
                      <a:pPr marL="0" marR="0" algn="ctr">
                        <a:spcBef>
                          <a:spcPts val="0"/>
                        </a:spcBef>
                        <a:spcAft>
                          <a:spcPts val="0"/>
                        </a:spcAft>
                      </a:pPr>
                      <a:r>
                        <a:rPr lang="en-US" sz="1400">
                          <a:solidFill>
                            <a:schemeClr val="accent1">
                              <a:lumMod val="50000"/>
                            </a:schemeClr>
                          </a:solidFill>
                          <a:effectLst/>
                        </a:rPr>
                        <a:t>DBHDS</a:t>
                      </a:r>
                      <a:endParaRPr lang="en-US" sz="1400">
                        <a:solidFill>
                          <a:schemeClr val="accent1">
                            <a:lumMod val="50000"/>
                          </a:schemeClr>
                        </a:solidFill>
                        <a:effectLst/>
                        <a:latin typeface="Arial" panose="020B0604020202020204" pitchFamily="34" charset="0"/>
                        <a:ea typeface="Calibri" panose="020F0502020204030204" pitchFamily="34" charset="0"/>
                        <a:cs typeface="Times New Roman" panose="02020603050405020304" pitchFamily="18" charset="0"/>
                      </a:endParaRPr>
                    </a:p>
                  </a:txBody>
                  <a:tcPr marL="61765" marR="61765" marT="0" marB="0" anchor="ctr"/>
                </a:tc>
                <a:tc>
                  <a:txBody>
                    <a:bodyPr/>
                    <a:lstStyle/>
                    <a:p>
                      <a:pPr marL="0" marR="0">
                        <a:spcBef>
                          <a:spcPts val="0"/>
                        </a:spcBef>
                        <a:spcAft>
                          <a:spcPts val="0"/>
                        </a:spcAft>
                      </a:pPr>
                      <a:r>
                        <a:rPr lang="en-US" sz="1400" dirty="0">
                          <a:solidFill>
                            <a:schemeClr val="accent1">
                              <a:lumMod val="50000"/>
                            </a:schemeClr>
                          </a:solidFill>
                          <a:effectLst/>
                        </a:rPr>
                        <a:t>Provides $2.5 million GF each year to help CSBs hire additional staff for crisis stabilization units whose bed capacity is not fully utilized because of a lack of staff.</a:t>
                      </a:r>
                      <a:endParaRPr lang="en-US" sz="1400" dirty="0">
                        <a:solidFill>
                          <a:schemeClr val="accent1">
                            <a:lumMod val="50000"/>
                          </a:schemeClr>
                        </a:solidFill>
                        <a:effectLst/>
                        <a:latin typeface="Arial" panose="020B0604020202020204" pitchFamily="34" charset="0"/>
                        <a:ea typeface="Calibri" panose="020F0502020204030204" pitchFamily="34" charset="0"/>
                        <a:cs typeface="Times New Roman" panose="02020603050405020304" pitchFamily="18" charset="0"/>
                      </a:endParaRPr>
                    </a:p>
                  </a:txBody>
                  <a:tcPr marL="61765" marR="61765" marT="0" marB="0" anchor="ctr"/>
                </a:tc>
                <a:extLst>
                  <a:ext uri="{0D108BD9-81ED-4DB2-BD59-A6C34878D82A}">
                    <a16:rowId xmlns:a16="http://schemas.microsoft.com/office/drawing/2014/main" val="2907466749"/>
                  </a:ext>
                </a:extLst>
              </a:tr>
              <a:tr h="459905">
                <a:tc>
                  <a:txBody>
                    <a:bodyPr/>
                    <a:lstStyle/>
                    <a:p>
                      <a:pPr marL="0" marR="0" algn="ctr">
                        <a:spcBef>
                          <a:spcPts val="0"/>
                        </a:spcBef>
                        <a:spcAft>
                          <a:spcPts val="0"/>
                        </a:spcAft>
                      </a:pPr>
                      <a:r>
                        <a:rPr lang="en-US" sz="1400">
                          <a:solidFill>
                            <a:schemeClr val="accent1">
                              <a:lumMod val="50000"/>
                            </a:schemeClr>
                          </a:solidFill>
                          <a:effectLst/>
                        </a:rPr>
                        <a:t>DBHDS</a:t>
                      </a:r>
                      <a:endParaRPr lang="en-US" sz="1400">
                        <a:solidFill>
                          <a:schemeClr val="accent1">
                            <a:lumMod val="50000"/>
                          </a:schemeClr>
                        </a:solidFill>
                        <a:effectLst/>
                        <a:latin typeface="Arial" panose="020B0604020202020204" pitchFamily="34" charset="0"/>
                        <a:ea typeface="Calibri" panose="020F0502020204030204" pitchFamily="34" charset="0"/>
                        <a:cs typeface="Times New Roman" panose="02020603050405020304" pitchFamily="18" charset="0"/>
                      </a:endParaRPr>
                    </a:p>
                  </a:txBody>
                  <a:tcPr marL="61765" marR="61765" marT="0" marB="0" anchor="ctr"/>
                </a:tc>
                <a:tc>
                  <a:txBody>
                    <a:bodyPr/>
                    <a:lstStyle/>
                    <a:p>
                      <a:pPr marL="0" marR="0">
                        <a:spcBef>
                          <a:spcPts val="0"/>
                        </a:spcBef>
                        <a:spcAft>
                          <a:spcPts val="0"/>
                        </a:spcAft>
                      </a:pPr>
                      <a:r>
                        <a:rPr lang="en-US" sz="1400" dirty="0">
                          <a:solidFill>
                            <a:schemeClr val="accent1">
                              <a:lumMod val="50000"/>
                            </a:schemeClr>
                          </a:solidFill>
                          <a:effectLst/>
                        </a:rPr>
                        <a:t>Includes $2.6 million GF each year to contract with the Virginia Crisis Intervention Team Coalition for training on de-escalation and BH laws for law enforcement, fire and emergency services departments, and hospital emergency department personnel.</a:t>
                      </a:r>
                      <a:endParaRPr lang="en-US" sz="1400" dirty="0">
                        <a:solidFill>
                          <a:schemeClr val="accent1">
                            <a:lumMod val="50000"/>
                          </a:schemeClr>
                        </a:solidFill>
                        <a:effectLst/>
                        <a:latin typeface="Arial" panose="020B0604020202020204" pitchFamily="34" charset="0"/>
                        <a:ea typeface="Calibri" panose="020F0502020204030204" pitchFamily="34" charset="0"/>
                        <a:cs typeface="Times New Roman" panose="02020603050405020304" pitchFamily="18" charset="0"/>
                      </a:endParaRPr>
                    </a:p>
                  </a:txBody>
                  <a:tcPr marL="61765" marR="61765" marT="0" marB="0" anchor="ctr"/>
                </a:tc>
                <a:extLst>
                  <a:ext uri="{0D108BD9-81ED-4DB2-BD59-A6C34878D82A}">
                    <a16:rowId xmlns:a16="http://schemas.microsoft.com/office/drawing/2014/main" val="1136396412"/>
                  </a:ext>
                </a:extLst>
              </a:tr>
            </a:tbl>
          </a:graphicData>
        </a:graphic>
      </p:graphicFrame>
    </p:spTree>
    <p:extLst>
      <p:ext uri="{BB962C8B-B14F-4D97-AF65-F5344CB8AC3E}">
        <p14:creationId xmlns:p14="http://schemas.microsoft.com/office/powerpoint/2010/main" val="41040607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a:stretch>
            <a:fillRect/>
          </a:stretch>
        </p:blipFill>
        <p:spPr>
          <a:xfrm>
            <a:off x="411126" y="965310"/>
            <a:ext cx="8169348" cy="12193"/>
          </a:xfrm>
          <a:prstGeom prst="rect">
            <a:avLst/>
          </a:prstGeom>
        </p:spPr>
      </p:pic>
      <p:sp>
        <p:nvSpPr>
          <p:cNvPr id="7" name="Title 6">
            <a:extLst>
              <a:ext uri="{FF2B5EF4-FFF2-40B4-BE49-F238E27FC236}">
                <a16:creationId xmlns:a16="http://schemas.microsoft.com/office/drawing/2014/main" id="{EC487C4F-05AA-4FE8-81A9-4AE28A3E3330}"/>
              </a:ext>
            </a:extLst>
          </p:cNvPr>
          <p:cNvSpPr>
            <a:spLocks noGrp="1"/>
          </p:cNvSpPr>
          <p:nvPr>
            <p:ph type="title"/>
          </p:nvPr>
        </p:nvSpPr>
        <p:spPr>
          <a:xfrm>
            <a:off x="411126" y="120253"/>
            <a:ext cx="8229600" cy="857250"/>
          </a:xfrm>
        </p:spPr>
        <p:txBody>
          <a:bodyPr/>
          <a:lstStyle/>
          <a:p>
            <a:r>
              <a:rPr lang="en-US" sz="2400" b="1" dirty="0">
                <a:solidFill>
                  <a:schemeClr val="accent1">
                    <a:lumMod val="75000"/>
                  </a:schemeClr>
                </a:solidFill>
                <a:latin typeface="Arial" panose="020B0604020202020204" pitchFamily="34" charset="0"/>
                <a:cs typeface="Arial" panose="020B0604020202020204" pitchFamily="34" charset="0"/>
              </a:rPr>
              <a:t>Budget Amendments Resulting in </a:t>
            </a:r>
            <a:br>
              <a:rPr lang="en-US" sz="2400" b="1" dirty="0">
                <a:solidFill>
                  <a:schemeClr val="accent1">
                    <a:lumMod val="75000"/>
                  </a:schemeClr>
                </a:solidFill>
                <a:latin typeface="Arial" panose="020B0604020202020204" pitchFamily="34" charset="0"/>
                <a:cs typeface="Arial" panose="020B0604020202020204" pitchFamily="34" charset="0"/>
              </a:rPr>
            </a:br>
            <a:r>
              <a:rPr lang="en-US" sz="2400" b="1" dirty="0">
                <a:solidFill>
                  <a:schemeClr val="accent1">
                    <a:lumMod val="75000"/>
                  </a:schemeClr>
                </a:solidFill>
                <a:latin typeface="Arial" panose="020B0604020202020204" pitchFamily="34" charset="0"/>
                <a:cs typeface="Arial" panose="020B0604020202020204" pitchFamily="34" charset="0"/>
              </a:rPr>
              <a:t>New or Increased </a:t>
            </a:r>
            <a:r>
              <a:rPr lang="en-US" sz="2400" b="1" i="1" dirty="0">
                <a:solidFill>
                  <a:schemeClr val="accent1">
                    <a:lumMod val="75000"/>
                  </a:schemeClr>
                </a:solidFill>
                <a:latin typeface="Arial" panose="020B0604020202020204" pitchFamily="34" charset="0"/>
                <a:cs typeface="Arial" panose="020B0604020202020204" pitchFamily="34" charset="0"/>
              </a:rPr>
              <a:t>Medicaid </a:t>
            </a:r>
            <a:r>
              <a:rPr lang="en-US" sz="2400" b="1" dirty="0">
                <a:solidFill>
                  <a:schemeClr val="accent1">
                    <a:lumMod val="75000"/>
                  </a:schemeClr>
                </a:solidFill>
                <a:latin typeface="Arial" panose="020B0604020202020204" pitchFamily="34" charset="0"/>
                <a:cs typeface="Arial" panose="020B0604020202020204" pitchFamily="34" charset="0"/>
              </a:rPr>
              <a:t>Funding</a:t>
            </a:r>
            <a:endParaRPr lang="en-US" sz="2400" b="1" i="1" dirty="0">
              <a:solidFill>
                <a:schemeClr val="accent1">
                  <a:lumMod val="75000"/>
                </a:schemeClr>
              </a:solidFill>
              <a:latin typeface="Arial" panose="020B0604020202020204" pitchFamily="34" charset="0"/>
              <a:cs typeface="Arial" panose="020B0604020202020204" pitchFamily="34" charset="0"/>
            </a:endParaRPr>
          </a:p>
        </p:txBody>
      </p:sp>
      <p:sp>
        <p:nvSpPr>
          <p:cNvPr id="3" name="Text Placeholder 2">
            <a:extLst>
              <a:ext uri="{FF2B5EF4-FFF2-40B4-BE49-F238E27FC236}">
                <a16:creationId xmlns:a16="http://schemas.microsoft.com/office/drawing/2014/main" id="{CA3E43D9-C08C-4B32-8769-E9F682AEC74D}"/>
              </a:ext>
            </a:extLst>
          </p:cNvPr>
          <p:cNvSpPr>
            <a:spLocks noGrp="1"/>
          </p:cNvSpPr>
          <p:nvPr>
            <p:ph type="body" idx="1"/>
          </p:nvPr>
        </p:nvSpPr>
        <p:spPr/>
        <p:txBody>
          <a:bodyPr/>
          <a:lstStyle/>
          <a:p>
            <a:pPr marL="234950" indent="-120650">
              <a:buClr>
                <a:schemeClr val="accent1">
                  <a:lumMod val="50000"/>
                </a:schemeClr>
              </a:buClr>
            </a:pPr>
            <a:r>
              <a:rPr lang="en-US" sz="2000" dirty="0">
                <a:solidFill>
                  <a:schemeClr val="accent1">
                    <a:lumMod val="50000"/>
                  </a:schemeClr>
                </a:solidFill>
                <a:latin typeface="Arial" panose="020B0604020202020204" pitchFamily="34" charset="0"/>
                <a:cs typeface="Arial" panose="020B0604020202020204" pitchFamily="34" charset="0"/>
              </a:rPr>
              <a:t>Eligibility systems</a:t>
            </a:r>
          </a:p>
          <a:p>
            <a:pPr marL="692150" lvl="1" indent="-120650">
              <a:buClr>
                <a:schemeClr val="accent1">
                  <a:lumMod val="50000"/>
                </a:schemeClr>
              </a:buClr>
            </a:pPr>
            <a:r>
              <a:rPr lang="en-US" sz="1600" dirty="0">
                <a:solidFill>
                  <a:schemeClr val="accent1">
                    <a:lumMod val="50000"/>
                  </a:schemeClr>
                </a:solidFill>
                <a:latin typeface="Arial" panose="020B0604020202020204" pitchFamily="34" charset="0"/>
                <a:cs typeface="Arial" panose="020B0604020202020204" pitchFamily="34" charset="0"/>
              </a:rPr>
              <a:t>Contract with a consultant to assess Virginia’s eligibility systems</a:t>
            </a:r>
          </a:p>
          <a:p>
            <a:pPr marL="692150" lvl="1" indent="-120650">
              <a:buClr>
                <a:schemeClr val="accent1">
                  <a:lumMod val="50000"/>
                </a:schemeClr>
              </a:buClr>
            </a:pPr>
            <a:r>
              <a:rPr lang="en-US" sz="1600" dirty="0">
                <a:solidFill>
                  <a:schemeClr val="accent1">
                    <a:lumMod val="50000"/>
                  </a:schemeClr>
                </a:solidFill>
                <a:latin typeface="Arial" panose="020B0604020202020204" pitchFamily="34" charset="0"/>
                <a:cs typeface="Arial" panose="020B0604020202020204" pitchFamily="34" charset="0"/>
              </a:rPr>
              <a:t>Contract with a vendor to handle mail related to Medicaid applications and notices</a:t>
            </a:r>
          </a:p>
          <a:p>
            <a:pPr marL="234950" indent="-120650">
              <a:buClr>
                <a:schemeClr val="accent1">
                  <a:lumMod val="50000"/>
                </a:schemeClr>
              </a:buClr>
            </a:pPr>
            <a:r>
              <a:rPr lang="en-US" sz="2000" dirty="0">
                <a:solidFill>
                  <a:schemeClr val="accent1">
                    <a:lumMod val="50000"/>
                  </a:schemeClr>
                </a:solidFill>
                <a:latin typeface="Arial" panose="020B0604020202020204" pitchFamily="34" charset="0"/>
                <a:cs typeface="Arial" panose="020B0604020202020204" pitchFamily="34" charset="0"/>
              </a:rPr>
              <a:t>Cost adjustments</a:t>
            </a:r>
          </a:p>
          <a:p>
            <a:pPr marL="692150" lvl="1" indent="-120650">
              <a:buClr>
                <a:schemeClr val="accent1">
                  <a:lumMod val="50000"/>
                </a:schemeClr>
              </a:buClr>
            </a:pPr>
            <a:r>
              <a:rPr lang="en-US" sz="1600" dirty="0">
                <a:solidFill>
                  <a:schemeClr val="accent1">
                    <a:lumMod val="50000"/>
                  </a:schemeClr>
                </a:solidFill>
                <a:latin typeface="Arial" panose="020B0604020202020204" pitchFamily="34" charset="0"/>
                <a:cs typeface="Arial" panose="020B0604020202020204" pitchFamily="34" charset="0"/>
              </a:rPr>
              <a:t>Due to higher than expected enrollment after the end of the Public Health Emergency (</a:t>
            </a:r>
            <a:r>
              <a:rPr lang="en-US" sz="1600" i="1" dirty="0">
                <a:solidFill>
                  <a:schemeClr val="accent1">
                    <a:lumMod val="50000"/>
                  </a:schemeClr>
                </a:solidFill>
                <a:latin typeface="Arial" panose="020B0604020202020204" pitchFamily="34" charset="0"/>
                <a:cs typeface="Arial" panose="020B0604020202020204" pitchFamily="34" charset="0"/>
              </a:rPr>
              <a:t>PHE</a:t>
            </a:r>
            <a:r>
              <a:rPr lang="en-US" sz="1600" dirty="0">
                <a:solidFill>
                  <a:schemeClr val="accent1">
                    <a:lumMod val="50000"/>
                  </a:schemeClr>
                </a:solidFill>
                <a:latin typeface="Arial" panose="020B0604020202020204" pitchFamily="34" charset="0"/>
                <a:cs typeface="Arial" panose="020B0604020202020204" pitchFamily="34" charset="0"/>
              </a:rPr>
              <a:t>)</a:t>
            </a:r>
          </a:p>
          <a:p>
            <a:pPr marL="692150" lvl="1" indent="-120650">
              <a:buClr>
                <a:schemeClr val="accent1">
                  <a:lumMod val="50000"/>
                </a:schemeClr>
              </a:buClr>
            </a:pPr>
            <a:r>
              <a:rPr lang="en-US" sz="1600" dirty="0">
                <a:solidFill>
                  <a:schemeClr val="accent1">
                    <a:lumMod val="50000"/>
                  </a:schemeClr>
                </a:solidFill>
                <a:latin typeface="Arial" panose="020B0604020202020204" pitchFamily="34" charset="0"/>
                <a:cs typeface="Arial" panose="020B0604020202020204" pitchFamily="34" charset="0"/>
              </a:rPr>
              <a:t>Utilization and inflation related to Medicaid/FAMIS programs for children</a:t>
            </a:r>
          </a:p>
          <a:p>
            <a:pPr marL="234950" indent="-120650">
              <a:buClr>
                <a:schemeClr val="accent1">
                  <a:lumMod val="50000"/>
                </a:schemeClr>
              </a:buClr>
            </a:pPr>
            <a:r>
              <a:rPr lang="en-US" sz="2000" dirty="0">
                <a:solidFill>
                  <a:schemeClr val="accent1">
                    <a:lumMod val="50000"/>
                  </a:schemeClr>
                </a:solidFill>
                <a:latin typeface="Arial" panose="020B0604020202020204" pitchFamily="34" charset="0"/>
                <a:cs typeface="Arial" panose="020B0604020202020204" pitchFamily="34" charset="0"/>
              </a:rPr>
              <a:t>Rate increases</a:t>
            </a:r>
          </a:p>
          <a:p>
            <a:pPr marL="692150" lvl="1" indent="-120650">
              <a:buClr>
                <a:schemeClr val="accent1">
                  <a:lumMod val="50000"/>
                </a:schemeClr>
              </a:buClr>
            </a:pPr>
            <a:r>
              <a:rPr lang="en-US" sz="1600" dirty="0">
                <a:solidFill>
                  <a:schemeClr val="accent1">
                    <a:lumMod val="50000"/>
                  </a:schemeClr>
                </a:solidFill>
                <a:latin typeface="Arial" panose="020B0604020202020204" pitchFamily="34" charset="0"/>
                <a:cs typeface="Arial" panose="020B0604020202020204" pitchFamily="34" charset="0"/>
              </a:rPr>
              <a:t>Psychiatric treatment facilities</a:t>
            </a:r>
          </a:p>
          <a:p>
            <a:pPr marL="692150" lvl="1" indent="-120650">
              <a:buClr>
                <a:schemeClr val="accent1">
                  <a:lumMod val="50000"/>
                </a:schemeClr>
              </a:buClr>
            </a:pPr>
            <a:r>
              <a:rPr lang="en-US" sz="1600" dirty="0">
                <a:solidFill>
                  <a:schemeClr val="accent1">
                    <a:lumMod val="50000"/>
                  </a:schemeClr>
                </a:solidFill>
                <a:latin typeface="Arial" panose="020B0604020202020204" pitchFamily="34" charset="0"/>
                <a:cs typeface="Arial" panose="020B0604020202020204" pitchFamily="34" charset="0"/>
              </a:rPr>
              <a:t>DD Waiver services</a:t>
            </a:r>
          </a:p>
          <a:p>
            <a:pPr marL="692150" lvl="1" indent="-120650">
              <a:buClr>
                <a:schemeClr val="accent1">
                  <a:lumMod val="50000"/>
                </a:schemeClr>
              </a:buClr>
            </a:pPr>
            <a:endParaRPr lang="en-US" sz="1600" dirty="0">
              <a:solidFill>
                <a:schemeClr val="accent1">
                  <a:lumMod val="50000"/>
                </a:schemeClr>
              </a:solidFill>
              <a:latin typeface="Arial" panose="020B0604020202020204" pitchFamily="34" charset="0"/>
              <a:cs typeface="Arial" panose="020B0604020202020204" pitchFamily="34" charset="0"/>
            </a:endParaRPr>
          </a:p>
          <a:p>
            <a:endParaRPr lang="en-US" dirty="0"/>
          </a:p>
        </p:txBody>
      </p:sp>
      <p:pic>
        <p:nvPicPr>
          <p:cNvPr id="4" name="Picture 3">
            <a:extLst>
              <a:ext uri="{FF2B5EF4-FFF2-40B4-BE49-F238E27FC236}">
                <a16:creationId xmlns:a16="http://schemas.microsoft.com/office/drawing/2014/main" id="{9492B4DC-3FEF-4F67-B7D4-116EA986B939}"/>
              </a:ext>
            </a:extLst>
          </p:cNvPr>
          <p:cNvPicPr>
            <a:picLocks noChangeAspect="1"/>
          </p:cNvPicPr>
          <p:nvPr/>
        </p:nvPicPr>
        <p:blipFill>
          <a:blip r:embed="rId4"/>
          <a:stretch>
            <a:fillRect/>
          </a:stretch>
        </p:blipFill>
        <p:spPr>
          <a:xfrm>
            <a:off x="8419001" y="4670045"/>
            <a:ext cx="597999" cy="398666"/>
          </a:xfrm>
          <a:prstGeom prst="rect">
            <a:avLst/>
          </a:prstGeom>
        </p:spPr>
      </p:pic>
    </p:spTree>
    <p:extLst>
      <p:ext uri="{BB962C8B-B14F-4D97-AF65-F5344CB8AC3E}">
        <p14:creationId xmlns:p14="http://schemas.microsoft.com/office/powerpoint/2010/main" val="27254554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a:stretch>
            <a:fillRect/>
          </a:stretch>
        </p:blipFill>
        <p:spPr>
          <a:xfrm>
            <a:off x="481464" y="691556"/>
            <a:ext cx="8169348" cy="12193"/>
          </a:xfrm>
          <a:prstGeom prst="rect">
            <a:avLst/>
          </a:prstGeom>
        </p:spPr>
      </p:pic>
      <p:sp>
        <p:nvSpPr>
          <p:cNvPr id="7" name="Title 6">
            <a:extLst>
              <a:ext uri="{FF2B5EF4-FFF2-40B4-BE49-F238E27FC236}">
                <a16:creationId xmlns:a16="http://schemas.microsoft.com/office/drawing/2014/main" id="{EC487C4F-05AA-4FE8-81A9-4AE28A3E3330}"/>
              </a:ext>
            </a:extLst>
          </p:cNvPr>
          <p:cNvSpPr>
            <a:spLocks noGrp="1"/>
          </p:cNvSpPr>
          <p:nvPr>
            <p:ph type="title"/>
          </p:nvPr>
        </p:nvSpPr>
        <p:spPr>
          <a:xfrm>
            <a:off x="451338" y="75698"/>
            <a:ext cx="8229600" cy="628051"/>
          </a:xfrm>
        </p:spPr>
        <p:txBody>
          <a:bodyPr/>
          <a:lstStyle/>
          <a:p>
            <a:r>
              <a:rPr lang="en-US" sz="2400" b="1" dirty="0">
                <a:solidFill>
                  <a:schemeClr val="accent1">
                    <a:lumMod val="75000"/>
                  </a:schemeClr>
                </a:solidFill>
                <a:latin typeface="Arial" panose="020B0604020202020204" pitchFamily="34" charset="0"/>
                <a:cs typeface="Arial" panose="020B0604020202020204" pitchFamily="34" charset="0"/>
              </a:rPr>
              <a:t>Budget Amendments Resulting in </a:t>
            </a:r>
            <a:r>
              <a:rPr lang="en-US" sz="2400" b="1" i="1" dirty="0">
                <a:solidFill>
                  <a:schemeClr val="accent1">
                    <a:lumMod val="75000"/>
                  </a:schemeClr>
                </a:solidFill>
                <a:latin typeface="Arial" panose="020B0604020202020204" pitchFamily="34" charset="0"/>
                <a:cs typeface="Arial" panose="020B0604020202020204" pitchFamily="34" charset="0"/>
              </a:rPr>
              <a:t>Studies</a:t>
            </a:r>
          </a:p>
        </p:txBody>
      </p:sp>
      <p:pic>
        <p:nvPicPr>
          <p:cNvPr id="4" name="Picture 3">
            <a:extLst>
              <a:ext uri="{FF2B5EF4-FFF2-40B4-BE49-F238E27FC236}">
                <a16:creationId xmlns:a16="http://schemas.microsoft.com/office/drawing/2014/main" id="{9492B4DC-3FEF-4F67-B7D4-116EA986B939}"/>
              </a:ext>
            </a:extLst>
          </p:cNvPr>
          <p:cNvPicPr>
            <a:picLocks noChangeAspect="1"/>
          </p:cNvPicPr>
          <p:nvPr/>
        </p:nvPicPr>
        <p:blipFill>
          <a:blip r:embed="rId4"/>
          <a:stretch>
            <a:fillRect/>
          </a:stretch>
        </p:blipFill>
        <p:spPr>
          <a:xfrm>
            <a:off x="8419001" y="4670045"/>
            <a:ext cx="597999" cy="398666"/>
          </a:xfrm>
          <a:prstGeom prst="rect">
            <a:avLst/>
          </a:prstGeom>
        </p:spPr>
      </p:pic>
      <p:graphicFrame>
        <p:nvGraphicFramePr>
          <p:cNvPr id="8" name="Table 7">
            <a:extLst>
              <a:ext uri="{FF2B5EF4-FFF2-40B4-BE49-F238E27FC236}">
                <a16:creationId xmlns:a16="http://schemas.microsoft.com/office/drawing/2014/main" id="{A5ED6A90-A767-42AA-AD67-8C9BC6A57140}"/>
              </a:ext>
            </a:extLst>
          </p:cNvPr>
          <p:cNvGraphicFramePr>
            <a:graphicFrameLocks noGrp="1"/>
          </p:cNvGraphicFramePr>
          <p:nvPr>
            <p:extLst>
              <p:ext uri="{D42A27DB-BD31-4B8C-83A1-F6EECF244321}">
                <p14:modId xmlns:p14="http://schemas.microsoft.com/office/powerpoint/2010/main" val="179134999"/>
              </p:ext>
            </p:extLst>
          </p:nvPr>
        </p:nvGraphicFramePr>
        <p:xfrm>
          <a:off x="293076" y="838000"/>
          <a:ext cx="8546123" cy="4114800"/>
        </p:xfrm>
        <a:graphic>
          <a:graphicData uri="http://schemas.openxmlformats.org/drawingml/2006/table">
            <a:tbl>
              <a:tblPr firstRow="1" bandRow="1">
                <a:tableStyleId>{88ADE376-5213-4446-9CAA-5B90A7A4032C}</a:tableStyleId>
              </a:tblPr>
              <a:tblGrid>
                <a:gridCol w="2426677">
                  <a:extLst>
                    <a:ext uri="{9D8B030D-6E8A-4147-A177-3AD203B41FA5}">
                      <a16:colId xmlns:a16="http://schemas.microsoft.com/office/drawing/2014/main" val="2307965221"/>
                    </a:ext>
                  </a:extLst>
                </a:gridCol>
                <a:gridCol w="6119446">
                  <a:extLst>
                    <a:ext uri="{9D8B030D-6E8A-4147-A177-3AD203B41FA5}">
                      <a16:colId xmlns:a16="http://schemas.microsoft.com/office/drawing/2014/main" val="2804258393"/>
                    </a:ext>
                  </a:extLst>
                </a:gridCol>
              </a:tblGrid>
              <a:tr h="1064380">
                <a:tc>
                  <a:txBody>
                    <a:bodyPr/>
                    <a:lstStyle/>
                    <a:p>
                      <a:r>
                        <a:rPr lang="en-US" sz="1400" b="0" i="0" u="none" strike="noStrike" cap="none" dirty="0">
                          <a:solidFill>
                            <a:schemeClr val="accent1">
                              <a:lumMod val="50000"/>
                            </a:schemeClr>
                          </a:solidFill>
                          <a:effectLst/>
                          <a:latin typeface="Arial"/>
                          <a:ea typeface="Arial"/>
                          <a:cs typeface="Arial"/>
                          <a:sym typeface="Arial"/>
                        </a:rPr>
                        <a:t>SHHR</a:t>
                      </a:r>
                    </a:p>
                    <a:p>
                      <a:endParaRPr lang="en-US" sz="1200" b="1" i="0" u="none" strike="noStrike" cap="none" dirty="0">
                        <a:solidFill>
                          <a:srgbClr val="C00000"/>
                        </a:solidFill>
                        <a:effectLst/>
                        <a:latin typeface="Arial"/>
                        <a:ea typeface="Arial"/>
                        <a:cs typeface="Arial"/>
                        <a:sym typeface="Arial"/>
                      </a:endParaRPr>
                    </a:p>
                    <a:p>
                      <a:r>
                        <a:rPr lang="en-US" sz="1200" b="1" i="0" u="none" strike="noStrike" cap="none" dirty="0">
                          <a:solidFill>
                            <a:srgbClr val="C00000"/>
                          </a:solidFill>
                          <a:effectLst/>
                          <a:latin typeface="Arial"/>
                          <a:ea typeface="Arial"/>
                          <a:cs typeface="Arial"/>
                          <a:sym typeface="Arial"/>
                        </a:rPr>
                        <a:t>Report due</a:t>
                      </a:r>
                      <a:r>
                        <a:rPr lang="en-US" sz="1200" b="0" i="0" u="none" strike="noStrike" cap="none" dirty="0">
                          <a:solidFill>
                            <a:srgbClr val="C00000"/>
                          </a:solidFill>
                          <a:effectLst/>
                          <a:latin typeface="Arial"/>
                          <a:ea typeface="Arial"/>
                          <a:cs typeface="Arial"/>
                          <a:sym typeface="Arial"/>
                        </a:rPr>
                        <a:t> </a:t>
                      </a:r>
                      <a:r>
                        <a:rPr lang="en-US" sz="1200" b="0" i="0" u="none" strike="noStrike" cap="none" dirty="0">
                          <a:solidFill>
                            <a:schemeClr val="accent1">
                              <a:lumMod val="50000"/>
                            </a:schemeClr>
                          </a:solidFill>
                          <a:effectLst/>
                          <a:latin typeface="Arial"/>
                          <a:ea typeface="Arial"/>
                          <a:cs typeface="Arial"/>
                          <a:sym typeface="Arial"/>
                        </a:rPr>
                        <a:t>September 1, 2024</a:t>
                      </a:r>
                      <a:endParaRPr lang="en-US" sz="1200" dirty="0">
                        <a:solidFill>
                          <a:schemeClr val="accent1">
                            <a:lumMod val="50000"/>
                          </a:schemeClr>
                        </a:solidFill>
                      </a:endParaRPr>
                    </a:p>
                  </a:txBody>
                  <a:tcPr/>
                </a:tc>
                <a:tc>
                  <a:txBody>
                    <a:bodyPr/>
                    <a:lstStyle/>
                    <a:p>
                      <a:r>
                        <a:rPr lang="en-US" sz="1400" dirty="0">
                          <a:solidFill>
                            <a:schemeClr val="accent1">
                              <a:lumMod val="50000"/>
                            </a:schemeClr>
                          </a:solidFill>
                        </a:rPr>
                        <a:t>C</a:t>
                      </a:r>
                      <a:r>
                        <a:rPr lang="en-US" sz="1400" b="0" i="0" u="none" strike="noStrike" cap="none" dirty="0">
                          <a:solidFill>
                            <a:schemeClr val="accent1">
                              <a:lumMod val="50000"/>
                            </a:schemeClr>
                          </a:solidFill>
                          <a:effectLst/>
                          <a:latin typeface="Arial"/>
                          <a:ea typeface="Arial"/>
                          <a:cs typeface="Arial"/>
                          <a:sym typeface="Arial"/>
                        </a:rPr>
                        <a:t>reate an inventory of call centers operated or contracted by agencies, including contracted Medicaid MCOs, in the HHR Secretariat, to include call center purpose; annual contract amount and agency fund sources used to pay the contract; contract terms and expiration dates; identification of any duplication across call centers; and recommendations for potential consolidation.</a:t>
                      </a:r>
                      <a:endParaRPr lang="en-US" sz="1400" dirty="0">
                        <a:solidFill>
                          <a:schemeClr val="accent1">
                            <a:lumMod val="50000"/>
                          </a:schemeClr>
                        </a:solidFill>
                      </a:endParaRPr>
                    </a:p>
                  </a:txBody>
                  <a:tcPr/>
                </a:tc>
                <a:extLst>
                  <a:ext uri="{0D108BD9-81ED-4DB2-BD59-A6C34878D82A}">
                    <a16:rowId xmlns:a16="http://schemas.microsoft.com/office/drawing/2014/main" val="1850037711"/>
                  </a:ext>
                </a:extLst>
              </a:tr>
              <a:tr h="677333">
                <a:tc>
                  <a:txBody>
                    <a:bodyPr/>
                    <a:lstStyle/>
                    <a:p>
                      <a:r>
                        <a:rPr lang="en-US" sz="1400" b="0" i="0" u="none" strike="noStrike" cap="none" dirty="0">
                          <a:solidFill>
                            <a:schemeClr val="accent1">
                              <a:lumMod val="50000"/>
                            </a:schemeClr>
                          </a:solidFill>
                          <a:effectLst/>
                          <a:latin typeface="Arial"/>
                          <a:ea typeface="Arial"/>
                          <a:cs typeface="Arial"/>
                          <a:sym typeface="Arial"/>
                        </a:rPr>
                        <a:t>SHHR</a:t>
                      </a:r>
                    </a:p>
                    <a:p>
                      <a:endParaRPr lang="en-US" sz="1200" b="1" i="0" u="none" strike="noStrike" cap="none" dirty="0">
                        <a:solidFill>
                          <a:srgbClr val="C00000"/>
                        </a:solidFill>
                        <a:effectLst/>
                        <a:latin typeface="Arial"/>
                        <a:ea typeface="Arial"/>
                        <a:cs typeface="Arial"/>
                        <a:sym typeface="Arial"/>
                      </a:endParaRPr>
                    </a:p>
                    <a:p>
                      <a:r>
                        <a:rPr lang="en-US" sz="1200" b="1" i="0" u="none" strike="noStrike" cap="none" dirty="0">
                          <a:solidFill>
                            <a:srgbClr val="C00000"/>
                          </a:solidFill>
                          <a:effectLst/>
                          <a:latin typeface="Arial"/>
                          <a:ea typeface="Arial"/>
                          <a:cs typeface="Arial"/>
                          <a:sym typeface="Arial"/>
                        </a:rPr>
                        <a:t>Report due</a:t>
                      </a:r>
                      <a:r>
                        <a:rPr lang="en-US" sz="1200" b="0" i="0" u="none" strike="noStrike" cap="none" dirty="0">
                          <a:solidFill>
                            <a:srgbClr val="C00000"/>
                          </a:solidFill>
                          <a:effectLst/>
                          <a:latin typeface="Arial"/>
                          <a:ea typeface="Arial"/>
                          <a:cs typeface="Arial"/>
                          <a:sym typeface="Arial"/>
                        </a:rPr>
                        <a:t> </a:t>
                      </a:r>
                      <a:r>
                        <a:rPr lang="en-US" sz="1200" b="0" i="0" u="none" strike="noStrike" cap="none" dirty="0">
                          <a:solidFill>
                            <a:schemeClr val="accent1">
                              <a:lumMod val="50000"/>
                            </a:schemeClr>
                          </a:solidFill>
                          <a:effectLst/>
                          <a:latin typeface="Arial"/>
                          <a:ea typeface="Arial"/>
                          <a:cs typeface="Arial"/>
                          <a:sym typeface="Arial"/>
                        </a:rPr>
                        <a:t>December 1, 2024</a:t>
                      </a:r>
                      <a:endParaRPr lang="en-US" sz="1200" dirty="0">
                        <a:solidFill>
                          <a:schemeClr val="accent1">
                            <a:lumMod val="50000"/>
                          </a:schemeClr>
                        </a:solidFill>
                      </a:endParaRPr>
                    </a:p>
                  </a:txBody>
                  <a:tcPr/>
                </a:tc>
                <a:tc>
                  <a:txBody>
                    <a:bodyPr/>
                    <a:lstStyle/>
                    <a:p>
                      <a:r>
                        <a:rPr lang="en-US" sz="1400" b="0" i="0" u="none" strike="noStrike" cap="none" dirty="0">
                          <a:solidFill>
                            <a:schemeClr val="accent1">
                              <a:lumMod val="50000"/>
                            </a:schemeClr>
                          </a:solidFill>
                          <a:effectLst/>
                          <a:latin typeface="Arial"/>
                          <a:ea typeface="Arial"/>
                          <a:cs typeface="Arial"/>
                          <a:sym typeface="Arial"/>
                        </a:rPr>
                        <a:t>Prepare a plan detailing how funds appropriated during the 2023 and 2024 Sessions of the General Assembly resulted/will result in expanding </a:t>
                      </a:r>
                      <a:r>
                        <a:rPr lang="en-US" sz="1400" b="0" i="0" u="none" strike="noStrike" cap="none">
                          <a:solidFill>
                            <a:schemeClr val="accent1">
                              <a:lumMod val="50000"/>
                            </a:schemeClr>
                          </a:solidFill>
                          <a:effectLst/>
                          <a:latin typeface="Arial"/>
                          <a:ea typeface="Arial"/>
                          <a:cs typeface="Arial"/>
                          <a:sym typeface="Arial"/>
                        </a:rPr>
                        <a:t>and modernizing </a:t>
                      </a:r>
                      <a:r>
                        <a:rPr lang="en-US" sz="1400" b="0" i="0" u="none" strike="noStrike" cap="none" dirty="0">
                          <a:solidFill>
                            <a:schemeClr val="accent1">
                              <a:lumMod val="50000"/>
                            </a:schemeClr>
                          </a:solidFill>
                          <a:effectLst/>
                          <a:latin typeface="Arial"/>
                          <a:ea typeface="Arial"/>
                          <a:cs typeface="Arial"/>
                          <a:sym typeface="Arial"/>
                        </a:rPr>
                        <a:t>Virginia’s comprehensive crisis services system.</a:t>
                      </a:r>
                      <a:endParaRPr lang="en-US" sz="1400" dirty="0">
                        <a:solidFill>
                          <a:schemeClr val="accent1">
                            <a:lumMod val="50000"/>
                          </a:schemeClr>
                        </a:solidFill>
                      </a:endParaRPr>
                    </a:p>
                  </a:txBody>
                  <a:tcPr/>
                </a:tc>
                <a:extLst>
                  <a:ext uri="{0D108BD9-81ED-4DB2-BD59-A6C34878D82A}">
                    <a16:rowId xmlns:a16="http://schemas.microsoft.com/office/drawing/2014/main" val="601298655"/>
                  </a:ext>
                </a:extLst>
              </a:tr>
              <a:tr h="1838474">
                <a:tc>
                  <a:txBody>
                    <a:bodyPr/>
                    <a:lstStyle/>
                    <a:p>
                      <a:r>
                        <a:rPr lang="en-US" sz="1400" b="0" i="0" u="none" strike="noStrike" cap="none" dirty="0">
                          <a:solidFill>
                            <a:schemeClr val="accent1">
                              <a:lumMod val="50000"/>
                            </a:schemeClr>
                          </a:solidFill>
                          <a:effectLst/>
                          <a:latin typeface="Arial"/>
                          <a:ea typeface="Arial"/>
                          <a:cs typeface="Arial"/>
                          <a:sym typeface="Arial"/>
                        </a:rPr>
                        <a:t>Virginia Supreme Court</a:t>
                      </a:r>
                    </a:p>
                    <a:p>
                      <a:endParaRPr lang="en-US" sz="1200" b="1" i="0" u="none" strike="noStrike" cap="none" dirty="0">
                        <a:solidFill>
                          <a:srgbClr val="C00000"/>
                        </a:solidFill>
                        <a:effectLst/>
                        <a:latin typeface="Arial"/>
                        <a:ea typeface="Arial"/>
                        <a:cs typeface="Arial"/>
                        <a:sym typeface="Arial"/>
                      </a:endParaRPr>
                    </a:p>
                    <a:p>
                      <a:r>
                        <a:rPr lang="en-US" sz="1200" b="1" i="0" u="none" strike="noStrike" cap="none" dirty="0">
                          <a:solidFill>
                            <a:srgbClr val="C00000"/>
                          </a:solidFill>
                          <a:effectLst/>
                          <a:latin typeface="Arial"/>
                          <a:ea typeface="Arial"/>
                          <a:cs typeface="Arial"/>
                          <a:sym typeface="Arial"/>
                        </a:rPr>
                        <a:t>Report due</a:t>
                      </a:r>
                      <a:r>
                        <a:rPr lang="en-US" sz="1200" b="0" i="0" u="none" strike="noStrike" cap="none" dirty="0">
                          <a:solidFill>
                            <a:srgbClr val="C00000"/>
                          </a:solidFill>
                          <a:effectLst/>
                          <a:latin typeface="Arial"/>
                          <a:ea typeface="Arial"/>
                          <a:cs typeface="Arial"/>
                          <a:sym typeface="Arial"/>
                        </a:rPr>
                        <a:t> </a:t>
                      </a:r>
                      <a:r>
                        <a:rPr lang="en-US" sz="1200" b="0" i="0" u="none" strike="noStrike" cap="none" dirty="0">
                          <a:solidFill>
                            <a:schemeClr val="accent1">
                              <a:lumMod val="50000"/>
                            </a:schemeClr>
                          </a:solidFill>
                          <a:effectLst/>
                          <a:latin typeface="Arial"/>
                          <a:ea typeface="Arial"/>
                          <a:cs typeface="Arial"/>
                          <a:sym typeface="Arial"/>
                        </a:rPr>
                        <a:t>November 1, 2024</a:t>
                      </a:r>
                      <a:endParaRPr lang="en-US" sz="1200" dirty="0">
                        <a:solidFill>
                          <a:schemeClr val="accent1">
                            <a:lumMod val="50000"/>
                          </a:schemeClr>
                        </a:solidFill>
                      </a:endParaRPr>
                    </a:p>
                  </a:txBody>
                  <a:tcPr/>
                </a:tc>
                <a:tc>
                  <a:txBody>
                    <a:bodyPr/>
                    <a:lstStyle/>
                    <a:p>
                      <a:r>
                        <a:rPr lang="en-US" sz="1400" dirty="0">
                          <a:solidFill>
                            <a:schemeClr val="accent1">
                              <a:lumMod val="50000"/>
                            </a:schemeClr>
                          </a:solidFill>
                        </a:rPr>
                        <a:t>C</a:t>
                      </a:r>
                      <a:r>
                        <a:rPr lang="en-US" sz="1400" b="0" i="0" u="none" strike="noStrike" cap="none" dirty="0">
                          <a:solidFill>
                            <a:schemeClr val="accent1">
                              <a:lumMod val="50000"/>
                            </a:schemeClr>
                          </a:solidFill>
                          <a:effectLst/>
                          <a:latin typeface="Arial"/>
                          <a:ea typeface="Arial"/>
                          <a:cs typeface="Arial"/>
                          <a:sym typeface="Arial"/>
                        </a:rPr>
                        <a:t>ontract with the National Center for State Courts (</a:t>
                      </a:r>
                      <a:r>
                        <a:rPr lang="en-US" sz="1400" b="0" i="1" u="none" strike="noStrike" cap="none" dirty="0">
                          <a:solidFill>
                            <a:schemeClr val="accent1">
                              <a:lumMod val="50000"/>
                            </a:schemeClr>
                          </a:solidFill>
                          <a:effectLst/>
                          <a:latin typeface="Arial"/>
                          <a:ea typeface="Arial"/>
                          <a:cs typeface="Arial"/>
                          <a:sym typeface="Arial"/>
                        </a:rPr>
                        <a:t>NCSC</a:t>
                      </a:r>
                      <a:r>
                        <a:rPr lang="en-US" sz="1400" b="0" i="0" u="none" strike="noStrike" cap="none" dirty="0">
                          <a:solidFill>
                            <a:schemeClr val="accent1">
                              <a:lumMod val="50000"/>
                            </a:schemeClr>
                          </a:solidFill>
                          <a:effectLst/>
                          <a:latin typeface="Arial"/>
                          <a:ea typeface="Arial"/>
                          <a:cs typeface="Arial"/>
                          <a:sym typeface="Arial"/>
                        </a:rPr>
                        <a:t>) and collaborate with DBHDS to study existing statewide jail diversion programs and initiatives for individuals with a serious mental illness (</a:t>
                      </a:r>
                      <a:r>
                        <a:rPr lang="en-US" sz="1400" b="0" i="1" u="none" strike="noStrike" cap="none" dirty="0">
                          <a:solidFill>
                            <a:schemeClr val="accent1">
                              <a:lumMod val="50000"/>
                            </a:schemeClr>
                          </a:solidFill>
                          <a:effectLst/>
                          <a:latin typeface="Arial"/>
                          <a:ea typeface="Arial"/>
                          <a:cs typeface="Arial"/>
                          <a:sym typeface="Arial"/>
                        </a:rPr>
                        <a:t>SMI</a:t>
                      </a:r>
                      <a:r>
                        <a:rPr lang="en-US" sz="1400" b="0" i="0" u="none" strike="noStrike" cap="none" dirty="0">
                          <a:solidFill>
                            <a:schemeClr val="accent1">
                              <a:lumMod val="50000"/>
                            </a:schemeClr>
                          </a:solidFill>
                          <a:effectLst/>
                          <a:latin typeface="Arial"/>
                          <a:ea typeface="Arial"/>
                          <a:cs typeface="Arial"/>
                          <a:sym typeface="Arial"/>
                        </a:rPr>
                        <a:t>) in Virginia and other states, and the feasibility of implementing an expedited diversion to court-ordered treatment (</a:t>
                      </a:r>
                      <a:r>
                        <a:rPr lang="en-US" sz="1400" b="0" i="1" u="none" strike="noStrike" cap="none" dirty="0">
                          <a:solidFill>
                            <a:schemeClr val="accent1">
                              <a:lumMod val="50000"/>
                            </a:schemeClr>
                          </a:solidFill>
                          <a:effectLst/>
                          <a:latin typeface="Arial"/>
                          <a:ea typeface="Arial"/>
                          <a:cs typeface="Arial"/>
                          <a:sym typeface="Arial"/>
                        </a:rPr>
                        <a:t>EDCOT</a:t>
                      </a:r>
                      <a:r>
                        <a:rPr lang="en-US" sz="1400" b="0" i="0" u="none" strike="noStrike" cap="none" dirty="0">
                          <a:solidFill>
                            <a:schemeClr val="accent1">
                              <a:lumMod val="50000"/>
                            </a:schemeClr>
                          </a:solidFill>
                          <a:effectLst/>
                          <a:latin typeface="Arial"/>
                          <a:ea typeface="Arial"/>
                          <a:cs typeface="Arial"/>
                          <a:sym typeface="Arial"/>
                        </a:rPr>
                        <a:t>) process to divert individuals with an SMI to court-supervised MH treatment. OES and DBHDS shall provide ample opportunities for meaningful collaboration and cooperation with stakeholders impacted by the potential implementation of an EDCOT process and changes to diversion programs in Virginia. </a:t>
                      </a:r>
                      <a:endParaRPr lang="en-US" sz="1400" dirty="0">
                        <a:solidFill>
                          <a:schemeClr val="accent1">
                            <a:lumMod val="50000"/>
                          </a:schemeClr>
                        </a:solidFill>
                      </a:endParaRPr>
                    </a:p>
                  </a:txBody>
                  <a:tcPr/>
                </a:tc>
                <a:extLst>
                  <a:ext uri="{0D108BD9-81ED-4DB2-BD59-A6C34878D82A}">
                    <a16:rowId xmlns:a16="http://schemas.microsoft.com/office/drawing/2014/main" val="2428604031"/>
                  </a:ext>
                </a:extLst>
              </a:tr>
            </a:tbl>
          </a:graphicData>
        </a:graphic>
      </p:graphicFrame>
    </p:spTree>
    <p:extLst>
      <p:ext uri="{BB962C8B-B14F-4D97-AF65-F5344CB8AC3E}">
        <p14:creationId xmlns:p14="http://schemas.microsoft.com/office/powerpoint/2010/main" val="37967691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7642CEAA-7DEF-4253-9984-F19ED1573A19}"/>
              </a:ext>
            </a:extLst>
          </p:cNvPr>
          <p:cNvPicPr>
            <a:picLocks noChangeAspect="1"/>
          </p:cNvPicPr>
          <p:nvPr/>
        </p:nvPicPr>
        <p:blipFill>
          <a:blip r:embed="rId3"/>
          <a:stretch>
            <a:fillRect/>
          </a:stretch>
        </p:blipFill>
        <p:spPr>
          <a:xfrm>
            <a:off x="8321008" y="4577809"/>
            <a:ext cx="731583" cy="487722"/>
          </a:xfrm>
          <a:prstGeom prst="rect">
            <a:avLst/>
          </a:prstGeom>
        </p:spPr>
      </p:pic>
      <p:sp>
        <p:nvSpPr>
          <p:cNvPr id="9" name="TextBox 8">
            <a:extLst>
              <a:ext uri="{FF2B5EF4-FFF2-40B4-BE49-F238E27FC236}">
                <a16:creationId xmlns:a16="http://schemas.microsoft.com/office/drawing/2014/main" id="{1C079EA5-C574-4477-9F5E-02ED327468B9}"/>
              </a:ext>
            </a:extLst>
          </p:cNvPr>
          <p:cNvSpPr txBox="1"/>
          <p:nvPr/>
        </p:nvSpPr>
        <p:spPr>
          <a:xfrm>
            <a:off x="2849413" y="1940845"/>
            <a:ext cx="3445174" cy="1446550"/>
          </a:xfrm>
          <a:prstGeom prst="rect">
            <a:avLst/>
          </a:prstGeom>
          <a:noFill/>
        </p:spPr>
        <p:txBody>
          <a:bodyPr wrap="none" rtlCol="0">
            <a:spAutoFit/>
          </a:bodyPr>
          <a:lstStyle/>
          <a:p>
            <a:pPr algn="ctr"/>
            <a:r>
              <a:rPr lang="en-US" sz="4400" b="1" dirty="0">
                <a:solidFill>
                  <a:schemeClr val="accent1">
                    <a:lumMod val="75000"/>
                  </a:schemeClr>
                </a:solidFill>
              </a:rPr>
              <a:t>Questions?</a:t>
            </a:r>
          </a:p>
          <a:p>
            <a:pPr algn="ctr"/>
            <a:r>
              <a:rPr lang="en-US" sz="4400" b="1" dirty="0">
                <a:solidFill>
                  <a:schemeClr val="accent1">
                    <a:lumMod val="75000"/>
                  </a:schemeClr>
                </a:solidFill>
              </a:rPr>
              <a:t>Comments?</a:t>
            </a:r>
          </a:p>
        </p:txBody>
      </p:sp>
    </p:spTree>
    <p:extLst>
      <p:ext uri="{BB962C8B-B14F-4D97-AF65-F5344CB8AC3E}">
        <p14:creationId xmlns:p14="http://schemas.microsoft.com/office/powerpoint/2010/main" val="16635146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7642CEAA-7DEF-4253-9984-F19ED1573A19}"/>
              </a:ext>
            </a:extLst>
          </p:cNvPr>
          <p:cNvPicPr>
            <a:picLocks noChangeAspect="1"/>
          </p:cNvPicPr>
          <p:nvPr/>
        </p:nvPicPr>
        <p:blipFill>
          <a:blip r:embed="rId3"/>
          <a:stretch>
            <a:fillRect/>
          </a:stretch>
        </p:blipFill>
        <p:spPr>
          <a:xfrm>
            <a:off x="8321008" y="4577809"/>
            <a:ext cx="731583" cy="487722"/>
          </a:xfrm>
          <a:prstGeom prst="rect">
            <a:avLst/>
          </a:prstGeom>
        </p:spPr>
      </p:pic>
      <p:sp>
        <p:nvSpPr>
          <p:cNvPr id="9" name="TextBox 8">
            <a:extLst>
              <a:ext uri="{FF2B5EF4-FFF2-40B4-BE49-F238E27FC236}">
                <a16:creationId xmlns:a16="http://schemas.microsoft.com/office/drawing/2014/main" id="{1C079EA5-C574-4477-9F5E-02ED327468B9}"/>
              </a:ext>
            </a:extLst>
          </p:cNvPr>
          <p:cNvSpPr txBox="1"/>
          <p:nvPr/>
        </p:nvSpPr>
        <p:spPr>
          <a:xfrm>
            <a:off x="2703935" y="145911"/>
            <a:ext cx="3600666" cy="954107"/>
          </a:xfrm>
          <a:prstGeom prst="rect">
            <a:avLst/>
          </a:prstGeom>
          <a:noFill/>
        </p:spPr>
        <p:txBody>
          <a:bodyPr wrap="none" rtlCol="0">
            <a:spAutoFit/>
          </a:bodyPr>
          <a:lstStyle/>
          <a:p>
            <a:pPr algn="ctr"/>
            <a:r>
              <a:rPr lang="en-US" sz="2800" b="1" dirty="0">
                <a:solidFill>
                  <a:schemeClr val="accent1">
                    <a:lumMod val="75000"/>
                  </a:schemeClr>
                </a:solidFill>
              </a:rPr>
              <a:t>VHCF Staff </a:t>
            </a:r>
          </a:p>
          <a:p>
            <a:pPr algn="ctr"/>
            <a:r>
              <a:rPr lang="en-US" sz="2800" b="1" dirty="0">
                <a:solidFill>
                  <a:schemeClr val="accent1">
                    <a:lumMod val="75000"/>
                  </a:schemeClr>
                </a:solidFill>
              </a:rPr>
              <a:t>Contact Information</a:t>
            </a:r>
          </a:p>
        </p:txBody>
      </p:sp>
      <p:sp>
        <p:nvSpPr>
          <p:cNvPr id="4" name="TextBox 3">
            <a:extLst>
              <a:ext uri="{FF2B5EF4-FFF2-40B4-BE49-F238E27FC236}">
                <a16:creationId xmlns:a16="http://schemas.microsoft.com/office/drawing/2014/main" id="{44C9DF5A-4E79-498F-8CDD-17E6578BB530}"/>
              </a:ext>
            </a:extLst>
          </p:cNvPr>
          <p:cNvSpPr txBox="1"/>
          <p:nvPr/>
        </p:nvSpPr>
        <p:spPr>
          <a:xfrm>
            <a:off x="175072" y="2033350"/>
            <a:ext cx="2351926" cy="1323439"/>
          </a:xfrm>
          <a:prstGeom prst="rect">
            <a:avLst/>
          </a:prstGeom>
          <a:noFill/>
        </p:spPr>
        <p:txBody>
          <a:bodyPr wrap="none" rtlCol="0">
            <a:spAutoFit/>
          </a:bodyPr>
          <a:lstStyle/>
          <a:p>
            <a:r>
              <a:rPr lang="en-US" sz="2000" b="1" dirty="0">
                <a:solidFill>
                  <a:schemeClr val="accent1">
                    <a:lumMod val="75000"/>
                  </a:schemeClr>
                </a:solidFill>
              </a:rPr>
              <a:t>Andrea Lancaster</a:t>
            </a:r>
          </a:p>
          <a:p>
            <a:r>
              <a:rPr lang="en-US" sz="2000" i="1" dirty="0">
                <a:solidFill>
                  <a:schemeClr val="accent1">
                    <a:lumMod val="75000"/>
                  </a:schemeClr>
                </a:solidFill>
              </a:rPr>
              <a:t>Chief Program &amp; </a:t>
            </a:r>
          </a:p>
          <a:p>
            <a:r>
              <a:rPr lang="en-US" sz="2000" i="1" dirty="0">
                <a:solidFill>
                  <a:schemeClr val="accent1">
                    <a:lumMod val="75000"/>
                  </a:schemeClr>
                </a:solidFill>
              </a:rPr>
              <a:t>Impact Officer</a:t>
            </a:r>
          </a:p>
          <a:p>
            <a:r>
              <a:rPr lang="en-US" sz="2000" dirty="0">
                <a:solidFill>
                  <a:schemeClr val="accent1">
                    <a:lumMod val="75000"/>
                  </a:schemeClr>
                </a:solidFill>
              </a:rPr>
              <a:t>andrea@vhcf.org</a:t>
            </a:r>
          </a:p>
        </p:txBody>
      </p:sp>
      <p:sp>
        <p:nvSpPr>
          <p:cNvPr id="6" name="TextBox 5">
            <a:extLst>
              <a:ext uri="{FF2B5EF4-FFF2-40B4-BE49-F238E27FC236}">
                <a16:creationId xmlns:a16="http://schemas.microsoft.com/office/drawing/2014/main" id="{031FCA1A-7577-4902-9090-F18E279068C1}"/>
              </a:ext>
            </a:extLst>
          </p:cNvPr>
          <p:cNvSpPr txBox="1"/>
          <p:nvPr/>
        </p:nvSpPr>
        <p:spPr>
          <a:xfrm>
            <a:off x="3163438" y="2042444"/>
            <a:ext cx="2265364" cy="1015663"/>
          </a:xfrm>
          <a:prstGeom prst="rect">
            <a:avLst/>
          </a:prstGeom>
          <a:noFill/>
        </p:spPr>
        <p:txBody>
          <a:bodyPr wrap="none" rtlCol="0">
            <a:spAutoFit/>
          </a:bodyPr>
          <a:lstStyle/>
          <a:p>
            <a:r>
              <a:rPr lang="en-US" sz="2000" b="1" dirty="0">
                <a:solidFill>
                  <a:schemeClr val="accent1">
                    <a:lumMod val="75000"/>
                  </a:schemeClr>
                </a:solidFill>
              </a:rPr>
              <a:t>Deborah Oswalt</a:t>
            </a:r>
          </a:p>
          <a:p>
            <a:r>
              <a:rPr lang="en-US" sz="2000" i="1" dirty="0">
                <a:solidFill>
                  <a:schemeClr val="accent1">
                    <a:lumMod val="75000"/>
                  </a:schemeClr>
                </a:solidFill>
              </a:rPr>
              <a:t>Executive Director</a:t>
            </a:r>
          </a:p>
          <a:p>
            <a:r>
              <a:rPr lang="en-US" sz="2000" dirty="0">
                <a:solidFill>
                  <a:schemeClr val="accent1">
                    <a:lumMod val="75000"/>
                  </a:schemeClr>
                </a:solidFill>
              </a:rPr>
              <a:t>doswalt@vhcf.org</a:t>
            </a:r>
          </a:p>
        </p:txBody>
      </p:sp>
      <p:sp>
        <p:nvSpPr>
          <p:cNvPr id="7" name="TextBox 6">
            <a:extLst>
              <a:ext uri="{FF2B5EF4-FFF2-40B4-BE49-F238E27FC236}">
                <a16:creationId xmlns:a16="http://schemas.microsoft.com/office/drawing/2014/main" id="{3CF5D1E4-8B09-40E5-B891-9098FEC3CBAC}"/>
              </a:ext>
            </a:extLst>
          </p:cNvPr>
          <p:cNvSpPr txBox="1"/>
          <p:nvPr/>
        </p:nvSpPr>
        <p:spPr>
          <a:xfrm>
            <a:off x="6251517" y="2042444"/>
            <a:ext cx="2608406" cy="1323439"/>
          </a:xfrm>
          <a:prstGeom prst="rect">
            <a:avLst/>
          </a:prstGeom>
          <a:noFill/>
        </p:spPr>
        <p:txBody>
          <a:bodyPr wrap="none" rtlCol="0">
            <a:spAutoFit/>
          </a:bodyPr>
          <a:lstStyle/>
          <a:p>
            <a:r>
              <a:rPr lang="en-US" sz="2000" b="1" dirty="0">
                <a:solidFill>
                  <a:schemeClr val="accent1">
                    <a:lumMod val="75000"/>
                  </a:schemeClr>
                </a:solidFill>
              </a:rPr>
              <a:t>Denise Daly Konrad</a:t>
            </a:r>
          </a:p>
          <a:p>
            <a:r>
              <a:rPr lang="en-US" sz="2000" i="1" dirty="0">
                <a:solidFill>
                  <a:schemeClr val="accent1">
                    <a:lumMod val="75000"/>
                  </a:schemeClr>
                </a:solidFill>
              </a:rPr>
              <a:t>Director of Strategic </a:t>
            </a:r>
          </a:p>
          <a:p>
            <a:r>
              <a:rPr lang="en-US" sz="2000" i="1" dirty="0">
                <a:solidFill>
                  <a:schemeClr val="accent1">
                    <a:lumMod val="75000"/>
                  </a:schemeClr>
                </a:solidFill>
              </a:rPr>
              <a:t>Initiatives</a:t>
            </a:r>
          </a:p>
          <a:p>
            <a:r>
              <a:rPr lang="en-US" sz="2000" dirty="0">
                <a:solidFill>
                  <a:schemeClr val="accent1">
                    <a:lumMod val="75000"/>
                  </a:schemeClr>
                </a:solidFill>
              </a:rPr>
              <a:t>dkonrad@vhcf.org</a:t>
            </a:r>
          </a:p>
        </p:txBody>
      </p:sp>
    </p:spTree>
    <p:extLst>
      <p:ext uri="{BB962C8B-B14F-4D97-AF65-F5344CB8AC3E}">
        <p14:creationId xmlns:p14="http://schemas.microsoft.com/office/powerpoint/2010/main" val="1998614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612" y="77969"/>
            <a:ext cx="8912773" cy="491675"/>
          </a:xfrm>
        </p:spPr>
        <p:txBody>
          <a:bodyPr/>
          <a:lstStyle/>
          <a:p>
            <a:r>
              <a:rPr lang="en-US" sz="3200" b="1" dirty="0">
                <a:solidFill>
                  <a:schemeClr val="accent1">
                    <a:lumMod val="75000"/>
                  </a:schemeClr>
                </a:solidFill>
                <a:latin typeface="Arial" panose="020B0604020202020204" pitchFamily="34" charset="0"/>
                <a:cs typeface="Arial" panose="020B0604020202020204" pitchFamily="34" charset="0"/>
              </a:rPr>
              <a:t>Agenda </a:t>
            </a:r>
          </a:p>
        </p:txBody>
      </p:sp>
      <p:sp>
        <p:nvSpPr>
          <p:cNvPr id="3" name="Text Placeholder 2"/>
          <p:cNvSpPr>
            <a:spLocks noGrp="1"/>
          </p:cNvSpPr>
          <p:nvPr>
            <p:ph type="body" idx="1"/>
          </p:nvPr>
        </p:nvSpPr>
        <p:spPr>
          <a:xfrm>
            <a:off x="457200" y="796456"/>
            <a:ext cx="8229600" cy="2885108"/>
          </a:xfrm>
        </p:spPr>
        <p:txBody>
          <a:bodyPr/>
          <a:lstStyle/>
          <a:p>
            <a:pPr marL="114300" indent="0">
              <a:lnSpc>
                <a:spcPct val="90000"/>
              </a:lnSpc>
              <a:spcAft>
                <a:spcPts val="600"/>
              </a:spcAft>
              <a:buNone/>
            </a:pPr>
            <a:endParaRPr lang="en-US" sz="1800" b="1" dirty="0">
              <a:solidFill>
                <a:schemeClr val="accent1">
                  <a:lumMod val="75000"/>
                </a:schemeClr>
              </a:solidFill>
              <a:latin typeface="+mn-lt"/>
            </a:endParaRPr>
          </a:p>
          <a:p>
            <a:endParaRPr lang="en-US" sz="2200" dirty="0">
              <a:solidFill>
                <a:schemeClr val="accent1">
                  <a:lumMod val="75000"/>
                </a:schemeClr>
              </a:solidFill>
              <a:latin typeface="+mn-lt"/>
            </a:endParaRPr>
          </a:p>
        </p:txBody>
      </p:sp>
      <p:pic>
        <p:nvPicPr>
          <p:cNvPr id="4" name="Picture 3"/>
          <p:cNvPicPr>
            <a:picLocks noChangeAspect="1"/>
          </p:cNvPicPr>
          <p:nvPr/>
        </p:nvPicPr>
        <p:blipFill>
          <a:blip r:embed="rId3"/>
          <a:stretch>
            <a:fillRect/>
          </a:stretch>
        </p:blipFill>
        <p:spPr>
          <a:xfrm>
            <a:off x="490372" y="626623"/>
            <a:ext cx="8163252" cy="12193"/>
          </a:xfrm>
          <a:prstGeom prst="rect">
            <a:avLst/>
          </a:prstGeom>
        </p:spPr>
      </p:pic>
      <p:pic>
        <p:nvPicPr>
          <p:cNvPr id="5" name="Picture 4">
            <a:extLst>
              <a:ext uri="{FF2B5EF4-FFF2-40B4-BE49-F238E27FC236}">
                <a16:creationId xmlns:a16="http://schemas.microsoft.com/office/drawing/2014/main" id="{7642CEAA-7DEF-4253-9984-F19ED1573A19}"/>
              </a:ext>
            </a:extLst>
          </p:cNvPr>
          <p:cNvPicPr>
            <a:picLocks noChangeAspect="1"/>
          </p:cNvPicPr>
          <p:nvPr/>
        </p:nvPicPr>
        <p:blipFill>
          <a:blip r:embed="rId4"/>
          <a:stretch>
            <a:fillRect/>
          </a:stretch>
        </p:blipFill>
        <p:spPr>
          <a:xfrm>
            <a:off x="8321008" y="4577809"/>
            <a:ext cx="731583" cy="487722"/>
          </a:xfrm>
          <a:prstGeom prst="rect">
            <a:avLst/>
          </a:prstGeom>
        </p:spPr>
      </p:pic>
      <p:sp>
        <p:nvSpPr>
          <p:cNvPr id="6" name="TextBox 5">
            <a:extLst>
              <a:ext uri="{FF2B5EF4-FFF2-40B4-BE49-F238E27FC236}">
                <a16:creationId xmlns:a16="http://schemas.microsoft.com/office/drawing/2014/main" id="{2F6DDC44-31FE-4A3E-81A1-12826545241E}"/>
              </a:ext>
            </a:extLst>
          </p:cNvPr>
          <p:cNvSpPr txBox="1"/>
          <p:nvPr/>
        </p:nvSpPr>
        <p:spPr>
          <a:xfrm>
            <a:off x="490372" y="703467"/>
            <a:ext cx="7986888" cy="4216539"/>
          </a:xfrm>
          <a:prstGeom prst="rect">
            <a:avLst/>
          </a:prstGeom>
          <a:noFill/>
        </p:spPr>
        <p:txBody>
          <a:bodyPr wrap="square" rtlCol="0">
            <a:spAutoFit/>
          </a:bodyPr>
          <a:lstStyle/>
          <a:p>
            <a:pPr algn="ctr"/>
            <a:r>
              <a:rPr lang="en-US" sz="1600" b="1" dirty="0">
                <a:solidFill>
                  <a:schemeClr val="accent1">
                    <a:lumMod val="75000"/>
                  </a:schemeClr>
                </a:solidFill>
              </a:rPr>
              <a:t>Welcome!</a:t>
            </a:r>
          </a:p>
          <a:p>
            <a:pPr algn="ctr"/>
            <a:endParaRPr lang="en-US" dirty="0">
              <a:solidFill>
                <a:schemeClr val="accent1">
                  <a:lumMod val="75000"/>
                </a:schemeClr>
              </a:solidFill>
            </a:endParaRPr>
          </a:p>
          <a:p>
            <a:pPr algn="ctr"/>
            <a:r>
              <a:rPr lang="en-US" sz="1600" b="1" dirty="0">
                <a:solidFill>
                  <a:schemeClr val="accent1">
                    <a:lumMod val="75000"/>
                  </a:schemeClr>
                </a:solidFill>
              </a:rPr>
              <a:t>Highlights:  2024 General Assembly Session and 2024 Special Session I</a:t>
            </a:r>
          </a:p>
          <a:p>
            <a:pPr algn="ctr"/>
            <a:endParaRPr lang="en-US" dirty="0">
              <a:solidFill>
                <a:schemeClr val="accent1">
                  <a:lumMod val="75000"/>
                </a:schemeClr>
              </a:solidFill>
            </a:endParaRPr>
          </a:p>
          <a:p>
            <a:pPr algn="ctr"/>
            <a:r>
              <a:rPr lang="en-US" sz="1600" b="1" dirty="0">
                <a:solidFill>
                  <a:schemeClr val="accent1">
                    <a:lumMod val="75000"/>
                  </a:schemeClr>
                </a:solidFill>
              </a:rPr>
              <a:t>Key Behavioral Health (</a:t>
            </a:r>
            <a:r>
              <a:rPr lang="en-US" sz="1600" b="1" i="1" dirty="0">
                <a:solidFill>
                  <a:schemeClr val="accent1">
                    <a:lumMod val="75000"/>
                  </a:schemeClr>
                </a:solidFill>
              </a:rPr>
              <a:t>BH</a:t>
            </a:r>
            <a:r>
              <a:rPr lang="en-US" sz="1600" b="1" dirty="0">
                <a:solidFill>
                  <a:schemeClr val="accent1">
                    <a:lumMod val="75000"/>
                  </a:schemeClr>
                </a:solidFill>
              </a:rPr>
              <a:t>) Bills</a:t>
            </a:r>
          </a:p>
          <a:p>
            <a:pPr algn="ctr"/>
            <a:endParaRPr lang="en-US" dirty="0">
              <a:solidFill>
                <a:schemeClr val="accent1">
                  <a:lumMod val="75000"/>
                </a:schemeClr>
              </a:solidFill>
            </a:endParaRPr>
          </a:p>
          <a:p>
            <a:pPr algn="ctr"/>
            <a:r>
              <a:rPr lang="en-US" sz="1600" b="1" dirty="0">
                <a:solidFill>
                  <a:schemeClr val="accent1">
                    <a:lumMod val="75000"/>
                  </a:schemeClr>
                </a:solidFill>
              </a:rPr>
              <a:t>Key Behavioral Health Budget Amendments (</a:t>
            </a:r>
            <a:r>
              <a:rPr lang="en-US" sz="1600" b="1" i="1" dirty="0">
                <a:solidFill>
                  <a:schemeClr val="accent1">
                    <a:lumMod val="75000"/>
                  </a:schemeClr>
                </a:solidFill>
              </a:rPr>
              <a:t>BAs)</a:t>
            </a:r>
          </a:p>
          <a:p>
            <a:pPr algn="ctr"/>
            <a:endParaRPr lang="en-US" i="1" dirty="0">
              <a:solidFill>
                <a:schemeClr val="accent1">
                  <a:lumMod val="75000"/>
                </a:schemeClr>
              </a:solidFill>
            </a:endParaRPr>
          </a:p>
          <a:p>
            <a:pPr algn="ctr"/>
            <a:r>
              <a:rPr lang="en-US" sz="1600" b="1" dirty="0">
                <a:solidFill>
                  <a:schemeClr val="accent1">
                    <a:lumMod val="75000"/>
                  </a:schemeClr>
                </a:solidFill>
              </a:rPr>
              <a:t>Q&amp;A</a:t>
            </a:r>
          </a:p>
          <a:p>
            <a:pPr algn="ctr"/>
            <a:endParaRPr lang="en-US" dirty="0">
              <a:solidFill>
                <a:schemeClr val="accent1">
                  <a:lumMod val="75000"/>
                </a:schemeClr>
              </a:solidFill>
            </a:endParaRPr>
          </a:p>
          <a:p>
            <a:pPr algn="ctr"/>
            <a:r>
              <a:rPr lang="en-US" sz="1600" b="1" dirty="0">
                <a:solidFill>
                  <a:schemeClr val="accent1">
                    <a:lumMod val="75000"/>
                  </a:schemeClr>
                </a:solidFill>
              </a:rPr>
              <a:t>Safe Haven</a:t>
            </a:r>
          </a:p>
          <a:p>
            <a:pPr algn="ctr"/>
            <a:r>
              <a:rPr lang="en-US" i="1" dirty="0">
                <a:solidFill>
                  <a:schemeClr val="accent1">
                    <a:lumMod val="75000"/>
                  </a:schemeClr>
                </a:solidFill>
              </a:rPr>
              <a:t>Carolyn McCrea</a:t>
            </a:r>
          </a:p>
          <a:p>
            <a:pPr algn="ctr"/>
            <a:r>
              <a:rPr lang="en-US" dirty="0">
                <a:solidFill>
                  <a:schemeClr val="accent1">
                    <a:lumMod val="75000"/>
                  </a:schemeClr>
                </a:solidFill>
              </a:rPr>
              <a:t>Assistant Vice President of Programs</a:t>
            </a:r>
          </a:p>
          <a:p>
            <a:pPr algn="ctr"/>
            <a:r>
              <a:rPr lang="en-US" dirty="0">
                <a:solidFill>
                  <a:schemeClr val="accent1">
                    <a:lumMod val="75000"/>
                  </a:schemeClr>
                </a:solidFill>
              </a:rPr>
              <a:t>Medical Society of Virginia</a:t>
            </a:r>
          </a:p>
          <a:p>
            <a:pPr algn="ctr"/>
            <a:endParaRPr lang="en-US" dirty="0">
              <a:solidFill>
                <a:schemeClr val="accent1">
                  <a:lumMod val="75000"/>
                </a:schemeClr>
              </a:solidFill>
            </a:endParaRPr>
          </a:p>
          <a:p>
            <a:pPr algn="ctr"/>
            <a:r>
              <a:rPr lang="en-US" sz="1600" b="1" dirty="0">
                <a:solidFill>
                  <a:schemeClr val="accent1">
                    <a:lumMod val="75000"/>
                  </a:schemeClr>
                </a:solidFill>
              </a:rPr>
              <a:t>Q&amp;A</a:t>
            </a:r>
          </a:p>
          <a:p>
            <a:pPr algn="ctr"/>
            <a:endParaRPr lang="en-US" dirty="0">
              <a:solidFill>
                <a:schemeClr val="accent1">
                  <a:lumMod val="75000"/>
                </a:schemeClr>
              </a:solidFill>
            </a:endParaRPr>
          </a:p>
          <a:p>
            <a:pPr algn="ctr"/>
            <a:r>
              <a:rPr lang="en-US" sz="1600" b="1" dirty="0">
                <a:solidFill>
                  <a:schemeClr val="accent1">
                    <a:lumMod val="75000"/>
                  </a:schemeClr>
                </a:solidFill>
              </a:rPr>
              <a:t>Closing and Evaluation</a:t>
            </a:r>
            <a:endParaRPr lang="en-US" sz="1600" dirty="0">
              <a:solidFill>
                <a:schemeClr val="accent1">
                  <a:lumMod val="75000"/>
                </a:schemeClr>
              </a:solidFill>
            </a:endParaRPr>
          </a:p>
        </p:txBody>
      </p:sp>
    </p:spTree>
    <p:extLst>
      <p:ext uri="{BB962C8B-B14F-4D97-AF65-F5344CB8AC3E}">
        <p14:creationId xmlns:p14="http://schemas.microsoft.com/office/powerpoint/2010/main" val="18841081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3251" y="114625"/>
            <a:ext cx="8751147" cy="498449"/>
          </a:xfrm>
        </p:spPr>
        <p:txBody>
          <a:bodyPr/>
          <a:lstStyle/>
          <a:p>
            <a:r>
              <a:rPr lang="en-US" sz="2700" b="1" dirty="0">
                <a:solidFill>
                  <a:schemeClr val="accent1">
                    <a:lumMod val="75000"/>
                  </a:schemeClr>
                </a:solidFill>
                <a:latin typeface="+mj-lt"/>
              </a:rPr>
              <a:t>2024 GA Session &amp; 2024 Special Session I</a:t>
            </a:r>
          </a:p>
        </p:txBody>
      </p:sp>
      <p:pic>
        <p:nvPicPr>
          <p:cNvPr id="4" name="Picture 3"/>
          <p:cNvPicPr>
            <a:picLocks noChangeAspect="1"/>
          </p:cNvPicPr>
          <p:nvPr/>
        </p:nvPicPr>
        <p:blipFill>
          <a:blip r:embed="rId3"/>
          <a:stretch>
            <a:fillRect/>
          </a:stretch>
        </p:blipFill>
        <p:spPr>
          <a:xfrm>
            <a:off x="457199" y="600881"/>
            <a:ext cx="8163252" cy="12193"/>
          </a:xfrm>
          <a:prstGeom prst="rect">
            <a:avLst/>
          </a:prstGeom>
        </p:spPr>
      </p:pic>
      <p:pic>
        <p:nvPicPr>
          <p:cNvPr id="5" name="Picture 4">
            <a:extLst>
              <a:ext uri="{FF2B5EF4-FFF2-40B4-BE49-F238E27FC236}">
                <a16:creationId xmlns:a16="http://schemas.microsoft.com/office/drawing/2014/main" id="{503AD1AF-E0C4-460A-97A6-1D01745311CF}"/>
              </a:ext>
            </a:extLst>
          </p:cNvPr>
          <p:cNvPicPr>
            <a:picLocks noChangeAspect="1"/>
          </p:cNvPicPr>
          <p:nvPr/>
        </p:nvPicPr>
        <p:blipFill>
          <a:blip r:embed="rId4"/>
          <a:stretch>
            <a:fillRect/>
          </a:stretch>
        </p:blipFill>
        <p:spPr>
          <a:xfrm>
            <a:off x="8254659" y="4542619"/>
            <a:ext cx="731583" cy="487722"/>
          </a:xfrm>
          <a:prstGeom prst="rect">
            <a:avLst/>
          </a:prstGeom>
        </p:spPr>
      </p:pic>
      <p:graphicFrame>
        <p:nvGraphicFramePr>
          <p:cNvPr id="6" name="Table 5">
            <a:extLst>
              <a:ext uri="{FF2B5EF4-FFF2-40B4-BE49-F238E27FC236}">
                <a16:creationId xmlns:a16="http://schemas.microsoft.com/office/drawing/2014/main" id="{D284555E-0029-4835-863C-79F4E92DCA33}"/>
              </a:ext>
            </a:extLst>
          </p:cNvPr>
          <p:cNvGraphicFramePr>
            <a:graphicFrameLocks noGrp="1"/>
          </p:cNvGraphicFramePr>
          <p:nvPr>
            <p:extLst>
              <p:ext uri="{D42A27DB-BD31-4B8C-83A1-F6EECF244321}">
                <p14:modId xmlns:p14="http://schemas.microsoft.com/office/powerpoint/2010/main" val="1230613616"/>
              </p:ext>
            </p:extLst>
          </p:nvPr>
        </p:nvGraphicFramePr>
        <p:xfrm>
          <a:off x="457200" y="897008"/>
          <a:ext cx="8229600" cy="3753678"/>
        </p:xfrm>
        <a:graphic>
          <a:graphicData uri="http://schemas.openxmlformats.org/drawingml/2006/table">
            <a:tbl>
              <a:tblPr>
                <a:tableStyleId>{88ADE376-5213-4446-9CAA-5B90A7A4032C}</a:tableStyleId>
              </a:tblPr>
              <a:tblGrid>
                <a:gridCol w="8229600">
                  <a:extLst>
                    <a:ext uri="{9D8B030D-6E8A-4147-A177-3AD203B41FA5}">
                      <a16:colId xmlns:a16="http://schemas.microsoft.com/office/drawing/2014/main" val="1555951568"/>
                    </a:ext>
                  </a:extLst>
                </a:gridCol>
              </a:tblGrid>
              <a:tr h="3753678">
                <a:tc>
                  <a:txBody>
                    <a:bodyPr/>
                    <a:lstStyle/>
                    <a:p>
                      <a:pPr marL="117475" marR="0" lvl="0" indent="-117475" algn="l" defTabSz="914400" rtl="0" eaLnBrk="1" fontAlgn="auto" latinLnBrk="0" hangingPunct="1">
                        <a:lnSpc>
                          <a:spcPct val="100000"/>
                        </a:lnSpc>
                        <a:spcBef>
                          <a:spcPts val="0"/>
                        </a:spcBef>
                        <a:spcAft>
                          <a:spcPts val="0"/>
                        </a:spcAft>
                        <a:buClr>
                          <a:schemeClr val="accent1">
                            <a:lumMod val="75000"/>
                          </a:schemeClr>
                        </a:buClr>
                        <a:buSzTx/>
                        <a:buFont typeface="Symbol" panose="05050102010706020507" pitchFamily="18" charset="2"/>
                        <a:buChar char=""/>
                        <a:tabLst/>
                        <a:defRPr/>
                      </a:pPr>
                      <a:r>
                        <a:rPr lang="en-US" sz="1800" dirty="0">
                          <a:solidFill>
                            <a:schemeClr val="accent1">
                              <a:lumMod val="75000"/>
                            </a:schemeClr>
                          </a:solidFill>
                          <a:effectLst/>
                        </a:rPr>
                        <a:t>The Administration’s </a:t>
                      </a:r>
                      <a:r>
                        <a:rPr lang="en-US" sz="1800" i="1" dirty="0">
                          <a:solidFill>
                            <a:schemeClr val="accent1">
                              <a:lumMod val="75000"/>
                            </a:schemeClr>
                          </a:solidFill>
                          <a:effectLst/>
                        </a:rPr>
                        <a:t>Right Help, Right Now </a:t>
                      </a:r>
                      <a:r>
                        <a:rPr lang="en-US" sz="1800" dirty="0">
                          <a:solidFill>
                            <a:schemeClr val="accent1">
                              <a:lumMod val="75000"/>
                            </a:schemeClr>
                          </a:solidFill>
                          <a:effectLst/>
                        </a:rPr>
                        <a:t>transformation work is well-underway.</a:t>
                      </a:r>
                    </a:p>
                    <a:p>
                      <a:pPr marL="0" marR="0" lvl="0" indent="0" algn="l" defTabSz="914400" rtl="0" eaLnBrk="1" fontAlgn="auto" latinLnBrk="0" hangingPunct="1">
                        <a:lnSpc>
                          <a:spcPct val="100000"/>
                        </a:lnSpc>
                        <a:spcBef>
                          <a:spcPts val="0"/>
                        </a:spcBef>
                        <a:spcAft>
                          <a:spcPts val="0"/>
                        </a:spcAft>
                        <a:buClr>
                          <a:schemeClr val="accent1">
                            <a:lumMod val="75000"/>
                          </a:schemeClr>
                        </a:buClr>
                        <a:buSzTx/>
                        <a:buFont typeface="Symbol" panose="05050102010706020507" pitchFamily="18" charset="2"/>
                        <a:buNone/>
                        <a:tabLst/>
                        <a:defRPr/>
                      </a:pPr>
                      <a:endParaRPr lang="en-US" sz="1200" dirty="0">
                        <a:solidFill>
                          <a:schemeClr val="accent1">
                            <a:lumMod val="75000"/>
                          </a:schemeClr>
                        </a:solidFill>
                        <a:effectLst/>
                      </a:endParaRPr>
                    </a:p>
                    <a:p>
                      <a:pPr marL="176213" marR="0" lvl="0" indent="-176213" algn="l">
                        <a:spcBef>
                          <a:spcPts val="0"/>
                        </a:spcBef>
                        <a:spcAft>
                          <a:spcPts val="0"/>
                        </a:spcAft>
                        <a:buClr>
                          <a:schemeClr val="accent1">
                            <a:lumMod val="75000"/>
                          </a:schemeClr>
                        </a:buClr>
                        <a:buFont typeface="Symbol" panose="05050102010706020507" pitchFamily="18" charset="2"/>
                        <a:buChar char=""/>
                      </a:pPr>
                      <a:r>
                        <a:rPr lang="en-US" sz="1800" dirty="0">
                          <a:solidFill>
                            <a:schemeClr val="accent1">
                              <a:lumMod val="75000"/>
                            </a:schemeClr>
                          </a:solidFill>
                          <a:effectLst/>
                        </a:rPr>
                        <a:t>Both Houses and both political parties prioritized behavioral health (</a:t>
                      </a:r>
                      <a:r>
                        <a:rPr lang="en-US" sz="1800" i="1" dirty="0">
                          <a:solidFill>
                            <a:schemeClr val="accent1">
                              <a:lumMod val="75000"/>
                            </a:schemeClr>
                          </a:solidFill>
                          <a:effectLst/>
                        </a:rPr>
                        <a:t>BH</a:t>
                      </a:r>
                      <a:r>
                        <a:rPr lang="en-US" sz="1800" dirty="0">
                          <a:solidFill>
                            <a:schemeClr val="accent1">
                              <a:lumMod val="75000"/>
                            </a:schemeClr>
                          </a:solidFill>
                          <a:effectLst/>
                        </a:rPr>
                        <a:t>) throughout the 2024 General Assembly Session and during the 2024 Special Session I.</a:t>
                      </a:r>
                    </a:p>
                    <a:p>
                      <a:pPr marL="342900" marR="0" lvl="0" indent="-342900" algn="l">
                        <a:spcBef>
                          <a:spcPts val="0"/>
                        </a:spcBef>
                        <a:spcAft>
                          <a:spcPts val="0"/>
                        </a:spcAft>
                        <a:buClr>
                          <a:schemeClr val="accent1">
                            <a:lumMod val="75000"/>
                          </a:schemeClr>
                        </a:buClr>
                        <a:buFont typeface="Symbol" panose="05050102010706020507" pitchFamily="18" charset="2"/>
                        <a:buChar char=""/>
                      </a:pPr>
                      <a:endParaRPr lang="en-US" sz="1200" dirty="0">
                        <a:solidFill>
                          <a:schemeClr val="accent1">
                            <a:lumMod val="75000"/>
                          </a:schemeClr>
                        </a:solidFill>
                        <a:effectLst/>
                      </a:endParaRPr>
                    </a:p>
                    <a:p>
                      <a:pPr marL="176213" marR="0" lvl="0" indent="-176213" algn="l">
                        <a:spcBef>
                          <a:spcPts val="0"/>
                        </a:spcBef>
                        <a:spcAft>
                          <a:spcPts val="0"/>
                        </a:spcAft>
                        <a:buClr>
                          <a:schemeClr val="accent1">
                            <a:lumMod val="75000"/>
                          </a:schemeClr>
                        </a:buClr>
                        <a:buFont typeface="Symbol" panose="05050102010706020507" pitchFamily="18" charset="2"/>
                        <a:buChar char=""/>
                      </a:pPr>
                      <a:r>
                        <a:rPr lang="en-US" sz="1800" dirty="0">
                          <a:solidFill>
                            <a:schemeClr val="accent1">
                              <a:lumMod val="75000"/>
                            </a:schemeClr>
                          </a:solidFill>
                          <a:effectLst/>
                        </a:rPr>
                        <a:t>The Session resulted in adjustments to regulations; investments in Virginia’s BH workforce; new and expanded public services for Virginians with BH conditions, substance use disorder (</a:t>
                      </a:r>
                      <a:r>
                        <a:rPr lang="en-US" sz="1800" i="1" dirty="0">
                          <a:solidFill>
                            <a:schemeClr val="accent1">
                              <a:lumMod val="75000"/>
                            </a:schemeClr>
                          </a:solidFill>
                          <a:effectLst/>
                        </a:rPr>
                        <a:t>SUD</a:t>
                      </a:r>
                      <a:r>
                        <a:rPr lang="en-US" sz="1800" dirty="0">
                          <a:solidFill>
                            <a:schemeClr val="accent1">
                              <a:lumMod val="75000"/>
                            </a:schemeClr>
                          </a:solidFill>
                          <a:effectLst/>
                        </a:rPr>
                        <a:t>), and those with developmental (</a:t>
                      </a:r>
                      <a:r>
                        <a:rPr lang="en-US" sz="1800" i="1" u="none" dirty="0">
                          <a:solidFill>
                            <a:schemeClr val="accent1">
                              <a:lumMod val="75000"/>
                            </a:schemeClr>
                          </a:solidFill>
                          <a:effectLst/>
                        </a:rPr>
                        <a:t>DD</a:t>
                      </a:r>
                      <a:r>
                        <a:rPr lang="en-US" sz="1800" dirty="0">
                          <a:solidFill>
                            <a:schemeClr val="accent1">
                              <a:lumMod val="75000"/>
                            </a:schemeClr>
                          </a:solidFill>
                          <a:effectLst/>
                        </a:rPr>
                        <a:t>) and intellectual disabilities (</a:t>
                      </a:r>
                      <a:r>
                        <a:rPr lang="en-US" sz="1800" i="1" dirty="0">
                          <a:solidFill>
                            <a:schemeClr val="accent1">
                              <a:lumMod val="75000"/>
                            </a:schemeClr>
                          </a:solidFill>
                          <a:effectLst/>
                        </a:rPr>
                        <a:t>ID</a:t>
                      </a:r>
                      <a:r>
                        <a:rPr lang="en-US" sz="1800" dirty="0">
                          <a:solidFill>
                            <a:schemeClr val="accent1">
                              <a:lumMod val="75000"/>
                            </a:schemeClr>
                          </a:solidFill>
                          <a:effectLst/>
                        </a:rPr>
                        <a:t>).</a:t>
                      </a:r>
                    </a:p>
                    <a:p>
                      <a:pPr marL="176213" marR="0" lvl="0" indent="-176213" algn="l">
                        <a:spcBef>
                          <a:spcPts val="0"/>
                        </a:spcBef>
                        <a:spcAft>
                          <a:spcPts val="0"/>
                        </a:spcAft>
                        <a:buClr>
                          <a:schemeClr val="accent1">
                            <a:lumMod val="75000"/>
                          </a:schemeClr>
                        </a:buClr>
                        <a:buFont typeface="Symbol" panose="05050102010706020507" pitchFamily="18" charset="2"/>
                        <a:buChar char=""/>
                      </a:pPr>
                      <a:endParaRPr lang="en-US" sz="1200" dirty="0">
                        <a:solidFill>
                          <a:schemeClr val="accent1">
                            <a:lumMod val="75000"/>
                          </a:schemeClr>
                        </a:solidFill>
                        <a:effectLst/>
                      </a:endParaRPr>
                    </a:p>
                    <a:p>
                      <a:pPr marL="176213" marR="0" lvl="0" indent="-176213" algn="l">
                        <a:spcBef>
                          <a:spcPts val="0"/>
                        </a:spcBef>
                        <a:spcAft>
                          <a:spcPts val="0"/>
                        </a:spcAft>
                        <a:buClr>
                          <a:schemeClr val="accent1">
                            <a:lumMod val="75000"/>
                          </a:schemeClr>
                        </a:buClr>
                        <a:buFont typeface="Symbol" panose="05050102010706020507" pitchFamily="18" charset="2"/>
                        <a:buChar char=""/>
                      </a:pPr>
                      <a:r>
                        <a:rPr lang="en-US" sz="1800" dirty="0">
                          <a:solidFill>
                            <a:schemeClr val="accent1">
                              <a:lumMod val="75000"/>
                            </a:schemeClr>
                          </a:solidFill>
                          <a:effectLst/>
                        </a:rPr>
                        <a:t>About 1/3 of biennial (</a:t>
                      </a:r>
                      <a:r>
                        <a:rPr lang="en-US" sz="1800" i="1" dirty="0">
                          <a:solidFill>
                            <a:schemeClr val="accent1">
                              <a:lumMod val="75000"/>
                            </a:schemeClr>
                          </a:solidFill>
                          <a:effectLst/>
                        </a:rPr>
                        <a:t>FY25-FY26</a:t>
                      </a:r>
                      <a:r>
                        <a:rPr lang="en-US" sz="1800" dirty="0">
                          <a:solidFill>
                            <a:schemeClr val="accent1">
                              <a:lumMod val="75000"/>
                            </a:schemeClr>
                          </a:solidFill>
                          <a:effectLst/>
                        </a:rPr>
                        <a:t>) spending is under the Health and Human Resources (</a:t>
                      </a:r>
                      <a:r>
                        <a:rPr lang="en-US" sz="1800" i="1" dirty="0">
                          <a:solidFill>
                            <a:schemeClr val="accent1">
                              <a:lumMod val="75000"/>
                            </a:schemeClr>
                          </a:solidFill>
                          <a:effectLst/>
                        </a:rPr>
                        <a:t>HHR</a:t>
                      </a:r>
                      <a:r>
                        <a:rPr lang="en-US" sz="1800" dirty="0">
                          <a:solidFill>
                            <a:schemeClr val="accent1">
                              <a:lumMod val="75000"/>
                            </a:schemeClr>
                          </a:solidFill>
                          <a:effectLst/>
                        </a:rPr>
                        <a:t>) Secretariat, and much is related to BH.</a:t>
                      </a:r>
                    </a:p>
                    <a:p>
                      <a:pPr marL="0" marR="0" lvl="0" indent="0" algn="l">
                        <a:spcBef>
                          <a:spcPts val="0"/>
                        </a:spcBef>
                        <a:spcAft>
                          <a:spcPts val="0"/>
                        </a:spcAft>
                        <a:buClr>
                          <a:schemeClr val="accent1">
                            <a:lumMod val="75000"/>
                          </a:schemeClr>
                        </a:buClr>
                        <a:buFont typeface="Symbol" panose="05050102010706020507" pitchFamily="18" charset="2"/>
                        <a:buNone/>
                      </a:pPr>
                      <a:endParaRPr lang="en-US" sz="1200" dirty="0">
                        <a:solidFill>
                          <a:schemeClr val="accent1">
                            <a:lumMod val="75000"/>
                          </a:schemeClr>
                        </a:solidFill>
                        <a:effectLst/>
                      </a:endParaRPr>
                    </a:p>
                  </a:txBody>
                  <a:tcPr marL="114300" marR="114300" marT="0" marB="0"/>
                </a:tc>
                <a:extLst>
                  <a:ext uri="{0D108BD9-81ED-4DB2-BD59-A6C34878D82A}">
                    <a16:rowId xmlns:a16="http://schemas.microsoft.com/office/drawing/2014/main" val="3393805918"/>
                  </a:ext>
                </a:extLst>
              </a:tr>
            </a:tbl>
          </a:graphicData>
        </a:graphic>
      </p:graphicFrame>
    </p:spTree>
    <p:extLst>
      <p:ext uri="{BB962C8B-B14F-4D97-AF65-F5344CB8AC3E}">
        <p14:creationId xmlns:p14="http://schemas.microsoft.com/office/powerpoint/2010/main" val="6592970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79B10929-96CF-4352-A2AD-D6FC7D543647}"/>
              </a:ext>
            </a:extLst>
          </p:cNvPr>
          <p:cNvPicPr>
            <a:picLocks noChangeAspect="1"/>
          </p:cNvPicPr>
          <p:nvPr/>
        </p:nvPicPr>
        <p:blipFill>
          <a:blip r:embed="rId3"/>
          <a:stretch>
            <a:fillRect/>
          </a:stretch>
        </p:blipFill>
        <p:spPr>
          <a:xfrm>
            <a:off x="8316688" y="4616113"/>
            <a:ext cx="731583" cy="487722"/>
          </a:xfrm>
          <a:prstGeom prst="rect">
            <a:avLst/>
          </a:prstGeom>
        </p:spPr>
      </p:pic>
      <p:sp>
        <p:nvSpPr>
          <p:cNvPr id="2" name="Title 1"/>
          <p:cNvSpPr>
            <a:spLocks noGrp="1"/>
          </p:cNvSpPr>
          <p:nvPr>
            <p:ph type="title"/>
          </p:nvPr>
        </p:nvSpPr>
        <p:spPr>
          <a:xfrm>
            <a:off x="196426" y="217183"/>
            <a:ext cx="8751146" cy="545636"/>
          </a:xfrm>
        </p:spPr>
        <p:txBody>
          <a:bodyPr/>
          <a:lstStyle/>
          <a:p>
            <a:r>
              <a:rPr lang="en-US" sz="2700" b="1" dirty="0">
                <a:solidFill>
                  <a:schemeClr val="accent1">
                    <a:lumMod val="75000"/>
                  </a:schemeClr>
                </a:solidFill>
                <a:latin typeface="+mj-lt"/>
              </a:rPr>
              <a:t>Key BH Legislation:  </a:t>
            </a:r>
            <a:r>
              <a:rPr lang="en-US" sz="2700" b="1" i="1" dirty="0">
                <a:solidFill>
                  <a:schemeClr val="accent1">
                    <a:lumMod val="75000"/>
                  </a:schemeClr>
                </a:solidFill>
                <a:latin typeface="+mj-lt"/>
              </a:rPr>
              <a:t>BH Workforce</a:t>
            </a:r>
            <a:br>
              <a:rPr lang="en-US" sz="2700" b="1" dirty="0">
                <a:solidFill>
                  <a:schemeClr val="accent1">
                    <a:lumMod val="75000"/>
                  </a:schemeClr>
                </a:solidFill>
                <a:latin typeface="+mj-lt"/>
              </a:rPr>
            </a:br>
            <a:endParaRPr lang="en-US" sz="2700" b="1" dirty="0">
              <a:solidFill>
                <a:schemeClr val="accent1">
                  <a:lumMod val="75000"/>
                </a:schemeClr>
              </a:solidFill>
              <a:latin typeface="+mj-lt"/>
            </a:endParaRPr>
          </a:p>
        </p:txBody>
      </p:sp>
      <p:pic>
        <p:nvPicPr>
          <p:cNvPr id="4" name="Picture 3"/>
          <p:cNvPicPr>
            <a:picLocks noChangeAspect="1"/>
          </p:cNvPicPr>
          <p:nvPr/>
        </p:nvPicPr>
        <p:blipFill>
          <a:blip r:embed="rId4"/>
          <a:stretch>
            <a:fillRect/>
          </a:stretch>
        </p:blipFill>
        <p:spPr>
          <a:xfrm>
            <a:off x="490374" y="510208"/>
            <a:ext cx="8163252" cy="12193"/>
          </a:xfrm>
          <a:prstGeom prst="rect">
            <a:avLst/>
          </a:prstGeom>
        </p:spPr>
      </p:pic>
      <p:graphicFrame>
        <p:nvGraphicFramePr>
          <p:cNvPr id="3" name="Table 2">
            <a:extLst>
              <a:ext uri="{FF2B5EF4-FFF2-40B4-BE49-F238E27FC236}">
                <a16:creationId xmlns:a16="http://schemas.microsoft.com/office/drawing/2014/main" id="{46AFB57A-8909-4320-B529-C8C789C7B2EE}"/>
              </a:ext>
            </a:extLst>
          </p:cNvPr>
          <p:cNvGraphicFramePr>
            <a:graphicFrameLocks noGrp="1"/>
          </p:cNvGraphicFramePr>
          <p:nvPr>
            <p:extLst>
              <p:ext uri="{D42A27DB-BD31-4B8C-83A1-F6EECF244321}">
                <p14:modId xmlns:p14="http://schemas.microsoft.com/office/powerpoint/2010/main" val="4261322985"/>
              </p:ext>
            </p:extLst>
          </p:nvPr>
        </p:nvGraphicFramePr>
        <p:xfrm>
          <a:off x="196426" y="634927"/>
          <a:ext cx="8666220" cy="4321870"/>
        </p:xfrm>
        <a:graphic>
          <a:graphicData uri="http://schemas.openxmlformats.org/drawingml/2006/table">
            <a:tbl>
              <a:tblPr firstRow="1" firstCol="1" bandRow="1">
                <a:tableStyleId>{88ADE376-5213-4446-9CAA-5B90A7A4032C}</a:tableStyleId>
              </a:tblPr>
              <a:tblGrid>
                <a:gridCol w="2827219">
                  <a:extLst>
                    <a:ext uri="{9D8B030D-6E8A-4147-A177-3AD203B41FA5}">
                      <a16:colId xmlns:a16="http://schemas.microsoft.com/office/drawing/2014/main" val="288961012"/>
                    </a:ext>
                  </a:extLst>
                </a:gridCol>
                <a:gridCol w="5839001">
                  <a:extLst>
                    <a:ext uri="{9D8B030D-6E8A-4147-A177-3AD203B41FA5}">
                      <a16:colId xmlns:a16="http://schemas.microsoft.com/office/drawing/2014/main" val="1913517727"/>
                    </a:ext>
                  </a:extLst>
                </a:gridCol>
              </a:tblGrid>
              <a:tr h="233621">
                <a:tc gridSpan="2">
                  <a:txBody>
                    <a:bodyPr/>
                    <a:lstStyle/>
                    <a:p>
                      <a:pPr marL="0" marR="0">
                        <a:spcBef>
                          <a:spcPts val="0"/>
                        </a:spcBef>
                        <a:spcAft>
                          <a:spcPts val="0"/>
                        </a:spcAft>
                      </a:pPr>
                      <a:endParaRPr lang="en-US" sz="1800" b="1" dirty="0">
                        <a:solidFill>
                          <a:schemeClr val="accent1">
                            <a:lumMod val="50000"/>
                          </a:schemeClr>
                        </a:solidFill>
                        <a:effectLst/>
                        <a:latin typeface="Arial" panose="020B0604020202020204" pitchFamily="34" charset="0"/>
                        <a:ea typeface="Calibri" panose="020F0502020204030204" pitchFamily="34" charset="0"/>
                        <a:cs typeface="Times New Roman" panose="02020603050405020304" pitchFamily="18" charset="0"/>
                      </a:endParaRPr>
                    </a:p>
                  </a:txBody>
                  <a:tcPr marL="58193" marR="58193" marT="0" marB="0" anchor="b"/>
                </a:tc>
                <a:tc hMerge="1">
                  <a:txBody>
                    <a:bodyPr/>
                    <a:lstStyle/>
                    <a:p>
                      <a:endParaRPr lang="en-US"/>
                    </a:p>
                  </a:txBody>
                  <a:tcPr/>
                </a:tc>
                <a:extLst>
                  <a:ext uri="{0D108BD9-81ED-4DB2-BD59-A6C34878D82A}">
                    <a16:rowId xmlns:a16="http://schemas.microsoft.com/office/drawing/2014/main" val="2031072066"/>
                  </a:ext>
                </a:extLst>
              </a:tr>
              <a:tr h="1109699">
                <a:tc>
                  <a:txBody>
                    <a:bodyPr/>
                    <a:lstStyle/>
                    <a:p>
                      <a:pPr marL="0" marR="0" algn="ctr">
                        <a:spcBef>
                          <a:spcPts val="0"/>
                        </a:spcBef>
                        <a:spcAft>
                          <a:spcPts val="0"/>
                        </a:spcAft>
                      </a:pPr>
                      <a:r>
                        <a:rPr lang="en-US" sz="1400" dirty="0">
                          <a:solidFill>
                            <a:schemeClr val="accent1">
                              <a:lumMod val="50000"/>
                            </a:schemeClr>
                          </a:solidFill>
                          <a:effectLst/>
                        </a:rPr>
                        <a:t>Social Work Licensure Compact; authorizes Virginia to become a signatory to Compact.</a:t>
                      </a:r>
                    </a:p>
                    <a:p>
                      <a:pPr marL="0" marR="0">
                        <a:spcBef>
                          <a:spcPts val="0"/>
                        </a:spcBef>
                        <a:spcAft>
                          <a:spcPts val="0"/>
                        </a:spcAft>
                      </a:pPr>
                      <a:r>
                        <a:rPr lang="en-US" sz="1400" dirty="0">
                          <a:solidFill>
                            <a:schemeClr val="accent1">
                              <a:lumMod val="50000"/>
                            </a:schemeClr>
                          </a:solidFill>
                          <a:effectLst/>
                        </a:rPr>
                        <a:t> </a:t>
                      </a:r>
                      <a:endParaRPr lang="en-US" sz="1000" i="1" dirty="0">
                        <a:solidFill>
                          <a:schemeClr val="accent1">
                            <a:lumMod val="50000"/>
                          </a:schemeClr>
                        </a:solidFill>
                        <a:effectLst/>
                      </a:endParaRPr>
                    </a:p>
                    <a:p>
                      <a:pPr marL="0" marR="0" algn="ctr">
                        <a:spcBef>
                          <a:spcPts val="0"/>
                        </a:spcBef>
                        <a:spcAft>
                          <a:spcPts val="0"/>
                        </a:spcAft>
                      </a:pPr>
                      <a:r>
                        <a:rPr lang="en-US" sz="1000" i="1" u="none" strike="noStrike" dirty="0">
                          <a:solidFill>
                            <a:schemeClr val="accent1">
                              <a:lumMod val="50000"/>
                            </a:schemeClr>
                          </a:solidFill>
                          <a:effectLst/>
                        </a:rPr>
                        <a:t>Sen. </a:t>
                      </a:r>
                      <a:r>
                        <a:rPr lang="en-US" sz="1000" i="1" dirty="0">
                          <a:solidFill>
                            <a:schemeClr val="accent1">
                              <a:lumMod val="50000"/>
                            </a:schemeClr>
                          </a:solidFill>
                          <a:effectLst/>
                        </a:rPr>
                        <a:t>Hashmi &amp; Del. Glass</a:t>
                      </a:r>
                    </a:p>
                    <a:p>
                      <a:pPr marL="0" marR="0" algn="ctr">
                        <a:spcBef>
                          <a:spcPts val="0"/>
                        </a:spcBef>
                        <a:spcAft>
                          <a:spcPts val="0"/>
                        </a:spcAft>
                      </a:pPr>
                      <a:r>
                        <a:rPr lang="en-US" sz="1000" i="1" dirty="0">
                          <a:solidFill>
                            <a:schemeClr val="accent1">
                              <a:lumMod val="50000"/>
                            </a:schemeClr>
                          </a:solidFill>
                          <a:effectLst/>
                        </a:rPr>
                        <a:t>SB 239/HB 239</a:t>
                      </a:r>
                      <a:endParaRPr lang="en-US" sz="1000" i="1" dirty="0">
                        <a:solidFill>
                          <a:schemeClr val="accent1">
                            <a:lumMod val="50000"/>
                          </a:schemeClr>
                        </a:solidFill>
                        <a:effectLst/>
                        <a:latin typeface="Arial" panose="020B0604020202020204" pitchFamily="34" charset="0"/>
                        <a:ea typeface="Calibri" panose="020F0502020204030204" pitchFamily="34" charset="0"/>
                        <a:cs typeface="Times New Roman" panose="02020603050405020304" pitchFamily="18" charset="0"/>
                      </a:endParaRPr>
                    </a:p>
                  </a:txBody>
                  <a:tcPr marL="58193" marR="58193" marT="0" marB="0" anchor="b"/>
                </a:tc>
                <a:tc>
                  <a:txBody>
                    <a:bodyPr/>
                    <a:lstStyle/>
                    <a:p>
                      <a:pPr marL="0" marR="0">
                        <a:spcBef>
                          <a:spcPts val="0"/>
                        </a:spcBef>
                        <a:spcAft>
                          <a:spcPts val="0"/>
                        </a:spcAft>
                      </a:pPr>
                      <a:r>
                        <a:rPr lang="en-US" sz="1200" dirty="0">
                          <a:solidFill>
                            <a:schemeClr val="accent1">
                              <a:lumMod val="50000"/>
                            </a:schemeClr>
                          </a:solidFill>
                          <a:effectLst/>
                        </a:rPr>
                        <a:t>The national Social Work Licensure Compact will make it easier for Licensed Clinical Social Workers (</a:t>
                      </a:r>
                      <a:r>
                        <a:rPr lang="en-US" sz="1200" i="1" dirty="0">
                          <a:solidFill>
                            <a:schemeClr val="accent1">
                              <a:lumMod val="50000"/>
                            </a:schemeClr>
                          </a:solidFill>
                          <a:effectLst/>
                        </a:rPr>
                        <a:t>LCSWs</a:t>
                      </a:r>
                      <a:r>
                        <a:rPr lang="en-US" sz="1200" dirty="0">
                          <a:solidFill>
                            <a:schemeClr val="accent1">
                              <a:lumMod val="50000"/>
                            </a:schemeClr>
                          </a:solidFill>
                          <a:effectLst/>
                        </a:rPr>
                        <a:t>) to practice in other Compact states. Once fully-implemented (</a:t>
                      </a:r>
                      <a:r>
                        <a:rPr lang="en-US" sz="1200" i="1" dirty="0">
                          <a:solidFill>
                            <a:schemeClr val="accent1">
                              <a:lumMod val="50000"/>
                            </a:schemeClr>
                          </a:solidFill>
                          <a:effectLst/>
                        </a:rPr>
                        <a:t>approximately 18-24 months</a:t>
                      </a:r>
                      <a:r>
                        <a:rPr lang="en-US" sz="1200" dirty="0">
                          <a:solidFill>
                            <a:schemeClr val="accent1">
                              <a:lumMod val="50000"/>
                            </a:schemeClr>
                          </a:solidFill>
                          <a:effectLst/>
                        </a:rPr>
                        <a:t>), Compact privileges may be issued.  </a:t>
                      </a:r>
                    </a:p>
                    <a:p>
                      <a:pPr marL="0" marR="0">
                        <a:spcBef>
                          <a:spcPts val="0"/>
                        </a:spcBef>
                        <a:spcAft>
                          <a:spcPts val="0"/>
                        </a:spcAft>
                      </a:pPr>
                      <a:r>
                        <a:rPr lang="en-US" sz="1200" dirty="0">
                          <a:solidFill>
                            <a:schemeClr val="accent1">
                              <a:lumMod val="50000"/>
                            </a:schemeClr>
                          </a:solidFill>
                          <a:effectLst/>
                        </a:rPr>
                        <a:t> </a:t>
                      </a:r>
                    </a:p>
                    <a:p>
                      <a:pPr marL="0" marR="0" algn="ctr">
                        <a:spcBef>
                          <a:spcPts val="0"/>
                        </a:spcBef>
                        <a:spcAft>
                          <a:spcPts val="0"/>
                        </a:spcAft>
                      </a:pPr>
                      <a:r>
                        <a:rPr lang="en-US" sz="1200" i="0" dirty="0">
                          <a:solidFill>
                            <a:schemeClr val="accent1">
                              <a:lumMod val="50000"/>
                            </a:schemeClr>
                          </a:solidFill>
                          <a:effectLst/>
                        </a:rPr>
                        <a:t>(</a:t>
                      </a:r>
                      <a:r>
                        <a:rPr lang="en-US" sz="1200" i="1" dirty="0">
                          <a:solidFill>
                            <a:schemeClr val="accent1">
                              <a:lumMod val="50000"/>
                            </a:schemeClr>
                          </a:solidFill>
                          <a:effectLst/>
                        </a:rPr>
                        <a:t>Compacts were also passed for dentists/dental hygienists and physician assistants</a:t>
                      </a:r>
                      <a:r>
                        <a:rPr lang="en-US" sz="1200" i="0" dirty="0">
                          <a:solidFill>
                            <a:schemeClr val="accent1">
                              <a:lumMod val="50000"/>
                            </a:schemeClr>
                          </a:solidFill>
                          <a:effectLst/>
                        </a:rPr>
                        <a:t>.)</a:t>
                      </a:r>
                      <a:endParaRPr lang="en-US" sz="1200" i="0" dirty="0">
                        <a:solidFill>
                          <a:schemeClr val="accent1">
                            <a:lumMod val="50000"/>
                          </a:schemeClr>
                        </a:solidFill>
                        <a:effectLst/>
                        <a:latin typeface="Arial" panose="020B0604020202020204" pitchFamily="34" charset="0"/>
                        <a:ea typeface="Calibri" panose="020F0502020204030204" pitchFamily="34" charset="0"/>
                        <a:cs typeface="Times New Roman" panose="02020603050405020304" pitchFamily="18" charset="0"/>
                      </a:endParaRPr>
                    </a:p>
                  </a:txBody>
                  <a:tcPr marL="58193" marR="58193" marT="0" marB="0" anchor="ctr"/>
                </a:tc>
                <a:extLst>
                  <a:ext uri="{0D108BD9-81ED-4DB2-BD59-A6C34878D82A}">
                    <a16:rowId xmlns:a16="http://schemas.microsoft.com/office/drawing/2014/main" val="129873755"/>
                  </a:ext>
                </a:extLst>
              </a:tr>
              <a:tr h="905281">
                <a:tc>
                  <a:txBody>
                    <a:bodyPr/>
                    <a:lstStyle/>
                    <a:p>
                      <a:pPr marL="0" marR="0" algn="ctr">
                        <a:spcBef>
                          <a:spcPts val="0"/>
                        </a:spcBef>
                        <a:spcAft>
                          <a:spcPts val="0"/>
                        </a:spcAft>
                      </a:pPr>
                      <a:r>
                        <a:rPr lang="en-US" sz="1400" dirty="0">
                          <a:solidFill>
                            <a:schemeClr val="accent1">
                              <a:lumMod val="50000"/>
                            </a:schemeClr>
                          </a:solidFill>
                          <a:effectLst/>
                        </a:rPr>
                        <a:t>Counseling, Board of; licensure of professional counselors without examination.</a:t>
                      </a:r>
                    </a:p>
                    <a:p>
                      <a:pPr marL="0" marR="0" algn="ctr">
                        <a:spcBef>
                          <a:spcPts val="0"/>
                        </a:spcBef>
                        <a:spcAft>
                          <a:spcPts val="0"/>
                        </a:spcAft>
                      </a:pPr>
                      <a:r>
                        <a:rPr lang="en-US" sz="1000" i="1" dirty="0">
                          <a:solidFill>
                            <a:schemeClr val="accent1">
                              <a:lumMod val="50000"/>
                            </a:schemeClr>
                          </a:solidFill>
                          <a:effectLst/>
                        </a:rPr>
                        <a:t> </a:t>
                      </a:r>
                    </a:p>
                    <a:p>
                      <a:pPr marL="0" marR="0" algn="ctr">
                        <a:spcBef>
                          <a:spcPts val="0"/>
                        </a:spcBef>
                        <a:spcAft>
                          <a:spcPts val="0"/>
                        </a:spcAft>
                      </a:pPr>
                      <a:r>
                        <a:rPr lang="en-US" sz="1000" i="1" dirty="0">
                          <a:solidFill>
                            <a:schemeClr val="accent1">
                              <a:lumMod val="50000"/>
                            </a:schemeClr>
                          </a:solidFill>
                          <a:effectLst/>
                        </a:rPr>
                        <a:t>Del. Cole/HB 426</a:t>
                      </a:r>
                      <a:endParaRPr lang="en-US" sz="1000" i="1" dirty="0">
                        <a:solidFill>
                          <a:schemeClr val="accent1">
                            <a:lumMod val="50000"/>
                          </a:schemeClr>
                        </a:solidFill>
                        <a:effectLst/>
                        <a:latin typeface="Arial" panose="020B0604020202020204" pitchFamily="34" charset="0"/>
                        <a:ea typeface="Calibri" panose="020F0502020204030204" pitchFamily="34" charset="0"/>
                        <a:cs typeface="Times New Roman" panose="02020603050405020304" pitchFamily="18" charset="0"/>
                      </a:endParaRPr>
                    </a:p>
                  </a:txBody>
                  <a:tcPr marL="58193" marR="58193" marT="0" marB="0" anchor="b"/>
                </a:tc>
                <a:tc>
                  <a:txBody>
                    <a:bodyPr/>
                    <a:lstStyle/>
                    <a:p>
                      <a:pPr marL="0" marR="0">
                        <a:spcBef>
                          <a:spcPts val="0"/>
                        </a:spcBef>
                        <a:spcAft>
                          <a:spcPts val="0"/>
                        </a:spcAft>
                      </a:pPr>
                      <a:r>
                        <a:rPr lang="en-US" sz="1200" dirty="0">
                          <a:solidFill>
                            <a:schemeClr val="accent1">
                              <a:lumMod val="50000"/>
                            </a:schemeClr>
                          </a:solidFill>
                          <a:effectLst/>
                        </a:rPr>
                        <a:t>This bill evolved during Session. For licensure purposes, he Board of Counseling must accept the National Counselor Exam (</a:t>
                      </a:r>
                      <a:r>
                        <a:rPr lang="en-US" sz="1200" i="1" dirty="0">
                          <a:solidFill>
                            <a:schemeClr val="accent1">
                              <a:lumMod val="50000"/>
                            </a:schemeClr>
                          </a:solidFill>
                          <a:effectLst/>
                        </a:rPr>
                        <a:t>NCE</a:t>
                      </a:r>
                      <a:r>
                        <a:rPr lang="en-US" sz="1200" dirty="0">
                          <a:solidFill>
                            <a:schemeClr val="accent1">
                              <a:lumMod val="50000"/>
                            </a:schemeClr>
                          </a:solidFill>
                          <a:effectLst/>
                        </a:rPr>
                        <a:t>), in addition to the historically required National Clinical Mental Health Counseling Examination (</a:t>
                      </a:r>
                      <a:r>
                        <a:rPr lang="en-US" sz="1200" i="1" dirty="0">
                          <a:solidFill>
                            <a:schemeClr val="accent1">
                              <a:lumMod val="50000"/>
                            </a:schemeClr>
                          </a:solidFill>
                          <a:effectLst/>
                        </a:rPr>
                        <a:t>NCMHCE</a:t>
                      </a:r>
                      <a:r>
                        <a:rPr lang="en-US" sz="1200" dirty="0">
                          <a:solidFill>
                            <a:schemeClr val="accent1">
                              <a:lumMod val="50000"/>
                            </a:schemeClr>
                          </a:solidFill>
                          <a:effectLst/>
                        </a:rPr>
                        <a:t>).</a:t>
                      </a:r>
                      <a:endParaRPr lang="en-US" sz="1200" dirty="0">
                        <a:solidFill>
                          <a:schemeClr val="accent1">
                            <a:lumMod val="50000"/>
                          </a:schemeClr>
                        </a:solidFill>
                        <a:effectLst/>
                        <a:latin typeface="Arial" panose="020B0604020202020204" pitchFamily="34" charset="0"/>
                        <a:ea typeface="Calibri" panose="020F0502020204030204" pitchFamily="34" charset="0"/>
                        <a:cs typeface="Times New Roman" panose="02020603050405020304" pitchFamily="18" charset="0"/>
                      </a:endParaRPr>
                    </a:p>
                  </a:txBody>
                  <a:tcPr marL="58193" marR="58193" marT="0" marB="0" anchor="ctr"/>
                </a:tc>
                <a:extLst>
                  <a:ext uri="{0D108BD9-81ED-4DB2-BD59-A6C34878D82A}">
                    <a16:rowId xmlns:a16="http://schemas.microsoft.com/office/drawing/2014/main" val="3090948216"/>
                  </a:ext>
                </a:extLst>
              </a:tr>
              <a:tr h="905281">
                <a:tc>
                  <a:txBody>
                    <a:bodyPr/>
                    <a:lstStyle/>
                    <a:p>
                      <a:pPr marL="0" marR="0" algn="ctr">
                        <a:spcBef>
                          <a:spcPts val="0"/>
                        </a:spcBef>
                        <a:spcAft>
                          <a:spcPts val="0"/>
                        </a:spcAft>
                      </a:pPr>
                      <a:r>
                        <a:rPr lang="en-US" sz="1400" dirty="0">
                          <a:solidFill>
                            <a:schemeClr val="accent1">
                              <a:lumMod val="50000"/>
                            </a:schemeClr>
                          </a:solidFill>
                          <a:effectLst/>
                        </a:rPr>
                        <a:t>Marriage &amp; family therapists; Bd. of Counseling to amend regulations related to licensure.</a:t>
                      </a:r>
                    </a:p>
                    <a:p>
                      <a:pPr marL="0" marR="0" algn="r">
                        <a:spcBef>
                          <a:spcPts val="0"/>
                        </a:spcBef>
                        <a:spcAft>
                          <a:spcPts val="0"/>
                        </a:spcAft>
                      </a:pPr>
                      <a:r>
                        <a:rPr lang="en-US" sz="1000" i="1" dirty="0">
                          <a:solidFill>
                            <a:schemeClr val="accent1">
                              <a:lumMod val="50000"/>
                            </a:schemeClr>
                          </a:solidFill>
                          <a:effectLst/>
                        </a:rPr>
                        <a:t> </a:t>
                      </a:r>
                    </a:p>
                    <a:p>
                      <a:pPr marL="0" marR="0" algn="ctr">
                        <a:spcBef>
                          <a:spcPts val="0"/>
                        </a:spcBef>
                        <a:spcAft>
                          <a:spcPts val="0"/>
                        </a:spcAft>
                      </a:pPr>
                      <a:r>
                        <a:rPr lang="en-US" sz="1000" i="1" dirty="0">
                          <a:solidFill>
                            <a:schemeClr val="accent1">
                              <a:lumMod val="50000"/>
                            </a:schemeClr>
                          </a:solidFill>
                          <a:effectLst/>
                        </a:rPr>
                        <a:t>Del. Sickles/HB 329</a:t>
                      </a:r>
                      <a:endParaRPr lang="en-US" sz="1000" i="1" dirty="0">
                        <a:solidFill>
                          <a:schemeClr val="accent1">
                            <a:lumMod val="50000"/>
                          </a:schemeClr>
                        </a:solidFill>
                        <a:effectLst/>
                        <a:latin typeface="Arial" panose="020B0604020202020204" pitchFamily="34" charset="0"/>
                        <a:ea typeface="Calibri" panose="020F0502020204030204" pitchFamily="34" charset="0"/>
                        <a:cs typeface="Times New Roman" panose="02020603050405020304" pitchFamily="18" charset="0"/>
                      </a:endParaRPr>
                    </a:p>
                  </a:txBody>
                  <a:tcPr marL="58193" marR="58193" marT="0" marB="0" anchor="b"/>
                </a:tc>
                <a:tc>
                  <a:txBody>
                    <a:bodyPr/>
                    <a:lstStyle/>
                    <a:p>
                      <a:pPr marL="0" marR="0">
                        <a:spcBef>
                          <a:spcPts val="0"/>
                        </a:spcBef>
                        <a:spcAft>
                          <a:spcPts val="0"/>
                        </a:spcAft>
                      </a:pPr>
                      <a:r>
                        <a:rPr lang="en-US" sz="1200" dirty="0">
                          <a:solidFill>
                            <a:schemeClr val="accent1">
                              <a:lumMod val="50000"/>
                            </a:schemeClr>
                          </a:solidFill>
                          <a:effectLst/>
                        </a:rPr>
                        <a:t>Removes requirements that Licensed Marriage and Family Therapy (</a:t>
                      </a:r>
                      <a:r>
                        <a:rPr lang="en-US" sz="1200" i="1" dirty="0">
                          <a:solidFill>
                            <a:schemeClr val="accent1">
                              <a:lumMod val="50000"/>
                            </a:schemeClr>
                          </a:solidFill>
                          <a:effectLst/>
                        </a:rPr>
                        <a:t>LMFT</a:t>
                      </a:r>
                      <a:r>
                        <a:rPr lang="en-US" sz="1200" dirty="0">
                          <a:solidFill>
                            <a:schemeClr val="accent1">
                              <a:lumMod val="50000"/>
                            </a:schemeClr>
                          </a:solidFill>
                          <a:effectLst/>
                        </a:rPr>
                        <a:t>)-applicants for licensure by endorsement must document fulfillment of certain educational and experience requirements.</a:t>
                      </a:r>
                      <a:endParaRPr lang="en-US" sz="1200" dirty="0">
                        <a:solidFill>
                          <a:schemeClr val="accent1">
                            <a:lumMod val="50000"/>
                          </a:schemeClr>
                        </a:solidFill>
                        <a:effectLst/>
                        <a:latin typeface="Arial" panose="020B0604020202020204" pitchFamily="34" charset="0"/>
                        <a:ea typeface="Calibri" panose="020F0502020204030204" pitchFamily="34" charset="0"/>
                        <a:cs typeface="Times New Roman" panose="02020603050405020304" pitchFamily="18" charset="0"/>
                      </a:endParaRPr>
                    </a:p>
                  </a:txBody>
                  <a:tcPr marL="58193" marR="58193" marT="0" marB="0" anchor="ctr"/>
                </a:tc>
                <a:extLst>
                  <a:ext uri="{0D108BD9-81ED-4DB2-BD59-A6C34878D82A}">
                    <a16:rowId xmlns:a16="http://schemas.microsoft.com/office/drawing/2014/main" val="2142403229"/>
                  </a:ext>
                </a:extLst>
              </a:tr>
              <a:tr h="999550">
                <a:tc>
                  <a:txBody>
                    <a:bodyPr/>
                    <a:lstStyle/>
                    <a:p>
                      <a:pPr marL="0" marR="0" algn="ctr">
                        <a:spcBef>
                          <a:spcPts val="0"/>
                        </a:spcBef>
                        <a:spcAft>
                          <a:spcPts val="0"/>
                        </a:spcAft>
                      </a:pPr>
                      <a:r>
                        <a:rPr lang="en-US" sz="1400" dirty="0">
                          <a:solidFill>
                            <a:schemeClr val="accent1">
                              <a:lumMod val="50000"/>
                            </a:schemeClr>
                          </a:solidFill>
                          <a:effectLst/>
                        </a:rPr>
                        <a:t>BH aides; scope of practice, supervision, and qualifications.</a:t>
                      </a:r>
                    </a:p>
                    <a:p>
                      <a:pPr marL="0" marR="0" algn="ctr">
                        <a:spcBef>
                          <a:spcPts val="0"/>
                        </a:spcBef>
                        <a:spcAft>
                          <a:spcPts val="0"/>
                        </a:spcAft>
                      </a:pPr>
                      <a:r>
                        <a:rPr lang="en-US" sz="1400" dirty="0">
                          <a:solidFill>
                            <a:schemeClr val="accent1">
                              <a:lumMod val="50000"/>
                            </a:schemeClr>
                          </a:solidFill>
                          <a:effectLst/>
                        </a:rPr>
                        <a:t> </a:t>
                      </a:r>
                      <a:endParaRPr lang="en-US" sz="1000" i="1" dirty="0">
                        <a:solidFill>
                          <a:schemeClr val="accent1">
                            <a:lumMod val="50000"/>
                          </a:schemeClr>
                        </a:solidFill>
                        <a:effectLst/>
                      </a:endParaRPr>
                    </a:p>
                    <a:p>
                      <a:pPr marL="0" marR="0" algn="ctr">
                        <a:spcBef>
                          <a:spcPts val="0"/>
                        </a:spcBef>
                        <a:spcAft>
                          <a:spcPts val="0"/>
                        </a:spcAft>
                      </a:pPr>
                      <a:r>
                        <a:rPr lang="en-US" sz="1000" i="1" dirty="0">
                          <a:solidFill>
                            <a:schemeClr val="accent1">
                              <a:lumMod val="50000"/>
                            </a:schemeClr>
                          </a:solidFill>
                          <a:effectLst/>
                        </a:rPr>
                        <a:t>Sen. Durant/SB 403</a:t>
                      </a:r>
                      <a:endParaRPr lang="en-US" sz="1400" i="1" dirty="0">
                        <a:solidFill>
                          <a:schemeClr val="accent1">
                            <a:lumMod val="50000"/>
                          </a:schemeClr>
                        </a:solidFill>
                        <a:effectLst/>
                        <a:latin typeface="Arial" panose="020B0604020202020204" pitchFamily="34" charset="0"/>
                        <a:ea typeface="Calibri" panose="020F0502020204030204" pitchFamily="34" charset="0"/>
                        <a:cs typeface="Times New Roman" panose="02020603050405020304" pitchFamily="18" charset="0"/>
                      </a:endParaRPr>
                    </a:p>
                  </a:txBody>
                  <a:tcPr marL="58193" marR="58193" marT="0" marB="0" anchor="ctr"/>
                </a:tc>
                <a:tc>
                  <a:txBody>
                    <a:bodyPr/>
                    <a:lstStyle/>
                    <a:p>
                      <a:pPr marL="0" marR="0" algn="l">
                        <a:spcBef>
                          <a:spcPts val="0"/>
                        </a:spcBef>
                        <a:spcAft>
                          <a:spcPts val="0"/>
                        </a:spcAft>
                      </a:pPr>
                      <a:r>
                        <a:rPr lang="en-US" sz="1200" dirty="0">
                          <a:solidFill>
                            <a:schemeClr val="accent1">
                              <a:lumMod val="50000"/>
                            </a:schemeClr>
                          </a:solidFill>
                          <a:effectLst/>
                        </a:rPr>
                        <a:t>Establishes a “stackable” BH credential (</a:t>
                      </a:r>
                      <a:r>
                        <a:rPr lang="en-US" sz="1200" i="1" dirty="0">
                          <a:solidFill>
                            <a:schemeClr val="accent1">
                              <a:lumMod val="50000"/>
                            </a:schemeClr>
                          </a:solidFill>
                          <a:effectLst/>
                        </a:rPr>
                        <a:t>like the Certified Nursing Assistant (CNA) to Registered Nurse (RN) career pathway in nursing</a:t>
                      </a:r>
                      <a:r>
                        <a:rPr lang="en-US" sz="1200" dirty="0">
                          <a:solidFill>
                            <a:schemeClr val="accent1">
                              <a:lumMod val="50000"/>
                            </a:schemeClr>
                          </a:solidFill>
                          <a:effectLst/>
                        </a:rPr>
                        <a:t>); adds BH technicians and BH technician assistants to professions governed by the Board of Counseling; defines qualified mental health professional (</a:t>
                      </a:r>
                      <a:r>
                        <a:rPr lang="en-US" sz="1200" i="1" dirty="0">
                          <a:solidFill>
                            <a:schemeClr val="accent1">
                              <a:lumMod val="50000"/>
                            </a:schemeClr>
                          </a:solidFill>
                          <a:effectLst/>
                        </a:rPr>
                        <a:t>QMHP</a:t>
                      </a:r>
                      <a:r>
                        <a:rPr lang="en-US" sz="1200" dirty="0">
                          <a:solidFill>
                            <a:schemeClr val="accent1">
                              <a:lumMod val="50000"/>
                            </a:schemeClr>
                          </a:solidFill>
                          <a:effectLst/>
                        </a:rPr>
                        <a:t>) and QMHP-Trainee qualifications, scope of practice, and supervision requirements. </a:t>
                      </a:r>
                      <a:endParaRPr lang="en-US" sz="1200" dirty="0">
                        <a:solidFill>
                          <a:schemeClr val="accent1">
                            <a:lumMod val="50000"/>
                          </a:schemeClr>
                        </a:solidFill>
                        <a:effectLst/>
                        <a:latin typeface="Arial" panose="020B0604020202020204" pitchFamily="34" charset="0"/>
                        <a:ea typeface="Calibri" panose="020F0502020204030204" pitchFamily="34" charset="0"/>
                        <a:cs typeface="Times New Roman" panose="02020603050405020304" pitchFamily="18" charset="0"/>
                      </a:endParaRPr>
                    </a:p>
                  </a:txBody>
                  <a:tcPr marL="58193" marR="58193" marT="0" marB="0" anchor="b"/>
                </a:tc>
                <a:extLst>
                  <a:ext uri="{0D108BD9-81ED-4DB2-BD59-A6C34878D82A}">
                    <a16:rowId xmlns:a16="http://schemas.microsoft.com/office/drawing/2014/main" val="3526244993"/>
                  </a:ext>
                </a:extLst>
              </a:tr>
            </a:tbl>
          </a:graphicData>
        </a:graphic>
      </p:graphicFrame>
    </p:spTree>
    <p:extLst>
      <p:ext uri="{BB962C8B-B14F-4D97-AF65-F5344CB8AC3E}">
        <p14:creationId xmlns:p14="http://schemas.microsoft.com/office/powerpoint/2010/main" val="7341254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8328" y="88885"/>
            <a:ext cx="8467344" cy="525542"/>
          </a:xfrm>
        </p:spPr>
        <p:txBody>
          <a:bodyPr/>
          <a:lstStyle/>
          <a:p>
            <a:r>
              <a:rPr lang="en-US" sz="2700" b="1" dirty="0">
                <a:solidFill>
                  <a:schemeClr val="accent1">
                    <a:lumMod val="75000"/>
                  </a:schemeClr>
                </a:solidFill>
                <a:latin typeface="+mj-lt"/>
              </a:rPr>
              <a:t>Key BH Legislation:  </a:t>
            </a:r>
            <a:r>
              <a:rPr lang="en-US" sz="2700" b="1" i="1" dirty="0">
                <a:solidFill>
                  <a:schemeClr val="accent1">
                    <a:lumMod val="75000"/>
                  </a:schemeClr>
                </a:solidFill>
                <a:latin typeface="+mj-lt"/>
              </a:rPr>
              <a:t>Other Health Workforce</a:t>
            </a:r>
          </a:p>
        </p:txBody>
      </p:sp>
      <p:pic>
        <p:nvPicPr>
          <p:cNvPr id="5" name="Picture 4"/>
          <p:cNvPicPr>
            <a:picLocks noChangeAspect="1"/>
          </p:cNvPicPr>
          <p:nvPr/>
        </p:nvPicPr>
        <p:blipFill>
          <a:blip r:embed="rId3"/>
          <a:stretch>
            <a:fillRect/>
          </a:stretch>
        </p:blipFill>
        <p:spPr>
          <a:xfrm>
            <a:off x="457200" y="599525"/>
            <a:ext cx="8163252" cy="12193"/>
          </a:xfrm>
          <a:prstGeom prst="rect">
            <a:avLst/>
          </a:prstGeom>
        </p:spPr>
      </p:pic>
      <p:pic>
        <p:nvPicPr>
          <p:cNvPr id="8" name="Picture 7">
            <a:extLst>
              <a:ext uri="{FF2B5EF4-FFF2-40B4-BE49-F238E27FC236}">
                <a16:creationId xmlns:a16="http://schemas.microsoft.com/office/drawing/2014/main" id="{F30C689A-F9F6-4B29-A8B3-5703192700A7}"/>
              </a:ext>
            </a:extLst>
          </p:cNvPr>
          <p:cNvPicPr>
            <a:picLocks noChangeAspect="1"/>
          </p:cNvPicPr>
          <p:nvPr/>
        </p:nvPicPr>
        <p:blipFill>
          <a:blip r:embed="rId4"/>
          <a:stretch>
            <a:fillRect/>
          </a:stretch>
        </p:blipFill>
        <p:spPr>
          <a:xfrm>
            <a:off x="8388971" y="4638948"/>
            <a:ext cx="731583" cy="487722"/>
          </a:xfrm>
          <a:prstGeom prst="rect">
            <a:avLst/>
          </a:prstGeom>
        </p:spPr>
      </p:pic>
      <p:graphicFrame>
        <p:nvGraphicFramePr>
          <p:cNvPr id="7" name="Table 6">
            <a:extLst>
              <a:ext uri="{FF2B5EF4-FFF2-40B4-BE49-F238E27FC236}">
                <a16:creationId xmlns:a16="http://schemas.microsoft.com/office/drawing/2014/main" id="{3DD4FE53-A74A-43AF-89BF-6131B78954E9}"/>
              </a:ext>
            </a:extLst>
          </p:cNvPr>
          <p:cNvGraphicFramePr>
            <a:graphicFrameLocks noGrp="1"/>
          </p:cNvGraphicFramePr>
          <p:nvPr>
            <p:extLst>
              <p:ext uri="{D42A27DB-BD31-4B8C-83A1-F6EECF244321}">
                <p14:modId xmlns:p14="http://schemas.microsoft.com/office/powerpoint/2010/main" val="4111946651"/>
              </p:ext>
            </p:extLst>
          </p:nvPr>
        </p:nvGraphicFramePr>
        <p:xfrm>
          <a:off x="457200" y="852984"/>
          <a:ext cx="8229600" cy="1981200"/>
        </p:xfrm>
        <a:graphic>
          <a:graphicData uri="http://schemas.openxmlformats.org/drawingml/2006/table">
            <a:tbl>
              <a:tblPr firstRow="1" firstCol="1" bandRow="1">
                <a:tableStyleId>{88ADE376-5213-4446-9CAA-5B90A7A4032C}</a:tableStyleId>
              </a:tblPr>
              <a:tblGrid>
                <a:gridCol w="2210937">
                  <a:extLst>
                    <a:ext uri="{9D8B030D-6E8A-4147-A177-3AD203B41FA5}">
                      <a16:colId xmlns:a16="http://schemas.microsoft.com/office/drawing/2014/main" val="1197945042"/>
                    </a:ext>
                  </a:extLst>
                </a:gridCol>
                <a:gridCol w="6018663">
                  <a:extLst>
                    <a:ext uri="{9D8B030D-6E8A-4147-A177-3AD203B41FA5}">
                      <a16:colId xmlns:a16="http://schemas.microsoft.com/office/drawing/2014/main" val="1026899523"/>
                    </a:ext>
                  </a:extLst>
                </a:gridCol>
              </a:tblGrid>
              <a:tr h="238031">
                <a:tc gridSpan="2">
                  <a:txBody>
                    <a:bodyPr/>
                    <a:lstStyle/>
                    <a:p>
                      <a:pPr marL="0" marR="0">
                        <a:spcBef>
                          <a:spcPts val="0"/>
                        </a:spcBef>
                        <a:spcAft>
                          <a:spcPts val="0"/>
                        </a:spcAft>
                      </a:pPr>
                      <a:endParaRPr lang="en-US" sz="2000" b="1" dirty="0">
                        <a:solidFill>
                          <a:schemeClr val="accent1">
                            <a:lumMod val="50000"/>
                          </a:schemeClr>
                        </a:solidFill>
                        <a:effectLst/>
                        <a:latin typeface="Arial" panose="020B0604020202020204" pitchFamily="34" charset="0"/>
                        <a:ea typeface="Calibri" panose="020F0502020204030204" pitchFamily="34" charset="0"/>
                        <a:cs typeface="Times New Roman" panose="02020603050405020304" pitchFamily="18" charset="0"/>
                      </a:endParaRPr>
                    </a:p>
                  </a:txBody>
                  <a:tcPr marL="61701" marR="61701" marT="0" marB="0" anchor="b"/>
                </a:tc>
                <a:tc hMerge="1">
                  <a:txBody>
                    <a:bodyPr/>
                    <a:lstStyle/>
                    <a:p>
                      <a:endParaRPr lang="en-US"/>
                    </a:p>
                  </a:txBody>
                  <a:tcPr/>
                </a:tc>
                <a:extLst>
                  <a:ext uri="{0D108BD9-81ED-4DB2-BD59-A6C34878D82A}">
                    <a16:rowId xmlns:a16="http://schemas.microsoft.com/office/drawing/2014/main" val="3993180471"/>
                  </a:ext>
                </a:extLst>
              </a:tr>
              <a:tr h="754118">
                <a:tc>
                  <a:txBody>
                    <a:bodyPr/>
                    <a:lstStyle/>
                    <a:p>
                      <a:pPr marL="0" marR="0" algn="ctr">
                        <a:spcBef>
                          <a:spcPts val="0"/>
                        </a:spcBef>
                        <a:spcAft>
                          <a:spcPts val="0"/>
                        </a:spcAft>
                      </a:pPr>
                      <a:r>
                        <a:rPr lang="en-US" sz="1400" dirty="0">
                          <a:solidFill>
                            <a:schemeClr val="accent1">
                              <a:lumMod val="50000"/>
                            </a:schemeClr>
                          </a:solidFill>
                          <a:effectLst/>
                        </a:rPr>
                        <a:t>Virginia Health Workforce Development Authority (</a:t>
                      </a:r>
                      <a:r>
                        <a:rPr lang="en-US" sz="1400" i="1" dirty="0">
                          <a:solidFill>
                            <a:schemeClr val="accent1">
                              <a:lumMod val="50000"/>
                            </a:schemeClr>
                          </a:solidFill>
                          <a:effectLst/>
                        </a:rPr>
                        <a:t>VHWDA</a:t>
                      </a:r>
                      <a:r>
                        <a:rPr lang="en-US" sz="1400" dirty="0">
                          <a:solidFill>
                            <a:schemeClr val="accent1">
                              <a:lumMod val="50000"/>
                            </a:schemeClr>
                          </a:solidFill>
                          <a:effectLst/>
                        </a:rPr>
                        <a:t>).</a:t>
                      </a:r>
                    </a:p>
                    <a:p>
                      <a:pPr marL="0" marR="0" algn="ctr">
                        <a:spcBef>
                          <a:spcPts val="0"/>
                        </a:spcBef>
                        <a:spcAft>
                          <a:spcPts val="0"/>
                        </a:spcAft>
                      </a:pPr>
                      <a:r>
                        <a:rPr lang="en-US" sz="1400" dirty="0">
                          <a:solidFill>
                            <a:schemeClr val="accent1">
                              <a:lumMod val="50000"/>
                            </a:schemeClr>
                          </a:solidFill>
                          <a:effectLst/>
                        </a:rPr>
                        <a:t> </a:t>
                      </a:r>
                    </a:p>
                    <a:p>
                      <a:pPr marL="0" marR="0" algn="ctr">
                        <a:spcBef>
                          <a:spcPts val="0"/>
                        </a:spcBef>
                        <a:spcAft>
                          <a:spcPts val="0"/>
                        </a:spcAft>
                      </a:pPr>
                      <a:r>
                        <a:rPr lang="en-US" sz="1000" i="1" dirty="0">
                          <a:solidFill>
                            <a:schemeClr val="accent1">
                              <a:lumMod val="50000"/>
                            </a:schemeClr>
                          </a:solidFill>
                          <a:effectLst/>
                        </a:rPr>
                        <a:t>Sen. Head/SB 155</a:t>
                      </a:r>
                      <a:endParaRPr lang="en-US" sz="1000" i="1" dirty="0">
                        <a:solidFill>
                          <a:schemeClr val="accent1">
                            <a:lumMod val="50000"/>
                          </a:schemeClr>
                        </a:solidFill>
                        <a:effectLst/>
                        <a:latin typeface="Arial" panose="020B0604020202020204" pitchFamily="34" charset="0"/>
                        <a:ea typeface="Calibri" panose="020F0502020204030204" pitchFamily="34" charset="0"/>
                        <a:cs typeface="Times New Roman" panose="02020603050405020304" pitchFamily="18" charset="0"/>
                      </a:endParaRPr>
                    </a:p>
                  </a:txBody>
                  <a:tcPr marL="61701" marR="61701" marT="0" marB="0" anchor="ctr"/>
                </a:tc>
                <a:tc>
                  <a:txBody>
                    <a:bodyPr/>
                    <a:lstStyle/>
                    <a:p>
                      <a:pPr marL="0" marR="0">
                        <a:spcBef>
                          <a:spcPts val="0"/>
                        </a:spcBef>
                        <a:spcAft>
                          <a:spcPts val="0"/>
                        </a:spcAft>
                      </a:pPr>
                      <a:r>
                        <a:rPr lang="en-US" sz="1200" dirty="0">
                          <a:solidFill>
                            <a:schemeClr val="accent1">
                              <a:lumMod val="50000"/>
                            </a:schemeClr>
                          </a:solidFill>
                          <a:effectLst/>
                        </a:rPr>
                        <a:t>The mission of the VHWDA is to facilitate development of a statewide health professions pipeline that identifies, educates, recruits, and retains a diverse, appropriately geographically distributed, and culturally competent quality workforce. The bill expands and clarifies VHWDA Board membership, Board scope, defines a 2-year Masters in Psychology (</a:t>
                      </a:r>
                      <a:r>
                        <a:rPr lang="en-US" sz="1200" i="1" dirty="0">
                          <a:solidFill>
                            <a:schemeClr val="accent1">
                              <a:lumMod val="50000"/>
                            </a:schemeClr>
                          </a:solidFill>
                          <a:effectLst/>
                        </a:rPr>
                        <a:t>psychological practitioner</a:t>
                      </a:r>
                      <a:r>
                        <a:rPr lang="en-US" sz="1200" dirty="0">
                          <a:solidFill>
                            <a:schemeClr val="accent1">
                              <a:lumMod val="50000"/>
                            </a:schemeClr>
                          </a:solidFill>
                          <a:effectLst/>
                        </a:rPr>
                        <a:t>) and School of Nursing faculty educational requirements.</a:t>
                      </a:r>
                      <a:endParaRPr lang="en-US" sz="1200" dirty="0">
                        <a:solidFill>
                          <a:schemeClr val="accent1">
                            <a:lumMod val="50000"/>
                          </a:schemeClr>
                        </a:solidFill>
                        <a:effectLst/>
                        <a:latin typeface="Arial" panose="020B0604020202020204" pitchFamily="34" charset="0"/>
                        <a:ea typeface="Calibri" panose="020F0502020204030204" pitchFamily="34" charset="0"/>
                        <a:cs typeface="Times New Roman" panose="02020603050405020304" pitchFamily="18" charset="0"/>
                      </a:endParaRPr>
                    </a:p>
                  </a:txBody>
                  <a:tcPr marL="61701" marR="61701" marT="0" marB="0" anchor="b"/>
                </a:tc>
                <a:extLst>
                  <a:ext uri="{0D108BD9-81ED-4DB2-BD59-A6C34878D82A}">
                    <a16:rowId xmlns:a16="http://schemas.microsoft.com/office/drawing/2014/main" val="4206159736"/>
                  </a:ext>
                </a:extLst>
              </a:tr>
              <a:tr h="383915">
                <a:tc>
                  <a:txBody>
                    <a:bodyPr/>
                    <a:lstStyle/>
                    <a:p>
                      <a:pPr marL="0" marR="0" algn="ctr">
                        <a:spcBef>
                          <a:spcPts val="0"/>
                        </a:spcBef>
                        <a:spcAft>
                          <a:spcPts val="0"/>
                        </a:spcAft>
                      </a:pPr>
                      <a:r>
                        <a:rPr lang="en-US" sz="1400" dirty="0">
                          <a:solidFill>
                            <a:schemeClr val="accent1">
                              <a:lumMod val="50000"/>
                            </a:schemeClr>
                          </a:solidFill>
                          <a:effectLst/>
                        </a:rPr>
                        <a:t>VHWDA.</a:t>
                      </a:r>
                    </a:p>
                    <a:p>
                      <a:pPr marL="0" marR="0" algn="ctr">
                        <a:spcBef>
                          <a:spcPts val="0"/>
                        </a:spcBef>
                        <a:spcAft>
                          <a:spcPts val="0"/>
                        </a:spcAft>
                      </a:pPr>
                      <a:r>
                        <a:rPr lang="en-US" sz="1400" dirty="0">
                          <a:solidFill>
                            <a:schemeClr val="accent1">
                              <a:lumMod val="50000"/>
                            </a:schemeClr>
                          </a:solidFill>
                          <a:effectLst/>
                        </a:rPr>
                        <a:t> </a:t>
                      </a:r>
                    </a:p>
                    <a:p>
                      <a:pPr marL="0" marR="0" algn="ctr">
                        <a:spcBef>
                          <a:spcPts val="0"/>
                        </a:spcBef>
                        <a:spcAft>
                          <a:spcPts val="0"/>
                        </a:spcAft>
                      </a:pPr>
                      <a:r>
                        <a:rPr lang="en-US" sz="1000" i="1" dirty="0">
                          <a:solidFill>
                            <a:schemeClr val="accent1">
                              <a:lumMod val="50000"/>
                            </a:schemeClr>
                          </a:solidFill>
                          <a:effectLst/>
                        </a:rPr>
                        <a:t>Del. Willett/ HB 1499</a:t>
                      </a:r>
                      <a:endParaRPr lang="en-US" sz="1000" i="1" dirty="0">
                        <a:solidFill>
                          <a:schemeClr val="accent1">
                            <a:lumMod val="50000"/>
                          </a:schemeClr>
                        </a:solidFill>
                        <a:effectLst/>
                        <a:latin typeface="Arial" panose="020B0604020202020204" pitchFamily="34" charset="0"/>
                        <a:ea typeface="Calibri" panose="020F0502020204030204" pitchFamily="34" charset="0"/>
                        <a:cs typeface="Times New Roman" panose="02020603050405020304" pitchFamily="18" charset="0"/>
                      </a:endParaRPr>
                    </a:p>
                  </a:txBody>
                  <a:tcPr marL="61701" marR="61701" marT="0" marB="0" anchor="b"/>
                </a:tc>
                <a:tc>
                  <a:txBody>
                    <a:bodyPr/>
                    <a:lstStyle/>
                    <a:p>
                      <a:pPr marL="0" marR="0">
                        <a:spcBef>
                          <a:spcPts val="0"/>
                        </a:spcBef>
                        <a:spcAft>
                          <a:spcPts val="0"/>
                        </a:spcAft>
                      </a:pPr>
                      <a:r>
                        <a:rPr lang="en-US" sz="1200" dirty="0">
                          <a:solidFill>
                            <a:schemeClr val="accent1">
                              <a:lumMod val="50000"/>
                            </a:schemeClr>
                          </a:solidFill>
                          <a:effectLst/>
                        </a:rPr>
                        <a:t>Addresses VHWDA Board scope, 2-year Masters in Psychology (</a:t>
                      </a:r>
                      <a:r>
                        <a:rPr lang="en-US" sz="1200" i="1" dirty="0">
                          <a:solidFill>
                            <a:schemeClr val="accent1">
                              <a:lumMod val="50000"/>
                            </a:schemeClr>
                          </a:solidFill>
                          <a:effectLst/>
                        </a:rPr>
                        <a:t>psychological practitioner</a:t>
                      </a:r>
                      <a:r>
                        <a:rPr lang="en-US" sz="1200" dirty="0">
                          <a:solidFill>
                            <a:schemeClr val="accent1">
                              <a:lumMod val="50000"/>
                            </a:schemeClr>
                          </a:solidFill>
                          <a:effectLst/>
                        </a:rPr>
                        <a:t>) and QMHPs.</a:t>
                      </a:r>
                      <a:endParaRPr lang="en-US" sz="1200" dirty="0">
                        <a:solidFill>
                          <a:schemeClr val="accent1">
                            <a:lumMod val="50000"/>
                          </a:schemeClr>
                        </a:solidFill>
                        <a:effectLst/>
                        <a:latin typeface="Arial" panose="020B0604020202020204" pitchFamily="34" charset="0"/>
                        <a:ea typeface="Calibri" panose="020F0502020204030204" pitchFamily="34" charset="0"/>
                        <a:cs typeface="Times New Roman" panose="02020603050405020304" pitchFamily="18" charset="0"/>
                      </a:endParaRPr>
                    </a:p>
                  </a:txBody>
                  <a:tcPr marL="61701" marR="61701" marT="0" marB="0" anchor="ctr"/>
                </a:tc>
                <a:extLst>
                  <a:ext uri="{0D108BD9-81ED-4DB2-BD59-A6C34878D82A}">
                    <a16:rowId xmlns:a16="http://schemas.microsoft.com/office/drawing/2014/main" val="3520985520"/>
                  </a:ext>
                </a:extLst>
              </a:tr>
            </a:tbl>
          </a:graphicData>
        </a:graphic>
      </p:graphicFrame>
    </p:spTree>
    <p:extLst>
      <p:ext uri="{BB962C8B-B14F-4D97-AF65-F5344CB8AC3E}">
        <p14:creationId xmlns:p14="http://schemas.microsoft.com/office/powerpoint/2010/main" val="16977446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79B10929-96CF-4352-A2AD-D6FC7D543647}"/>
              </a:ext>
            </a:extLst>
          </p:cNvPr>
          <p:cNvPicPr>
            <a:picLocks noChangeAspect="1"/>
          </p:cNvPicPr>
          <p:nvPr/>
        </p:nvPicPr>
        <p:blipFill>
          <a:blip r:embed="rId3"/>
          <a:stretch>
            <a:fillRect/>
          </a:stretch>
        </p:blipFill>
        <p:spPr>
          <a:xfrm>
            <a:off x="8316688" y="4616113"/>
            <a:ext cx="731583" cy="487722"/>
          </a:xfrm>
          <a:prstGeom prst="rect">
            <a:avLst/>
          </a:prstGeom>
        </p:spPr>
      </p:pic>
      <p:sp>
        <p:nvSpPr>
          <p:cNvPr id="2" name="Title 1"/>
          <p:cNvSpPr>
            <a:spLocks noGrp="1"/>
          </p:cNvSpPr>
          <p:nvPr>
            <p:ph type="title"/>
          </p:nvPr>
        </p:nvSpPr>
        <p:spPr>
          <a:xfrm>
            <a:off x="206815" y="0"/>
            <a:ext cx="8751146" cy="505222"/>
          </a:xfrm>
        </p:spPr>
        <p:txBody>
          <a:bodyPr/>
          <a:lstStyle/>
          <a:p>
            <a:r>
              <a:rPr lang="en-US" sz="2700" b="1" dirty="0">
                <a:solidFill>
                  <a:schemeClr val="accent1">
                    <a:lumMod val="75000"/>
                  </a:schemeClr>
                </a:solidFill>
                <a:latin typeface="+mj-lt"/>
              </a:rPr>
              <a:t>Key BH Legislation:  </a:t>
            </a:r>
            <a:r>
              <a:rPr lang="en-US" sz="2700" b="1" i="1" dirty="0">
                <a:solidFill>
                  <a:schemeClr val="accent1">
                    <a:lumMod val="75000"/>
                  </a:schemeClr>
                </a:solidFill>
                <a:latin typeface="+mj-lt"/>
              </a:rPr>
              <a:t>Youth Mental Health</a:t>
            </a:r>
          </a:p>
        </p:txBody>
      </p:sp>
      <p:pic>
        <p:nvPicPr>
          <p:cNvPr id="4" name="Picture 3"/>
          <p:cNvPicPr>
            <a:picLocks noChangeAspect="1"/>
          </p:cNvPicPr>
          <p:nvPr/>
        </p:nvPicPr>
        <p:blipFill>
          <a:blip r:embed="rId4"/>
          <a:stretch>
            <a:fillRect/>
          </a:stretch>
        </p:blipFill>
        <p:spPr>
          <a:xfrm>
            <a:off x="490374" y="510208"/>
            <a:ext cx="8163252" cy="12193"/>
          </a:xfrm>
          <a:prstGeom prst="rect">
            <a:avLst/>
          </a:prstGeom>
        </p:spPr>
      </p:pic>
      <p:graphicFrame>
        <p:nvGraphicFramePr>
          <p:cNvPr id="11" name="Table 10">
            <a:extLst>
              <a:ext uri="{FF2B5EF4-FFF2-40B4-BE49-F238E27FC236}">
                <a16:creationId xmlns:a16="http://schemas.microsoft.com/office/drawing/2014/main" id="{5A07B15E-2D07-46E1-B4EB-79C513B7093A}"/>
              </a:ext>
            </a:extLst>
          </p:cNvPr>
          <p:cNvGraphicFramePr>
            <a:graphicFrameLocks noGrp="1"/>
          </p:cNvGraphicFramePr>
          <p:nvPr>
            <p:extLst>
              <p:ext uri="{D42A27DB-BD31-4B8C-83A1-F6EECF244321}">
                <p14:modId xmlns:p14="http://schemas.microsoft.com/office/powerpoint/2010/main" val="353452591"/>
              </p:ext>
            </p:extLst>
          </p:nvPr>
        </p:nvGraphicFramePr>
        <p:xfrm>
          <a:off x="424026" y="527387"/>
          <a:ext cx="8229600" cy="4602480"/>
        </p:xfrm>
        <a:graphic>
          <a:graphicData uri="http://schemas.openxmlformats.org/drawingml/2006/table">
            <a:tbl>
              <a:tblPr firstRow="1" firstCol="1" bandRow="1">
                <a:tableStyleId>{88ADE376-5213-4446-9CAA-5B90A7A4032C}</a:tableStyleId>
              </a:tblPr>
              <a:tblGrid>
                <a:gridCol w="2210937">
                  <a:extLst>
                    <a:ext uri="{9D8B030D-6E8A-4147-A177-3AD203B41FA5}">
                      <a16:colId xmlns:a16="http://schemas.microsoft.com/office/drawing/2014/main" val="1784170473"/>
                    </a:ext>
                  </a:extLst>
                </a:gridCol>
                <a:gridCol w="6018663">
                  <a:extLst>
                    <a:ext uri="{9D8B030D-6E8A-4147-A177-3AD203B41FA5}">
                      <a16:colId xmlns:a16="http://schemas.microsoft.com/office/drawing/2014/main" val="1573312061"/>
                    </a:ext>
                  </a:extLst>
                </a:gridCol>
              </a:tblGrid>
              <a:tr h="70953">
                <a:tc gridSpan="2">
                  <a:txBody>
                    <a:bodyPr/>
                    <a:lstStyle/>
                    <a:p>
                      <a:pPr marL="0" marR="0">
                        <a:spcBef>
                          <a:spcPts val="0"/>
                        </a:spcBef>
                        <a:spcAft>
                          <a:spcPts val="0"/>
                        </a:spcAft>
                      </a:pPr>
                      <a:endParaRPr lang="en-US" sz="2000" b="1" dirty="0">
                        <a:solidFill>
                          <a:schemeClr val="accent1">
                            <a:lumMod val="50000"/>
                          </a:schemeClr>
                        </a:solidFill>
                        <a:effectLst/>
                        <a:latin typeface="Arial" panose="020B0604020202020204" pitchFamily="34" charset="0"/>
                        <a:ea typeface="Calibri" panose="020F0502020204030204" pitchFamily="34" charset="0"/>
                        <a:cs typeface="Times New Roman" panose="02020603050405020304" pitchFamily="18" charset="0"/>
                      </a:endParaRPr>
                    </a:p>
                  </a:txBody>
                  <a:tcPr marL="61701" marR="61701" marT="0" marB="0" anchor="b"/>
                </a:tc>
                <a:tc hMerge="1">
                  <a:txBody>
                    <a:bodyPr/>
                    <a:lstStyle/>
                    <a:p>
                      <a:endParaRPr lang="en-US"/>
                    </a:p>
                  </a:txBody>
                  <a:tcPr/>
                </a:tc>
                <a:extLst>
                  <a:ext uri="{0D108BD9-81ED-4DB2-BD59-A6C34878D82A}">
                    <a16:rowId xmlns:a16="http://schemas.microsoft.com/office/drawing/2014/main" val="50824323"/>
                  </a:ext>
                </a:extLst>
              </a:tr>
              <a:tr h="904942">
                <a:tc>
                  <a:txBody>
                    <a:bodyPr/>
                    <a:lstStyle/>
                    <a:p>
                      <a:pPr marL="0" marR="0" algn="ctr">
                        <a:spcBef>
                          <a:spcPts val="0"/>
                        </a:spcBef>
                        <a:spcAft>
                          <a:spcPts val="0"/>
                        </a:spcAft>
                      </a:pPr>
                      <a:r>
                        <a:rPr lang="en-US" sz="1400" dirty="0">
                          <a:solidFill>
                            <a:schemeClr val="accent1">
                              <a:lumMod val="50000"/>
                            </a:schemeClr>
                          </a:solidFill>
                          <a:effectLst/>
                        </a:rPr>
                        <a:t>Public elementary and secondary schools; programs of instruction on mental health education.</a:t>
                      </a:r>
                      <a:endParaRPr lang="en-US" sz="1800" dirty="0">
                        <a:solidFill>
                          <a:schemeClr val="accent1">
                            <a:lumMod val="50000"/>
                          </a:schemeClr>
                        </a:solidFill>
                        <a:effectLst/>
                      </a:endParaRPr>
                    </a:p>
                    <a:p>
                      <a:pPr marL="0" marR="0" algn="ctr">
                        <a:spcBef>
                          <a:spcPts val="0"/>
                        </a:spcBef>
                        <a:spcAft>
                          <a:spcPts val="0"/>
                        </a:spcAft>
                      </a:pPr>
                      <a:r>
                        <a:rPr lang="en-US" sz="500" dirty="0">
                          <a:solidFill>
                            <a:schemeClr val="accent1">
                              <a:lumMod val="50000"/>
                            </a:schemeClr>
                          </a:solidFill>
                          <a:effectLst/>
                        </a:rPr>
                        <a:t> </a:t>
                      </a:r>
                      <a:endParaRPr lang="en-US" sz="1100" dirty="0">
                        <a:solidFill>
                          <a:schemeClr val="accent1">
                            <a:lumMod val="50000"/>
                          </a:schemeClr>
                        </a:solidFill>
                        <a:effectLst/>
                      </a:endParaRPr>
                    </a:p>
                    <a:p>
                      <a:pPr marL="0" marR="0" algn="ctr">
                        <a:spcBef>
                          <a:spcPts val="0"/>
                        </a:spcBef>
                        <a:spcAft>
                          <a:spcPts val="0"/>
                        </a:spcAft>
                      </a:pPr>
                      <a:r>
                        <a:rPr lang="en-US" sz="1000" i="1" dirty="0">
                          <a:solidFill>
                            <a:schemeClr val="accent1">
                              <a:lumMod val="50000"/>
                            </a:schemeClr>
                          </a:solidFill>
                          <a:effectLst/>
                        </a:rPr>
                        <a:t>Del. Price/HB 603</a:t>
                      </a:r>
                      <a:endParaRPr lang="en-US" sz="1100" i="1" dirty="0">
                        <a:solidFill>
                          <a:schemeClr val="accent1">
                            <a:lumMod val="50000"/>
                          </a:schemeClr>
                        </a:solidFill>
                        <a:effectLst/>
                        <a:latin typeface="Arial" panose="020B0604020202020204" pitchFamily="34" charset="0"/>
                        <a:ea typeface="Calibri" panose="020F0502020204030204" pitchFamily="34" charset="0"/>
                        <a:cs typeface="Times New Roman" panose="02020603050405020304" pitchFamily="18" charset="0"/>
                      </a:endParaRPr>
                    </a:p>
                  </a:txBody>
                  <a:tcPr marL="61701" marR="61701" marT="0" marB="0" anchor="ctr"/>
                </a:tc>
                <a:tc>
                  <a:txBody>
                    <a:bodyPr/>
                    <a:lstStyle/>
                    <a:p>
                      <a:pPr marL="0" marR="0">
                        <a:spcBef>
                          <a:spcPts val="0"/>
                        </a:spcBef>
                        <a:spcAft>
                          <a:spcPts val="0"/>
                        </a:spcAft>
                      </a:pPr>
                      <a:r>
                        <a:rPr lang="en-US" sz="1200" dirty="0">
                          <a:solidFill>
                            <a:schemeClr val="accent1">
                              <a:lumMod val="50000"/>
                            </a:schemeClr>
                          </a:solidFill>
                          <a:effectLst/>
                        </a:rPr>
                        <a:t>Requires public K-12 health education to include MH topics: </a:t>
                      </a:r>
                    </a:p>
                    <a:p>
                      <a:pPr marL="58738" marR="0" indent="-58738">
                        <a:spcBef>
                          <a:spcPts val="0"/>
                        </a:spcBef>
                        <a:spcAft>
                          <a:spcPts val="0"/>
                        </a:spcAft>
                        <a:buClr>
                          <a:schemeClr val="accent1">
                            <a:lumMod val="50000"/>
                          </a:schemeClr>
                        </a:buClr>
                        <a:buFont typeface="Arial" panose="020B0604020202020204" pitchFamily="34" charset="0"/>
                        <a:buChar char="•"/>
                      </a:pPr>
                      <a:r>
                        <a:rPr lang="en-US" sz="1200" dirty="0">
                          <a:solidFill>
                            <a:schemeClr val="accent1">
                              <a:lumMod val="50000"/>
                            </a:schemeClr>
                          </a:solidFill>
                          <a:effectLst/>
                        </a:rPr>
                        <a:t>Social and emotional learning, signs and symptoms of common MH challenges; </a:t>
                      </a:r>
                    </a:p>
                    <a:p>
                      <a:pPr marL="58738" marR="0" indent="-58738">
                        <a:spcBef>
                          <a:spcPts val="0"/>
                        </a:spcBef>
                        <a:spcAft>
                          <a:spcPts val="0"/>
                        </a:spcAft>
                        <a:buClr>
                          <a:schemeClr val="accent1">
                            <a:lumMod val="50000"/>
                          </a:schemeClr>
                        </a:buClr>
                        <a:buFont typeface="Arial" panose="020B0604020202020204" pitchFamily="34" charset="0"/>
                        <a:buChar char="•"/>
                      </a:pPr>
                      <a:r>
                        <a:rPr lang="en-US" sz="1200" dirty="0">
                          <a:solidFill>
                            <a:schemeClr val="accent1">
                              <a:lumMod val="50000"/>
                            </a:schemeClr>
                          </a:solidFill>
                          <a:effectLst/>
                        </a:rPr>
                        <a:t>MH wellness and healthy strategies for coping with stress and negative feelings; </a:t>
                      </a:r>
                    </a:p>
                    <a:p>
                      <a:pPr marL="58738" marR="0" indent="-58738">
                        <a:spcBef>
                          <a:spcPts val="0"/>
                        </a:spcBef>
                        <a:spcAft>
                          <a:spcPts val="0"/>
                        </a:spcAft>
                        <a:buClr>
                          <a:schemeClr val="accent1">
                            <a:lumMod val="50000"/>
                          </a:schemeClr>
                        </a:buClr>
                        <a:buFont typeface="Arial" panose="020B0604020202020204" pitchFamily="34" charset="0"/>
                        <a:buChar char="•"/>
                      </a:pPr>
                      <a:r>
                        <a:rPr lang="en-US" sz="1200" dirty="0">
                          <a:solidFill>
                            <a:schemeClr val="accent1">
                              <a:lumMod val="50000"/>
                            </a:schemeClr>
                          </a:solidFill>
                          <a:effectLst/>
                        </a:rPr>
                        <a:t>Importance of/guidance on seeking assistance from an adult/MH professional; </a:t>
                      </a:r>
                    </a:p>
                    <a:p>
                      <a:pPr marL="58738" marR="0" indent="-58738">
                        <a:spcBef>
                          <a:spcPts val="0"/>
                        </a:spcBef>
                        <a:spcAft>
                          <a:spcPts val="0"/>
                        </a:spcAft>
                        <a:buClr>
                          <a:schemeClr val="accent1">
                            <a:lumMod val="50000"/>
                          </a:schemeClr>
                        </a:buClr>
                        <a:buFont typeface="Arial" panose="020B0604020202020204" pitchFamily="34" charset="0"/>
                        <a:buChar char="•"/>
                      </a:pPr>
                      <a:r>
                        <a:rPr lang="en-US" sz="1200" dirty="0">
                          <a:solidFill>
                            <a:schemeClr val="accent1">
                              <a:lumMod val="50000"/>
                            </a:schemeClr>
                          </a:solidFill>
                          <a:effectLst/>
                        </a:rPr>
                        <a:t>Prevalence of MH challenges and the importance of overcoming stigma about them;</a:t>
                      </a:r>
                    </a:p>
                    <a:p>
                      <a:pPr marL="58738" marR="0" indent="-58738">
                        <a:spcBef>
                          <a:spcPts val="0"/>
                        </a:spcBef>
                        <a:spcAft>
                          <a:spcPts val="0"/>
                        </a:spcAft>
                        <a:buClr>
                          <a:schemeClr val="accent1">
                            <a:lumMod val="50000"/>
                          </a:schemeClr>
                        </a:buClr>
                        <a:buFont typeface="Arial" panose="020B0604020202020204" pitchFamily="34" charset="0"/>
                        <a:buChar char="•"/>
                      </a:pPr>
                      <a:r>
                        <a:rPr lang="en-US" sz="1200" dirty="0">
                          <a:solidFill>
                            <a:schemeClr val="accent1">
                              <a:lumMod val="50000"/>
                            </a:schemeClr>
                          </a:solidFill>
                          <a:effectLst/>
                        </a:rPr>
                        <a:t>MH and substance use disorders (SUD); and </a:t>
                      </a:r>
                    </a:p>
                    <a:p>
                      <a:pPr marL="58738" marR="0" indent="-58738">
                        <a:spcBef>
                          <a:spcPts val="0"/>
                        </a:spcBef>
                        <a:spcAft>
                          <a:spcPts val="0"/>
                        </a:spcAft>
                        <a:buClr>
                          <a:schemeClr val="accent1">
                            <a:lumMod val="50000"/>
                          </a:schemeClr>
                        </a:buClr>
                        <a:buFont typeface="Arial" panose="020B0604020202020204" pitchFamily="34" charset="0"/>
                        <a:buChar char="•"/>
                      </a:pPr>
                      <a:r>
                        <a:rPr lang="en-US" sz="1200" dirty="0">
                          <a:solidFill>
                            <a:schemeClr val="accent1">
                              <a:lumMod val="50000"/>
                            </a:schemeClr>
                          </a:solidFill>
                          <a:effectLst/>
                        </a:rPr>
                        <a:t>Role of positive MH to student overall well-being (</a:t>
                      </a:r>
                      <a:r>
                        <a:rPr lang="en-US" sz="1200" i="1" dirty="0">
                          <a:solidFill>
                            <a:schemeClr val="accent1">
                              <a:lumMod val="50000"/>
                            </a:schemeClr>
                          </a:solidFill>
                          <a:effectLst/>
                        </a:rPr>
                        <a:t>physical health, academic success</a:t>
                      </a:r>
                      <a:r>
                        <a:rPr lang="en-US" sz="1200" dirty="0">
                          <a:solidFill>
                            <a:schemeClr val="accent1">
                              <a:lumMod val="50000"/>
                            </a:schemeClr>
                          </a:solidFill>
                          <a:effectLst/>
                        </a:rPr>
                        <a:t>).</a:t>
                      </a:r>
                      <a:endParaRPr lang="en-US" sz="1600" dirty="0">
                        <a:solidFill>
                          <a:schemeClr val="accent1">
                            <a:lumMod val="50000"/>
                          </a:schemeClr>
                        </a:solidFill>
                        <a:effectLst/>
                        <a:latin typeface="Arial" panose="020B0604020202020204" pitchFamily="34" charset="0"/>
                        <a:ea typeface="Calibri" panose="020F0502020204030204" pitchFamily="34" charset="0"/>
                        <a:cs typeface="Times New Roman" panose="02020603050405020304" pitchFamily="18" charset="0"/>
                      </a:endParaRPr>
                    </a:p>
                  </a:txBody>
                  <a:tcPr marL="61701" marR="61701" marT="0" marB="0" anchor="b"/>
                </a:tc>
                <a:extLst>
                  <a:ext uri="{0D108BD9-81ED-4DB2-BD59-A6C34878D82A}">
                    <a16:rowId xmlns:a16="http://schemas.microsoft.com/office/drawing/2014/main" val="842392448"/>
                  </a:ext>
                </a:extLst>
              </a:tr>
              <a:tr h="987209">
                <a:tc>
                  <a:txBody>
                    <a:bodyPr/>
                    <a:lstStyle/>
                    <a:p>
                      <a:pPr marL="0" marR="0" algn="ctr">
                        <a:spcBef>
                          <a:spcPts val="0"/>
                        </a:spcBef>
                        <a:spcAft>
                          <a:spcPts val="0"/>
                        </a:spcAft>
                      </a:pPr>
                      <a:r>
                        <a:rPr lang="en-US" sz="1400" spc="75" dirty="0">
                          <a:solidFill>
                            <a:schemeClr val="accent1">
                              <a:lumMod val="50000"/>
                            </a:schemeClr>
                          </a:solidFill>
                          <a:effectLst/>
                        </a:rPr>
                        <a:t>School boards; model MOU with certain mental health service providers; provision and expansion of virtual mental health services.</a:t>
                      </a:r>
                      <a:endParaRPr lang="en-US" sz="1400" dirty="0">
                        <a:solidFill>
                          <a:schemeClr val="accent1">
                            <a:lumMod val="50000"/>
                          </a:schemeClr>
                        </a:solidFill>
                        <a:effectLst/>
                      </a:endParaRPr>
                    </a:p>
                    <a:p>
                      <a:pPr marL="0" marR="0" algn="ctr">
                        <a:spcBef>
                          <a:spcPts val="0"/>
                        </a:spcBef>
                        <a:spcAft>
                          <a:spcPts val="0"/>
                        </a:spcAft>
                      </a:pPr>
                      <a:r>
                        <a:rPr lang="en-US" sz="500" dirty="0">
                          <a:solidFill>
                            <a:schemeClr val="accent1">
                              <a:lumMod val="50000"/>
                            </a:schemeClr>
                          </a:solidFill>
                          <a:effectLst/>
                        </a:rPr>
                        <a:t> </a:t>
                      </a:r>
                      <a:endParaRPr lang="en-US" sz="1100" dirty="0">
                        <a:solidFill>
                          <a:schemeClr val="accent1">
                            <a:lumMod val="50000"/>
                          </a:schemeClr>
                        </a:solidFill>
                        <a:effectLst/>
                      </a:endParaRPr>
                    </a:p>
                    <a:p>
                      <a:pPr marL="0" marR="0" algn="ctr">
                        <a:spcBef>
                          <a:spcPts val="0"/>
                        </a:spcBef>
                        <a:spcAft>
                          <a:spcPts val="0"/>
                        </a:spcAft>
                      </a:pPr>
                      <a:r>
                        <a:rPr lang="en-US" sz="1000" i="1" dirty="0">
                          <a:solidFill>
                            <a:schemeClr val="accent1">
                              <a:lumMod val="50000"/>
                            </a:schemeClr>
                          </a:solidFill>
                          <a:effectLst/>
                        </a:rPr>
                        <a:t>Del. </a:t>
                      </a:r>
                      <a:r>
                        <a:rPr lang="en-US" sz="1000" i="1" dirty="0" err="1">
                          <a:solidFill>
                            <a:schemeClr val="accent1">
                              <a:lumMod val="50000"/>
                            </a:schemeClr>
                          </a:solidFill>
                          <a:effectLst/>
                        </a:rPr>
                        <a:t>Srinvasan</a:t>
                      </a:r>
                      <a:r>
                        <a:rPr lang="en-US" sz="1000" i="1" spc="75" dirty="0">
                          <a:solidFill>
                            <a:schemeClr val="accent1">
                              <a:lumMod val="50000"/>
                            </a:schemeClr>
                          </a:solidFill>
                          <a:effectLst/>
                        </a:rPr>
                        <a:t>/HB 919</a:t>
                      </a:r>
                      <a:endParaRPr lang="en-US" sz="1100" b="1" i="1" dirty="0">
                        <a:solidFill>
                          <a:schemeClr val="accent1">
                            <a:lumMod val="50000"/>
                          </a:schemeClr>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1701" marR="61701" marT="0" marB="0" anchor="b"/>
                </a:tc>
                <a:tc>
                  <a:txBody>
                    <a:bodyPr/>
                    <a:lstStyle/>
                    <a:p>
                      <a:pPr marL="0" marR="0">
                        <a:spcBef>
                          <a:spcPts val="0"/>
                        </a:spcBef>
                        <a:spcAft>
                          <a:spcPts val="0"/>
                        </a:spcAft>
                      </a:pPr>
                      <a:r>
                        <a:rPr lang="en-US" sz="1200" dirty="0">
                          <a:solidFill>
                            <a:schemeClr val="accent1">
                              <a:lumMod val="50000"/>
                            </a:schemeClr>
                          </a:solidFill>
                          <a:effectLst/>
                        </a:rPr>
                        <a:t>The Virginia Department of Education (</a:t>
                      </a:r>
                      <a:r>
                        <a:rPr lang="en-US" sz="1200" i="1" dirty="0">
                          <a:solidFill>
                            <a:schemeClr val="accent1">
                              <a:lumMod val="50000"/>
                            </a:schemeClr>
                          </a:solidFill>
                          <a:effectLst/>
                        </a:rPr>
                        <a:t>VDOE</a:t>
                      </a:r>
                      <a:r>
                        <a:rPr lang="en-US" sz="1200" dirty="0">
                          <a:solidFill>
                            <a:schemeClr val="accent1">
                              <a:lumMod val="50000"/>
                            </a:schemeClr>
                          </a:solidFill>
                          <a:effectLst/>
                        </a:rPr>
                        <a:t>), with DBHDS and DMAS, must develop a model memorandum of understanding (</a:t>
                      </a:r>
                      <a:r>
                        <a:rPr lang="en-US" sz="1200" i="1" dirty="0">
                          <a:solidFill>
                            <a:schemeClr val="accent1">
                              <a:lumMod val="50000"/>
                            </a:schemeClr>
                          </a:solidFill>
                          <a:effectLst/>
                        </a:rPr>
                        <a:t>MOU</a:t>
                      </a:r>
                      <a:r>
                        <a:rPr lang="en-US" sz="1200" dirty="0">
                          <a:solidFill>
                            <a:schemeClr val="accent1">
                              <a:lumMod val="50000"/>
                            </a:schemeClr>
                          </a:solidFill>
                          <a:effectLst/>
                        </a:rPr>
                        <a:t>) to be used between a school board and a nationally recognized school-based telehealth provider to provide MH tele-therapy to public school students. </a:t>
                      </a:r>
                    </a:p>
                    <a:p>
                      <a:pPr marL="0" marR="0">
                        <a:spcBef>
                          <a:spcPts val="0"/>
                        </a:spcBef>
                        <a:spcAft>
                          <a:spcPts val="0"/>
                        </a:spcAft>
                      </a:pPr>
                      <a:endParaRPr lang="en-US" sz="1200" dirty="0">
                        <a:solidFill>
                          <a:schemeClr val="accent1">
                            <a:lumMod val="50000"/>
                          </a:schemeClr>
                        </a:solidFill>
                        <a:effectLst/>
                      </a:endParaRPr>
                    </a:p>
                    <a:p>
                      <a:pPr marL="0" marR="0">
                        <a:spcBef>
                          <a:spcPts val="0"/>
                        </a:spcBef>
                        <a:spcAft>
                          <a:spcPts val="0"/>
                        </a:spcAft>
                      </a:pPr>
                      <a:r>
                        <a:rPr lang="en-US" sz="1200" dirty="0">
                          <a:solidFill>
                            <a:schemeClr val="accent1">
                              <a:lumMod val="50000"/>
                            </a:schemeClr>
                          </a:solidFill>
                          <a:effectLst/>
                        </a:rPr>
                        <a:t>School boards may adopt policies and procedures to increase access to school-based MH services for students via virtual MH entities and partnerships with public or private community MH providers offering school-based teletherapy.</a:t>
                      </a:r>
                      <a:endParaRPr lang="en-US" sz="1600" dirty="0">
                        <a:solidFill>
                          <a:schemeClr val="accent1">
                            <a:lumMod val="50000"/>
                          </a:schemeClr>
                        </a:solidFill>
                        <a:effectLst/>
                        <a:latin typeface="Arial" panose="020B0604020202020204" pitchFamily="34" charset="0"/>
                        <a:ea typeface="Calibri" panose="020F0502020204030204" pitchFamily="34" charset="0"/>
                        <a:cs typeface="Times New Roman" panose="02020603050405020304" pitchFamily="18" charset="0"/>
                      </a:endParaRPr>
                    </a:p>
                  </a:txBody>
                  <a:tcPr marL="61701" marR="61701" marT="0" marB="0" anchor="ctr"/>
                </a:tc>
                <a:extLst>
                  <a:ext uri="{0D108BD9-81ED-4DB2-BD59-A6C34878D82A}">
                    <a16:rowId xmlns:a16="http://schemas.microsoft.com/office/drawing/2014/main" val="874359563"/>
                  </a:ext>
                </a:extLst>
              </a:tr>
              <a:tr h="904370">
                <a:tc>
                  <a:txBody>
                    <a:bodyPr/>
                    <a:lstStyle/>
                    <a:p>
                      <a:pPr marL="0" marR="0" algn="ctr">
                        <a:spcBef>
                          <a:spcPts val="0"/>
                        </a:spcBef>
                        <a:spcAft>
                          <a:spcPts val="0"/>
                        </a:spcAft>
                      </a:pPr>
                      <a:r>
                        <a:rPr lang="en-US" sz="1400" spc="75" dirty="0">
                          <a:solidFill>
                            <a:schemeClr val="accent1">
                              <a:lumMod val="50000"/>
                            </a:schemeClr>
                          </a:solidFill>
                          <a:effectLst/>
                        </a:rPr>
                        <a:t>English language learner students; ratios of instructional positions, At-Risk Program established.</a:t>
                      </a:r>
                      <a:endParaRPr lang="en-US" sz="1400" dirty="0">
                        <a:solidFill>
                          <a:schemeClr val="accent1">
                            <a:lumMod val="50000"/>
                          </a:schemeClr>
                        </a:solidFill>
                        <a:effectLst/>
                      </a:endParaRPr>
                    </a:p>
                    <a:p>
                      <a:pPr marL="0" marR="0" algn="ctr">
                        <a:spcBef>
                          <a:spcPts val="0"/>
                        </a:spcBef>
                        <a:spcAft>
                          <a:spcPts val="0"/>
                        </a:spcAft>
                      </a:pPr>
                      <a:r>
                        <a:rPr lang="en-US" sz="500" dirty="0">
                          <a:solidFill>
                            <a:schemeClr val="accent1">
                              <a:lumMod val="50000"/>
                            </a:schemeClr>
                          </a:solidFill>
                          <a:effectLst/>
                        </a:rPr>
                        <a:t> </a:t>
                      </a:r>
                      <a:endParaRPr lang="en-US" sz="1100" dirty="0">
                        <a:solidFill>
                          <a:schemeClr val="accent1">
                            <a:lumMod val="50000"/>
                          </a:schemeClr>
                        </a:solidFill>
                        <a:effectLst/>
                      </a:endParaRPr>
                    </a:p>
                    <a:p>
                      <a:pPr marL="0" marR="0" algn="ctr">
                        <a:spcBef>
                          <a:spcPts val="0"/>
                        </a:spcBef>
                        <a:spcAft>
                          <a:spcPts val="0"/>
                        </a:spcAft>
                      </a:pPr>
                      <a:r>
                        <a:rPr lang="en-US" sz="1000" i="1" dirty="0">
                          <a:solidFill>
                            <a:schemeClr val="accent1">
                              <a:lumMod val="50000"/>
                            </a:schemeClr>
                          </a:solidFill>
                          <a:effectLst/>
                        </a:rPr>
                        <a:t>Sen. Lucas/SB 105</a:t>
                      </a:r>
                      <a:endParaRPr lang="en-US" sz="1100" b="1" i="1" dirty="0">
                        <a:solidFill>
                          <a:schemeClr val="accent1">
                            <a:lumMod val="50000"/>
                          </a:schemeClr>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1701" marR="61701" marT="0" marB="0" anchor="ctr"/>
                </a:tc>
                <a:tc>
                  <a:txBody>
                    <a:bodyPr/>
                    <a:lstStyle/>
                    <a:p>
                      <a:pPr marL="0" marR="0">
                        <a:spcBef>
                          <a:spcPts val="0"/>
                        </a:spcBef>
                        <a:spcAft>
                          <a:spcPts val="0"/>
                        </a:spcAft>
                      </a:pPr>
                      <a:r>
                        <a:rPr lang="en-US" sz="1200" dirty="0">
                          <a:solidFill>
                            <a:schemeClr val="accent1">
                              <a:lumMod val="50000"/>
                            </a:schemeClr>
                          </a:solidFill>
                          <a:effectLst/>
                        </a:rPr>
                        <a:t>Public school staffing and fund to support students who are educationally at risk, including prevention, intervention, or remediation activities required pursuant to relevant law, </a:t>
                      </a:r>
                      <a:r>
                        <a:rPr lang="en-US" sz="1200" b="1" i="1" dirty="0">
                          <a:solidFill>
                            <a:schemeClr val="accent1">
                              <a:lumMod val="50000"/>
                            </a:schemeClr>
                          </a:solidFill>
                          <a:effectLst/>
                        </a:rPr>
                        <a:t>teacher recruitment programs and initiatives</a:t>
                      </a:r>
                      <a:r>
                        <a:rPr lang="en-US" sz="1200" dirty="0">
                          <a:solidFill>
                            <a:schemeClr val="accent1">
                              <a:lumMod val="50000"/>
                            </a:schemeClr>
                          </a:solidFill>
                          <a:effectLst/>
                        </a:rPr>
                        <a:t>, programs for English language learners, the hiring of additional school counselors and other support staff, and other programs relating to increasing the success of disadvantaged students.</a:t>
                      </a:r>
                      <a:endParaRPr lang="en-US" sz="1600" dirty="0">
                        <a:solidFill>
                          <a:schemeClr val="accent1">
                            <a:lumMod val="50000"/>
                          </a:schemeClr>
                        </a:solidFill>
                        <a:effectLst/>
                        <a:latin typeface="Arial" panose="020B0604020202020204" pitchFamily="34" charset="0"/>
                        <a:ea typeface="Calibri" panose="020F0502020204030204" pitchFamily="34" charset="0"/>
                        <a:cs typeface="Times New Roman" panose="02020603050405020304" pitchFamily="18" charset="0"/>
                      </a:endParaRPr>
                    </a:p>
                  </a:txBody>
                  <a:tcPr marL="61701" marR="61701" marT="0" marB="0" anchor="ctr"/>
                </a:tc>
                <a:extLst>
                  <a:ext uri="{0D108BD9-81ED-4DB2-BD59-A6C34878D82A}">
                    <a16:rowId xmlns:a16="http://schemas.microsoft.com/office/drawing/2014/main" val="1753427472"/>
                  </a:ext>
                </a:extLst>
              </a:tr>
            </a:tbl>
          </a:graphicData>
        </a:graphic>
      </p:graphicFrame>
    </p:spTree>
    <p:extLst>
      <p:ext uri="{BB962C8B-B14F-4D97-AF65-F5344CB8AC3E}">
        <p14:creationId xmlns:p14="http://schemas.microsoft.com/office/powerpoint/2010/main" val="3695003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8328" y="88885"/>
            <a:ext cx="8467344" cy="525542"/>
          </a:xfrm>
        </p:spPr>
        <p:txBody>
          <a:bodyPr/>
          <a:lstStyle/>
          <a:p>
            <a:r>
              <a:rPr lang="en-US" sz="2700" b="1" dirty="0">
                <a:solidFill>
                  <a:schemeClr val="accent1">
                    <a:lumMod val="75000"/>
                  </a:schemeClr>
                </a:solidFill>
                <a:latin typeface="+mj-lt"/>
              </a:rPr>
              <a:t>Key BH Legislation:  </a:t>
            </a:r>
            <a:r>
              <a:rPr lang="en-US" sz="2700" b="1" i="1" dirty="0">
                <a:solidFill>
                  <a:schemeClr val="accent1">
                    <a:lumMod val="75000"/>
                  </a:schemeClr>
                </a:solidFill>
                <a:latin typeface="+mj-lt"/>
              </a:rPr>
              <a:t>Crisis Services</a:t>
            </a:r>
          </a:p>
        </p:txBody>
      </p:sp>
      <p:pic>
        <p:nvPicPr>
          <p:cNvPr id="5" name="Picture 4"/>
          <p:cNvPicPr>
            <a:picLocks noChangeAspect="1"/>
          </p:cNvPicPr>
          <p:nvPr/>
        </p:nvPicPr>
        <p:blipFill>
          <a:blip r:embed="rId3"/>
          <a:stretch>
            <a:fillRect/>
          </a:stretch>
        </p:blipFill>
        <p:spPr>
          <a:xfrm>
            <a:off x="457200" y="599525"/>
            <a:ext cx="8163252" cy="12193"/>
          </a:xfrm>
          <a:prstGeom prst="rect">
            <a:avLst/>
          </a:prstGeom>
        </p:spPr>
      </p:pic>
      <p:pic>
        <p:nvPicPr>
          <p:cNvPr id="3" name="Picture 2">
            <a:extLst>
              <a:ext uri="{FF2B5EF4-FFF2-40B4-BE49-F238E27FC236}">
                <a16:creationId xmlns:a16="http://schemas.microsoft.com/office/drawing/2014/main" id="{827131DE-3641-4105-B36B-C0ACA38A69EE}"/>
              </a:ext>
            </a:extLst>
          </p:cNvPr>
          <p:cNvPicPr>
            <a:picLocks noChangeAspect="1"/>
          </p:cNvPicPr>
          <p:nvPr/>
        </p:nvPicPr>
        <p:blipFill>
          <a:blip r:embed="rId4"/>
          <a:stretch>
            <a:fillRect/>
          </a:stretch>
        </p:blipFill>
        <p:spPr>
          <a:xfrm>
            <a:off x="8306300" y="4644369"/>
            <a:ext cx="731583" cy="487722"/>
          </a:xfrm>
          <a:prstGeom prst="rect">
            <a:avLst/>
          </a:prstGeom>
        </p:spPr>
      </p:pic>
      <p:graphicFrame>
        <p:nvGraphicFramePr>
          <p:cNvPr id="4" name="Table 3">
            <a:extLst>
              <a:ext uri="{FF2B5EF4-FFF2-40B4-BE49-F238E27FC236}">
                <a16:creationId xmlns:a16="http://schemas.microsoft.com/office/drawing/2014/main" id="{54476C98-1C05-454E-A345-80AA6D7FF08F}"/>
              </a:ext>
            </a:extLst>
          </p:cNvPr>
          <p:cNvGraphicFramePr>
            <a:graphicFrameLocks noGrp="1"/>
          </p:cNvGraphicFramePr>
          <p:nvPr>
            <p:extLst>
              <p:ext uri="{D42A27DB-BD31-4B8C-83A1-F6EECF244321}">
                <p14:modId xmlns:p14="http://schemas.microsoft.com/office/powerpoint/2010/main" val="1750192694"/>
              </p:ext>
            </p:extLst>
          </p:nvPr>
        </p:nvGraphicFramePr>
        <p:xfrm>
          <a:off x="142977" y="599524"/>
          <a:ext cx="8791698" cy="4434840"/>
        </p:xfrm>
        <a:graphic>
          <a:graphicData uri="http://schemas.openxmlformats.org/drawingml/2006/table">
            <a:tbl>
              <a:tblPr firstRow="1" firstCol="1" bandRow="1">
                <a:tableStyleId>{88ADE376-5213-4446-9CAA-5B90A7A4032C}</a:tableStyleId>
              </a:tblPr>
              <a:tblGrid>
                <a:gridCol w="4254868">
                  <a:extLst>
                    <a:ext uri="{9D8B030D-6E8A-4147-A177-3AD203B41FA5}">
                      <a16:colId xmlns:a16="http://schemas.microsoft.com/office/drawing/2014/main" val="1423433679"/>
                    </a:ext>
                  </a:extLst>
                </a:gridCol>
                <a:gridCol w="4536830">
                  <a:extLst>
                    <a:ext uri="{9D8B030D-6E8A-4147-A177-3AD203B41FA5}">
                      <a16:colId xmlns:a16="http://schemas.microsoft.com/office/drawing/2014/main" val="2629484639"/>
                    </a:ext>
                  </a:extLst>
                </a:gridCol>
              </a:tblGrid>
              <a:tr h="243170">
                <a:tc gridSpan="2">
                  <a:txBody>
                    <a:bodyPr/>
                    <a:lstStyle/>
                    <a:p>
                      <a:pPr marL="0" marR="0">
                        <a:spcBef>
                          <a:spcPts val="0"/>
                        </a:spcBef>
                        <a:spcAft>
                          <a:spcPts val="0"/>
                        </a:spcAft>
                      </a:pPr>
                      <a:endParaRPr lang="en-US" sz="1600" b="1" dirty="0">
                        <a:solidFill>
                          <a:schemeClr val="accent1">
                            <a:lumMod val="50000"/>
                          </a:schemeClr>
                        </a:solidFill>
                        <a:effectLst/>
                        <a:latin typeface="Arial" panose="020B0604020202020204" pitchFamily="34" charset="0"/>
                        <a:ea typeface="Calibri" panose="020F0502020204030204" pitchFamily="34" charset="0"/>
                        <a:cs typeface="Times New Roman" panose="02020603050405020304" pitchFamily="18" charset="0"/>
                      </a:endParaRPr>
                    </a:p>
                  </a:txBody>
                  <a:tcPr marL="58970" marR="58970" marT="0" marB="0" anchor="b"/>
                </a:tc>
                <a:tc hMerge="1">
                  <a:txBody>
                    <a:bodyPr/>
                    <a:lstStyle/>
                    <a:p>
                      <a:endParaRPr lang="en-US"/>
                    </a:p>
                  </a:txBody>
                  <a:tcPr/>
                </a:tc>
                <a:extLst>
                  <a:ext uri="{0D108BD9-81ED-4DB2-BD59-A6C34878D82A}">
                    <a16:rowId xmlns:a16="http://schemas.microsoft.com/office/drawing/2014/main" val="1744119991"/>
                  </a:ext>
                </a:extLst>
              </a:tr>
              <a:tr h="1276640">
                <a:tc>
                  <a:txBody>
                    <a:bodyPr/>
                    <a:lstStyle/>
                    <a:p>
                      <a:pPr marL="0" marR="0" algn="ctr">
                        <a:spcBef>
                          <a:spcPts val="0"/>
                        </a:spcBef>
                        <a:spcAft>
                          <a:spcPts val="0"/>
                        </a:spcAft>
                      </a:pPr>
                      <a:r>
                        <a:rPr lang="en-US" sz="1400" spc="75" dirty="0">
                          <a:solidFill>
                            <a:schemeClr val="accent1">
                              <a:lumMod val="50000"/>
                            </a:schemeClr>
                          </a:solidFill>
                          <a:effectLst/>
                        </a:rPr>
                        <a:t>Emergency custody and TDOs; evaluations, presence of others</a:t>
                      </a:r>
                      <a:endParaRPr lang="en-US" sz="1400" dirty="0">
                        <a:solidFill>
                          <a:schemeClr val="accent1">
                            <a:lumMod val="50000"/>
                          </a:schemeClr>
                        </a:solidFill>
                        <a:effectLst/>
                      </a:endParaRPr>
                    </a:p>
                    <a:p>
                      <a:pPr marL="0" marR="0" algn="ctr">
                        <a:spcBef>
                          <a:spcPts val="0"/>
                        </a:spcBef>
                        <a:spcAft>
                          <a:spcPts val="0"/>
                        </a:spcAft>
                      </a:pPr>
                      <a:r>
                        <a:rPr lang="en-US" sz="900" spc="75" dirty="0">
                          <a:solidFill>
                            <a:schemeClr val="accent1">
                              <a:lumMod val="50000"/>
                            </a:schemeClr>
                          </a:solidFill>
                          <a:effectLst/>
                        </a:rPr>
                        <a:t> </a:t>
                      </a:r>
                      <a:endParaRPr lang="en-US" sz="1000" dirty="0">
                        <a:solidFill>
                          <a:schemeClr val="accent1">
                            <a:lumMod val="50000"/>
                          </a:schemeClr>
                        </a:solidFill>
                        <a:effectLst/>
                      </a:endParaRPr>
                    </a:p>
                    <a:p>
                      <a:pPr marL="0" marR="0" algn="ctr">
                        <a:spcBef>
                          <a:spcPts val="0"/>
                        </a:spcBef>
                        <a:spcAft>
                          <a:spcPts val="0"/>
                        </a:spcAft>
                      </a:pPr>
                      <a:r>
                        <a:rPr lang="en-US" sz="900" i="1" spc="75" dirty="0">
                          <a:solidFill>
                            <a:schemeClr val="accent1">
                              <a:lumMod val="50000"/>
                            </a:schemeClr>
                          </a:solidFill>
                          <a:effectLst/>
                        </a:rPr>
                        <a:t>Sen. </a:t>
                      </a:r>
                      <a:r>
                        <a:rPr lang="en-US" sz="900" i="1" spc="75" dirty="0" err="1">
                          <a:solidFill>
                            <a:schemeClr val="accent1">
                              <a:lumMod val="50000"/>
                            </a:schemeClr>
                          </a:solidFill>
                          <a:effectLst/>
                        </a:rPr>
                        <a:t>Bagby</a:t>
                      </a:r>
                      <a:r>
                        <a:rPr lang="en-US" sz="900" i="1" spc="75" dirty="0">
                          <a:solidFill>
                            <a:schemeClr val="accent1">
                              <a:lumMod val="50000"/>
                            </a:schemeClr>
                          </a:solidFill>
                          <a:effectLst/>
                        </a:rPr>
                        <a:t> &amp; Del. Willett</a:t>
                      </a:r>
                      <a:endParaRPr lang="en-US" sz="1000" i="1" dirty="0">
                        <a:solidFill>
                          <a:schemeClr val="accent1">
                            <a:lumMod val="50000"/>
                          </a:schemeClr>
                        </a:solidFill>
                        <a:effectLst/>
                      </a:endParaRPr>
                    </a:p>
                    <a:p>
                      <a:pPr marL="0" marR="0" algn="ctr">
                        <a:spcBef>
                          <a:spcPts val="0"/>
                        </a:spcBef>
                        <a:spcAft>
                          <a:spcPts val="0"/>
                        </a:spcAft>
                      </a:pPr>
                      <a:r>
                        <a:rPr lang="en-US" sz="900" i="1" spc="75" dirty="0">
                          <a:solidFill>
                            <a:schemeClr val="accent1">
                              <a:lumMod val="50000"/>
                            </a:schemeClr>
                          </a:solidFill>
                          <a:effectLst/>
                        </a:rPr>
                        <a:t>SB 546/HB 1242</a:t>
                      </a:r>
                      <a:endParaRPr lang="en-US" sz="1000" b="1" i="1" dirty="0">
                        <a:solidFill>
                          <a:schemeClr val="accent1">
                            <a:lumMod val="50000"/>
                          </a:schemeClr>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8970" marR="58970" marT="0" marB="0" anchor="ctr"/>
                </a:tc>
                <a:tc>
                  <a:txBody>
                    <a:bodyPr/>
                    <a:lstStyle/>
                    <a:p>
                      <a:pPr marL="0" marR="0">
                        <a:spcBef>
                          <a:spcPts val="0"/>
                        </a:spcBef>
                        <a:spcAft>
                          <a:spcPts val="0"/>
                        </a:spcAft>
                      </a:pPr>
                      <a:r>
                        <a:rPr lang="en-US" sz="1200" dirty="0">
                          <a:solidFill>
                            <a:schemeClr val="accent1">
                              <a:lumMod val="50000"/>
                            </a:schemeClr>
                          </a:solidFill>
                          <a:effectLst/>
                        </a:rPr>
                        <a:t>Allows the family member or legal guardian of an individual being held in emergency custody to be present and provide support/ supportive decision-making to the person being evaluated for temporary detention (</a:t>
                      </a:r>
                      <a:r>
                        <a:rPr lang="en-US" sz="1200" i="1" dirty="0">
                          <a:solidFill>
                            <a:schemeClr val="accent1">
                              <a:lumMod val="50000"/>
                            </a:schemeClr>
                          </a:solidFill>
                          <a:effectLst/>
                        </a:rPr>
                        <a:t>unless the individual objects or the evaluator or treating physician determines that their presence would create a medical, clinical, or safety risk to the patient or health care provider or interferes with patient care</a:t>
                      </a:r>
                      <a:r>
                        <a:rPr lang="en-US" sz="1200" dirty="0">
                          <a:solidFill>
                            <a:schemeClr val="accent1">
                              <a:lumMod val="50000"/>
                            </a:schemeClr>
                          </a:solidFill>
                          <a:effectLst/>
                        </a:rPr>
                        <a:t>).</a:t>
                      </a:r>
                      <a:endParaRPr lang="en-US" sz="1400" dirty="0">
                        <a:solidFill>
                          <a:schemeClr val="accent1">
                            <a:lumMod val="50000"/>
                          </a:schemeClr>
                        </a:solidFill>
                        <a:effectLst/>
                        <a:latin typeface="Arial" panose="020B0604020202020204" pitchFamily="34" charset="0"/>
                        <a:ea typeface="Calibri" panose="020F0502020204030204" pitchFamily="34" charset="0"/>
                        <a:cs typeface="Times New Roman" panose="02020603050405020304" pitchFamily="18" charset="0"/>
                      </a:endParaRPr>
                    </a:p>
                  </a:txBody>
                  <a:tcPr marL="58970" marR="58970" marT="0" marB="0" anchor="ctr"/>
                </a:tc>
                <a:extLst>
                  <a:ext uri="{0D108BD9-81ED-4DB2-BD59-A6C34878D82A}">
                    <a16:rowId xmlns:a16="http://schemas.microsoft.com/office/drawing/2014/main" val="3387415958"/>
                  </a:ext>
                </a:extLst>
              </a:tr>
              <a:tr h="1626197">
                <a:tc>
                  <a:txBody>
                    <a:bodyPr/>
                    <a:lstStyle/>
                    <a:p>
                      <a:pPr marL="0" marR="0" algn="ctr">
                        <a:spcBef>
                          <a:spcPts val="0"/>
                        </a:spcBef>
                        <a:spcAft>
                          <a:spcPts val="0"/>
                        </a:spcAft>
                      </a:pPr>
                      <a:r>
                        <a:rPr lang="en-US" sz="1400" spc="75" dirty="0">
                          <a:solidFill>
                            <a:schemeClr val="accent1">
                              <a:lumMod val="50000"/>
                            </a:schemeClr>
                          </a:solidFill>
                          <a:effectLst/>
                        </a:rPr>
                        <a:t>Parental admission of minors for inpatient treatment, adds that if a parent admits an involuntary minor (</a:t>
                      </a:r>
                      <a:r>
                        <a:rPr lang="en-US" sz="1400" i="1" spc="75" dirty="0">
                          <a:solidFill>
                            <a:schemeClr val="accent1">
                              <a:lumMod val="50000"/>
                            </a:schemeClr>
                          </a:solidFill>
                          <a:effectLst/>
                        </a:rPr>
                        <a:t>age 14+</a:t>
                      </a:r>
                      <a:r>
                        <a:rPr lang="en-US" sz="1400" spc="75" dirty="0">
                          <a:solidFill>
                            <a:schemeClr val="accent1">
                              <a:lumMod val="50000"/>
                            </a:schemeClr>
                          </a:solidFill>
                          <a:effectLst/>
                        </a:rPr>
                        <a:t>), that a TDO will not be required. Also, adds substance use to the reason a minor can be admitted to an inpatient facility.</a:t>
                      </a:r>
                      <a:endParaRPr lang="en-US" sz="1400" dirty="0">
                        <a:solidFill>
                          <a:schemeClr val="accent1">
                            <a:lumMod val="50000"/>
                          </a:schemeClr>
                        </a:solidFill>
                        <a:effectLst/>
                      </a:endParaRPr>
                    </a:p>
                    <a:p>
                      <a:pPr marL="0" marR="0" algn="ctr">
                        <a:spcBef>
                          <a:spcPts val="0"/>
                        </a:spcBef>
                        <a:spcAft>
                          <a:spcPts val="0"/>
                        </a:spcAft>
                      </a:pPr>
                      <a:r>
                        <a:rPr lang="en-US" sz="500" spc="75" dirty="0">
                          <a:solidFill>
                            <a:schemeClr val="accent1">
                              <a:lumMod val="50000"/>
                            </a:schemeClr>
                          </a:solidFill>
                          <a:effectLst/>
                        </a:rPr>
                        <a:t> </a:t>
                      </a:r>
                      <a:endParaRPr lang="en-US" sz="1000" dirty="0">
                        <a:solidFill>
                          <a:schemeClr val="accent1">
                            <a:lumMod val="50000"/>
                          </a:schemeClr>
                        </a:solidFill>
                        <a:effectLst/>
                      </a:endParaRPr>
                    </a:p>
                    <a:p>
                      <a:pPr marL="0" marR="0" algn="ctr">
                        <a:spcBef>
                          <a:spcPts val="0"/>
                        </a:spcBef>
                        <a:spcAft>
                          <a:spcPts val="0"/>
                        </a:spcAft>
                      </a:pPr>
                      <a:r>
                        <a:rPr lang="en-US" sz="900" i="1" spc="75" dirty="0">
                          <a:solidFill>
                            <a:schemeClr val="accent1">
                              <a:lumMod val="50000"/>
                            </a:schemeClr>
                          </a:solidFill>
                          <a:effectLst/>
                        </a:rPr>
                        <a:t>Sen. Marsden &amp; Del. Delany</a:t>
                      </a:r>
                      <a:endParaRPr lang="en-US" sz="1000" i="1" dirty="0">
                        <a:solidFill>
                          <a:schemeClr val="accent1">
                            <a:lumMod val="50000"/>
                          </a:schemeClr>
                        </a:solidFill>
                        <a:effectLst/>
                      </a:endParaRPr>
                    </a:p>
                    <a:p>
                      <a:pPr marL="0" marR="0" algn="ctr">
                        <a:spcBef>
                          <a:spcPts val="0"/>
                        </a:spcBef>
                        <a:spcAft>
                          <a:spcPts val="0"/>
                        </a:spcAft>
                      </a:pPr>
                      <a:r>
                        <a:rPr lang="en-US" sz="900" i="1" spc="75" dirty="0">
                          <a:solidFill>
                            <a:schemeClr val="accent1">
                              <a:lumMod val="50000"/>
                            </a:schemeClr>
                          </a:solidFill>
                          <a:effectLst/>
                        </a:rPr>
                        <a:t>SB 460/HB 772</a:t>
                      </a:r>
                      <a:endParaRPr lang="en-US" sz="1000" b="1" i="1" dirty="0">
                        <a:solidFill>
                          <a:schemeClr val="accent1">
                            <a:lumMod val="50000"/>
                          </a:schemeClr>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8970" marR="58970" marT="0" marB="0" anchor="ctr"/>
                </a:tc>
                <a:tc>
                  <a:txBody>
                    <a:bodyPr/>
                    <a:lstStyle/>
                    <a:p>
                      <a:pPr marL="0" marR="0">
                        <a:spcBef>
                          <a:spcPts val="0"/>
                        </a:spcBef>
                        <a:spcAft>
                          <a:spcPts val="0"/>
                        </a:spcAft>
                      </a:pPr>
                      <a:r>
                        <a:rPr lang="en-US" sz="1200" dirty="0">
                          <a:solidFill>
                            <a:schemeClr val="accent1">
                              <a:lumMod val="50000"/>
                            </a:schemeClr>
                          </a:solidFill>
                          <a:effectLst/>
                        </a:rPr>
                        <a:t>A temporary detention order (</a:t>
                      </a:r>
                      <a:r>
                        <a:rPr lang="en-US" sz="1200" i="1" dirty="0">
                          <a:solidFill>
                            <a:schemeClr val="accent1">
                              <a:lumMod val="50000"/>
                            </a:schemeClr>
                          </a:solidFill>
                          <a:effectLst/>
                        </a:rPr>
                        <a:t>TDO</a:t>
                      </a:r>
                      <a:r>
                        <a:rPr lang="en-US" sz="1200" dirty="0">
                          <a:solidFill>
                            <a:schemeClr val="accent1">
                              <a:lumMod val="50000"/>
                            </a:schemeClr>
                          </a:solidFill>
                          <a:effectLst/>
                        </a:rPr>
                        <a:t>) is not required for a minor age 14+ who objects to admission upon the application of a parent.</a:t>
                      </a:r>
                      <a:endParaRPr lang="en-US" sz="1400" dirty="0">
                        <a:solidFill>
                          <a:schemeClr val="accent1">
                            <a:lumMod val="50000"/>
                          </a:schemeClr>
                        </a:solidFill>
                        <a:effectLst/>
                        <a:latin typeface="Arial" panose="020B0604020202020204" pitchFamily="34" charset="0"/>
                        <a:ea typeface="Calibri" panose="020F0502020204030204" pitchFamily="34" charset="0"/>
                        <a:cs typeface="Times New Roman" panose="02020603050405020304" pitchFamily="18" charset="0"/>
                      </a:endParaRPr>
                    </a:p>
                  </a:txBody>
                  <a:tcPr marL="58970" marR="58970" marT="0" marB="0" anchor="ctr"/>
                </a:tc>
                <a:extLst>
                  <a:ext uri="{0D108BD9-81ED-4DB2-BD59-A6C34878D82A}">
                    <a16:rowId xmlns:a16="http://schemas.microsoft.com/office/drawing/2014/main" val="1561886715"/>
                  </a:ext>
                </a:extLst>
              </a:tr>
              <a:tr h="1276640">
                <a:tc>
                  <a:txBody>
                    <a:bodyPr/>
                    <a:lstStyle/>
                    <a:p>
                      <a:pPr marL="0" marR="0" algn="ctr">
                        <a:spcBef>
                          <a:spcPts val="0"/>
                        </a:spcBef>
                        <a:spcAft>
                          <a:spcPts val="0"/>
                        </a:spcAft>
                      </a:pPr>
                      <a:r>
                        <a:rPr lang="en-US" sz="1400" spc="75" dirty="0">
                          <a:solidFill>
                            <a:schemeClr val="accent1">
                              <a:lumMod val="50000"/>
                            </a:schemeClr>
                          </a:solidFill>
                          <a:effectLst/>
                        </a:rPr>
                        <a:t>Crisis stabilization services; facilities licensed by DBHDS, nursing homes.</a:t>
                      </a:r>
                      <a:endParaRPr lang="en-US" sz="1600" dirty="0">
                        <a:solidFill>
                          <a:schemeClr val="accent1">
                            <a:lumMod val="50000"/>
                          </a:schemeClr>
                        </a:solidFill>
                        <a:effectLst/>
                      </a:endParaRPr>
                    </a:p>
                    <a:p>
                      <a:pPr marL="0" marR="0" algn="ctr">
                        <a:spcBef>
                          <a:spcPts val="0"/>
                        </a:spcBef>
                        <a:spcAft>
                          <a:spcPts val="0"/>
                        </a:spcAft>
                      </a:pPr>
                      <a:r>
                        <a:rPr lang="en-US" sz="1000" i="1" spc="75" dirty="0">
                          <a:solidFill>
                            <a:schemeClr val="accent1">
                              <a:lumMod val="50000"/>
                            </a:schemeClr>
                          </a:solidFill>
                          <a:effectLst/>
                        </a:rPr>
                        <a:t> </a:t>
                      </a:r>
                      <a:endParaRPr lang="en-US" sz="1600" i="1" dirty="0">
                        <a:solidFill>
                          <a:schemeClr val="accent1">
                            <a:lumMod val="50000"/>
                          </a:schemeClr>
                        </a:solidFill>
                        <a:effectLst/>
                      </a:endParaRPr>
                    </a:p>
                    <a:p>
                      <a:pPr marL="0" marR="0" algn="ctr">
                        <a:spcBef>
                          <a:spcPts val="0"/>
                        </a:spcBef>
                        <a:spcAft>
                          <a:spcPts val="0"/>
                        </a:spcAft>
                      </a:pPr>
                      <a:r>
                        <a:rPr lang="en-US" sz="1000" i="1" spc="75" dirty="0">
                          <a:solidFill>
                            <a:schemeClr val="accent1">
                              <a:lumMod val="50000"/>
                            </a:schemeClr>
                          </a:solidFill>
                          <a:effectLst/>
                        </a:rPr>
                        <a:t>Del. Sickles/HB 1336</a:t>
                      </a:r>
                      <a:endParaRPr lang="en-US" sz="1050" b="1" i="1" dirty="0">
                        <a:solidFill>
                          <a:schemeClr val="accent1">
                            <a:lumMod val="50000"/>
                          </a:schemeClr>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8970" marR="58970" marT="0" marB="0" anchor="ctr"/>
                </a:tc>
                <a:tc>
                  <a:txBody>
                    <a:bodyPr/>
                    <a:lstStyle/>
                    <a:p>
                      <a:pPr marL="0" marR="0">
                        <a:spcBef>
                          <a:spcPts val="0"/>
                        </a:spcBef>
                        <a:spcAft>
                          <a:spcPts val="0"/>
                        </a:spcAft>
                      </a:pPr>
                      <a:r>
                        <a:rPr lang="en-US" sz="1200" dirty="0">
                          <a:solidFill>
                            <a:schemeClr val="accent1">
                              <a:lumMod val="50000"/>
                            </a:schemeClr>
                          </a:solidFill>
                          <a:effectLst/>
                        </a:rPr>
                        <a:t>Allows DBHDS-licensed crisis stabilization service providers to maintain a stock of Schedules II - VI controlled substances to treat patients. Maintaining stock of Schedule VI controlled substances is allowed under certain conditions; Schedules II - V controlled substances may be maintained only if authorized by federal law and Board of Pharmacy regulations. Allows automated/remote drug dispensing systems. </a:t>
                      </a:r>
                      <a:endParaRPr lang="en-US" sz="1400" dirty="0">
                        <a:solidFill>
                          <a:schemeClr val="accent1">
                            <a:lumMod val="50000"/>
                          </a:schemeClr>
                        </a:solidFill>
                        <a:effectLst/>
                        <a:latin typeface="Arial" panose="020B0604020202020204" pitchFamily="34" charset="0"/>
                        <a:ea typeface="Calibri" panose="020F0502020204030204" pitchFamily="34" charset="0"/>
                        <a:cs typeface="Times New Roman" panose="02020603050405020304" pitchFamily="18" charset="0"/>
                      </a:endParaRPr>
                    </a:p>
                  </a:txBody>
                  <a:tcPr marL="58970" marR="58970" marT="0" marB="0" anchor="b"/>
                </a:tc>
                <a:extLst>
                  <a:ext uri="{0D108BD9-81ED-4DB2-BD59-A6C34878D82A}">
                    <a16:rowId xmlns:a16="http://schemas.microsoft.com/office/drawing/2014/main" val="3854844796"/>
                  </a:ext>
                </a:extLst>
              </a:tr>
            </a:tbl>
          </a:graphicData>
        </a:graphic>
      </p:graphicFrame>
    </p:spTree>
    <p:extLst>
      <p:ext uri="{BB962C8B-B14F-4D97-AF65-F5344CB8AC3E}">
        <p14:creationId xmlns:p14="http://schemas.microsoft.com/office/powerpoint/2010/main" val="13054438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1554" y="54150"/>
            <a:ext cx="8467344" cy="525542"/>
          </a:xfrm>
        </p:spPr>
        <p:txBody>
          <a:bodyPr/>
          <a:lstStyle/>
          <a:p>
            <a:r>
              <a:rPr lang="en-US" sz="2700" b="1" dirty="0">
                <a:solidFill>
                  <a:schemeClr val="accent1">
                    <a:lumMod val="75000"/>
                  </a:schemeClr>
                </a:solidFill>
                <a:latin typeface="+mj-lt"/>
              </a:rPr>
              <a:t>Key BH Legislation:  </a:t>
            </a:r>
            <a:r>
              <a:rPr lang="en-US" sz="2700" b="1" i="1" dirty="0">
                <a:solidFill>
                  <a:schemeClr val="accent1">
                    <a:lumMod val="75000"/>
                  </a:schemeClr>
                </a:solidFill>
                <a:latin typeface="+mj-lt"/>
              </a:rPr>
              <a:t>Studies/Workgroups</a:t>
            </a:r>
          </a:p>
        </p:txBody>
      </p:sp>
      <p:pic>
        <p:nvPicPr>
          <p:cNvPr id="5" name="Picture 4"/>
          <p:cNvPicPr>
            <a:picLocks noChangeAspect="1"/>
          </p:cNvPicPr>
          <p:nvPr/>
        </p:nvPicPr>
        <p:blipFill>
          <a:blip r:embed="rId3"/>
          <a:stretch>
            <a:fillRect/>
          </a:stretch>
        </p:blipFill>
        <p:spPr>
          <a:xfrm>
            <a:off x="490374" y="551369"/>
            <a:ext cx="8163252" cy="12193"/>
          </a:xfrm>
          <a:prstGeom prst="rect">
            <a:avLst/>
          </a:prstGeom>
        </p:spPr>
      </p:pic>
      <p:pic>
        <p:nvPicPr>
          <p:cNvPr id="8" name="Picture 7">
            <a:extLst>
              <a:ext uri="{FF2B5EF4-FFF2-40B4-BE49-F238E27FC236}">
                <a16:creationId xmlns:a16="http://schemas.microsoft.com/office/drawing/2014/main" id="{130C8133-35BF-495B-8EF9-02E5DACFD633}"/>
              </a:ext>
            </a:extLst>
          </p:cNvPr>
          <p:cNvPicPr>
            <a:picLocks noChangeAspect="1"/>
          </p:cNvPicPr>
          <p:nvPr/>
        </p:nvPicPr>
        <p:blipFill>
          <a:blip r:embed="rId4"/>
          <a:stretch>
            <a:fillRect/>
          </a:stretch>
        </p:blipFill>
        <p:spPr>
          <a:xfrm>
            <a:off x="8281060" y="4546573"/>
            <a:ext cx="731583" cy="487722"/>
          </a:xfrm>
          <a:prstGeom prst="rect">
            <a:avLst/>
          </a:prstGeom>
        </p:spPr>
      </p:pic>
      <p:graphicFrame>
        <p:nvGraphicFramePr>
          <p:cNvPr id="10" name="Table 9">
            <a:extLst>
              <a:ext uri="{FF2B5EF4-FFF2-40B4-BE49-F238E27FC236}">
                <a16:creationId xmlns:a16="http://schemas.microsoft.com/office/drawing/2014/main" id="{93347396-94FB-447A-90DA-A8F9F31EBD44}"/>
              </a:ext>
            </a:extLst>
          </p:cNvPr>
          <p:cNvGraphicFramePr>
            <a:graphicFrameLocks noGrp="1"/>
          </p:cNvGraphicFramePr>
          <p:nvPr>
            <p:extLst>
              <p:ext uri="{D42A27DB-BD31-4B8C-83A1-F6EECF244321}">
                <p14:modId xmlns:p14="http://schemas.microsoft.com/office/powerpoint/2010/main" val="1631540409"/>
              </p:ext>
            </p:extLst>
          </p:nvPr>
        </p:nvGraphicFramePr>
        <p:xfrm>
          <a:off x="331554" y="551369"/>
          <a:ext cx="8467344" cy="4541520"/>
        </p:xfrm>
        <a:graphic>
          <a:graphicData uri="http://schemas.openxmlformats.org/drawingml/2006/table">
            <a:tbl>
              <a:tblPr firstRow="1" bandRow="1">
                <a:tableStyleId>{88ADE376-5213-4446-9CAA-5B90A7A4032C}</a:tableStyleId>
              </a:tblPr>
              <a:tblGrid>
                <a:gridCol w="4173804">
                  <a:extLst>
                    <a:ext uri="{9D8B030D-6E8A-4147-A177-3AD203B41FA5}">
                      <a16:colId xmlns:a16="http://schemas.microsoft.com/office/drawing/2014/main" val="3590161769"/>
                    </a:ext>
                  </a:extLst>
                </a:gridCol>
                <a:gridCol w="4293540">
                  <a:extLst>
                    <a:ext uri="{9D8B030D-6E8A-4147-A177-3AD203B41FA5}">
                      <a16:colId xmlns:a16="http://schemas.microsoft.com/office/drawing/2014/main" val="4097226139"/>
                    </a:ext>
                  </a:extLst>
                </a:gridCol>
              </a:tblGrid>
              <a:tr h="370840">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400" b="0" i="0" u="none" strike="noStrike" cap="none" dirty="0">
                          <a:solidFill>
                            <a:schemeClr val="accent1">
                              <a:lumMod val="50000"/>
                            </a:schemeClr>
                          </a:solidFill>
                          <a:effectLst/>
                          <a:latin typeface="Arial"/>
                          <a:ea typeface="Arial"/>
                          <a:cs typeface="Arial"/>
                          <a:sym typeface="Arial"/>
                        </a:rPr>
                        <a:t>Gun violence; JLARC to study effects on communities (</a:t>
                      </a:r>
                      <a:r>
                        <a:rPr lang="en-US" sz="1400" b="0" i="1" u="none" strike="noStrike" cap="none" dirty="0">
                          <a:solidFill>
                            <a:schemeClr val="accent1">
                              <a:lumMod val="50000"/>
                            </a:schemeClr>
                          </a:solidFill>
                          <a:effectLst/>
                          <a:latin typeface="Arial"/>
                          <a:ea typeface="Arial"/>
                          <a:cs typeface="Arial"/>
                          <a:sym typeface="Arial"/>
                        </a:rPr>
                        <a:t>Del. Anthony/HJ 76</a:t>
                      </a:r>
                      <a:r>
                        <a:rPr lang="en-US" sz="1400" b="0" i="0" u="none" strike="noStrike" cap="none" dirty="0">
                          <a:solidFill>
                            <a:schemeClr val="accent1">
                              <a:lumMod val="50000"/>
                            </a:schemeClr>
                          </a:solidFill>
                          <a:effectLst/>
                          <a:latin typeface="Arial"/>
                          <a:ea typeface="Arial"/>
                          <a:cs typeface="Arial"/>
                          <a:sym typeface="Arial"/>
                        </a:rPr>
                        <a:t>)</a:t>
                      </a:r>
                      <a:endParaRPr lang="en-US" sz="1400" b="1" i="0" u="none" strike="noStrike" cap="none" dirty="0">
                        <a:solidFill>
                          <a:schemeClr val="accent1">
                            <a:lumMod val="50000"/>
                          </a:schemeClr>
                        </a:solidFill>
                        <a:effectLst/>
                        <a:latin typeface="Arial"/>
                        <a:ea typeface="Arial"/>
                        <a:cs typeface="Arial"/>
                        <a:sym typeface="Arial"/>
                      </a:endParaRPr>
                    </a:p>
                    <a:p>
                      <a:r>
                        <a:rPr lang="en-US" sz="1400" b="0" i="0" u="none" strike="noStrike" cap="none" dirty="0">
                          <a:solidFill>
                            <a:schemeClr val="accent1">
                              <a:lumMod val="50000"/>
                            </a:schemeClr>
                          </a:solidFill>
                          <a:effectLst/>
                          <a:latin typeface="Arial"/>
                          <a:ea typeface="Arial"/>
                          <a:cs typeface="Arial"/>
                          <a:sym typeface="Arial"/>
                        </a:rPr>
                        <a:t> </a:t>
                      </a:r>
                      <a:endParaRPr lang="en-US" sz="1400" b="1" i="0" u="none" strike="noStrike" cap="none" dirty="0">
                        <a:solidFill>
                          <a:srgbClr val="C00000"/>
                        </a:solidFill>
                        <a:effectLst/>
                        <a:latin typeface="Arial"/>
                        <a:ea typeface="Arial"/>
                        <a:cs typeface="Arial"/>
                        <a:sym typeface="Arial"/>
                      </a:endParaRPr>
                    </a:p>
                    <a:p>
                      <a:r>
                        <a:rPr lang="en-US" sz="1200" b="1" i="0" u="none" strike="noStrike" cap="none" dirty="0">
                          <a:solidFill>
                            <a:srgbClr val="C00000"/>
                          </a:solidFill>
                          <a:effectLst/>
                          <a:latin typeface="Arial"/>
                          <a:ea typeface="Arial"/>
                          <a:cs typeface="Arial"/>
                          <a:sym typeface="Arial"/>
                        </a:rPr>
                        <a:t>Report due </a:t>
                      </a:r>
                      <a:r>
                        <a:rPr lang="en-US" sz="1200" b="0" i="0" u="none" strike="noStrike" cap="none" dirty="0">
                          <a:solidFill>
                            <a:schemeClr val="accent1">
                              <a:lumMod val="50000"/>
                            </a:schemeClr>
                          </a:solidFill>
                          <a:effectLst/>
                          <a:latin typeface="Arial"/>
                          <a:ea typeface="Arial"/>
                          <a:cs typeface="Arial"/>
                          <a:sym typeface="Arial"/>
                        </a:rPr>
                        <a:t>1st day of the next Regular Session of the General Assembly in 2025 and 2026.</a:t>
                      </a:r>
                      <a:endParaRPr lang="en-US" sz="1200" b="1" i="0" u="none" strike="noStrike" cap="none" dirty="0">
                        <a:solidFill>
                          <a:schemeClr val="accent1">
                            <a:lumMod val="50000"/>
                          </a:schemeClr>
                        </a:solidFill>
                        <a:effectLst/>
                        <a:latin typeface="Arial"/>
                        <a:ea typeface="Arial"/>
                        <a:cs typeface="Arial"/>
                        <a:sym typeface="Arial"/>
                      </a:endParaRPr>
                    </a:p>
                  </a:txBody>
                  <a:tcPr/>
                </a:tc>
                <a:tc>
                  <a:txBody>
                    <a:bodyPr/>
                    <a:lstStyle/>
                    <a:p>
                      <a:r>
                        <a:rPr lang="en-US" sz="1200" b="0" i="0" u="none" strike="noStrike" cap="none" dirty="0">
                          <a:solidFill>
                            <a:schemeClr val="accent1">
                              <a:lumMod val="50000"/>
                            </a:schemeClr>
                          </a:solidFill>
                          <a:effectLst/>
                          <a:latin typeface="Arial"/>
                          <a:ea typeface="Arial"/>
                          <a:cs typeface="Arial"/>
                          <a:sym typeface="Arial"/>
                        </a:rPr>
                        <a:t>Directs the Joint Legislative Audit and Review Commission (</a:t>
                      </a:r>
                      <a:r>
                        <a:rPr lang="en-US" sz="1200" b="0" i="1" u="none" strike="noStrike" cap="none" dirty="0">
                          <a:solidFill>
                            <a:schemeClr val="accent1">
                              <a:lumMod val="50000"/>
                            </a:schemeClr>
                          </a:solidFill>
                          <a:effectLst/>
                          <a:latin typeface="Arial"/>
                          <a:ea typeface="Arial"/>
                          <a:cs typeface="Arial"/>
                          <a:sym typeface="Arial"/>
                        </a:rPr>
                        <a:t>JLARC</a:t>
                      </a:r>
                      <a:r>
                        <a:rPr lang="en-US" sz="1200" b="0" i="0" u="none" strike="noStrike" cap="none" dirty="0">
                          <a:solidFill>
                            <a:schemeClr val="accent1">
                              <a:lumMod val="50000"/>
                            </a:schemeClr>
                          </a:solidFill>
                          <a:effectLst/>
                          <a:latin typeface="Arial"/>
                          <a:ea typeface="Arial"/>
                          <a:cs typeface="Arial"/>
                          <a:sym typeface="Arial"/>
                        </a:rPr>
                        <a:t>) to conduct a 2-year study of the social, physical, emotional, and economic effects of gun violence on communities across the Commonwealth.</a:t>
                      </a:r>
                      <a:endParaRPr lang="en-US" sz="1200" dirty="0">
                        <a:solidFill>
                          <a:schemeClr val="accent1">
                            <a:lumMod val="50000"/>
                          </a:schemeClr>
                        </a:solidFill>
                      </a:endParaRPr>
                    </a:p>
                  </a:txBody>
                  <a:tcPr/>
                </a:tc>
                <a:extLst>
                  <a:ext uri="{0D108BD9-81ED-4DB2-BD59-A6C34878D82A}">
                    <a16:rowId xmlns:a16="http://schemas.microsoft.com/office/drawing/2014/main" val="87654572"/>
                  </a:ext>
                </a:extLst>
              </a:tr>
              <a:tr h="370840">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400" b="0" i="0" u="none" strike="noStrike" cap="none" dirty="0">
                          <a:solidFill>
                            <a:schemeClr val="accent1">
                              <a:lumMod val="50000"/>
                            </a:schemeClr>
                          </a:solidFill>
                          <a:effectLst/>
                          <a:latin typeface="Arial"/>
                          <a:ea typeface="Arial"/>
                          <a:cs typeface="Arial"/>
                          <a:sym typeface="Arial"/>
                        </a:rPr>
                        <a:t>Wholesale prescription drug importation program; Sec. of Health and Human Resources (</a:t>
                      </a:r>
                      <a:r>
                        <a:rPr lang="en-US" sz="1400" b="0" i="1" u="none" strike="noStrike" cap="none" dirty="0">
                          <a:solidFill>
                            <a:schemeClr val="accent1">
                              <a:lumMod val="50000"/>
                            </a:schemeClr>
                          </a:solidFill>
                          <a:effectLst/>
                          <a:latin typeface="Arial"/>
                          <a:ea typeface="Arial"/>
                          <a:cs typeface="Arial"/>
                          <a:sym typeface="Arial"/>
                        </a:rPr>
                        <a:t>SHHR</a:t>
                      </a:r>
                      <a:r>
                        <a:rPr lang="en-US" sz="1400" b="0" i="0" u="none" strike="noStrike" cap="none" dirty="0">
                          <a:solidFill>
                            <a:schemeClr val="accent1">
                              <a:lumMod val="50000"/>
                            </a:schemeClr>
                          </a:solidFill>
                          <a:effectLst/>
                          <a:latin typeface="Arial"/>
                          <a:ea typeface="Arial"/>
                          <a:cs typeface="Arial"/>
                          <a:sym typeface="Arial"/>
                        </a:rPr>
                        <a:t>) to establish. (</a:t>
                      </a:r>
                      <a:r>
                        <a:rPr lang="en-US" sz="1400" b="0" i="1" u="none" strike="noStrike" cap="none" dirty="0">
                          <a:solidFill>
                            <a:schemeClr val="accent1">
                              <a:lumMod val="50000"/>
                            </a:schemeClr>
                          </a:solidFill>
                          <a:effectLst/>
                          <a:latin typeface="Arial"/>
                          <a:ea typeface="Arial"/>
                          <a:cs typeface="Arial"/>
                          <a:sym typeface="Arial"/>
                        </a:rPr>
                        <a:t>Sen. Subramanyam/SB 186</a:t>
                      </a:r>
                      <a:r>
                        <a:rPr lang="en-US" sz="1400" b="0" i="0" u="none" strike="noStrike" cap="none" dirty="0">
                          <a:solidFill>
                            <a:schemeClr val="accent1">
                              <a:lumMod val="50000"/>
                            </a:schemeClr>
                          </a:solidFill>
                          <a:effectLst/>
                          <a:latin typeface="Arial"/>
                          <a:ea typeface="Arial"/>
                          <a:cs typeface="Arial"/>
                          <a:sym typeface="Arial"/>
                        </a:rPr>
                        <a:t>)</a:t>
                      </a:r>
                    </a:p>
                    <a:p>
                      <a:r>
                        <a:rPr lang="en-US" sz="1400" b="0" i="0" u="none" strike="noStrike" cap="none" dirty="0">
                          <a:solidFill>
                            <a:schemeClr val="accent1">
                              <a:lumMod val="50000"/>
                            </a:schemeClr>
                          </a:solidFill>
                          <a:effectLst/>
                          <a:latin typeface="Arial"/>
                          <a:ea typeface="Arial"/>
                          <a:cs typeface="Arial"/>
                          <a:sym typeface="Arial"/>
                        </a:rPr>
                        <a:t> </a:t>
                      </a:r>
                      <a:endParaRPr lang="en-US" sz="1200" b="0" i="0" u="none" strike="noStrike" cap="none" dirty="0">
                        <a:solidFill>
                          <a:schemeClr val="accent1">
                            <a:lumMod val="50000"/>
                          </a:schemeClr>
                        </a:solidFill>
                        <a:effectLst/>
                        <a:latin typeface="Arial"/>
                        <a:ea typeface="Arial"/>
                        <a:cs typeface="Arial"/>
                        <a:sym typeface="Arial"/>
                      </a:endParaRPr>
                    </a:p>
                    <a:p>
                      <a:r>
                        <a:rPr lang="en-US" sz="1200" b="1" i="0" u="none" strike="noStrike" cap="none" dirty="0">
                          <a:solidFill>
                            <a:srgbClr val="C00000"/>
                          </a:solidFill>
                          <a:effectLst/>
                          <a:latin typeface="Arial"/>
                          <a:ea typeface="Arial"/>
                          <a:cs typeface="Arial"/>
                          <a:sym typeface="Arial"/>
                        </a:rPr>
                        <a:t>Report due </a:t>
                      </a:r>
                      <a:r>
                        <a:rPr lang="en-US" sz="1200" b="0" i="0" u="none" strike="noStrike" cap="none" dirty="0">
                          <a:solidFill>
                            <a:schemeClr val="accent1">
                              <a:lumMod val="50000"/>
                            </a:schemeClr>
                          </a:solidFill>
                          <a:effectLst/>
                          <a:latin typeface="Arial"/>
                          <a:ea typeface="Arial"/>
                          <a:cs typeface="Arial"/>
                          <a:sym typeface="Arial"/>
                        </a:rPr>
                        <a:t>November 1, 2024.</a:t>
                      </a:r>
                    </a:p>
                  </a:txBody>
                  <a:tcPr/>
                </a:tc>
                <a:tc>
                  <a:txBody>
                    <a:bodyPr/>
                    <a:lstStyle/>
                    <a:p>
                      <a:r>
                        <a:rPr lang="en-US" sz="1200" b="0" i="0" u="none" strike="noStrike" cap="none" dirty="0">
                          <a:solidFill>
                            <a:schemeClr val="accent1">
                              <a:lumMod val="50000"/>
                            </a:schemeClr>
                          </a:solidFill>
                          <a:effectLst/>
                          <a:latin typeface="Arial"/>
                          <a:ea typeface="Arial"/>
                          <a:cs typeface="Arial"/>
                          <a:sym typeface="Arial"/>
                        </a:rPr>
                        <a:t>The Secretary of Health and Human Resources (</a:t>
                      </a:r>
                      <a:r>
                        <a:rPr lang="en-US" sz="1200" b="0" i="1" u="none" strike="noStrike" cap="none" dirty="0">
                          <a:solidFill>
                            <a:schemeClr val="accent1">
                              <a:lumMod val="50000"/>
                            </a:schemeClr>
                          </a:solidFill>
                          <a:effectLst/>
                          <a:latin typeface="Arial"/>
                          <a:ea typeface="Arial"/>
                          <a:cs typeface="Arial"/>
                          <a:sym typeface="Arial"/>
                        </a:rPr>
                        <a:t>HHR</a:t>
                      </a:r>
                      <a:r>
                        <a:rPr lang="en-US" sz="1200" b="0" i="0" u="none" strike="noStrike" cap="none" dirty="0">
                          <a:solidFill>
                            <a:schemeClr val="accent1">
                              <a:lumMod val="50000"/>
                            </a:schemeClr>
                          </a:solidFill>
                          <a:effectLst/>
                          <a:latin typeface="Arial"/>
                          <a:ea typeface="Arial"/>
                          <a:cs typeface="Arial"/>
                          <a:sym typeface="Arial"/>
                        </a:rPr>
                        <a:t>) must research wholesale prescription drug programs in other states</a:t>
                      </a:r>
                      <a:r>
                        <a:rPr lang="en-US" sz="1200" b="0" i="1" u="none" strike="noStrike" cap="none" dirty="0">
                          <a:solidFill>
                            <a:schemeClr val="accent1">
                              <a:lumMod val="50000"/>
                            </a:schemeClr>
                          </a:solidFill>
                          <a:effectLst/>
                          <a:latin typeface="Arial"/>
                          <a:ea typeface="Arial"/>
                          <a:cs typeface="Arial"/>
                          <a:sym typeface="Arial"/>
                        </a:rPr>
                        <a:t> </a:t>
                      </a:r>
                      <a:r>
                        <a:rPr lang="en-US" sz="1200" b="0" i="0" u="none" strike="noStrike" cap="none" dirty="0">
                          <a:solidFill>
                            <a:schemeClr val="accent1">
                              <a:lumMod val="50000"/>
                            </a:schemeClr>
                          </a:solidFill>
                          <a:effectLst/>
                          <a:latin typeface="Arial"/>
                          <a:ea typeface="Arial"/>
                          <a:cs typeface="Arial"/>
                          <a:sym typeface="Arial"/>
                        </a:rPr>
                        <a:t>(</a:t>
                      </a:r>
                      <a:r>
                        <a:rPr lang="en-US" sz="1200" b="0" i="1" u="none" strike="noStrike" cap="none" dirty="0">
                          <a:solidFill>
                            <a:schemeClr val="accent1">
                              <a:lumMod val="50000"/>
                            </a:schemeClr>
                          </a:solidFill>
                          <a:effectLst/>
                          <a:latin typeface="Arial"/>
                          <a:ea typeface="Arial"/>
                          <a:cs typeface="Arial"/>
                          <a:sym typeface="Arial"/>
                        </a:rPr>
                        <a:t>start-up, implementation, best practices, program effectiveness, cost, safety</a:t>
                      </a:r>
                      <a:r>
                        <a:rPr lang="en-US" sz="1200" b="0" i="0" u="none" strike="noStrike" cap="none" dirty="0">
                          <a:solidFill>
                            <a:schemeClr val="accent1">
                              <a:lumMod val="50000"/>
                            </a:schemeClr>
                          </a:solidFill>
                          <a:effectLst/>
                          <a:latin typeface="Arial"/>
                          <a:ea typeface="Arial"/>
                          <a:cs typeface="Arial"/>
                          <a:sym typeface="Arial"/>
                        </a:rPr>
                        <a:t>). </a:t>
                      </a:r>
                      <a:endParaRPr lang="en-US" sz="1200" dirty="0">
                        <a:solidFill>
                          <a:schemeClr val="accent1">
                            <a:lumMod val="50000"/>
                          </a:schemeClr>
                        </a:solidFill>
                      </a:endParaRPr>
                    </a:p>
                  </a:txBody>
                  <a:tcPr/>
                </a:tc>
                <a:extLst>
                  <a:ext uri="{0D108BD9-81ED-4DB2-BD59-A6C34878D82A}">
                    <a16:rowId xmlns:a16="http://schemas.microsoft.com/office/drawing/2014/main" val="748656602"/>
                  </a:ext>
                </a:extLst>
              </a:tr>
              <a:tr h="272502">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400" b="0" i="0" u="none" strike="noStrike" cap="none" dirty="0">
                          <a:solidFill>
                            <a:schemeClr val="accent1">
                              <a:lumMod val="50000"/>
                            </a:schemeClr>
                          </a:solidFill>
                          <a:effectLst/>
                          <a:latin typeface="Arial"/>
                          <a:ea typeface="Arial"/>
                          <a:cs typeface="Arial"/>
                          <a:sym typeface="Arial"/>
                        </a:rPr>
                        <a:t>BH Commission; work group to study processes related to civil admissions; report. (</a:t>
                      </a:r>
                      <a:r>
                        <a:rPr lang="en-US" sz="1400" b="0" i="1" u="none" strike="noStrike" cap="none" dirty="0">
                          <a:solidFill>
                            <a:schemeClr val="accent1">
                              <a:lumMod val="50000"/>
                            </a:schemeClr>
                          </a:solidFill>
                          <a:effectLst/>
                          <a:latin typeface="Arial"/>
                          <a:ea typeface="Arial"/>
                          <a:cs typeface="Arial"/>
                          <a:sym typeface="Arial"/>
                        </a:rPr>
                        <a:t>Sen. Deeds/SB 574</a:t>
                      </a:r>
                      <a:r>
                        <a:rPr lang="en-US" sz="1400" b="0" i="0" u="none" strike="noStrike" cap="none" dirty="0">
                          <a:solidFill>
                            <a:schemeClr val="accent1">
                              <a:lumMod val="50000"/>
                            </a:schemeClr>
                          </a:solidFill>
                          <a:effectLst/>
                          <a:latin typeface="Arial"/>
                          <a:ea typeface="Arial"/>
                          <a:cs typeface="Arial"/>
                          <a:sym typeface="Arial"/>
                        </a:rPr>
                        <a:t>)</a:t>
                      </a:r>
                    </a:p>
                    <a:p>
                      <a:r>
                        <a:rPr lang="en-US" sz="1400" b="0" i="0" u="none" strike="noStrike" cap="none" dirty="0">
                          <a:solidFill>
                            <a:schemeClr val="accent1">
                              <a:lumMod val="50000"/>
                            </a:schemeClr>
                          </a:solidFill>
                          <a:effectLst/>
                          <a:latin typeface="Arial"/>
                          <a:ea typeface="Arial"/>
                          <a:cs typeface="Arial"/>
                          <a:sym typeface="Arial"/>
                        </a:rPr>
                        <a:t> </a:t>
                      </a:r>
                      <a:endParaRPr lang="en-US" sz="1200" b="0" i="0" u="none" strike="noStrike" cap="none" dirty="0">
                        <a:solidFill>
                          <a:schemeClr val="accent1">
                            <a:lumMod val="50000"/>
                          </a:schemeClr>
                        </a:solidFill>
                        <a:effectLst/>
                        <a:latin typeface="Arial"/>
                        <a:ea typeface="Arial"/>
                        <a:cs typeface="Arial"/>
                        <a:sym typeface="Arial"/>
                      </a:endParaRPr>
                    </a:p>
                    <a:p>
                      <a:r>
                        <a:rPr lang="en-US" sz="1200" b="1" i="0" u="none" strike="noStrike" cap="none" dirty="0">
                          <a:solidFill>
                            <a:srgbClr val="C00000"/>
                          </a:solidFill>
                          <a:effectLst/>
                          <a:latin typeface="Arial"/>
                          <a:ea typeface="Arial"/>
                          <a:cs typeface="Arial"/>
                          <a:sym typeface="Arial"/>
                        </a:rPr>
                        <a:t>Report due </a:t>
                      </a:r>
                      <a:r>
                        <a:rPr lang="en-US" sz="1200" b="0" i="0" u="none" strike="noStrike" cap="none" dirty="0">
                          <a:solidFill>
                            <a:schemeClr val="accent1">
                              <a:lumMod val="50000"/>
                            </a:schemeClr>
                          </a:solidFill>
                          <a:effectLst/>
                          <a:latin typeface="Arial"/>
                          <a:ea typeface="Arial"/>
                          <a:cs typeface="Arial"/>
                          <a:sym typeface="Arial"/>
                        </a:rPr>
                        <a:t>July 1, 2025.</a:t>
                      </a:r>
                    </a:p>
                  </a:txBody>
                  <a:tcPr/>
                </a:tc>
                <a:tc>
                  <a:txBody>
                    <a:bodyPr/>
                    <a:lstStyle/>
                    <a:p>
                      <a:r>
                        <a:rPr lang="en-US" sz="1200" b="0" i="0" u="none" strike="noStrike" cap="none" dirty="0">
                          <a:solidFill>
                            <a:schemeClr val="accent1">
                              <a:lumMod val="50000"/>
                            </a:schemeClr>
                          </a:solidFill>
                          <a:effectLst/>
                          <a:latin typeface="Arial"/>
                          <a:ea typeface="Arial"/>
                          <a:cs typeface="Arial"/>
                          <a:sym typeface="Arial"/>
                        </a:rPr>
                        <a:t>Directs the BH Commission to convene a work group to study how to align current civil admissions laws and processes with Virginia’s new BH and crisis response services and resources. </a:t>
                      </a:r>
                      <a:endParaRPr lang="en-US" sz="1200" dirty="0">
                        <a:solidFill>
                          <a:schemeClr val="accent1">
                            <a:lumMod val="50000"/>
                          </a:schemeClr>
                        </a:solidFill>
                      </a:endParaRPr>
                    </a:p>
                  </a:txBody>
                  <a:tcPr/>
                </a:tc>
                <a:extLst>
                  <a:ext uri="{0D108BD9-81ED-4DB2-BD59-A6C34878D82A}">
                    <a16:rowId xmlns:a16="http://schemas.microsoft.com/office/drawing/2014/main" val="566321134"/>
                  </a:ext>
                </a:extLst>
              </a:tr>
              <a:tr h="370840">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400" b="0" i="0" u="none" strike="noStrike" cap="none" dirty="0">
                          <a:solidFill>
                            <a:schemeClr val="accent1">
                              <a:lumMod val="50000"/>
                            </a:schemeClr>
                          </a:solidFill>
                          <a:effectLst/>
                          <a:latin typeface="Arial"/>
                          <a:ea typeface="Arial"/>
                          <a:cs typeface="Arial"/>
                          <a:sym typeface="Arial"/>
                        </a:rPr>
                        <a:t>DBHDS regulations; use of seclusion in crisis receiving centers and crisis stabilization units. Report (</a:t>
                      </a:r>
                      <a:r>
                        <a:rPr lang="en-US" sz="1400" b="0" i="1" u="none" strike="noStrike" cap="none" dirty="0">
                          <a:solidFill>
                            <a:schemeClr val="accent1">
                              <a:lumMod val="50000"/>
                            </a:schemeClr>
                          </a:solidFill>
                          <a:effectLst/>
                          <a:latin typeface="Arial"/>
                          <a:ea typeface="Arial"/>
                          <a:cs typeface="Arial"/>
                          <a:sym typeface="Arial"/>
                        </a:rPr>
                        <a:t>Sen. Deeds/SB 569</a:t>
                      </a:r>
                      <a:r>
                        <a:rPr lang="en-US" sz="1400" b="0" i="0" u="none" strike="noStrike" cap="none" dirty="0">
                          <a:solidFill>
                            <a:schemeClr val="accent1">
                              <a:lumMod val="50000"/>
                            </a:schemeClr>
                          </a:solidFill>
                          <a:effectLst/>
                          <a:latin typeface="Arial"/>
                          <a:ea typeface="Arial"/>
                          <a:cs typeface="Arial"/>
                          <a:sym typeface="Arial"/>
                        </a:rPr>
                        <a:t>)</a:t>
                      </a:r>
                      <a:endParaRPr lang="en-US" sz="1400" b="1" i="0" u="none" strike="noStrike" cap="none" dirty="0">
                        <a:solidFill>
                          <a:schemeClr val="accent1">
                            <a:lumMod val="50000"/>
                          </a:schemeClr>
                        </a:solidFill>
                        <a:effectLst/>
                        <a:latin typeface="Arial"/>
                        <a:ea typeface="Arial"/>
                        <a:cs typeface="Arial"/>
                        <a:sym typeface="Arial"/>
                      </a:endParaRPr>
                    </a:p>
                    <a:p>
                      <a:r>
                        <a:rPr lang="en-US" sz="1400" b="0" i="0" u="none" strike="noStrike" cap="none" dirty="0">
                          <a:solidFill>
                            <a:srgbClr val="000000"/>
                          </a:solidFill>
                          <a:effectLst/>
                          <a:latin typeface="Arial"/>
                          <a:ea typeface="Arial"/>
                          <a:cs typeface="Arial"/>
                          <a:sym typeface="Arial"/>
                        </a:rPr>
                        <a:t> </a:t>
                      </a:r>
                      <a:endParaRPr lang="en-US" sz="1200" b="1" i="0" u="none" strike="noStrike" cap="none" dirty="0">
                        <a:solidFill>
                          <a:schemeClr val="accent1">
                            <a:lumMod val="50000"/>
                          </a:schemeClr>
                        </a:solidFill>
                        <a:effectLst/>
                        <a:latin typeface="Arial"/>
                        <a:ea typeface="Arial"/>
                        <a:cs typeface="Arial"/>
                        <a:sym typeface="Arial"/>
                      </a:endParaRPr>
                    </a:p>
                    <a:p>
                      <a:r>
                        <a:rPr lang="en-US" sz="1200" b="1" i="0" u="none" strike="noStrike" cap="none" dirty="0">
                          <a:solidFill>
                            <a:schemeClr val="accent1">
                              <a:lumMod val="50000"/>
                            </a:schemeClr>
                          </a:solidFill>
                          <a:effectLst/>
                          <a:latin typeface="Arial"/>
                          <a:ea typeface="Arial"/>
                          <a:cs typeface="Arial"/>
                          <a:sym typeface="Arial"/>
                        </a:rPr>
                        <a:t>Report due</a:t>
                      </a:r>
                      <a:r>
                        <a:rPr lang="en-US" sz="1200" b="0" i="0" u="none" strike="noStrike" cap="none" dirty="0">
                          <a:solidFill>
                            <a:schemeClr val="accent1">
                              <a:lumMod val="50000"/>
                            </a:schemeClr>
                          </a:solidFill>
                          <a:effectLst/>
                          <a:latin typeface="Arial"/>
                          <a:ea typeface="Arial"/>
                          <a:cs typeface="Arial"/>
                          <a:sym typeface="Arial"/>
                        </a:rPr>
                        <a:t> November 1, 2025</a:t>
                      </a:r>
                      <a:endParaRPr lang="en-US" sz="1400" b="1" i="0" u="none" strike="noStrike" cap="none" dirty="0">
                        <a:solidFill>
                          <a:schemeClr val="accent1">
                            <a:lumMod val="50000"/>
                          </a:schemeClr>
                        </a:solidFill>
                        <a:effectLst/>
                        <a:latin typeface="Arial"/>
                        <a:ea typeface="Arial"/>
                        <a:cs typeface="Arial"/>
                        <a:sym typeface="Arial"/>
                      </a:endParaRPr>
                    </a:p>
                  </a:txBody>
                  <a:tcPr/>
                </a:tc>
                <a:tc>
                  <a:txBody>
                    <a:bodyPr/>
                    <a:lstStyle/>
                    <a:p>
                      <a:r>
                        <a:rPr lang="en-US" sz="1200" b="0" i="0" u="none" strike="noStrike" cap="none" dirty="0">
                          <a:solidFill>
                            <a:schemeClr val="accent1">
                              <a:lumMod val="50000"/>
                            </a:schemeClr>
                          </a:solidFill>
                          <a:effectLst/>
                          <a:latin typeface="Arial"/>
                          <a:ea typeface="Arial"/>
                          <a:cs typeface="Arial"/>
                          <a:sym typeface="Arial"/>
                        </a:rPr>
                        <a:t>Convene a work group to propose regulations for use of evidence-based and recovery-oriented seclusion and restraint practices and alternative behavior management practices that may limit or replace the use of seclusion and restraint in hospitals, residential programs, and licensed facilities. </a:t>
                      </a:r>
                      <a:endParaRPr lang="en-US" sz="1200" dirty="0">
                        <a:solidFill>
                          <a:schemeClr val="accent1">
                            <a:lumMod val="50000"/>
                          </a:schemeClr>
                        </a:solidFill>
                      </a:endParaRPr>
                    </a:p>
                  </a:txBody>
                  <a:tcPr/>
                </a:tc>
                <a:extLst>
                  <a:ext uri="{0D108BD9-81ED-4DB2-BD59-A6C34878D82A}">
                    <a16:rowId xmlns:a16="http://schemas.microsoft.com/office/drawing/2014/main" val="2694588452"/>
                  </a:ext>
                </a:extLst>
              </a:tr>
            </a:tbl>
          </a:graphicData>
        </a:graphic>
      </p:graphicFrame>
    </p:spTree>
    <p:extLst>
      <p:ext uri="{BB962C8B-B14F-4D97-AF65-F5344CB8AC3E}">
        <p14:creationId xmlns:p14="http://schemas.microsoft.com/office/powerpoint/2010/main" val="3899029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8327" y="165850"/>
            <a:ext cx="8467344" cy="525542"/>
          </a:xfrm>
        </p:spPr>
        <p:txBody>
          <a:bodyPr/>
          <a:lstStyle/>
          <a:p>
            <a:r>
              <a:rPr lang="en-US" sz="2700" b="1" dirty="0">
                <a:solidFill>
                  <a:schemeClr val="accent1">
                    <a:lumMod val="75000"/>
                  </a:schemeClr>
                </a:solidFill>
                <a:latin typeface="Arial" panose="020B0604020202020204" pitchFamily="34" charset="0"/>
                <a:cs typeface="Arial" panose="020B0604020202020204" pitchFamily="34" charset="0"/>
              </a:rPr>
              <a:t>Key BH Legislation: </a:t>
            </a:r>
            <a:r>
              <a:rPr lang="en-US" sz="2700" b="1" i="1" dirty="0">
                <a:solidFill>
                  <a:schemeClr val="accent1">
                    <a:lumMod val="75000"/>
                  </a:schemeClr>
                </a:solidFill>
                <a:latin typeface="Arial" panose="020B0604020202020204" pitchFamily="34" charset="0"/>
                <a:cs typeface="Arial" panose="020B0604020202020204" pitchFamily="34" charset="0"/>
              </a:rPr>
              <a:t>Studies/Workgroups</a:t>
            </a:r>
            <a:endParaRPr lang="en-US" sz="2700" b="1" dirty="0">
              <a:solidFill>
                <a:schemeClr val="accent1">
                  <a:lumMod val="75000"/>
                </a:schemeClr>
              </a:solidFill>
              <a:latin typeface="Arial" panose="020B0604020202020204" pitchFamily="34" charset="0"/>
              <a:cs typeface="Arial" panose="020B0604020202020204" pitchFamily="34" charset="0"/>
            </a:endParaRPr>
          </a:p>
        </p:txBody>
      </p:sp>
      <p:pic>
        <p:nvPicPr>
          <p:cNvPr id="5" name="Picture 4"/>
          <p:cNvPicPr>
            <a:picLocks noChangeAspect="1"/>
          </p:cNvPicPr>
          <p:nvPr/>
        </p:nvPicPr>
        <p:blipFill>
          <a:blip r:embed="rId3"/>
          <a:stretch>
            <a:fillRect/>
          </a:stretch>
        </p:blipFill>
        <p:spPr>
          <a:xfrm>
            <a:off x="490373" y="745527"/>
            <a:ext cx="8163252" cy="12193"/>
          </a:xfrm>
          <a:prstGeom prst="rect">
            <a:avLst/>
          </a:prstGeom>
        </p:spPr>
      </p:pic>
      <p:pic>
        <p:nvPicPr>
          <p:cNvPr id="8" name="Picture 7">
            <a:extLst>
              <a:ext uri="{FF2B5EF4-FFF2-40B4-BE49-F238E27FC236}">
                <a16:creationId xmlns:a16="http://schemas.microsoft.com/office/drawing/2014/main" id="{130C8133-35BF-495B-8EF9-02E5DACFD633}"/>
              </a:ext>
            </a:extLst>
          </p:cNvPr>
          <p:cNvPicPr>
            <a:picLocks noChangeAspect="1"/>
          </p:cNvPicPr>
          <p:nvPr/>
        </p:nvPicPr>
        <p:blipFill>
          <a:blip r:embed="rId4"/>
          <a:stretch>
            <a:fillRect/>
          </a:stretch>
        </p:blipFill>
        <p:spPr>
          <a:xfrm>
            <a:off x="8281060" y="4546573"/>
            <a:ext cx="731583" cy="487722"/>
          </a:xfrm>
          <a:prstGeom prst="rect">
            <a:avLst/>
          </a:prstGeom>
        </p:spPr>
      </p:pic>
      <p:graphicFrame>
        <p:nvGraphicFramePr>
          <p:cNvPr id="4" name="Table 3">
            <a:extLst>
              <a:ext uri="{FF2B5EF4-FFF2-40B4-BE49-F238E27FC236}">
                <a16:creationId xmlns:a16="http://schemas.microsoft.com/office/drawing/2014/main" id="{8CC37E50-FF2A-4637-9DE9-1ABF8DC82EEA}"/>
              </a:ext>
            </a:extLst>
          </p:cNvPr>
          <p:cNvGraphicFramePr>
            <a:graphicFrameLocks noGrp="1"/>
          </p:cNvGraphicFramePr>
          <p:nvPr>
            <p:extLst>
              <p:ext uri="{D42A27DB-BD31-4B8C-83A1-F6EECF244321}">
                <p14:modId xmlns:p14="http://schemas.microsoft.com/office/powerpoint/2010/main" val="2874869582"/>
              </p:ext>
            </p:extLst>
          </p:nvPr>
        </p:nvGraphicFramePr>
        <p:xfrm>
          <a:off x="215003" y="973073"/>
          <a:ext cx="8713993" cy="2621280"/>
        </p:xfrm>
        <a:graphic>
          <a:graphicData uri="http://schemas.openxmlformats.org/drawingml/2006/table">
            <a:tbl>
              <a:tblPr firstRow="1" bandRow="1">
                <a:tableStyleId>{88ADE376-5213-4446-9CAA-5B90A7A4032C}</a:tableStyleId>
              </a:tblPr>
              <a:tblGrid>
                <a:gridCol w="3615283">
                  <a:extLst>
                    <a:ext uri="{9D8B030D-6E8A-4147-A177-3AD203B41FA5}">
                      <a16:colId xmlns:a16="http://schemas.microsoft.com/office/drawing/2014/main" val="174638873"/>
                    </a:ext>
                  </a:extLst>
                </a:gridCol>
                <a:gridCol w="5098710">
                  <a:extLst>
                    <a:ext uri="{9D8B030D-6E8A-4147-A177-3AD203B41FA5}">
                      <a16:colId xmlns:a16="http://schemas.microsoft.com/office/drawing/2014/main" val="171896767"/>
                    </a:ext>
                  </a:extLst>
                </a:gridCol>
              </a:tblGrid>
              <a:tr h="370840">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400" b="0" i="0" u="none" strike="noStrike" cap="none" dirty="0">
                          <a:solidFill>
                            <a:schemeClr val="accent1">
                              <a:lumMod val="50000"/>
                            </a:schemeClr>
                          </a:solidFill>
                          <a:effectLst/>
                          <a:latin typeface="Arial"/>
                          <a:ea typeface="Arial"/>
                          <a:cs typeface="Arial"/>
                          <a:sym typeface="Arial"/>
                        </a:rPr>
                        <a:t>Fentanyl crisis; Joint Commission on Health Care to study policy solutions. (</a:t>
                      </a:r>
                      <a:r>
                        <a:rPr lang="en-US" sz="1400" b="0" i="1" u="none" strike="noStrike" cap="none" dirty="0">
                          <a:solidFill>
                            <a:schemeClr val="accent1">
                              <a:lumMod val="50000"/>
                            </a:schemeClr>
                          </a:solidFill>
                          <a:effectLst/>
                          <a:latin typeface="Arial"/>
                          <a:ea typeface="Arial"/>
                          <a:cs typeface="Arial"/>
                          <a:sym typeface="Arial"/>
                        </a:rPr>
                        <a:t>Del. Srinivasan/HJ 41</a:t>
                      </a:r>
                      <a:r>
                        <a:rPr lang="en-US" sz="1400" b="0" i="0" u="none" strike="noStrike" cap="none" dirty="0">
                          <a:solidFill>
                            <a:schemeClr val="accent1">
                              <a:lumMod val="50000"/>
                            </a:schemeClr>
                          </a:solidFill>
                          <a:effectLst/>
                          <a:latin typeface="Arial"/>
                          <a:ea typeface="Arial"/>
                          <a:cs typeface="Arial"/>
                          <a:sym typeface="Arial"/>
                        </a:rPr>
                        <a:t>)</a:t>
                      </a:r>
                      <a:endParaRPr lang="en-US" sz="1400" b="1" i="0" u="none" strike="noStrike" cap="none" dirty="0">
                        <a:solidFill>
                          <a:schemeClr val="accent1">
                            <a:lumMod val="50000"/>
                          </a:schemeClr>
                        </a:solidFill>
                        <a:effectLst/>
                        <a:latin typeface="Arial"/>
                        <a:ea typeface="Arial"/>
                        <a:cs typeface="Arial"/>
                        <a:sym typeface="Arial"/>
                      </a:endParaRPr>
                    </a:p>
                    <a:p>
                      <a:r>
                        <a:rPr lang="en-US" sz="1400" b="0" i="0" u="none" strike="noStrike" cap="none" dirty="0">
                          <a:solidFill>
                            <a:srgbClr val="000000"/>
                          </a:solidFill>
                          <a:effectLst/>
                          <a:latin typeface="Arial"/>
                          <a:ea typeface="Arial"/>
                          <a:cs typeface="Arial"/>
                          <a:sym typeface="Arial"/>
                        </a:rPr>
                        <a:t> </a:t>
                      </a:r>
                      <a:endParaRPr lang="en-US" sz="1200" b="1" i="0" u="none" strike="noStrike" cap="none" dirty="0">
                        <a:solidFill>
                          <a:srgbClr val="000000"/>
                        </a:solidFill>
                        <a:effectLst/>
                        <a:latin typeface="Arial"/>
                        <a:ea typeface="Arial"/>
                        <a:cs typeface="Arial"/>
                        <a:sym typeface="Arial"/>
                      </a:endParaRPr>
                    </a:p>
                    <a:p>
                      <a:r>
                        <a:rPr lang="en-US" sz="1200" b="1" i="0" u="none" strike="noStrike" cap="none" dirty="0">
                          <a:solidFill>
                            <a:srgbClr val="C00000"/>
                          </a:solidFill>
                          <a:effectLst/>
                          <a:latin typeface="Arial"/>
                          <a:ea typeface="Arial"/>
                          <a:cs typeface="Arial"/>
                          <a:sym typeface="Arial"/>
                        </a:rPr>
                        <a:t>Executive Summary due </a:t>
                      </a:r>
                      <a:r>
                        <a:rPr lang="en-US" sz="1200" b="0" i="0" u="none" strike="noStrike" cap="none" dirty="0">
                          <a:solidFill>
                            <a:schemeClr val="accent1">
                              <a:lumMod val="50000"/>
                            </a:schemeClr>
                          </a:solidFill>
                          <a:effectLst/>
                          <a:latin typeface="Arial"/>
                          <a:ea typeface="Arial"/>
                          <a:cs typeface="Arial"/>
                          <a:sym typeface="Arial"/>
                        </a:rPr>
                        <a:t>by 1</a:t>
                      </a:r>
                      <a:r>
                        <a:rPr lang="en-US" sz="1200" b="0" i="0" u="none" strike="noStrike" cap="none" baseline="30000" dirty="0">
                          <a:solidFill>
                            <a:schemeClr val="accent1">
                              <a:lumMod val="50000"/>
                            </a:schemeClr>
                          </a:solidFill>
                          <a:effectLst/>
                          <a:latin typeface="Arial"/>
                          <a:ea typeface="Arial"/>
                          <a:cs typeface="Arial"/>
                          <a:sym typeface="Arial"/>
                        </a:rPr>
                        <a:t>st</a:t>
                      </a:r>
                      <a:r>
                        <a:rPr lang="en-US" sz="1200" b="0" i="0" u="none" strike="noStrike" cap="none" dirty="0">
                          <a:solidFill>
                            <a:schemeClr val="accent1">
                              <a:lumMod val="50000"/>
                            </a:schemeClr>
                          </a:solidFill>
                          <a:effectLst/>
                          <a:latin typeface="Arial"/>
                          <a:ea typeface="Arial"/>
                          <a:cs typeface="Arial"/>
                          <a:sym typeface="Arial"/>
                        </a:rPr>
                        <a:t> day of the next Regular Session of the General Assembly for each year.</a:t>
                      </a:r>
                      <a:r>
                        <a:rPr lang="en-US" sz="1200" b="1" i="0" u="none" strike="noStrike" cap="none" dirty="0">
                          <a:solidFill>
                            <a:schemeClr val="accent1">
                              <a:lumMod val="50000"/>
                            </a:schemeClr>
                          </a:solidFill>
                          <a:effectLst/>
                          <a:latin typeface="Arial"/>
                          <a:ea typeface="Arial"/>
                          <a:cs typeface="Arial"/>
                          <a:sym typeface="Arial"/>
                        </a:rPr>
                        <a:t> </a:t>
                      </a:r>
                    </a:p>
                  </a:txBody>
                  <a:tcPr/>
                </a:tc>
                <a:tc>
                  <a:txBody>
                    <a:bodyPr/>
                    <a:lstStyle/>
                    <a:p>
                      <a:r>
                        <a:rPr lang="en-US" sz="1200" b="0" i="0" u="none" strike="noStrike" cap="none" dirty="0">
                          <a:solidFill>
                            <a:schemeClr val="accent1">
                              <a:lumMod val="50000"/>
                            </a:schemeClr>
                          </a:solidFill>
                          <a:effectLst/>
                          <a:latin typeface="Arial"/>
                          <a:ea typeface="Arial"/>
                          <a:cs typeface="Arial"/>
                          <a:sym typeface="Arial"/>
                        </a:rPr>
                        <a:t>Joint Commission on Health Care (</a:t>
                      </a:r>
                      <a:r>
                        <a:rPr lang="en-US" sz="1200" b="0" i="1" u="none" strike="noStrike" cap="none" dirty="0">
                          <a:solidFill>
                            <a:schemeClr val="accent1">
                              <a:lumMod val="50000"/>
                            </a:schemeClr>
                          </a:solidFill>
                          <a:effectLst/>
                          <a:latin typeface="Arial"/>
                          <a:ea typeface="Arial"/>
                          <a:cs typeface="Arial"/>
                          <a:sym typeface="Arial"/>
                        </a:rPr>
                        <a:t>JCHC</a:t>
                      </a:r>
                      <a:r>
                        <a:rPr lang="en-US" sz="1200" b="0" i="0" u="none" strike="noStrike" cap="none" dirty="0">
                          <a:solidFill>
                            <a:schemeClr val="accent1">
                              <a:lumMod val="50000"/>
                            </a:schemeClr>
                          </a:solidFill>
                          <a:effectLst/>
                          <a:latin typeface="Arial"/>
                          <a:ea typeface="Arial"/>
                          <a:cs typeface="Arial"/>
                          <a:sym typeface="Arial"/>
                        </a:rPr>
                        <a:t>) will study policy solutions to the Commonwealth's fentanyl crisis (</a:t>
                      </a:r>
                      <a:r>
                        <a:rPr lang="en-US" sz="1200" b="0" i="1" u="none" strike="noStrike" cap="none" dirty="0">
                          <a:solidFill>
                            <a:schemeClr val="accent1">
                              <a:lumMod val="50000"/>
                            </a:schemeClr>
                          </a:solidFill>
                          <a:effectLst/>
                          <a:latin typeface="Arial"/>
                          <a:ea typeface="Arial"/>
                          <a:cs typeface="Arial"/>
                          <a:sym typeface="Arial"/>
                        </a:rPr>
                        <a:t>complete meetings by November 30, 2025</a:t>
                      </a:r>
                      <a:r>
                        <a:rPr lang="en-US" sz="1200" b="0" i="0" u="none" strike="noStrike" cap="none" dirty="0">
                          <a:solidFill>
                            <a:schemeClr val="accent1">
                              <a:lumMod val="50000"/>
                            </a:schemeClr>
                          </a:solidFill>
                          <a:effectLst/>
                          <a:latin typeface="Arial"/>
                          <a:ea typeface="Arial"/>
                          <a:cs typeface="Arial"/>
                          <a:sym typeface="Arial"/>
                        </a:rPr>
                        <a:t>).</a:t>
                      </a:r>
                      <a:endParaRPr lang="en-US" sz="1200" dirty="0">
                        <a:solidFill>
                          <a:schemeClr val="accent1">
                            <a:lumMod val="50000"/>
                          </a:schemeClr>
                        </a:solidFill>
                      </a:endParaRPr>
                    </a:p>
                  </a:txBody>
                  <a:tcPr/>
                </a:tc>
                <a:extLst>
                  <a:ext uri="{0D108BD9-81ED-4DB2-BD59-A6C34878D82A}">
                    <a16:rowId xmlns:a16="http://schemas.microsoft.com/office/drawing/2014/main" val="2537428508"/>
                  </a:ext>
                </a:extLst>
              </a:tr>
              <a:tr h="370840">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400" b="0" i="0" u="none" strike="noStrike" cap="none" dirty="0">
                          <a:solidFill>
                            <a:schemeClr val="accent1">
                              <a:lumMod val="50000"/>
                            </a:schemeClr>
                          </a:solidFill>
                          <a:effectLst/>
                          <a:latin typeface="Arial"/>
                          <a:ea typeface="Arial"/>
                          <a:cs typeface="Arial"/>
                          <a:sym typeface="Arial"/>
                        </a:rPr>
                        <a:t>Federal Medicaid Works program. DMAS to convene work group to study, etc. (</a:t>
                      </a:r>
                      <a:r>
                        <a:rPr lang="en-US" sz="1400" b="0" i="1" u="none" strike="noStrike" cap="none" dirty="0">
                          <a:solidFill>
                            <a:schemeClr val="accent1">
                              <a:lumMod val="50000"/>
                            </a:schemeClr>
                          </a:solidFill>
                          <a:effectLst/>
                          <a:latin typeface="Arial"/>
                          <a:ea typeface="Arial"/>
                          <a:cs typeface="Arial"/>
                          <a:sym typeface="Arial"/>
                        </a:rPr>
                        <a:t>Sen. </a:t>
                      </a:r>
                      <a:r>
                        <a:rPr lang="en-US" sz="1400" b="0" i="1" u="none" strike="noStrike" cap="none" dirty="0" err="1">
                          <a:solidFill>
                            <a:schemeClr val="accent1">
                              <a:lumMod val="50000"/>
                            </a:schemeClr>
                          </a:solidFill>
                          <a:effectLst/>
                          <a:latin typeface="Arial"/>
                          <a:ea typeface="Arial"/>
                          <a:cs typeface="Arial"/>
                          <a:sym typeface="Arial"/>
                        </a:rPr>
                        <a:t>Favola</a:t>
                      </a:r>
                      <a:r>
                        <a:rPr lang="en-US" sz="1400" b="0" i="1" u="none" strike="noStrike" cap="none" dirty="0">
                          <a:solidFill>
                            <a:schemeClr val="accent1">
                              <a:lumMod val="50000"/>
                            </a:schemeClr>
                          </a:solidFill>
                          <a:effectLst/>
                          <a:latin typeface="Arial"/>
                          <a:ea typeface="Arial"/>
                          <a:cs typeface="Arial"/>
                          <a:sym typeface="Arial"/>
                        </a:rPr>
                        <a:t>/SB 59</a:t>
                      </a:r>
                      <a:r>
                        <a:rPr lang="en-US" sz="1400" b="0" i="0" u="none" strike="noStrike" cap="none" dirty="0">
                          <a:solidFill>
                            <a:schemeClr val="accent1">
                              <a:lumMod val="50000"/>
                            </a:schemeClr>
                          </a:solidFill>
                          <a:effectLst/>
                          <a:latin typeface="Arial"/>
                          <a:ea typeface="Arial"/>
                          <a:cs typeface="Arial"/>
                          <a:sym typeface="Arial"/>
                        </a:rPr>
                        <a:t>)</a:t>
                      </a:r>
                    </a:p>
                    <a:p>
                      <a:r>
                        <a:rPr lang="en-US" sz="1400" b="0" i="0" u="none" strike="noStrike" cap="none" dirty="0">
                          <a:solidFill>
                            <a:srgbClr val="000000"/>
                          </a:solidFill>
                          <a:effectLst/>
                          <a:latin typeface="Arial"/>
                          <a:ea typeface="Arial"/>
                          <a:cs typeface="Arial"/>
                          <a:sym typeface="Arial"/>
                        </a:rPr>
                        <a:t> </a:t>
                      </a:r>
                      <a:endParaRPr lang="en-US" sz="1200" b="0" i="0" u="none" strike="noStrike" cap="none" dirty="0">
                        <a:solidFill>
                          <a:srgbClr val="000000"/>
                        </a:solidFill>
                        <a:effectLst/>
                        <a:latin typeface="Arial"/>
                        <a:ea typeface="Arial"/>
                        <a:cs typeface="Arial"/>
                        <a:sym typeface="Arial"/>
                      </a:endParaRPr>
                    </a:p>
                    <a:p>
                      <a:r>
                        <a:rPr lang="en-US" sz="1200" b="1" i="0" u="none" strike="noStrike" cap="none" dirty="0">
                          <a:solidFill>
                            <a:srgbClr val="C00000"/>
                          </a:solidFill>
                          <a:effectLst/>
                          <a:latin typeface="Arial"/>
                          <a:ea typeface="Arial"/>
                          <a:cs typeface="Arial"/>
                          <a:sym typeface="Arial"/>
                        </a:rPr>
                        <a:t>Report due</a:t>
                      </a:r>
                      <a:r>
                        <a:rPr lang="en-US" sz="1200" b="0" i="0" u="none" strike="noStrike" cap="none" dirty="0">
                          <a:solidFill>
                            <a:srgbClr val="C00000"/>
                          </a:solidFill>
                          <a:effectLst/>
                          <a:latin typeface="Arial"/>
                          <a:ea typeface="Arial"/>
                          <a:cs typeface="Arial"/>
                          <a:sym typeface="Arial"/>
                        </a:rPr>
                        <a:t> </a:t>
                      </a:r>
                      <a:r>
                        <a:rPr lang="en-US" sz="1200" b="0" i="0" u="none" strike="noStrike" cap="none" dirty="0">
                          <a:solidFill>
                            <a:schemeClr val="accent1">
                              <a:lumMod val="50000"/>
                            </a:schemeClr>
                          </a:solidFill>
                          <a:effectLst/>
                          <a:latin typeface="Arial"/>
                          <a:ea typeface="Arial"/>
                          <a:cs typeface="Arial"/>
                          <a:sym typeface="Arial"/>
                        </a:rPr>
                        <a:t>November 1, 2024.</a:t>
                      </a:r>
                    </a:p>
                  </a:txBody>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200" b="0" i="0" u="none" strike="noStrike" cap="none" dirty="0">
                          <a:solidFill>
                            <a:schemeClr val="accent1">
                              <a:lumMod val="50000"/>
                            </a:schemeClr>
                          </a:solidFill>
                          <a:effectLst/>
                          <a:latin typeface="Arial"/>
                          <a:ea typeface="Arial"/>
                          <a:cs typeface="Arial"/>
                          <a:sym typeface="Arial"/>
                        </a:rPr>
                        <a:t>Requires a workgroup, led by DMAS, to study and make recommendations to improve the federal Medicaid Works program, a voluntary program that allows Medicaid members with disabilities to earn up to $75,000/year and save up to $45,976 of their earnings.</a:t>
                      </a:r>
                    </a:p>
                    <a:p>
                      <a:endParaRPr lang="en-US" sz="1200" dirty="0">
                        <a:solidFill>
                          <a:schemeClr val="accent1">
                            <a:lumMod val="50000"/>
                          </a:schemeClr>
                        </a:solidFill>
                      </a:endParaRPr>
                    </a:p>
                  </a:txBody>
                  <a:tcPr/>
                </a:tc>
                <a:extLst>
                  <a:ext uri="{0D108BD9-81ED-4DB2-BD59-A6C34878D82A}">
                    <a16:rowId xmlns:a16="http://schemas.microsoft.com/office/drawing/2014/main" val="3803741091"/>
                  </a:ext>
                </a:extLst>
              </a:tr>
            </a:tbl>
          </a:graphicData>
        </a:graphic>
      </p:graphicFrame>
      <p:graphicFrame>
        <p:nvGraphicFramePr>
          <p:cNvPr id="3" name="Table 2">
            <a:extLst>
              <a:ext uri="{FF2B5EF4-FFF2-40B4-BE49-F238E27FC236}">
                <a16:creationId xmlns:a16="http://schemas.microsoft.com/office/drawing/2014/main" id="{7AF9D77C-5CD7-469C-BB2F-955CD9F5237F}"/>
              </a:ext>
            </a:extLst>
          </p:cNvPr>
          <p:cNvGraphicFramePr>
            <a:graphicFrameLocks noGrp="1"/>
          </p:cNvGraphicFramePr>
          <p:nvPr>
            <p:extLst>
              <p:ext uri="{D42A27DB-BD31-4B8C-83A1-F6EECF244321}">
                <p14:modId xmlns:p14="http://schemas.microsoft.com/office/powerpoint/2010/main" val="431999726"/>
              </p:ext>
            </p:extLst>
          </p:nvPr>
        </p:nvGraphicFramePr>
        <p:xfrm>
          <a:off x="215003" y="3594353"/>
          <a:ext cx="8713993" cy="914400"/>
        </p:xfrm>
        <a:graphic>
          <a:graphicData uri="http://schemas.openxmlformats.org/drawingml/2006/table">
            <a:tbl>
              <a:tblPr firstRow="1" bandRow="1">
                <a:tableStyleId>{88ADE376-5213-4446-9CAA-5B90A7A4032C}</a:tableStyleId>
              </a:tblPr>
              <a:tblGrid>
                <a:gridCol w="3615283">
                  <a:extLst>
                    <a:ext uri="{9D8B030D-6E8A-4147-A177-3AD203B41FA5}">
                      <a16:colId xmlns:a16="http://schemas.microsoft.com/office/drawing/2014/main" val="597397255"/>
                    </a:ext>
                  </a:extLst>
                </a:gridCol>
                <a:gridCol w="5098710">
                  <a:extLst>
                    <a:ext uri="{9D8B030D-6E8A-4147-A177-3AD203B41FA5}">
                      <a16:colId xmlns:a16="http://schemas.microsoft.com/office/drawing/2014/main" val="1847863483"/>
                    </a:ext>
                  </a:extLst>
                </a:gridCol>
              </a:tblGrid>
              <a:tr h="330492">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400" b="0" i="0" u="none" strike="noStrike" cap="none" dirty="0">
                          <a:solidFill>
                            <a:schemeClr val="accent1">
                              <a:lumMod val="50000"/>
                            </a:schemeClr>
                          </a:solidFill>
                          <a:effectLst/>
                          <a:latin typeface="Arial"/>
                          <a:ea typeface="Arial"/>
                          <a:cs typeface="Arial"/>
                          <a:sym typeface="Arial"/>
                        </a:rPr>
                        <a:t>State hospitals; discharge of individuals (</a:t>
                      </a:r>
                      <a:r>
                        <a:rPr lang="en-US" sz="1400" b="0" i="1" u="none" strike="noStrike" cap="none" dirty="0">
                          <a:solidFill>
                            <a:schemeClr val="accent1">
                              <a:lumMod val="50000"/>
                            </a:schemeClr>
                          </a:solidFill>
                          <a:effectLst/>
                          <a:latin typeface="Arial"/>
                          <a:ea typeface="Arial"/>
                          <a:cs typeface="Arial"/>
                          <a:sym typeface="Arial"/>
                        </a:rPr>
                        <a:t>Del. Hope/HB 515</a:t>
                      </a:r>
                      <a:r>
                        <a:rPr lang="en-US" sz="1400" b="0" i="0" u="none" strike="noStrike" cap="none" dirty="0">
                          <a:solidFill>
                            <a:schemeClr val="accent1">
                              <a:lumMod val="50000"/>
                            </a:schemeClr>
                          </a:solidFill>
                          <a:effectLst/>
                          <a:latin typeface="Arial"/>
                          <a:ea typeface="Arial"/>
                          <a:cs typeface="Arial"/>
                          <a:sym typeface="Arial"/>
                        </a:rPr>
                        <a:t>)</a:t>
                      </a:r>
                      <a:endParaRPr lang="en-US" sz="1400" b="1" i="0" u="none" strike="noStrike" cap="none" dirty="0">
                        <a:solidFill>
                          <a:schemeClr val="accent1">
                            <a:lumMod val="50000"/>
                          </a:schemeClr>
                        </a:solidFill>
                        <a:effectLst/>
                        <a:latin typeface="Arial"/>
                        <a:ea typeface="Arial"/>
                        <a:cs typeface="Arial"/>
                        <a:sym typeface="Arial"/>
                      </a:endParaRPr>
                    </a:p>
                    <a:p>
                      <a:r>
                        <a:rPr lang="en-US" sz="1400" b="0" i="0" u="none" strike="noStrike" cap="none" dirty="0">
                          <a:solidFill>
                            <a:srgbClr val="000000"/>
                          </a:solidFill>
                          <a:effectLst/>
                          <a:latin typeface="Arial"/>
                          <a:ea typeface="Arial"/>
                          <a:cs typeface="Arial"/>
                          <a:sym typeface="Arial"/>
                        </a:rPr>
                        <a:t> </a:t>
                      </a:r>
                      <a:endParaRPr lang="en-US" sz="1200" b="1" i="0" u="none" strike="noStrike" cap="none" dirty="0">
                        <a:solidFill>
                          <a:srgbClr val="000000"/>
                        </a:solidFill>
                        <a:effectLst/>
                        <a:latin typeface="Arial"/>
                        <a:ea typeface="Arial"/>
                        <a:cs typeface="Arial"/>
                        <a:sym typeface="Arial"/>
                      </a:endParaRPr>
                    </a:p>
                    <a:p>
                      <a:r>
                        <a:rPr lang="en-US" sz="1200" b="1" i="0" u="none" strike="noStrike" cap="none" dirty="0">
                          <a:solidFill>
                            <a:srgbClr val="C00000"/>
                          </a:solidFill>
                          <a:effectLst/>
                          <a:latin typeface="Arial"/>
                          <a:ea typeface="Arial"/>
                          <a:cs typeface="Arial"/>
                          <a:sym typeface="Arial"/>
                        </a:rPr>
                        <a:t>Report due </a:t>
                      </a:r>
                      <a:r>
                        <a:rPr lang="en-US" sz="1200" b="0" i="0" u="none" strike="noStrike" cap="none" dirty="0">
                          <a:solidFill>
                            <a:schemeClr val="accent1">
                              <a:lumMod val="50000"/>
                            </a:schemeClr>
                          </a:solidFill>
                          <a:effectLst/>
                          <a:latin typeface="Arial"/>
                          <a:ea typeface="Arial"/>
                          <a:cs typeface="Arial"/>
                          <a:sym typeface="Arial"/>
                        </a:rPr>
                        <a:t>November 1, 2025</a:t>
                      </a:r>
                      <a:endParaRPr lang="en-US" sz="1200" b="1" i="0" u="none" strike="noStrike" cap="none" dirty="0">
                        <a:solidFill>
                          <a:schemeClr val="accent1">
                            <a:lumMod val="50000"/>
                          </a:schemeClr>
                        </a:solidFill>
                        <a:effectLst/>
                        <a:latin typeface="Arial"/>
                        <a:ea typeface="Arial"/>
                        <a:cs typeface="Arial"/>
                        <a:sym typeface="Arial"/>
                      </a:endParaRPr>
                    </a:p>
                  </a:txBody>
                  <a:tcPr/>
                </a:tc>
                <a:tc>
                  <a:txBody>
                    <a:bodyPr/>
                    <a:lstStyle/>
                    <a:p>
                      <a:r>
                        <a:rPr lang="en-US" sz="1200" b="0" i="0" u="none" strike="noStrike" cap="none" dirty="0">
                          <a:solidFill>
                            <a:schemeClr val="accent1">
                              <a:lumMod val="50000"/>
                            </a:schemeClr>
                          </a:solidFill>
                          <a:effectLst/>
                          <a:latin typeface="Arial"/>
                          <a:ea typeface="Arial"/>
                          <a:cs typeface="Arial"/>
                          <a:sym typeface="Arial"/>
                        </a:rPr>
                        <a:t>Directs DBHDS to develop and implement a pilot program relating to the discharge of individuals at one state hospital.</a:t>
                      </a:r>
                      <a:endParaRPr lang="en-US" sz="1200" dirty="0">
                        <a:solidFill>
                          <a:schemeClr val="accent1">
                            <a:lumMod val="50000"/>
                          </a:schemeClr>
                        </a:solidFill>
                      </a:endParaRPr>
                    </a:p>
                  </a:txBody>
                  <a:tcPr/>
                </a:tc>
                <a:extLst>
                  <a:ext uri="{0D108BD9-81ED-4DB2-BD59-A6C34878D82A}">
                    <a16:rowId xmlns:a16="http://schemas.microsoft.com/office/drawing/2014/main" val="222527228"/>
                  </a:ext>
                </a:extLst>
              </a:tr>
            </a:tbl>
          </a:graphicData>
        </a:graphic>
      </p:graphicFrame>
    </p:spTree>
    <p:extLst>
      <p:ext uri="{BB962C8B-B14F-4D97-AF65-F5344CB8AC3E}">
        <p14:creationId xmlns:p14="http://schemas.microsoft.com/office/powerpoint/2010/main" val="1259008156"/>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1978</TotalTime>
  <Words>3138</Words>
  <Application>Microsoft Office PowerPoint</Application>
  <PresentationFormat>On-screen Show (16:9)</PresentationFormat>
  <Paragraphs>210</Paragraphs>
  <Slides>18</Slides>
  <Notes>18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Times New Roman</vt:lpstr>
      <vt:lpstr>Symbol</vt:lpstr>
      <vt:lpstr>Belleza</vt:lpstr>
      <vt:lpstr>Office Theme</vt:lpstr>
      <vt:lpstr>PowerPoint Presentation</vt:lpstr>
      <vt:lpstr>Agenda </vt:lpstr>
      <vt:lpstr>2024 GA Session &amp; 2024 Special Session I</vt:lpstr>
      <vt:lpstr>Key BH Legislation:  BH Workforce </vt:lpstr>
      <vt:lpstr>Key BH Legislation:  Other Health Workforce</vt:lpstr>
      <vt:lpstr>Key BH Legislation:  Youth Mental Health</vt:lpstr>
      <vt:lpstr>Key BH Legislation:  Crisis Services</vt:lpstr>
      <vt:lpstr>Key BH Legislation:  Studies/Workgroups</vt:lpstr>
      <vt:lpstr>Key BH Legislation: Studies/Workgroups</vt:lpstr>
      <vt:lpstr>Budget Amendments Resulting in  New or Increased BH Workforce Funding</vt:lpstr>
      <vt:lpstr>Budget Amendments Resulting in  New or Increased BH Workforce Funding</vt:lpstr>
      <vt:lpstr>Budget Amendments Resulting in  New or Increased Youth Mental Health Funding</vt:lpstr>
      <vt:lpstr>Budget Amendments Resulting in  New or Increased Medicaid BH Services Funding</vt:lpstr>
      <vt:lpstr>Budget Amendments Resulting in  New or Increased Crisis Services Funding</vt:lpstr>
      <vt:lpstr>Budget Amendments Resulting in  New or Increased Medicaid Funding</vt:lpstr>
      <vt:lpstr>Budget Amendments Resulting in Studies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VHCF Future Visioning Task Force  Behavioral Health Challenges &amp; Opportunities    October 23, 2020</dc:title>
  <dc:creator>Denise Daly Konrad</dc:creator>
  <cp:lastModifiedBy>Denise Daly Konrad</cp:lastModifiedBy>
  <cp:revision>381</cp:revision>
  <cp:lastPrinted>2024-06-25T19:43:36Z</cp:lastPrinted>
  <dcterms:modified xsi:type="dcterms:W3CDTF">2024-06-26T02:39:08Z</dcterms:modified>
</cp:coreProperties>
</file>