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7" r:id="rId2"/>
    <p:sldId id="258" r:id="rId3"/>
    <p:sldId id="264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72CED9-4F0A-4BCA-8361-006F2599CC88}" type="doc">
      <dgm:prSet loTypeId="urn:microsoft.com/office/officeart/2005/8/layout/list1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CAF15B7-6FB9-46A3-943B-4A2E8DACE1DE}">
      <dgm:prSet/>
      <dgm:spPr/>
      <dgm:t>
        <a:bodyPr/>
        <a:lstStyle/>
        <a:p>
          <a:r>
            <a:rPr lang="en-US"/>
            <a:t>Patient provides</a:t>
          </a:r>
        </a:p>
      </dgm:t>
    </dgm:pt>
    <dgm:pt modelId="{1D26C481-C254-4D52-9070-2BDBEA213972}" type="parTrans" cxnId="{2A3985CA-FA39-4F3C-8CBF-21A2388D5253}">
      <dgm:prSet/>
      <dgm:spPr/>
      <dgm:t>
        <a:bodyPr/>
        <a:lstStyle/>
        <a:p>
          <a:endParaRPr lang="en-US"/>
        </a:p>
      </dgm:t>
    </dgm:pt>
    <dgm:pt modelId="{C86D2210-C3D1-4B92-A5AA-04602E59A2AA}" type="sibTrans" cxnId="{2A3985CA-FA39-4F3C-8CBF-21A2388D5253}">
      <dgm:prSet/>
      <dgm:spPr/>
      <dgm:t>
        <a:bodyPr/>
        <a:lstStyle/>
        <a:p>
          <a:endParaRPr lang="en-US"/>
        </a:p>
      </dgm:t>
    </dgm:pt>
    <dgm:pt modelId="{727D8B95-2261-4B25-BD1C-D3FFFF0A7173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Income documentation</a:t>
          </a:r>
        </a:p>
      </dgm:t>
    </dgm:pt>
    <dgm:pt modelId="{B772BAFE-1753-4A73-8889-A091BDC6FD05}" type="parTrans" cxnId="{ABDA97D0-71F9-4F90-BBDA-689156651800}">
      <dgm:prSet/>
      <dgm:spPr/>
      <dgm:t>
        <a:bodyPr/>
        <a:lstStyle/>
        <a:p>
          <a:endParaRPr lang="en-US"/>
        </a:p>
      </dgm:t>
    </dgm:pt>
    <dgm:pt modelId="{31F41D99-996B-4C74-988F-8E91AEDB2E81}" type="sibTrans" cxnId="{ABDA97D0-71F9-4F90-BBDA-689156651800}">
      <dgm:prSet/>
      <dgm:spPr/>
      <dgm:t>
        <a:bodyPr/>
        <a:lstStyle/>
        <a:p>
          <a:endParaRPr lang="en-US"/>
        </a:p>
      </dgm:t>
    </dgm:pt>
    <dgm:pt modelId="{507B5DAB-D027-41DC-BB4B-2584158A5AB4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Tax return or signed 4506T form</a:t>
          </a:r>
        </a:p>
      </dgm:t>
    </dgm:pt>
    <dgm:pt modelId="{9C4BE2DB-1640-466E-8AB8-66A5E8515142}" type="parTrans" cxnId="{D1D3EAE7-D71E-4C1E-84DA-720B0F024C49}">
      <dgm:prSet/>
      <dgm:spPr/>
      <dgm:t>
        <a:bodyPr/>
        <a:lstStyle/>
        <a:p>
          <a:endParaRPr lang="en-US"/>
        </a:p>
      </dgm:t>
    </dgm:pt>
    <dgm:pt modelId="{03FB0EC4-53F2-43BC-9E48-714473511C7F}" type="sibTrans" cxnId="{D1D3EAE7-D71E-4C1E-84DA-720B0F024C49}">
      <dgm:prSet/>
      <dgm:spPr/>
      <dgm:t>
        <a:bodyPr/>
        <a:lstStyle/>
        <a:p>
          <a:endParaRPr lang="en-US"/>
        </a:p>
      </dgm:t>
    </dgm:pt>
    <dgm:pt modelId="{DE16DB74-326B-426F-90FB-30928F64FB16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1 month’s pay stubs</a:t>
          </a:r>
        </a:p>
      </dgm:t>
    </dgm:pt>
    <dgm:pt modelId="{0351E7AB-3AB5-4D9C-983F-8858965C77BD}" type="parTrans" cxnId="{D80FC137-8E3E-47E0-B80E-486771BEA422}">
      <dgm:prSet/>
      <dgm:spPr/>
      <dgm:t>
        <a:bodyPr/>
        <a:lstStyle/>
        <a:p>
          <a:endParaRPr lang="en-US"/>
        </a:p>
      </dgm:t>
    </dgm:pt>
    <dgm:pt modelId="{CB97816C-70EE-4F2D-99ED-4A781482631E}" type="sibTrans" cxnId="{D80FC137-8E3E-47E0-B80E-486771BEA422}">
      <dgm:prSet/>
      <dgm:spPr/>
      <dgm:t>
        <a:bodyPr/>
        <a:lstStyle/>
        <a:p>
          <a:endParaRPr lang="en-US"/>
        </a:p>
      </dgm:t>
    </dgm:pt>
    <dgm:pt modelId="{4617E954-5C02-4225-BABA-25FAA3376934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Copy of unemployment benefits,  pension, Social Security</a:t>
          </a:r>
        </a:p>
      </dgm:t>
    </dgm:pt>
    <dgm:pt modelId="{B21BC085-09F7-4D55-941D-3A2CD6C1C242}" type="parTrans" cxnId="{74C9A5CD-F5DF-421A-932B-311492F5E1BB}">
      <dgm:prSet/>
      <dgm:spPr/>
      <dgm:t>
        <a:bodyPr/>
        <a:lstStyle/>
        <a:p>
          <a:endParaRPr lang="en-US"/>
        </a:p>
      </dgm:t>
    </dgm:pt>
    <dgm:pt modelId="{57CC0BA2-7284-4281-B2E2-0F6D0D6310B2}" type="sibTrans" cxnId="{74C9A5CD-F5DF-421A-932B-311492F5E1BB}">
      <dgm:prSet/>
      <dgm:spPr/>
      <dgm:t>
        <a:bodyPr/>
        <a:lstStyle/>
        <a:p>
          <a:endParaRPr lang="en-US"/>
        </a:p>
      </dgm:t>
    </dgm:pt>
    <dgm:pt modelId="{06C74AA1-7A05-465B-A6D1-3F24D801E8AC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Patient completes intake form and/or PAP application with MAC  assistance</a:t>
          </a:r>
        </a:p>
      </dgm:t>
    </dgm:pt>
    <dgm:pt modelId="{ED9DA1FB-ABD7-49FD-8C5F-FDEC56A051BC}" type="parTrans" cxnId="{B9350A7E-9824-4BC2-8DD8-0E4D85823757}">
      <dgm:prSet/>
      <dgm:spPr/>
      <dgm:t>
        <a:bodyPr/>
        <a:lstStyle/>
        <a:p>
          <a:endParaRPr lang="en-US"/>
        </a:p>
      </dgm:t>
    </dgm:pt>
    <dgm:pt modelId="{8FE4A8AD-05DC-4791-A9A5-1B9CA7B2ECBD}" type="sibTrans" cxnId="{B9350A7E-9824-4BC2-8DD8-0E4D85823757}">
      <dgm:prSet/>
      <dgm:spPr/>
      <dgm:t>
        <a:bodyPr/>
        <a:lstStyle/>
        <a:p>
          <a:endParaRPr lang="en-US"/>
        </a:p>
      </dgm:t>
    </dgm:pt>
    <dgm:pt modelId="{39477A74-FCEA-471D-BEC7-75C42E0FF12D}">
      <dgm:prSet/>
      <dgm:spPr/>
      <dgm:t>
        <a:bodyPr/>
        <a:lstStyle/>
        <a:p>
          <a:r>
            <a:rPr lang="en-US"/>
            <a:t>Physician provides</a:t>
          </a:r>
        </a:p>
      </dgm:t>
    </dgm:pt>
    <dgm:pt modelId="{A0795CB6-4BF9-4626-8B2D-8C80A6E44DFB}" type="parTrans" cxnId="{A8D364F6-00C9-4C40-9423-8B4107C8B7A3}">
      <dgm:prSet/>
      <dgm:spPr/>
      <dgm:t>
        <a:bodyPr/>
        <a:lstStyle/>
        <a:p>
          <a:endParaRPr lang="en-US"/>
        </a:p>
      </dgm:t>
    </dgm:pt>
    <dgm:pt modelId="{4FD10080-D714-4AAF-B735-55AC8C111DCB}" type="sibTrans" cxnId="{A8D364F6-00C9-4C40-9423-8B4107C8B7A3}">
      <dgm:prSet/>
      <dgm:spPr/>
      <dgm:t>
        <a:bodyPr/>
        <a:lstStyle/>
        <a:p>
          <a:endParaRPr lang="en-US"/>
        </a:p>
      </dgm:t>
    </dgm:pt>
    <dgm:pt modelId="{A55D5483-7592-4F05-BCFF-52F454623BD9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Signed prescription</a:t>
          </a:r>
        </a:p>
      </dgm:t>
    </dgm:pt>
    <dgm:pt modelId="{75903FEA-D9A4-401B-8541-823E7B779646}" type="parTrans" cxnId="{06184068-EC8C-4896-9A01-64FE15BEC8F3}">
      <dgm:prSet/>
      <dgm:spPr/>
      <dgm:t>
        <a:bodyPr/>
        <a:lstStyle/>
        <a:p>
          <a:endParaRPr lang="en-US"/>
        </a:p>
      </dgm:t>
    </dgm:pt>
    <dgm:pt modelId="{F5B7D651-7DCC-4BAC-88E4-7B9C09BBA9FB}" type="sibTrans" cxnId="{06184068-EC8C-4896-9A01-64FE15BEC8F3}">
      <dgm:prSet/>
      <dgm:spPr/>
      <dgm:t>
        <a:bodyPr/>
        <a:lstStyle/>
        <a:p>
          <a:endParaRPr lang="en-US"/>
        </a:p>
      </dgm:t>
    </dgm:pt>
    <dgm:pt modelId="{04B543E0-43F9-4B1C-9957-DB636B5FE590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Patients' medication list</a:t>
          </a:r>
        </a:p>
      </dgm:t>
    </dgm:pt>
    <dgm:pt modelId="{DF8CD108-F410-4C94-956D-7079E05A7F5E}" type="parTrans" cxnId="{E25D0760-8559-40D1-BC94-4BE197C9A33E}">
      <dgm:prSet/>
      <dgm:spPr/>
      <dgm:t>
        <a:bodyPr/>
        <a:lstStyle/>
        <a:p>
          <a:endParaRPr lang="en-US"/>
        </a:p>
      </dgm:t>
    </dgm:pt>
    <dgm:pt modelId="{CEF78C7D-B9DF-432E-BAA9-B59992A803E1}" type="sibTrans" cxnId="{E25D0760-8559-40D1-BC94-4BE197C9A33E}">
      <dgm:prSet/>
      <dgm:spPr/>
      <dgm:t>
        <a:bodyPr/>
        <a:lstStyle/>
        <a:p>
          <a:endParaRPr lang="en-US"/>
        </a:p>
      </dgm:t>
    </dgm:pt>
    <dgm:pt modelId="{B6153457-702D-45D5-93E9-FC187FFBAA66}" type="pres">
      <dgm:prSet presAssocID="{E372CED9-4F0A-4BCA-8361-006F2599CC88}" presName="linear" presStyleCnt="0">
        <dgm:presLayoutVars>
          <dgm:dir/>
          <dgm:animLvl val="lvl"/>
          <dgm:resizeHandles val="exact"/>
        </dgm:presLayoutVars>
      </dgm:prSet>
      <dgm:spPr/>
    </dgm:pt>
    <dgm:pt modelId="{29A2991C-AE1B-4D3C-ADED-EB393D5B3E54}" type="pres">
      <dgm:prSet presAssocID="{0CAF15B7-6FB9-46A3-943B-4A2E8DACE1DE}" presName="parentLin" presStyleCnt="0"/>
      <dgm:spPr/>
    </dgm:pt>
    <dgm:pt modelId="{5C3C0DCD-23CC-42EB-96ED-296203D9C741}" type="pres">
      <dgm:prSet presAssocID="{0CAF15B7-6FB9-46A3-943B-4A2E8DACE1DE}" presName="parentLeftMargin" presStyleLbl="node1" presStyleIdx="0" presStyleCnt="2"/>
      <dgm:spPr/>
    </dgm:pt>
    <dgm:pt modelId="{307C1F91-2E79-47CB-BB74-8A7788483069}" type="pres">
      <dgm:prSet presAssocID="{0CAF15B7-6FB9-46A3-943B-4A2E8DACE1D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20B2CCC-B36F-4835-A131-C906084EB5C3}" type="pres">
      <dgm:prSet presAssocID="{0CAF15B7-6FB9-46A3-943B-4A2E8DACE1DE}" presName="negativeSpace" presStyleCnt="0"/>
      <dgm:spPr/>
    </dgm:pt>
    <dgm:pt modelId="{9AF6F059-EB63-4E13-AA8A-6D6C49E9EC1C}" type="pres">
      <dgm:prSet presAssocID="{0CAF15B7-6FB9-46A3-943B-4A2E8DACE1DE}" presName="childText" presStyleLbl="conFgAcc1" presStyleIdx="0" presStyleCnt="2" custScaleX="78544">
        <dgm:presLayoutVars>
          <dgm:bulletEnabled val="1"/>
        </dgm:presLayoutVars>
      </dgm:prSet>
      <dgm:spPr/>
    </dgm:pt>
    <dgm:pt modelId="{5FA85EDF-0A90-4B96-AF43-52263AB817CB}" type="pres">
      <dgm:prSet presAssocID="{C86D2210-C3D1-4B92-A5AA-04602E59A2AA}" presName="spaceBetweenRectangles" presStyleCnt="0"/>
      <dgm:spPr/>
    </dgm:pt>
    <dgm:pt modelId="{895F3612-5E6D-4E8E-B47C-2F81F4EBEE11}" type="pres">
      <dgm:prSet presAssocID="{39477A74-FCEA-471D-BEC7-75C42E0FF12D}" presName="parentLin" presStyleCnt="0"/>
      <dgm:spPr/>
    </dgm:pt>
    <dgm:pt modelId="{B4BA54E6-F467-44D1-A9D4-E389624DC70B}" type="pres">
      <dgm:prSet presAssocID="{39477A74-FCEA-471D-BEC7-75C42E0FF12D}" presName="parentLeftMargin" presStyleLbl="node1" presStyleIdx="0" presStyleCnt="2"/>
      <dgm:spPr/>
    </dgm:pt>
    <dgm:pt modelId="{660E202B-4416-4D93-A7A8-06F30B9C54C9}" type="pres">
      <dgm:prSet presAssocID="{39477A74-FCEA-471D-BEC7-75C42E0FF12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12E4A98-B9BA-47F0-80ED-79EF77E9C963}" type="pres">
      <dgm:prSet presAssocID="{39477A74-FCEA-471D-BEC7-75C42E0FF12D}" presName="negativeSpace" presStyleCnt="0"/>
      <dgm:spPr/>
    </dgm:pt>
    <dgm:pt modelId="{EAC9CC5A-A75A-45CE-A0CB-736771125E62}" type="pres">
      <dgm:prSet presAssocID="{39477A74-FCEA-471D-BEC7-75C42E0FF12D}" presName="childText" presStyleLbl="conFgAcc1" presStyleIdx="1" presStyleCnt="2" custScaleX="77913">
        <dgm:presLayoutVars>
          <dgm:bulletEnabled val="1"/>
        </dgm:presLayoutVars>
      </dgm:prSet>
      <dgm:spPr/>
    </dgm:pt>
  </dgm:ptLst>
  <dgm:cxnLst>
    <dgm:cxn modelId="{3C83700F-2835-47B7-A2A4-5319A76562D7}" type="presOf" srcId="{727D8B95-2261-4B25-BD1C-D3FFFF0A7173}" destId="{9AF6F059-EB63-4E13-AA8A-6D6C49E9EC1C}" srcOrd="0" destOrd="0" presId="urn:microsoft.com/office/officeart/2005/8/layout/list1"/>
    <dgm:cxn modelId="{0FC20216-5B3E-4E59-B601-62A0C5AD4B42}" type="presOf" srcId="{39477A74-FCEA-471D-BEC7-75C42E0FF12D}" destId="{B4BA54E6-F467-44D1-A9D4-E389624DC70B}" srcOrd="0" destOrd="0" presId="urn:microsoft.com/office/officeart/2005/8/layout/list1"/>
    <dgm:cxn modelId="{49580A1B-6DBB-4561-9AB3-EB5DE22BCB96}" type="presOf" srcId="{04B543E0-43F9-4B1C-9957-DB636B5FE590}" destId="{EAC9CC5A-A75A-45CE-A0CB-736771125E62}" srcOrd="0" destOrd="1" presId="urn:microsoft.com/office/officeart/2005/8/layout/list1"/>
    <dgm:cxn modelId="{4D6FA41D-F243-43CE-A4AB-DC4AF59BEF88}" type="presOf" srcId="{DE16DB74-326B-426F-90FB-30928F64FB16}" destId="{9AF6F059-EB63-4E13-AA8A-6D6C49E9EC1C}" srcOrd="0" destOrd="2" presId="urn:microsoft.com/office/officeart/2005/8/layout/list1"/>
    <dgm:cxn modelId="{D80FC137-8E3E-47E0-B80E-486771BEA422}" srcId="{727D8B95-2261-4B25-BD1C-D3FFFF0A7173}" destId="{DE16DB74-326B-426F-90FB-30928F64FB16}" srcOrd="1" destOrd="0" parTransId="{0351E7AB-3AB5-4D9C-983F-8858965C77BD}" sibTransId="{CB97816C-70EE-4F2D-99ED-4A781482631E}"/>
    <dgm:cxn modelId="{E25D0760-8559-40D1-BC94-4BE197C9A33E}" srcId="{39477A74-FCEA-471D-BEC7-75C42E0FF12D}" destId="{04B543E0-43F9-4B1C-9957-DB636B5FE590}" srcOrd="1" destOrd="0" parTransId="{DF8CD108-F410-4C94-956D-7079E05A7F5E}" sibTransId="{CEF78C7D-B9DF-432E-BAA9-B59992A803E1}"/>
    <dgm:cxn modelId="{06184068-EC8C-4896-9A01-64FE15BEC8F3}" srcId="{39477A74-FCEA-471D-BEC7-75C42E0FF12D}" destId="{A55D5483-7592-4F05-BCFF-52F454623BD9}" srcOrd="0" destOrd="0" parTransId="{75903FEA-D9A4-401B-8541-823E7B779646}" sibTransId="{F5B7D651-7DCC-4BAC-88E4-7B9C09BBA9FB}"/>
    <dgm:cxn modelId="{31AF674E-3A37-4EC1-A468-CA5FFEBBF145}" type="presOf" srcId="{E372CED9-4F0A-4BCA-8361-006F2599CC88}" destId="{B6153457-702D-45D5-93E9-FC187FFBAA66}" srcOrd="0" destOrd="0" presId="urn:microsoft.com/office/officeart/2005/8/layout/list1"/>
    <dgm:cxn modelId="{B9350A7E-9824-4BC2-8DD8-0E4D85823757}" srcId="{0CAF15B7-6FB9-46A3-943B-4A2E8DACE1DE}" destId="{06C74AA1-7A05-465B-A6D1-3F24D801E8AC}" srcOrd="1" destOrd="0" parTransId="{ED9DA1FB-ABD7-49FD-8C5F-FDEC56A051BC}" sibTransId="{8FE4A8AD-05DC-4791-A9A5-1B9CA7B2ECBD}"/>
    <dgm:cxn modelId="{A7FFC4B1-1822-4FB8-B387-51EC9671A5E4}" type="presOf" srcId="{39477A74-FCEA-471D-BEC7-75C42E0FF12D}" destId="{660E202B-4416-4D93-A7A8-06F30B9C54C9}" srcOrd="1" destOrd="0" presId="urn:microsoft.com/office/officeart/2005/8/layout/list1"/>
    <dgm:cxn modelId="{DD8BABC9-8D3A-450A-A6FF-7B76EF3C1A47}" type="presOf" srcId="{0CAF15B7-6FB9-46A3-943B-4A2E8DACE1DE}" destId="{307C1F91-2E79-47CB-BB74-8A7788483069}" srcOrd="1" destOrd="0" presId="urn:microsoft.com/office/officeart/2005/8/layout/list1"/>
    <dgm:cxn modelId="{2A3985CA-FA39-4F3C-8CBF-21A2388D5253}" srcId="{E372CED9-4F0A-4BCA-8361-006F2599CC88}" destId="{0CAF15B7-6FB9-46A3-943B-4A2E8DACE1DE}" srcOrd="0" destOrd="0" parTransId="{1D26C481-C254-4D52-9070-2BDBEA213972}" sibTransId="{C86D2210-C3D1-4B92-A5AA-04602E59A2AA}"/>
    <dgm:cxn modelId="{74C9A5CD-F5DF-421A-932B-311492F5E1BB}" srcId="{727D8B95-2261-4B25-BD1C-D3FFFF0A7173}" destId="{4617E954-5C02-4225-BABA-25FAA3376934}" srcOrd="2" destOrd="0" parTransId="{B21BC085-09F7-4D55-941D-3A2CD6C1C242}" sibTransId="{57CC0BA2-7284-4281-B2E2-0F6D0D6310B2}"/>
    <dgm:cxn modelId="{ABDA97D0-71F9-4F90-BBDA-689156651800}" srcId="{0CAF15B7-6FB9-46A3-943B-4A2E8DACE1DE}" destId="{727D8B95-2261-4B25-BD1C-D3FFFF0A7173}" srcOrd="0" destOrd="0" parTransId="{B772BAFE-1753-4A73-8889-A091BDC6FD05}" sibTransId="{31F41D99-996B-4C74-988F-8E91AEDB2E81}"/>
    <dgm:cxn modelId="{588A43D5-53EA-4479-ABA1-E5A5F9171DCA}" type="presOf" srcId="{507B5DAB-D027-41DC-BB4B-2584158A5AB4}" destId="{9AF6F059-EB63-4E13-AA8A-6D6C49E9EC1C}" srcOrd="0" destOrd="1" presId="urn:microsoft.com/office/officeart/2005/8/layout/list1"/>
    <dgm:cxn modelId="{06E3A7D9-E8AC-4652-AEDE-23A96B12300D}" type="presOf" srcId="{4617E954-5C02-4225-BABA-25FAA3376934}" destId="{9AF6F059-EB63-4E13-AA8A-6D6C49E9EC1C}" srcOrd="0" destOrd="3" presId="urn:microsoft.com/office/officeart/2005/8/layout/list1"/>
    <dgm:cxn modelId="{0672F7DF-F5E0-4305-9FEF-420ABD94AD02}" type="presOf" srcId="{0CAF15B7-6FB9-46A3-943B-4A2E8DACE1DE}" destId="{5C3C0DCD-23CC-42EB-96ED-296203D9C741}" srcOrd="0" destOrd="0" presId="urn:microsoft.com/office/officeart/2005/8/layout/list1"/>
    <dgm:cxn modelId="{D1D3EAE7-D71E-4C1E-84DA-720B0F024C49}" srcId="{727D8B95-2261-4B25-BD1C-D3FFFF0A7173}" destId="{507B5DAB-D027-41DC-BB4B-2584158A5AB4}" srcOrd="0" destOrd="0" parTransId="{9C4BE2DB-1640-466E-8AB8-66A5E8515142}" sibTransId="{03FB0EC4-53F2-43BC-9E48-714473511C7F}"/>
    <dgm:cxn modelId="{0F99AEF2-FBA0-485C-85C4-CABCD5D33936}" type="presOf" srcId="{06C74AA1-7A05-465B-A6D1-3F24D801E8AC}" destId="{9AF6F059-EB63-4E13-AA8A-6D6C49E9EC1C}" srcOrd="0" destOrd="4" presId="urn:microsoft.com/office/officeart/2005/8/layout/list1"/>
    <dgm:cxn modelId="{A8D364F6-00C9-4C40-9423-8B4107C8B7A3}" srcId="{E372CED9-4F0A-4BCA-8361-006F2599CC88}" destId="{39477A74-FCEA-471D-BEC7-75C42E0FF12D}" srcOrd="1" destOrd="0" parTransId="{A0795CB6-4BF9-4626-8B2D-8C80A6E44DFB}" sibTransId="{4FD10080-D714-4AAF-B735-55AC8C111DCB}"/>
    <dgm:cxn modelId="{9E9676FB-52EF-444C-8B8E-B5B784AC3DFA}" type="presOf" srcId="{A55D5483-7592-4F05-BCFF-52F454623BD9}" destId="{EAC9CC5A-A75A-45CE-A0CB-736771125E62}" srcOrd="0" destOrd="0" presId="urn:microsoft.com/office/officeart/2005/8/layout/list1"/>
    <dgm:cxn modelId="{808CB351-50B4-4EAE-82AD-884617428EBD}" type="presParOf" srcId="{B6153457-702D-45D5-93E9-FC187FFBAA66}" destId="{29A2991C-AE1B-4D3C-ADED-EB393D5B3E54}" srcOrd="0" destOrd="0" presId="urn:microsoft.com/office/officeart/2005/8/layout/list1"/>
    <dgm:cxn modelId="{5FDC8246-CAFC-4F24-8607-B08FFC17D490}" type="presParOf" srcId="{29A2991C-AE1B-4D3C-ADED-EB393D5B3E54}" destId="{5C3C0DCD-23CC-42EB-96ED-296203D9C741}" srcOrd="0" destOrd="0" presId="urn:microsoft.com/office/officeart/2005/8/layout/list1"/>
    <dgm:cxn modelId="{918FEBBC-5BEB-4B5B-B980-DDA3ADB9BA34}" type="presParOf" srcId="{29A2991C-AE1B-4D3C-ADED-EB393D5B3E54}" destId="{307C1F91-2E79-47CB-BB74-8A7788483069}" srcOrd="1" destOrd="0" presId="urn:microsoft.com/office/officeart/2005/8/layout/list1"/>
    <dgm:cxn modelId="{58DB224C-9512-4231-8BEF-5B49BD182E2D}" type="presParOf" srcId="{B6153457-702D-45D5-93E9-FC187FFBAA66}" destId="{B20B2CCC-B36F-4835-A131-C906084EB5C3}" srcOrd="1" destOrd="0" presId="urn:microsoft.com/office/officeart/2005/8/layout/list1"/>
    <dgm:cxn modelId="{FEC70D45-6BCD-4FF7-B80B-45F7B6D141A8}" type="presParOf" srcId="{B6153457-702D-45D5-93E9-FC187FFBAA66}" destId="{9AF6F059-EB63-4E13-AA8A-6D6C49E9EC1C}" srcOrd="2" destOrd="0" presId="urn:microsoft.com/office/officeart/2005/8/layout/list1"/>
    <dgm:cxn modelId="{78C6D463-B4B1-4122-9627-A5F119286EFB}" type="presParOf" srcId="{B6153457-702D-45D5-93E9-FC187FFBAA66}" destId="{5FA85EDF-0A90-4B96-AF43-52263AB817CB}" srcOrd="3" destOrd="0" presId="urn:microsoft.com/office/officeart/2005/8/layout/list1"/>
    <dgm:cxn modelId="{B644E20E-E994-475C-9BBF-9F64439E2CB7}" type="presParOf" srcId="{B6153457-702D-45D5-93E9-FC187FFBAA66}" destId="{895F3612-5E6D-4E8E-B47C-2F81F4EBEE11}" srcOrd="4" destOrd="0" presId="urn:microsoft.com/office/officeart/2005/8/layout/list1"/>
    <dgm:cxn modelId="{499E4013-F6B6-4C02-921D-C5F5FD99B072}" type="presParOf" srcId="{895F3612-5E6D-4E8E-B47C-2F81F4EBEE11}" destId="{B4BA54E6-F467-44D1-A9D4-E389624DC70B}" srcOrd="0" destOrd="0" presId="urn:microsoft.com/office/officeart/2005/8/layout/list1"/>
    <dgm:cxn modelId="{B811F90B-47C9-433F-A1E1-3BA66EA12FD8}" type="presParOf" srcId="{895F3612-5E6D-4E8E-B47C-2F81F4EBEE11}" destId="{660E202B-4416-4D93-A7A8-06F30B9C54C9}" srcOrd="1" destOrd="0" presId="urn:microsoft.com/office/officeart/2005/8/layout/list1"/>
    <dgm:cxn modelId="{258C2C01-A8A1-45B3-8381-2BFDED1E4DEB}" type="presParOf" srcId="{B6153457-702D-45D5-93E9-FC187FFBAA66}" destId="{A12E4A98-B9BA-47F0-80ED-79EF77E9C963}" srcOrd="5" destOrd="0" presId="urn:microsoft.com/office/officeart/2005/8/layout/list1"/>
    <dgm:cxn modelId="{4695D877-55AC-40AF-82A0-FE9C56B3731C}" type="presParOf" srcId="{B6153457-702D-45D5-93E9-FC187FFBAA66}" destId="{EAC9CC5A-A75A-45CE-A0CB-736771125E6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6F059-EB63-4E13-AA8A-6D6C49E9EC1C}">
      <dsp:nvSpPr>
        <dsp:cNvPr id="0" name=""/>
        <dsp:cNvSpPr/>
      </dsp:nvSpPr>
      <dsp:spPr>
        <a:xfrm>
          <a:off x="0" y="387087"/>
          <a:ext cx="7850394" cy="25640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715" tIns="395732" rIns="775715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Income documentation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Tax return or signed 4506T form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1 month’s pay stubs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Copy of unemployment benefits,  pension, Social Security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Patient completes intake form and/or PAP application with MAC  assistance</a:t>
          </a:r>
        </a:p>
      </dsp:txBody>
      <dsp:txXfrm>
        <a:off x="0" y="387087"/>
        <a:ext cx="7850394" cy="2564099"/>
      </dsp:txXfrm>
    </dsp:sp>
    <dsp:sp modelId="{307C1F91-2E79-47CB-BB74-8A7788483069}">
      <dsp:nvSpPr>
        <dsp:cNvPr id="0" name=""/>
        <dsp:cNvSpPr/>
      </dsp:nvSpPr>
      <dsp:spPr>
        <a:xfrm>
          <a:off x="499745" y="62366"/>
          <a:ext cx="6996430" cy="649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448" tIns="0" rIns="26444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Patient provides</a:t>
          </a:r>
        </a:p>
      </dsp:txBody>
      <dsp:txXfrm>
        <a:off x="531448" y="94069"/>
        <a:ext cx="6933024" cy="586034"/>
      </dsp:txXfrm>
    </dsp:sp>
    <dsp:sp modelId="{EAC9CC5A-A75A-45CE-A0CB-736771125E62}">
      <dsp:nvSpPr>
        <dsp:cNvPr id="0" name=""/>
        <dsp:cNvSpPr/>
      </dsp:nvSpPr>
      <dsp:spPr>
        <a:xfrm>
          <a:off x="0" y="3394707"/>
          <a:ext cx="7787326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715" tIns="395732" rIns="775715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Signed prescription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Patients' medication list</a:t>
          </a:r>
        </a:p>
      </dsp:txBody>
      <dsp:txXfrm>
        <a:off x="0" y="3394707"/>
        <a:ext cx="7787326" cy="1247400"/>
      </dsp:txXfrm>
    </dsp:sp>
    <dsp:sp modelId="{660E202B-4416-4D93-A7A8-06F30B9C54C9}">
      <dsp:nvSpPr>
        <dsp:cNvPr id="0" name=""/>
        <dsp:cNvSpPr/>
      </dsp:nvSpPr>
      <dsp:spPr>
        <a:xfrm>
          <a:off x="499745" y="3069986"/>
          <a:ext cx="6996430" cy="649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448" tIns="0" rIns="26444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Physician provides</a:t>
          </a:r>
        </a:p>
      </dsp:txBody>
      <dsp:txXfrm>
        <a:off x="531448" y="3101689"/>
        <a:ext cx="6933024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B98A7-4667-C22D-FCAA-D31511B21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55DA68-E90E-D128-CE59-B299F7EE3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7700F-96DE-AFC1-B1FE-D557EB5F2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32EA-BE85-42D5-A956-FCDFD72CAAC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38B30-692E-5100-2AC2-ED932C67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202AD-945B-05A4-0084-8F4B79018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FE47-3961-44F9-85B4-26564B78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4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5E541-8819-DDED-CAE2-5967EA099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ACD2AE-B011-9E03-8851-690D9FA23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39F1C-96C0-3223-EC82-066F1525F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32EA-BE85-42D5-A956-FCDFD72CAAC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6278B-8DA2-D68E-D1BB-B51399E9D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23A7B-4BFF-C479-6452-D91EE679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FE47-3961-44F9-85B4-26564B78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01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7A4835-7B7E-AF21-74FB-BB04F67F06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473AB2-9876-E669-8601-6FCCF2241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C485A-3E95-EB3B-1863-57B3B16A3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32EA-BE85-42D5-A956-FCDFD72CAAC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48DC9-5089-2219-3219-F739F7C92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7E865-D999-3514-D3C4-62AF111B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FE47-3961-44F9-85B4-26564B78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84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96983-6CF7-B97A-423F-4F03599D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498E0-D2E6-392F-3218-4F9E021E9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A6583-FC3E-C27C-22A6-101D58803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32EA-BE85-42D5-A956-FCDFD72CAAC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31616-3EAA-2C17-52EF-4C1DA877E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3FDA2-D4E4-5518-F5C6-869920777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FE47-3961-44F9-85B4-26564B78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7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22FD9-A8F5-DB4E-7438-A05C609CC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93756-C6D2-86B4-47F1-F1F481A6F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DE0CD-B842-5942-B8E5-931F88498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32EA-BE85-42D5-A956-FCDFD72CAAC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90637-B852-A0EA-EE00-6D9F2CDAA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763EE-2A99-33F6-82B5-FFB5188CB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FE47-3961-44F9-85B4-26564B78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7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AC7C8-E7FF-54E9-8798-F9BB4E2CE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B0DD2-EC28-671F-9BEE-0C7638161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1EEF88-E2ED-0D1E-0720-6D7E27108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6781A-90A9-764D-16C6-90BFBFB9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32EA-BE85-42D5-A956-FCDFD72CAAC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7FB0D-030E-EA8F-C343-5B7A906C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9BAB6-2B2D-A481-7C44-8E08024F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FE47-3961-44F9-85B4-26564B78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6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99AFC-AEC5-EFAC-CD98-0FB86151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22C03-559B-333F-94D8-072E5272F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8A37D-9BA4-E587-20D0-47F630C07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CF535-05B2-97F3-0514-53473C681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184B69-3426-C92A-2CC2-CD05D1925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E499CA-CF60-BB5C-35C2-1F1779A38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32EA-BE85-42D5-A956-FCDFD72CAAC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ABCC24-AA70-0263-E5EA-E14208C9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CEC97D-D787-108A-285A-059F2BD16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FE47-3961-44F9-85B4-26564B78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8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A30A2-4AB0-D641-CCD1-89A43F4F6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DFDB07-3BB5-1C53-76E1-8E48457BC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32EA-BE85-42D5-A956-FCDFD72CAAC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30B5B-2467-4A3F-32C6-BCB0C6908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20492-A8BF-9CD9-3AE4-901806ED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FE47-3961-44F9-85B4-26564B78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6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805886-F34C-FEDC-60AA-FBE85F97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32EA-BE85-42D5-A956-FCDFD72CAAC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DD5B37-18EF-A09E-6DD3-D17C773CC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74513-F853-A1F8-2DE9-CD6BF5EC4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FE47-3961-44F9-85B4-26564B78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2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FC00E-FE9C-A0BC-C681-E6F5ABA4E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FDE05-9EEC-DC35-60E9-B98701C63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E8C7B-F709-2E50-E0FF-84FC77863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48101-5BBB-76B8-BCA3-E4B0FF4D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32EA-BE85-42D5-A956-FCDFD72CAAC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C7528-7A8D-7F71-BCFC-6FEE9851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B3EF4-F45A-B477-879B-641FB72D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FE47-3961-44F9-85B4-26564B78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5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8EDD3-1080-A34C-57D8-028B15F5E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1846F8-ABBE-B5E6-F2CB-A8F61F214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3C5A43-C966-4082-AFA0-B24FAC470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CCD07-B132-AD4C-BC66-1406C963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32EA-BE85-42D5-A956-FCDFD72CAAC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F8F81-D84F-2370-6412-CB784D5E5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FA912-C670-A437-8AA3-3B040ED11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FE47-3961-44F9-85B4-26564B78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9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8964F5-DF2F-E9C6-B259-B734C482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9EE91-0DDE-432A-375B-C7900D631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B7B17-2C1D-47D0-5BC7-AAC18FC581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8A32EA-BE85-42D5-A956-FCDFD72CAAC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D33EE-6784-5B24-57C8-4113BC7166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F088C-790D-9682-CCE6-FFB9FA3D1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E2FE47-3961-44F9-85B4-26564B78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4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551" y="525982"/>
            <a:ext cx="5254339" cy="12003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ctr"/>
            <a:r>
              <a:rPr lang="en-US" sz="4000" b="1" kern="1200" spc="-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Medication Assistance</a:t>
            </a:r>
            <a:r>
              <a:rPr lang="en-US" sz="4000" b="1" kern="1200" spc="-15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spc="-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 txBox="1"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4965" marR="5080" indent="-228600">
              <a:lnSpc>
                <a:spcPct val="90000"/>
              </a:lnSpc>
              <a:spcBef>
                <a:spcPts val="95"/>
              </a:spcBef>
              <a:buClr>
                <a:srgbClr val="5FCAEE"/>
              </a:buClr>
              <a:buSzPct val="75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Medication Assistance Caseworkers (</a:t>
            </a:r>
            <a:r>
              <a:rPr lang="en-US" sz="2000" i="1" spc="-5" dirty="0">
                <a:latin typeface="Arial" panose="020B0604020202020204" pitchFamily="34" charset="0"/>
                <a:cs typeface="Arial" panose="020B0604020202020204" pitchFamily="34" charset="0"/>
              </a:rPr>
              <a:t>MACs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) help patients enroll in Prescription Assistance Programs  </a:t>
            </a:r>
            <a:r>
              <a:rPr lang="en-US" sz="2000" spc="-4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spc="-40" dirty="0">
                <a:latin typeface="Arial" panose="020B0604020202020204" pitchFamily="34" charset="0"/>
                <a:cs typeface="Arial" panose="020B0604020202020204" pitchFamily="34" charset="0"/>
              </a:rPr>
              <a:t>PAP</a:t>
            </a:r>
            <a:r>
              <a:rPr lang="en-US" sz="2000" spc="-4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en-US" sz="2000" i="1" spc="-5" dirty="0">
                <a:latin typeface="Arial" panose="020B0604020202020204" pitchFamily="34" charset="0"/>
                <a:cs typeface="Arial" panose="020B0604020202020204" pitchFamily="34" charset="0"/>
              </a:rPr>
              <a:t>The Pharmacy Connection Software 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spc="-5" dirty="0">
                <a:latin typeface="Arial" panose="020B0604020202020204" pitchFamily="34" charset="0"/>
                <a:cs typeface="Arial" panose="020B0604020202020204" pitchFamily="34" charset="0"/>
              </a:rPr>
              <a:t>TPC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C8BC7-CB4A-2774-6033-96540C10D8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827" r="18372"/>
          <a:stretch/>
        </p:blipFill>
        <p:spPr>
          <a:xfrm>
            <a:off x="6055563" y="650494"/>
            <a:ext cx="5492368" cy="53241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E02239D2-A05D-4A1C-9F06-FBA7FC730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9300" y="465383"/>
            <a:ext cx="8985250" cy="1118394"/>
          </a:xfrm>
          <a:prstGeom prst="rect">
            <a:avLst/>
          </a:prstGeom>
        </p:spPr>
        <p:txBody>
          <a:bodyPr vert="horz" lIns="0" tIns="12065" rIns="0" bIns="0" rtlCol="0" anchor="t">
            <a:normAutofit/>
          </a:bodyPr>
          <a:lstStyle/>
          <a:p>
            <a:pPr marL="12700" algn="ctr">
              <a:spcBef>
                <a:spcPts val="95"/>
              </a:spcBef>
            </a:pPr>
            <a:r>
              <a:rPr lang="en-US" sz="4000" b="1" spc="-5" dirty="0"/>
              <a:t>Screening</a:t>
            </a:r>
            <a:r>
              <a:rPr lang="en-US" sz="4000" spc="-15" dirty="0"/>
              <a:t> </a:t>
            </a:r>
            <a:r>
              <a:rPr lang="en-US" sz="4000" b="1" spc="-5" dirty="0"/>
              <a:t>Process</a:t>
            </a:r>
          </a:p>
        </p:txBody>
      </p:sp>
      <p:sp>
        <p:nvSpPr>
          <p:cNvPr id="2" name="object 2"/>
          <p:cNvSpPr/>
          <p:nvPr/>
        </p:nvSpPr>
        <p:spPr>
          <a:xfrm>
            <a:off x="217728" y="6070886"/>
            <a:ext cx="530772" cy="630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CC91C2AB-23D9-E266-F78D-8456C8741E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0036828"/>
              </p:ext>
            </p:extLst>
          </p:nvPr>
        </p:nvGraphicFramePr>
        <p:xfrm>
          <a:off x="1009650" y="1397877"/>
          <a:ext cx="9994900" cy="4704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Graphic 6" descr="Clipboard with solid fill">
            <a:extLst>
              <a:ext uri="{FF2B5EF4-FFF2-40B4-BE49-F238E27FC236}">
                <a16:creationId xmlns:a16="http://schemas.microsoft.com/office/drawing/2014/main" id="{2EDC873D-53FA-605B-2CDE-89B9F0153D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96855" y="1916438"/>
            <a:ext cx="2775607" cy="33310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C39D8-1A03-E41B-03A2-77D47A9D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34" y="525982"/>
            <a:ext cx="5076326" cy="1200361"/>
          </a:xfrm>
        </p:spPr>
        <p:txBody>
          <a:bodyPr anchor="b">
            <a:normAutofit/>
          </a:bodyPr>
          <a:lstStyle/>
          <a:p>
            <a:pPr algn="ctr"/>
            <a:r>
              <a:rPr lang="en-US" sz="4000" b="1" spc="-15" dirty="0"/>
              <a:t>Working </a:t>
            </a:r>
            <a:r>
              <a:rPr lang="en-US" sz="4000" b="1" spc="-5" dirty="0"/>
              <a:t>with the</a:t>
            </a:r>
            <a:r>
              <a:rPr lang="en-US" sz="4000" b="1" spc="5" dirty="0"/>
              <a:t> </a:t>
            </a:r>
            <a:r>
              <a:rPr lang="en-US" sz="4000" b="1" spc="-10" dirty="0"/>
              <a:t>Physician</a:t>
            </a:r>
            <a:endParaRPr lang="en-US" sz="40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5BD29-06DF-4851-4EDC-248A57F50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480" y="2136938"/>
            <a:ext cx="4282984" cy="3486013"/>
          </a:xfrm>
        </p:spPr>
        <p:txBody>
          <a:bodyPr anchor="ctr">
            <a:normAutofit lnSpcReduction="10000"/>
          </a:bodyPr>
          <a:lstStyle/>
          <a:p>
            <a:pPr marL="355600" marR="232410" indent="-342900">
              <a:spcBef>
                <a:spcPts val="95"/>
              </a:spcBef>
              <a:buClr>
                <a:srgbClr val="5FCAEE"/>
              </a:buClr>
              <a:buSzPct val="80000"/>
              <a:buChar char="►"/>
              <a:tabLst>
                <a:tab pos="355600" algn="l"/>
              </a:tabLst>
            </a:pP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The Medication Assistance Caseworker 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i="1" spc="-10" dirty="0">
                <a:latin typeface="Arial" panose="020B0604020202020204" pitchFamily="34" charset="0"/>
                <a:cs typeface="Arial" panose="020B0604020202020204" pitchFamily="34" charset="0"/>
              </a:rPr>
              <a:t>MAC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works closely with the </a:t>
            </a: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physician’s </a:t>
            </a:r>
            <a:r>
              <a:rPr lang="en-US" sz="1800" spc="-15" dirty="0"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marR="977265" lvl="1" indent="-287020">
              <a:spcBef>
                <a:spcPts val="1005"/>
              </a:spcBef>
              <a:buClr>
                <a:srgbClr val="5FCAEE"/>
              </a:buClr>
              <a:buSzPct val="78260"/>
              <a:buFont typeface="Wingdings"/>
              <a:buChar char=""/>
              <a:tabLst>
                <a:tab pos="756920" algn="l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MAC and patient complete the</a:t>
            </a:r>
            <a:r>
              <a:rPr lang="en-US" sz="1800" spc="-2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60" dirty="0">
                <a:latin typeface="Arial" panose="020B0604020202020204" pitchFamily="34" charset="0"/>
                <a:cs typeface="Arial" panose="020B0604020202020204" pitchFamily="34" charset="0"/>
              </a:rPr>
              <a:t>PAP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application via</a:t>
            </a:r>
            <a:r>
              <a:rPr lang="en-US" sz="1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spc="-5" dirty="0">
                <a:latin typeface="Arial" panose="020B0604020202020204" pitchFamily="34" charset="0"/>
                <a:cs typeface="Arial" panose="020B0604020202020204" pitchFamily="34" charset="0"/>
              </a:rPr>
              <a:t>TPC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lvl="1" indent="-287020">
              <a:spcBef>
                <a:spcPts val="994"/>
              </a:spcBef>
              <a:buClr>
                <a:srgbClr val="5FCAEE"/>
              </a:buClr>
              <a:buSzPct val="78260"/>
              <a:buFont typeface="Wingdings"/>
              <a:buChar char=""/>
              <a:tabLst>
                <a:tab pos="756920" algn="l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Physician signs the</a:t>
            </a:r>
            <a:r>
              <a:rPr lang="en-US" sz="18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marR="5080" lvl="1" indent="-287020">
              <a:spcBef>
                <a:spcPts val="994"/>
              </a:spcBef>
              <a:buClr>
                <a:srgbClr val="5FCAEE"/>
              </a:buClr>
              <a:buSzPct val="78260"/>
              <a:buFont typeface="Wingdings"/>
              <a:buChar char=""/>
              <a:tabLst>
                <a:tab pos="756920" algn="l"/>
              </a:tabLst>
            </a:pPr>
            <a:r>
              <a:rPr lang="en-US" sz="1800" spc="-60" dirty="0">
                <a:latin typeface="Arial" panose="020B0604020202020204" pitchFamily="34" charset="0"/>
                <a:cs typeface="Arial" panose="020B0604020202020204" pitchFamily="34" charset="0"/>
              </a:rPr>
              <a:t>PAP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application sent to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pharmaceutical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</a:p>
          <a:p>
            <a:pPr marL="1155065" marR="364490" lvl="2" indent="-228600">
              <a:spcBef>
                <a:spcPts val="1015"/>
              </a:spcBef>
              <a:buClr>
                <a:srgbClr val="5FCAEE"/>
              </a:buClr>
              <a:buSzPct val="79545"/>
              <a:buFont typeface="Wingdings"/>
              <a:buChar char=""/>
              <a:tabLst>
                <a:tab pos="1155700" algn="l"/>
              </a:tabLst>
            </a:pP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MAC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or Physician faxes/mails the </a:t>
            </a:r>
            <a:r>
              <a:rPr lang="en-US" sz="1800" spc="-65" dirty="0">
                <a:latin typeface="Arial" panose="020B0604020202020204" pitchFamily="34" charset="0"/>
                <a:cs typeface="Arial" panose="020B0604020202020204" pitchFamily="34" charset="0"/>
              </a:rPr>
              <a:t>PAP </a:t>
            </a:r>
            <a:r>
              <a:rPr lang="en-US" sz="1800" spc="-5" dirty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 descr="Doctor female outline">
            <a:extLst>
              <a:ext uri="{FF2B5EF4-FFF2-40B4-BE49-F238E27FC236}">
                <a16:creationId xmlns:a16="http://schemas.microsoft.com/office/drawing/2014/main" id="{B561951B-20F6-DD01-7233-A615FA6FE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16110" y="1051034"/>
            <a:ext cx="4235669" cy="4478472"/>
          </a:xfrm>
          <a:prstGeom prst="rect">
            <a:avLst/>
          </a:prstGeom>
        </p:spPr>
      </p:pic>
      <p:sp>
        <p:nvSpPr>
          <p:cNvPr id="19" name="object 2">
            <a:extLst>
              <a:ext uri="{FF2B5EF4-FFF2-40B4-BE49-F238E27FC236}">
                <a16:creationId xmlns:a16="http://schemas.microsoft.com/office/drawing/2014/main" id="{2B6C9A34-B2D3-4AEA-F6A9-2D3868779811}"/>
              </a:ext>
            </a:extLst>
          </p:cNvPr>
          <p:cNvSpPr/>
          <p:nvPr/>
        </p:nvSpPr>
        <p:spPr>
          <a:xfrm>
            <a:off x="530774" y="5989127"/>
            <a:ext cx="530772" cy="630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088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064" y="525982"/>
            <a:ext cx="5209198" cy="981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ctr"/>
            <a:r>
              <a:rPr lang="en-US" sz="4000" b="1" kern="1200" spc="-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Medication</a:t>
            </a:r>
            <a:r>
              <a:rPr lang="en-US" sz="4000" b="1" kern="1200" spc="-13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Arrival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 txBox="1"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55600" indent="-228600">
              <a:lnSpc>
                <a:spcPct val="90000"/>
              </a:lnSpc>
              <a:spcBef>
                <a:spcPts val="1190"/>
              </a:spcBef>
              <a:buClr>
                <a:srgbClr val="5FCAEE"/>
              </a:buClr>
              <a:buSzPct val="75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en-US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arrivals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lvl="1" indent="-228600">
              <a:lnSpc>
                <a:spcPct val="90000"/>
              </a:lnSpc>
              <a:spcBef>
                <a:spcPts val="1005"/>
              </a:spcBef>
              <a:buClr>
                <a:srgbClr val="5FCAEE"/>
              </a:buClr>
              <a:buSzPct val="75000"/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</a:t>
            </a:r>
            <a:r>
              <a:rPr lang="en-US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2-4</a:t>
            </a:r>
            <a:r>
              <a:rPr lang="en-US" spc="-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</a:p>
          <a:p>
            <a:pPr marL="756285" lvl="1" indent="-228600">
              <a:lnSpc>
                <a:spcPct val="90000"/>
              </a:lnSpc>
              <a:spcBef>
                <a:spcPts val="1010"/>
              </a:spcBef>
              <a:buClr>
                <a:srgbClr val="5FCAEE"/>
              </a:buClr>
              <a:buSzPct val="75000"/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en-US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doctor’s </a:t>
            </a:r>
            <a:r>
              <a:rPr lang="en-US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office,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clinic,</a:t>
            </a:r>
            <a:r>
              <a:rPr lang="en-US" spc="-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</a:p>
          <a:p>
            <a:pPr marL="756285" lvl="1" indent="-228600">
              <a:lnSpc>
                <a:spcPct val="90000"/>
              </a:lnSpc>
              <a:spcBef>
                <a:spcPts val="994"/>
              </a:spcBef>
              <a:buClr>
                <a:srgbClr val="5FCAEE"/>
              </a:buClr>
              <a:buSzPct val="75000"/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mailed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directly </a:t>
            </a:r>
            <a:r>
              <a:rPr lang="en-US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patient’s</a:t>
            </a:r>
            <a:r>
              <a:rPr lang="en-US" spc="-7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</a:p>
          <a:p>
            <a:pPr lvl="1" indent="-228600">
              <a:lnSpc>
                <a:spcPct val="90000"/>
              </a:lnSpc>
              <a:buClr>
                <a:srgbClr val="5FCAEE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228600">
              <a:lnSpc>
                <a:spcPct val="90000"/>
              </a:lnSpc>
              <a:spcBef>
                <a:spcPts val="1864"/>
              </a:spcBef>
              <a:buClr>
                <a:srgbClr val="5FCAEE"/>
              </a:buClr>
              <a:buSzPct val="75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en-US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dispensing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marR="5080" lvl="1" indent="-228600">
              <a:lnSpc>
                <a:spcPct val="90000"/>
              </a:lnSpc>
              <a:spcBef>
                <a:spcPts val="1005"/>
              </a:spcBef>
              <a:buClr>
                <a:srgbClr val="5FCAEE"/>
              </a:buClr>
              <a:buSzPct val="75000"/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pharmacy may receive and</a:t>
            </a:r>
            <a:r>
              <a:rPr lang="en-US" spc="-19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dispense  </a:t>
            </a:r>
            <a:r>
              <a:rPr lang="en-US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 to</a:t>
            </a:r>
            <a:r>
              <a:rPr lang="en-US" spc="-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Medicine">
            <a:extLst>
              <a:ext uri="{FF2B5EF4-FFF2-40B4-BE49-F238E27FC236}">
                <a16:creationId xmlns:a16="http://schemas.microsoft.com/office/drawing/2014/main" id="{F0656C64-8985-0804-4CC0-E8FE6CC30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2234" y="2031100"/>
            <a:ext cx="4162097" cy="39435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ctr"/>
            <a:r>
              <a:rPr lang="en-US" sz="4000" b="1" kern="1200" spc="-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Bridge</a:t>
            </a:r>
            <a:r>
              <a:rPr lang="en-US" sz="4000" b="1" kern="1200" spc="-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spc="-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Medications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5028" y="2560322"/>
            <a:ext cx="9941319" cy="35818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55600" indent="-228600">
              <a:lnSpc>
                <a:spcPct val="90000"/>
              </a:lnSpc>
              <a:spcBef>
                <a:spcPts val="1190"/>
              </a:spcBef>
              <a:buClr>
                <a:srgbClr val="5FCAEE"/>
              </a:buClr>
              <a:buSzPct val="79545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Bridge medication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fill the lag</a:t>
            </a:r>
            <a:r>
              <a:rPr lang="en-US" sz="20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lvl="1" indent="-228600">
              <a:lnSpc>
                <a:spcPct val="90000"/>
              </a:lnSpc>
              <a:spcBef>
                <a:spcPts val="1005"/>
              </a:spcBef>
              <a:buClr>
                <a:srgbClr val="5FCAEE"/>
              </a:buClr>
              <a:buSzPct val="80000"/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lang="en-U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5700" lvl="2" indent="-228600">
              <a:lnSpc>
                <a:spcPct val="90000"/>
              </a:lnSpc>
              <a:spcBef>
                <a:spcPts val="1015"/>
              </a:spcBef>
              <a:buClr>
                <a:srgbClr val="5FCAEE"/>
              </a:buClr>
              <a:buSzPct val="80555"/>
              <a:buFont typeface="Arial" panose="020B0604020202020204" pitchFamily="34" charset="0"/>
              <a:buChar char="•"/>
              <a:tabLst>
                <a:tab pos="1155700" algn="l"/>
              </a:tabLst>
            </a:pP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Dispensed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at clinic or </a:t>
            </a:r>
            <a:r>
              <a:rPr lang="en-US" sz="2000" spc="-15" dirty="0">
                <a:latin typeface="Arial" panose="020B0604020202020204" pitchFamily="34" charset="0"/>
                <a:cs typeface="Arial" panose="020B0604020202020204" pitchFamily="34" charset="0"/>
              </a:rPr>
              <a:t>physician’s</a:t>
            </a:r>
            <a:r>
              <a:rPr lang="en-US" sz="2000" spc="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228600">
              <a:lnSpc>
                <a:spcPct val="90000"/>
              </a:lnSpc>
              <a:buClr>
                <a:srgbClr val="5FCAEE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228600">
              <a:lnSpc>
                <a:spcPct val="90000"/>
              </a:lnSpc>
              <a:spcBef>
                <a:spcPts val="15"/>
              </a:spcBef>
              <a:buClr>
                <a:srgbClr val="5FCAEE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lvl="1" indent="-228600">
              <a:lnSpc>
                <a:spcPct val="90000"/>
              </a:lnSpc>
              <a:buClr>
                <a:srgbClr val="5FCAEE"/>
              </a:buClr>
              <a:buSzPct val="80000"/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Generic</a:t>
            </a:r>
            <a:r>
              <a:rPr lang="en-US" sz="20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5700" lvl="2" indent="-228600">
              <a:lnSpc>
                <a:spcPct val="90000"/>
              </a:lnSpc>
              <a:spcBef>
                <a:spcPts val="1015"/>
              </a:spcBef>
              <a:buClr>
                <a:srgbClr val="5FCAEE"/>
              </a:buClr>
              <a:buSzPct val="80555"/>
              <a:buFont typeface="Arial" panose="020B0604020202020204" pitchFamily="34" charset="0"/>
              <a:buChar char="•"/>
              <a:tabLst>
                <a:tab pos="1155700" algn="l"/>
              </a:tabLst>
            </a:pP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May be prescribed for interim</a:t>
            </a:r>
            <a:r>
              <a:rPr lang="en-US"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228600">
              <a:lnSpc>
                <a:spcPct val="90000"/>
              </a:lnSpc>
              <a:buClr>
                <a:srgbClr val="5FCAEE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228600">
              <a:lnSpc>
                <a:spcPct val="90000"/>
              </a:lnSpc>
              <a:spcBef>
                <a:spcPts val="15"/>
              </a:spcBef>
              <a:buClr>
                <a:srgbClr val="5FCAEE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lvl="1" indent="-228600">
              <a:lnSpc>
                <a:spcPct val="90000"/>
              </a:lnSpc>
              <a:buClr>
                <a:srgbClr val="5FCAEE"/>
              </a:buClr>
              <a:buSzPct val="80000"/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lang="en-US"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Vouchers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5065" marR="5080" lvl="2" indent="-228600">
              <a:lnSpc>
                <a:spcPct val="90000"/>
              </a:lnSpc>
              <a:spcBef>
                <a:spcPts val="1015"/>
              </a:spcBef>
              <a:buClr>
                <a:srgbClr val="5FCAEE"/>
              </a:buClr>
              <a:buSzPct val="80555"/>
              <a:buFont typeface="Arial" panose="020B0604020202020204" pitchFamily="34" charset="0"/>
              <a:buChar char="•"/>
              <a:tabLst>
                <a:tab pos="1155700" algn="l"/>
              </a:tabLst>
            </a:pP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May be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pay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medications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until the free  </a:t>
            </a:r>
            <a:r>
              <a:rPr lang="en-US" sz="2000" spc="-50" dirty="0">
                <a:latin typeface="Arial" panose="020B0604020202020204" pitchFamily="34" charset="0"/>
                <a:cs typeface="Arial" panose="020B0604020202020204" pitchFamily="34" charset="0"/>
              </a:rPr>
              <a:t>PAP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en-US" sz="20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arrives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lose-up unopened pill packets">
            <a:extLst>
              <a:ext uri="{FF2B5EF4-FFF2-40B4-BE49-F238E27FC236}">
                <a16:creationId xmlns:a16="http://schemas.microsoft.com/office/drawing/2014/main" id="{381DEE9C-DA21-F1AE-375C-27279837B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986" y="2866794"/>
            <a:ext cx="3239814" cy="23042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ctr"/>
            <a:r>
              <a:rPr lang="en-US" sz="4000" b="1" kern="1200" spc="-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Refills and</a:t>
            </a:r>
            <a:r>
              <a:rPr lang="en-US" sz="4000" b="1" kern="1200" spc="-2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spc="-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Renewals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5"/>
          <p:cNvSpPr txBox="1"/>
          <p:nvPr/>
        </p:nvSpPr>
        <p:spPr>
          <a:xfrm>
            <a:off x="793660" y="2599509"/>
            <a:ext cx="10143668" cy="343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5600" indent="-228600">
              <a:lnSpc>
                <a:spcPct val="90000"/>
              </a:lnSpc>
              <a:spcBef>
                <a:spcPts val="930"/>
              </a:spcBef>
              <a:buClr>
                <a:srgbClr val="5FCAEE"/>
              </a:buClr>
              <a:buSzPct val="75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Refills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marR="256540" lvl="1" indent="-228600">
              <a:lnSpc>
                <a:spcPct val="90000"/>
              </a:lnSpc>
              <a:spcBef>
                <a:spcPts val="1035"/>
              </a:spcBef>
              <a:buClr>
                <a:srgbClr val="5FCAEE"/>
              </a:buClr>
              <a:buSzPct val="75000"/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Refills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requests are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automatically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queued by </a:t>
            </a:r>
            <a:r>
              <a:rPr lang="en-US" sz="2000" i="1" spc="-5" dirty="0">
                <a:latin typeface="Arial" panose="020B0604020202020204" pitchFamily="34" charset="0"/>
                <a:cs typeface="Arial" panose="020B0604020202020204" pitchFamily="34" charset="0"/>
              </a:rPr>
              <a:t>TPC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every 90</a:t>
            </a:r>
            <a:r>
              <a:rPr lang="en-US"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5065" marR="121285" lvl="2" indent="-228600">
              <a:lnSpc>
                <a:spcPct val="90000"/>
              </a:lnSpc>
              <a:spcBef>
                <a:spcPts val="1010"/>
              </a:spcBef>
              <a:buClr>
                <a:srgbClr val="5FCAEE"/>
              </a:buClr>
              <a:buSzPct val="73684"/>
              <a:buFont typeface="Arial" panose="020B0604020202020204" pitchFamily="34" charset="0"/>
              <a:buChar char="•"/>
              <a:tabLst>
                <a:tab pos="1155700" algn="l"/>
              </a:tabLst>
            </a:pP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MAC processes the refill through the </a:t>
            </a:r>
            <a:r>
              <a:rPr lang="en-US" sz="2000" spc="-55" dirty="0">
                <a:latin typeface="Arial" panose="020B0604020202020204" pitchFamily="34" charset="0"/>
                <a:cs typeface="Arial" panose="020B0604020202020204" pitchFamily="34" charset="0"/>
              </a:rPr>
              <a:t>PAP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or pharmacy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marR="471805" lvl="1" indent="-228600">
              <a:lnSpc>
                <a:spcPct val="90000"/>
              </a:lnSpc>
              <a:spcBef>
                <a:spcPts val="994"/>
              </a:spcBef>
              <a:buClr>
                <a:srgbClr val="5FCAEE"/>
              </a:buClr>
              <a:buSzPct val="75000"/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MACs call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to inform patients/providers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medication will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delivered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directly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home/office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marR="5080" lvl="1" indent="-228600">
              <a:lnSpc>
                <a:spcPct val="90000"/>
              </a:lnSpc>
              <a:spcBef>
                <a:spcPts val="1000"/>
              </a:spcBef>
              <a:buClr>
                <a:srgbClr val="5FCAEE"/>
              </a:buClr>
              <a:buSzPct val="75000"/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Patients/providers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 call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to notify MAC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they receive medications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delivered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directly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to  their</a:t>
            </a:r>
            <a:r>
              <a:rPr lang="en-US" sz="2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home/office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228600">
              <a:lnSpc>
                <a:spcPct val="90000"/>
              </a:lnSpc>
              <a:buClr>
                <a:srgbClr val="5FCAEE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228600">
              <a:lnSpc>
                <a:spcPct val="90000"/>
              </a:lnSpc>
              <a:spcBef>
                <a:spcPts val="1330"/>
              </a:spcBef>
              <a:buClr>
                <a:srgbClr val="5FCAEE"/>
              </a:buClr>
              <a:buSzPct val="75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000" spc="-40" dirty="0">
                <a:latin typeface="Arial" panose="020B0604020202020204" pitchFamily="34" charset="0"/>
                <a:cs typeface="Arial" panose="020B0604020202020204" pitchFamily="34" charset="0"/>
              </a:rPr>
              <a:t>Yearly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renewals</a:t>
            </a:r>
            <a:r>
              <a:rPr lang="en-US"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7EBBFE98-3620-454C-22FA-2DD1D73BED51}"/>
              </a:ext>
            </a:extLst>
          </p:cNvPr>
          <p:cNvSpPr/>
          <p:nvPr/>
        </p:nvSpPr>
        <p:spPr>
          <a:xfrm>
            <a:off x="9249104" y="5071312"/>
            <a:ext cx="2445978" cy="1676042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253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Wingdings</vt:lpstr>
      <vt:lpstr>Office Theme</vt:lpstr>
      <vt:lpstr>A Medication Assistance Program</vt:lpstr>
      <vt:lpstr>Screening Process</vt:lpstr>
      <vt:lpstr>Working with the Physician</vt:lpstr>
      <vt:lpstr>Medication Arrival</vt:lpstr>
      <vt:lpstr>Bridge Medications</vt:lpstr>
      <vt:lpstr>Refills and Renewals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Liana Judy</dc:creator>
  <cp:lastModifiedBy>Liana Judy</cp:lastModifiedBy>
  <cp:revision>2</cp:revision>
  <dcterms:created xsi:type="dcterms:W3CDTF">2024-09-24T17:52:29Z</dcterms:created>
  <dcterms:modified xsi:type="dcterms:W3CDTF">2024-09-24T19:27:11Z</dcterms:modified>
</cp:coreProperties>
</file>