
<file path=[Content_Types].xml><?xml version="1.0" encoding="utf-8"?>
<Types xmlns="http://schemas.openxmlformats.org/package/2006/content-types">
  <Default Extension="png" ContentType="image/png"/>
  <Default Extension="rels" ContentType="application/vnd.openxmlformats-package.relationships+xml"/>
  <Default Extension="xlsm" ContentType="application/vnd.ms-excel.sheet.macroEnabled.12"/>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3.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 id="2147483686" r:id="rId2"/>
    <p:sldMasterId id="2147483710" r:id="rId3"/>
    <p:sldMasterId id="2147483734" r:id="rId4"/>
  </p:sldMasterIdLst>
  <p:notesMasterIdLst>
    <p:notesMasterId r:id="rId32"/>
  </p:notesMasterIdLst>
  <p:handoutMasterIdLst>
    <p:handoutMasterId r:id="rId33"/>
  </p:handoutMasterIdLst>
  <p:sldIdLst>
    <p:sldId id="322" r:id="rId5"/>
    <p:sldId id="333" r:id="rId6"/>
    <p:sldId id="468" r:id="rId7"/>
    <p:sldId id="465" r:id="rId8"/>
    <p:sldId id="324" r:id="rId9"/>
    <p:sldId id="328" r:id="rId10"/>
    <p:sldId id="257" r:id="rId11"/>
    <p:sldId id="276" r:id="rId12"/>
    <p:sldId id="458" r:id="rId13"/>
    <p:sldId id="456" r:id="rId14"/>
    <p:sldId id="443" r:id="rId15"/>
    <p:sldId id="417" r:id="rId16"/>
    <p:sldId id="269" r:id="rId17"/>
    <p:sldId id="457" r:id="rId18"/>
    <p:sldId id="321" r:id="rId19"/>
    <p:sldId id="433" r:id="rId20"/>
    <p:sldId id="461" r:id="rId21"/>
    <p:sldId id="382" r:id="rId22"/>
    <p:sldId id="400" r:id="rId23"/>
    <p:sldId id="401" r:id="rId24"/>
    <p:sldId id="444" r:id="rId25"/>
    <p:sldId id="445" r:id="rId26"/>
    <p:sldId id="447" r:id="rId27"/>
    <p:sldId id="452" r:id="rId28"/>
    <p:sldId id="466" r:id="rId29"/>
    <p:sldId id="464" r:id="rId30"/>
    <p:sldId id="467" r:id="rId3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AFBA93D-D87C-2F02-2787-85130E869377}" name="Pugazhendhi, Avani" initials="AP" userId="S::APugazhendhi@urban.org::e41a9a40-5eb4-4029-a646-06c41938dbb2" providerId="AD"/>
  <p188:author id="{015D0148-171C-0894-A9F9-D79070082BEF}" name="Haley, Jenny" initials="JH" userId="S::JHaley@urban.org::b342dce9-b0aa-4e0b-bd06-df7292568a09" providerId="AD"/>
  <p188:author id="{C093224E-39C4-9B2B-3C03-C6A51631A091}" name="Adele Shartzer" initials="AS" userId="8a8528185a75c2a6" providerId="Windows Live"/>
  <p188:author id="{C26D58A3-95FF-2652-1191-39778535FA33}" name="Long, Julia" initials="LJ" userId="S::JLong@urban.org::a03235e8-b1d0-474f-8a2f-8a25163042e8" providerId="AD"/>
  <p188:author id="{CDED87D3-A80C-2196-C217-E3467DF4642F}" name="Kenney, Jenny" initials="GK" userId="S::jkenney@urban.org::fada8b88-c40a-4fbd-a85c-230b784b81c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Hayes, Emily" initials="HE" lastIdx="18" clrIdx="0"/>
  <p:cmAuthor id="1" name="Skopec, Laura" initials="LS" lastIdx="1" clrIdx="1"/>
  <p:cmAuthor id="2" name="Denise Daly Konrad" initials="DDK" lastIdx="23" clrIdx="2">
    <p:extLst>
      <p:ext uri="{19B8F6BF-5375-455C-9EA6-DF929625EA0E}">
        <p15:presenceInfo xmlns:p15="http://schemas.microsoft.com/office/powerpoint/2012/main" userId="S-1-5-21-854245398-362288127-682003330-6193" providerId="AD"/>
      </p:ext>
    </p:extLst>
  </p:cmAuthor>
  <p:cmAuthor id="3" name="Aarons, Joshua" initials="AJ" lastIdx="59" clrIdx="3">
    <p:extLst>
      <p:ext uri="{19B8F6BF-5375-455C-9EA6-DF929625EA0E}">
        <p15:presenceInfo xmlns:p15="http://schemas.microsoft.com/office/powerpoint/2012/main" userId="S-1-5-21-1053119219-327446729-612134452-16191" providerId="AD"/>
      </p:ext>
    </p:extLst>
  </p:cmAuthor>
  <p:cmAuthor id="4" name="Skopec, Laura" initials="SL" lastIdx="15" clrIdx="4">
    <p:extLst>
      <p:ext uri="{19B8F6BF-5375-455C-9EA6-DF929625EA0E}">
        <p15:presenceInfo xmlns:p15="http://schemas.microsoft.com/office/powerpoint/2012/main" userId="S-1-5-21-1053119219-327446729-612134452-11903" providerId="AD"/>
      </p:ext>
    </p:extLst>
  </p:cmAuthor>
  <p:cmAuthor id="5" name="Adele Shartzer" initials="AS" lastIdx="6" clrIdx="5">
    <p:extLst>
      <p:ext uri="{19B8F6BF-5375-455C-9EA6-DF929625EA0E}">
        <p15:presenceInfo xmlns:p15="http://schemas.microsoft.com/office/powerpoint/2012/main" userId="8a8528185a75c2a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96D2"/>
    <a:srgbClr val="000080"/>
    <a:srgbClr val="99CCFF"/>
    <a:srgbClr val="A3E448"/>
    <a:srgbClr val="EC008B"/>
    <a:srgbClr val="EC0000"/>
    <a:srgbClr val="FDBF11"/>
    <a:srgbClr val="FDBF00"/>
    <a:srgbClr val="008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27" autoAdjust="0"/>
    <p:restoredTop sz="90791" autoAdjust="0"/>
  </p:normalViewPr>
  <p:slideViewPr>
    <p:cSldViewPr snapToGrid="0">
      <p:cViewPr varScale="1">
        <p:scale>
          <a:sx n="63" d="100"/>
          <a:sy n="63" d="100"/>
        </p:scale>
        <p:origin x="132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2010" y="78"/>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5.xml"/><Relationship Id="rId1" Type="http://schemas.microsoft.com/office/2011/relationships/chartStyle" Target="style5.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6.xml"/><Relationship Id="rId1" Type="http://schemas.microsoft.com/office/2011/relationships/chartStyle" Target="style6.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090909090909103"/>
          <c:y val="0.121875"/>
          <c:w val="0.45636363636363603"/>
          <c:h val="0.78437500000000004"/>
        </c:manualLayout>
      </c:layout>
      <c:pieChart>
        <c:varyColors val="1"/>
        <c:ser>
          <c:idx val="1"/>
          <c:order val="1"/>
          <c:tx>
            <c:strRef>
              <c:f>Sheet1!$A$3</c:f>
              <c:strCache>
                <c:ptCount val="1"/>
              </c:strCache>
            </c:strRef>
          </c:tx>
          <c:spPr>
            <a:solidFill>
              <a:srgbClr val="DD2D32"/>
            </a:solidFill>
            <a:ln w="12688">
              <a:solidFill>
                <a:srgbClr val="000000"/>
              </a:solidFill>
              <a:prstDash val="solid"/>
            </a:ln>
          </c:spPr>
          <c:dPt>
            <c:idx val="0"/>
            <c:bubble3D val="0"/>
            <c:spPr>
              <a:solidFill>
                <a:srgbClr val="63AAFE"/>
              </a:solidFill>
              <a:ln w="12688">
                <a:solidFill>
                  <a:srgbClr val="000000"/>
                </a:solidFill>
                <a:prstDash val="solid"/>
              </a:ln>
            </c:spPr>
            <c:extLst>
              <c:ext xmlns:c16="http://schemas.microsoft.com/office/drawing/2014/chart" uri="{C3380CC4-5D6E-409C-BE32-E72D297353CC}">
                <c16:uniqueId val="{00000001-3AFF-476B-AB17-C24EDE05C0D9}"/>
              </c:ext>
            </c:extLst>
          </c:dPt>
          <c:dPt>
            <c:idx val="1"/>
            <c:bubble3D val="0"/>
            <c:extLst>
              <c:ext xmlns:c16="http://schemas.microsoft.com/office/drawing/2014/chart" uri="{C3380CC4-5D6E-409C-BE32-E72D297353CC}">
                <c16:uniqueId val="{00000002-3AFF-476B-AB17-C24EDE05C0D9}"/>
              </c:ext>
            </c:extLst>
          </c:dPt>
          <c:cat>
            <c:strRef>
              <c:f>Sheet1!$B$1:$C$1</c:f>
              <c:strCache>
                <c:ptCount val="2"/>
                <c:pt idx="0">
                  <c:v>Insured</c:v>
                </c:pt>
                <c:pt idx="1">
                  <c:v>Uninsured</c:v>
                </c:pt>
              </c:strCache>
            </c:strRef>
          </c:cat>
          <c:val>
            <c:numRef>
              <c:f>Sheet1!$B$3:$C$3</c:f>
              <c:numCache>
                <c:formatCode>General</c:formatCode>
                <c:ptCount val="2"/>
              </c:numCache>
            </c:numRef>
          </c:val>
          <c:extLst>
            <c:ext xmlns:c16="http://schemas.microsoft.com/office/drawing/2014/chart" uri="{C3380CC4-5D6E-409C-BE32-E72D297353CC}">
              <c16:uniqueId val="{00000003-3AFF-476B-AB17-C24EDE05C0D9}"/>
            </c:ext>
          </c:extLst>
        </c:ser>
        <c:dLbls>
          <c:showLegendKey val="0"/>
          <c:showVal val="0"/>
          <c:showCatName val="0"/>
          <c:showSerName val="0"/>
          <c:showPercent val="0"/>
          <c:showBubbleSize val="0"/>
          <c:showLeaderLines val="1"/>
        </c:dLbls>
        <c:firstSliceAng val="175"/>
      </c:pieChart>
      <c:pieChart>
        <c:varyColors val="1"/>
        <c:ser>
          <c:idx val="0"/>
          <c:order val="0"/>
          <c:tx>
            <c:strRef>
              <c:f>Sheet1!$A$2</c:f>
              <c:strCache>
                <c:ptCount val="1"/>
                <c:pt idx="0">
                  <c:v>% of Uninsured</c:v>
                </c:pt>
              </c:strCache>
            </c:strRef>
          </c:tx>
          <c:spPr>
            <a:solidFill>
              <a:srgbClr val="99CCFF"/>
            </a:solidFill>
            <a:ln w="25375">
              <a:solidFill>
                <a:srgbClr val="FFFFFF"/>
              </a:solidFill>
              <a:prstDash val="solid"/>
            </a:ln>
          </c:spPr>
          <c:dPt>
            <c:idx val="0"/>
            <c:bubble3D val="0"/>
            <c:spPr>
              <a:solidFill>
                <a:srgbClr val="000090"/>
              </a:solidFill>
              <a:ln w="25375">
                <a:solidFill>
                  <a:srgbClr val="FFFFFF"/>
                </a:solidFill>
                <a:prstDash val="solid"/>
              </a:ln>
            </c:spPr>
            <c:extLst>
              <c:ext xmlns:c16="http://schemas.microsoft.com/office/drawing/2014/chart" uri="{C3380CC4-5D6E-409C-BE32-E72D297353CC}">
                <c16:uniqueId val="{00000005-3AFF-476B-AB17-C24EDE05C0D9}"/>
              </c:ext>
            </c:extLst>
          </c:dPt>
          <c:dPt>
            <c:idx val="1"/>
            <c:bubble3D val="0"/>
            <c:spPr>
              <a:solidFill>
                <a:srgbClr val="FFCC00"/>
              </a:solidFill>
              <a:ln w="25375">
                <a:solidFill>
                  <a:srgbClr val="FFFFFF"/>
                </a:solidFill>
                <a:prstDash val="solid"/>
              </a:ln>
            </c:spPr>
            <c:extLst>
              <c:ext xmlns:c16="http://schemas.microsoft.com/office/drawing/2014/chart" uri="{C3380CC4-5D6E-409C-BE32-E72D297353CC}">
                <c16:uniqueId val="{00000007-3AFF-476B-AB17-C24EDE05C0D9}"/>
              </c:ext>
            </c:extLst>
          </c:dPt>
          <c:dLbls>
            <c:dLbl>
              <c:idx val="0"/>
              <c:layout>
                <c:manualLayout>
                  <c:x val="0.1851837488699935"/>
                  <c:y val="-0.49895408169466726"/>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AFF-476B-AB17-C24EDE05C0D9}"/>
                </c:ext>
              </c:extLst>
            </c:dLbl>
            <c:dLbl>
              <c:idx val="1"/>
              <c:layout>
                <c:manualLayout>
                  <c:x val="-1.9846735374795671E-2"/>
                  <c:y val="3.3901517245326383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197115044479673"/>
                      <c:h val="0.15884223346403767"/>
                    </c:manualLayout>
                  </c15:layout>
                </c:ext>
                <c:ext xmlns:c16="http://schemas.microsoft.com/office/drawing/2014/chart" uri="{C3380CC4-5D6E-409C-BE32-E72D297353CC}">
                  <c16:uniqueId val="{00000007-3AFF-476B-AB17-C24EDE05C0D9}"/>
                </c:ext>
              </c:extLst>
            </c:dLbl>
            <c:dLbl>
              <c:idx val="2"/>
              <c:layout>
                <c:manualLayout>
                  <c:xMode val="edge"/>
                  <c:yMode val="edge"/>
                  <c:x val="0.25090909090909103"/>
                  <c:y val="0.64375000000000104"/>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AFF-476B-AB17-C24EDE05C0D9}"/>
                </c:ext>
              </c:extLst>
            </c:dLbl>
            <c:dLbl>
              <c:idx val="3"/>
              <c:layout>
                <c:manualLayout>
                  <c:xMode val="edge"/>
                  <c:yMode val="edge"/>
                  <c:x val="0.27272727272727298"/>
                  <c:y val="0.65312500000000095"/>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AFF-476B-AB17-C24EDE05C0D9}"/>
                </c:ext>
              </c:extLst>
            </c:dLbl>
            <c:numFmt formatCode="0.0&quot;%&quot;" sourceLinked="0"/>
            <c:spPr>
              <a:noFill/>
              <a:ln w="25375">
                <a:noFill/>
              </a:ln>
            </c:spPr>
            <c:txPr>
              <a:bodyPr/>
              <a:lstStyle/>
              <a:p>
                <a:pPr>
                  <a:defRPr sz="1330"/>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Sheet1!$B$1:$C$1</c:f>
              <c:strCache>
                <c:ptCount val="2"/>
                <c:pt idx="0">
                  <c:v>Insured</c:v>
                </c:pt>
                <c:pt idx="1">
                  <c:v>Uninsured</c:v>
                </c:pt>
              </c:strCache>
            </c:strRef>
          </c:cat>
          <c:val>
            <c:numRef>
              <c:f>Sheet1!$B$2:$C$2</c:f>
              <c:numCache>
                <c:formatCode>0.0</c:formatCode>
                <c:ptCount val="2"/>
                <c:pt idx="0">
                  <c:v>92.4</c:v>
                </c:pt>
                <c:pt idx="1">
                  <c:v>7.6</c:v>
                </c:pt>
              </c:numCache>
            </c:numRef>
          </c:val>
          <c:extLst>
            <c:ext xmlns:c16="http://schemas.microsoft.com/office/drawing/2014/chart" uri="{C3380CC4-5D6E-409C-BE32-E72D297353CC}">
              <c16:uniqueId val="{0000000A-3AFF-476B-AB17-C24EDE05C0D9}"/>
            </c:ext>
          </c:extLst>
        </c:ser>
        <c:dLbls>
          <c:showLegendKey val="0"/>
          <c:showVal val="0"/>
          <c:showCatName val="0"/>
          <c:showSerName val="0"/>
          <c:showPercent val="0"/>
          <c:showBubbleSize val="0"/>
          <c:showLeaderLines val="0"/>
        </c:dLbls>
        <c:firstSliceAng val="0"/>
      </c:pieChart>
      <c:spPr>
        <a:noFill/>
        <a:ln w="25375">
          <a:noFill/>
        </a:ln>
      </c:spPr>
    </c:plotArea>
    <c:plotVisOnly val="1"/>
    <c:dispBlanksAs val="gap"/>
    <c:showDLblsOverMax val="0"/>
  </c:chart>
  <c:spPr>
    <a:noFill/>
    <a:ln>
      <a:noFill/>
    </a:ln>
  </c:spPr>
  <c:txPr>
    <a:bodyPr/>
    <a:lstStyle/>
    <a:p>
      <a:pPr>
        <a:defRPr sz="1659" b="1" i="0" u="none" strike="noStrike" baseline="0">
          <a:solidFill>
            <a:schemeClr val="tx1"/>
          </a:solidFill>
          <a:latin typeface="Arial" panose="020B0604020202020204" pitchFamily="34" charset="0"/>
          <a:ea typeface="Arial"/>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Adults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≤138% FPL</c:v>
                </c:pt>
                <c:pt idx="1">
                  <c:v>139-400% FPL</c:v>
                </c:pt>
                <c:pt idx="2">
                  <c:v>401+% FPL </c:v>
                </c:pt>
              </c:strCache>
            </c:strRef>
          </c:cat>
          <c:val>
            <c:numRef>
              <c:f>Sheet1!$B$2:$B$4</c:f>
              <c:numCache>
                <c:formatCode>0.0%</c:formatCode>
                <c:ptCount val="3"/>
                <c:pt idx="0">
                  <c:v>0.153</c:v>
                </c:pt>
                <c:pt idx="1">
                  <c:v>0.129</c:v>
                </c:pt>
                <c:pt idx="2">
                  <c:v>2.854327520572536E-2</c:v>
                </c:pt>
              </c:numCache>
            </c:numRef>
          </c:val>
          <c:extLst>
            <c:ext xmlns:c16="http://schemas.microsoft.com/office/drawing/2014/chart" uri="{C3380CC4-5D6E-409C-BE32-E72D297353CC}">
              <c16:uniqueId val="{00000000-5FB5-40E5-9ECB-3865B2FE66E5}"/>
            </c:ext>
          </c:extLst>
        </c:ser>
        <c:ser>
          <c:idx val="1"/>
          <c:order val="1"/>
          <c:tx>
            <c:strRef>
              <c:f>Sheet1!$C$1</c:f>
              <c:strCache>
                <c:ptCount val="1"/>
                <c:pt idx="0">
                  <c:v>Children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≤138% FPL</c:v>
                </c:pt>
                <c:pt idx="1">
                  <c:v>139-400% FPL</c:v>
                </c:pt>
                <c:pt idx="2">
                  <c:v>401+% FPL </c:v>
                </c:pt>
              </c:strCache>
            </c:strRef>
          </c:cat>
          <c:val>
            <c:numRef>
              <c:f>Sheet1!$C$2:$C$4</c:f>
              <c:numCache>
                <c:formatCode>0.0%</c:formatCode>
                <c:ptCount val="3"/>
                <c:pt idx="0">
                  <c:v>0.06</c:v>
                </c:pt>
                <c:pt idx="1">
                  <c:v>0.06</c:v>
                </c:pt>
                <c:pt idx="2">
                  <c:v>2.3791395085607119E-2</c:v>
                </c:pt>
              </c:numCache>
            </c:numRef>
          </c:val>
          <c:extLst>
            <c:ext xmlns:c16="http://schemas.microsoft.com/office/drawing/2014/chart" uri="{C3380CC4-5D6E-409C-BE32-E72D297353CC}">
              <c16:uniqueId val="{00000001-5FB5-40E5-9ECB-3865B2FE66E5}"/>
            </c:ext>
          </c:extLst>
        </c:ser>
        <c:dLbls>
          <c:showLegendKey val="0"/>
          <c:showVal val="0"/>
          <c:showCatName val="0"/>
          <c:showSerName val="0"/>
          <c:showPercent val="0"/>
          <c:showBubbleSize val="0"/>
        </c:dLbls>
        <c:gapWidth val="78"/>
        <c:axId val="765337647"/>
        <c:axId val="765335151"/>
      </c:barChart>
      <c:catAx>
        <c:axId val="765337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65335151"/>
        <c:crosses val="autoZero"/>
        <c:auto val="1"/>
        <c:lblAlgn val="ctr"/>
        <c:lblOffset val="100"/>
        <c:noMultiLvlLbl val="0"/>
      </c:catAx>
      <c:valAx>
        <c:axId val="765335151"/>
        <c:scaling>
          <c:orientation val="minMax"/>
        </c:scaling>
        <c:delete val="1"/>
        <c:axPos val="l"/>
        <c:numFmt formatCode="0.0%" sourceLinked="1"/>
        <c:majorTickMark val="none"/>
        <c:minorTickMark val="none"/>
        <c:tickLblPos val="nextTo"/>
        <c:crossAx val="765337647"/>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4628089501736353"/>
          <c:y val="4.5514814114407061E-2"/>
          <c:w val="0.50743820996527289"/>
          <c:h val="0.80026550308233402"/>
        </c:manualLayout>
      </c:layout>
      <c:pieChart>
        <c:varyColors val="1"/>
        <c:ser>
          <c:idx val="0"/>
          <c:order val="0"/>
          <c:spPr>
            <a:solidFill>
              <a:schemeClr val="accent1"/>
            </a:solidFill>
            <a:ln w="15666">
              <a:solidFill>
                <a:schemeClr val="tx1"/>
              </a:solidFill>
              <a:prstDash val="solid"/>
            </a:ln>
          </c:spPr>
          <c:dPt>
            <c:idx val="0"/>
            <c:bubble3D val="0"/>
            <c:spPr>
              <a:solidFill>
                <a:srgbClr val="008000"/>
              </a:solidFill>
              <a:ln w="47002">
                <a:solidFill>
                  <a:srgbClr val="FFFFFF"/>
                </a:solidFill>
                <a:prstDash val="solid"/>
              </a:ln>
            </c:spPr>
            <c:extLst>
              <c:ext xmlns:c16="http://schemas.microsoft.com/office/drawing/2014/chart" uri="{C3380CC4-5D6E-409C-BE32-E72D297353CC}">
                <c16:uniqueId val="{00000001-0B7B-40F8-969D-4F1F8251CBC1}"/>
              </c:ext>
            </c:extLst>
          </c:dPt>
          <c:dPt>
            <c:idx val="1"/>
            <c:bubble3D val="0"/>
            <c:spPr>
              <a:solidFill>
                <a:srgbClr val="008000"/>
              </a:solidFill>
              <a:ln w="47002">
                <a:solidFill>
                  <a:srgbClr val="FFFFFF"/>
                </a:solidFill>
                <a:prstDash val="solid"/>
              </a:ln>
            </c:spPr>
            <c:extLst>
              <c:ext xmlns:c16="http://schemas.microsoft.com/office/drawing/2014/chart" uri="{C3380CC4-5D6E-409C-BE32-E72D297353CC}">
                <c16:uniqueId val="{00000003-0B7B-40F8-969D-4F1F8251CBC1}"/>
              </c:ext>
            </c:extLst>
          </c:dPt>
          <c:dPt>
            <c:idx val="2"/>
            <c:bubble3D val="0"/>
            <c:spPr>
              <a:solidFill>
                <a:srgbClr val="008000"/>
              </a:solidFill>
              <a:ln w="47002">
                <a:solidFill>
                  <a:srgbClr val="FFFFFF"/>
                </a:solidFill>
                <a:prstDash val="solid"/>
              </a:ln>
            </c:spPr>
            <c:extLst>
              <c:ext xmlns:c16="http://schemas.microsoft.com/office/drawing/2014/chart" uri="{C3380CC4-5D6E-409C-BE32-E72D297353CC}">
                <c16:uniqueId val="{00000005-0B7B-40F8-969D-4F1F8251CBC1}"/>
              </c:ext>
            </c:extLst>
          </c:dPt>
          <c:dPt>
            <c:idx val="3"/>
            <c:bubble3D val="0"/>
            <c:spPr>
              <a:solidFill>
                <a:schemeClr val="accent1"/>
              </a:solidFill>
              <a:ln w="15666">
                <a:noFill/>
                <a:prstDash val="solid"/>
              </a:ln>
            </c:spPr>
            <c:extLst>
              <c:ext xmlns:c16="http://schemas.microsoft.com/office/drawing/2014/chart" uri="{C3380CC4-5D6E-409C-BE32-E72D297353CC}">
                <c16:uniqueId val="{00000007-0B7B-40F8-969D-4F1F8251CBC1}"/>
              </c:ext>
            </c:extLst>
          </c:dPt>
          <c:dPt>
            <c:idx val="4"/>
            <c:bubble3D val="0"/>
            <c:spPr>
              <a:solidFill>
                <a:schemeClr val="accent1"/>
              </a:solidFill>
              <a:ln w="15666">
                <a:solidFill>
                  <a:schemeClr val="bg1"/>
                </a:solidFill>
                <a:prstDash val="solid"/>
              </a:ln>
            </c:spPr>
            <c:extLst>
              <c:ext xmlns:c16="http://schemas.microsoft.com/office/drawing/2014/chart" uri="{C3380CC4-5D6E-409C-BE32-E72D297353CC}">
                <c16:uniqueId val="{00000009-0B7B-40F8-969D-4F1F8251CBC1}"/>
              </c:ext>
            </c:extLst>
          </c:dPt>
          <c:dLbls>
            <c:dLbl>
              <c:idx val="0"/>
              <c:layout>
                <c:manualLayout>
                  <c:x val="0.25947006220345237"/>
                  <c:y val="4.0133334652913431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B7B-40F8-969D-4F1F8251CBC1}"/>
                </c:ext>
              </c:extLst>
            </c:dLbl>
            <c:dLbl>
              <c:idx val="1"/>
              <c:layout>
                <c:manualLayout>
                  <c:x val="1.7409334334016001E-2"/>
                  <c:y val="-4.9820479152016553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B7B-40F8-969D-4F1F8251CBC1}"/>
                </c:ext>
              </c:extLst>
            </c:dLbl>
            <c:dLbl>
              <c:idx val="2"/>
              <c:layout>
                <c:manualLayout>
                  <c:x val="3.8778064696678667E-2"/>
                  <c:y val="-1.4021430159127986E-3"/>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0099084544964993"/>
                      <c:h val="0.16531645982694421"/>
                    </c:manualLayout>
                  </c15:layout>
                </c:ext>
                <c:ext xmlns:c16="http://schemas.microsoft.com/office/drawing/2014/chart" uri="{C3380CC4-5D6E-409C-BE32-E72D297353CC}">
                  <c16:uniqueId val="{00000005-0B7B-40F8-969D-4F1F8251CBC1}"/>
                </c:ext>
              </c:extLst>
            </c:dLbl>
            <c:dLbl>
              <c:idx val="3"/>
              <c:layout>
                <c:manualLayout>
                  <c:x val="4.8578903404441166E-3"/>
                  <c:y val="1.4448867118194878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B7B-40F8-969D-4F1F8251CBC1}"/>
                </c:ext>
              </c:extLst>
            </c:dLbl>
            <c:dLbl>
              <c:idx val="4"/>
              <c:layout>
                <c:manualLayout>
                  <c:x val="-9.1150318649587218E-3"/>
                  <c:y val="-6.2278111577595352E-17"/>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B7B-40F8-969D-4F1F8251CBC1}"/>
                </c:ext>
              </c:extLst>
            </c:dLbl>
            <c:spPr>
              <a:noFill/>
              <a:ln>
                <a:noFill/>
              </a:ln>
              <a:effectLst/>
            </c:spPr>
            <c:txPr>
              <a:bodyPr/>
              <a:lstStyle/>
              <a:p>
                <a:pPr>
                  <a:defRPr sz="1200" b="0">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Sheet1!$B$1:$F$1</c:f>
              <c:strCache>
                <c:ptCount val="5"/>
                <c:pt idx="0">
                  <c:v>One full-time worker</c:v>
                </c:pt>
                <c:pt idx="1">
                  <c:v>Two full-time workers</c:v>
                </c:pt>
                <c:pt idx="2">
                  <c:v>Part-time worker(s) only</c:v>
                </c:pt>
                <c:pt idx="3">
                  <c:v>No working adults</c:v>
                </c:pt>
                <c:pt idx="4">
                  <c:v>Child not living with parents</c:v>
                </c:pt>
              </c:strCache>
            </c:strRef>
          </c:cat>
          <c:val>
            <c:numRef>
              <c:f>Sheet1!$B$2:$F$2</c:f>
              <c:numCache>
                <c:formatCode>0.0%</c:formatCode>
                <c:ptCount val="5"/>
                <c:pt idx="0">
                  <c:v>0.55800000000000005</c:v>
                </c:pt>
                <c:pt idx="1">
                  <c:v>0.17799999999999999</c:v>
                </c:pt>
                <c:pt idx="2">
                  <c:v>0.104</c:v>
                </c:pt>
                <c:pt idx="3">
                  <c:v>0.15</c:v>
                </c:pt>
                <c:pt idx="4">
                  <c:v>1.0999999999999999E-2</c:v>
                </c:pt>
              </c:numCache>
            </c:numRef>
          </c:val>
          <c:extLst>
            <c:ext xmlns:c16="http://schemas.microsoft.com/office/drawing/2014/chart" uri="{C3380CC4-5D6E-409C-BE32-E72D297353CC}">
              <c16:uniqueId val="{0000000A-0B7B-40F8-969D-4F1F8251CBC1}"/>
            </c:ext>
          </c:extLst>
        </c:ser>
        <c:dLbls>
          <c:showLegendKey val="0"/>
          <c:showVal val="0"/>
          <c:showCatName val="0"/>
          <c:showSerName val="0"/>
          <c:showPercent val="0"/>
          <c:showBubbleSize val="0"/>
          <c:showLeaderLines val="0"/>
        </c:dLbls>
        <c:firstSliceAng val="260"/>
      </c:pieChart>
      <c:spPr>
        <a:noFill/>
        <a:ln w="25394">
          <a:noFill/>
        </a:ln>
      </c:spPr>
    </c:plotArea>
    <c:plotVisOnly val="1"/>
    <c:dispBlanksAs val="zero"/>
    <c:showDLblsOverMax val="0"/>
  </c:chart>
  <c:spPr>
    <a:noFill/>
    <a:ln>
      <a:noFill/>
    </a:ln>
  </c:spPr>
  <c:txPr>
    <a:bodyPr/>
    <a:lstStyle/>
    <a:p>
      <a:pPr>
        <a:defRPr sz="22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092748798713924"/>
          <c:y val="9.5902697010201293E-2"/>
          <c:w val="0.51203672059222238"/>
          <c:h val="0.80151402054990073"/>
        </c:manualLayout>
      </c:layout>
      <c:pieChart>
        <c:varyColors val="1"/>
        <c:ser>
          <c:idx val="0"/>
          <c:order val="0"/>
          <c:spPr>
            <a:solidFill>
              <a:schemeClr val="accent1"/>
            </a:solidFill>
            <a:ln w="12727">
              <a:solidFill>
                <a:srgbClr val="FFFFFF"/>
              </a:solidFill>
              <a:prstDash val="solid"/>
            </a:ln>
          </c:spPr>
          <c:dPt>
            <c:idx val="0"/>
            <c:bubble3D val="0"/>
            <c:spPr>
              <a:solidFill>
                <a:srgbClr val="993300"/>
              </a:solidFill>
              <a:ln w="25455">
                <a:solidFill>
                  <a:srgbClr val="FFFFFF"/>
                </a:solidFill>
                <a:prstDash val="solid"/>
              </a:ln>
            </c:spPr>
            <c:extLst>
              <c:ext xmlns:c16="http://schemas.microsoft.com/office/drawing/2014/chart" uri="{C3380CC4-5D6E-409C-BE32-E72D297353CC}">
                <c16:uniqueId val="{00000001-9F13-4D03-AD84-B9477BBD14FE}"/>
              </c:ext>
            </c:extLst>
          </c:dPt>
          <c:dPt>
            <c:idx val="1"/>
            <c:bubble3D val="0"/>
            <c:spPr>
              <a:solidFill>
                <a:srgbClr val="FFCC00"/>
              </a:solidFill>
              <a:ln w="25455">
                <a:solidFill>
                  <a:srgbClr val="FFFFFF"/>
                </a:solidFill>
                <a:prstDash val="solid"/>
              </a:ln>
            </c:spPr>
            <c:extLst>
              <c:ext xmlns:c16="http://schemas.microsoft.com/office/drawing/2014/chart" uri="{C3380CC4-5D6E-409C-BE32-E72D297353CC}">
                <c16:uniqueId val="{00000003-9F13-4D03-AD84-B9477BBD14FE}"/>
              </c:ext>
            </c:extLst>
          </c:dPt>
          <c:dPt>
            <c:idx val="2"/>
            <c:bubble3D val="0"/>
            <c:spPr>
              <a:solidFill>
                <a:srgbClr val="008000"/>
              </a:solidFill>
              <a:ln w="25455">
                <a:solidFill>
                  <a:srgbClr val="FFFFFF"/>
                </a:solidFill>
                <a:prstDash val="solid"/>
              </a:ln>
            </c:spPr>
            <c:extLst>
              <c:ext xmlns:c16="http://schemas.microsoft.com/office/drawing/2014/chart" uri="{C3380CC4-5D6E-409C-BE32-E72D297353CC}">
                <c16:uniqueId val="{00000005-9F13-4D03-AD84-B9477BBD14FE}"/>
              </c:ext>
            </c:extLst>
          </c:dPt>
          <c:dPt>
            <c:idx val="3"/>
            <c:bubble3D val="0"/>
            <c:spPr>
              <a:solidFill>
                <a:srgbClr val="99CCFF"/>
              </a:solidFill>
              <a:ln w="25455">
                <a:solidFill>
                  <a:srgbClr val="FFFFFF"/>
                </a:solidFill>
                <a:prstDash val="solid"/>
              </a:ln>
            </c:spPr>
            <c:extLst>
              <c:ext xmlns:c16="http://schemas.microsoft.com/office/drawing/2014/chart" uri="{C3380CC4-5D6E-409C-BE32-E72D297353CC}">
                <c16:uniqueId val="{00000007-9F13-4D03-AD84-B9477BBD14FE}"/>
              </c:ext>
            </c:extLst>
          </c:dPt>
          <c:dPt>
            <c:idx val="4"/>
            <c:bubble3D val="0"/>
            <c:spPr>
              <a:solidFill>
                <a:srgbClr val="000080"/>
              </a:solidFill>
              <a:ln w="12727">
                <a:solidFill>
                  <a:srgbClr val="FFFFFF"/>
                </a:solidFill>
                <a:prstDash val="solid"/>
              </a:ln>
            </c:spPr>
            <c:extLst>
              <c:ext xmlns:c16="http://schemas.microsoft.com/office/drawing/2014/chart" uri="{C3380CC4-5D6E-409C-BE32-E72D297353CC}">
                <c16:uniqueId val="{00000009-9F13-4D03-AD84-B9477BBD14FE}"/>
              </c:ext>
            </c:extLst>
          </c:dPt>
          <c:dLbls>
            <c:dLbl>
              <c:idx val="1"/>
              <c:layout>
                <c:manualLayout>
                  <c:x val="-5.6445052314238596E-2"/>
                  <c:y val="-3.0888026714494917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F13-4D03-AD84-B9477BBD14FE}"/>
                </c:ext>
              </c:extLst>
            </c:dLbl>
            <c:dLbl>
              <c:idx val="2"/>
              <c:layout>
                <c:manualLayout>
                  <c:x val="-1.4282530011543179E-2"/>
                  <c:y val="-6.1225345827240901E-2"/>
                </c:manualLayout>
              </c:layout>
              <c:spPr>
                <a:noFill/>
                <a:ln>
                  <a:noFill/>
                </a:ln>
                <a:effectLst/>
              </c:spPr>
              <c:txPr>
                <a:bodyPr wrap="square" lIns="38100" tIns="19050" rIns="38100" bIns="19050" anchor="ctr">
                  <a:noAutofit/>
                </a:bodyPr>
                <a:lstStyle/>
                <a:p>
                  <a:pPr>
                    <a:defRPr sz="1200" b="0">
                      <a:latin typeface="Arial" panose="020B0604020202020204" pitchFamily="34" charset="0"/>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9250468983186895"/>
                      <c:h val="0.23441922448784622"/>
                    </c:manualLayout>
                  </c15:layout>
                </c:ext>
                <c:ext xmlns:c16="http://schemas.microsoft.com/office/drawing/2014/chart" uri="{C3380CC4-5D6E-409C-BE32-E72D297353CC}">
                  <c16:uniqueId val="{00000005-9F13-4D03-AD84-B9477BBD14FE}"/>
                </c:ext>
              </c:extLst>
            </c:dLbl>
            <c:dLbl>
              <c:idx val="3"/>
              <c:layout>
                <c:manualLayout>
                  <c:x val="8.259303510875951E-2"/>
                  <c:y val="-1.0983676123967495E-2"/>
                </c:manualLayout>
              </c:layout>
              <c:spPr>
                <a:noFill/>
                <a:ln>
                  <a:noFill/>
                </a:ln>
                <a:effectLst/>
              </c:spPr>
              <c:txPr>
                <a:bodyPr wrap="square" lIns="38100" tIns="19050" rIns="38100" bIns="19050" anchor="ctr">
                  <a:noAutofit/>
                </a:bodyPr>
                <a:lstStyle/>
                <a:p>
                  <a:pPr>
                    <a:defRPr sz="1200" b="0">
                      <a:latin typeface="Arial" panose="020B0604020202020204" pitchFamily="34" charset="0"/>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3826327264287148"/>
                      <c:h val="0.18209008198451004"/>
                    </c:manualLayout>
                  </c15:layout>
                </c:ext>
                <c:ext xmlns:c16="http://schemas.microsoft.com/office/drawing/2014/chart" uri="{C3380CC4-5D6E-409C-BE32-E72D297353CC}">
                  <c16:uniqueId val="{00000007-9F13-4D03-AD84-B9477BBD14FE}"/>
                </c:ext>
              </c:extLst>
            </c:dLbl>
            <c:dLbl>
              <c:idx val="4"/>
              <c:layout>
                <c:manualLayout>
                  <c:x val="3.9973629968447708E-2"/>
                  <c:y val="-7.032752687973666E-2"/>
                </c:manualLayout>
              </c:layout>
              <c:spPr>
                <a:noFill/>
                <a:ln>
                  <a:noFill/>
                </a:ln>
                <a:effectLst/>
              </c:spPr>
              <c:txPr>
                <a:bodyPr wrap="square" lIns="38100" tIns="19050" rIns="38100" bIns="19050" anchor="ctr">
                  <a:noAutofit/>
                </a:bodyPr>
                <a:lstStyle/>
                <a:p>
                  <a:pPr>
                    <a:defRPr sz="1200" b="0">
                      <a:latin typeface="Arial" panose="020B0604020202020204" pitchFamily="34" charset="0"/>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0717248839542288"/>
                      <c:h val="0.20471971745909087"/>
                    </c:manualLayout>
                  </c15:layout>
                </c:ext>
                <c:ext xmlns:c16="http://schemas.microsoft.com/office/drawing/2014/chart" uri="{C3380CC4-5D6E-409C-BE32-E72D297353CC}">
                  <c16:uniqueId val="{00000009-9F13-4D03-AD84-B9477BBD14FE}"/>
                </c:ext>
              </c:extLst>
            </c:dLbl>
            <c:spPr>
              <a:noFill/>
              <a:ln>
                <a:noFill/>
              </a:ln>
              <a:effectLst/>
            </c:spPr>
            <c:txPr>
              <a:bodyPr wrap="square" lIns="38100" tIns="19050" rIns="38100" bIns="19050" anchor="ctr">
                <a:spAutoFit/>
              </a:bodyPr>
              <a:lstStyle/>
              <a:p>
                <a:pPr>
                  <a:defRPr sz="1200" b="0">
                    <a:latin typeface="Arial" panose="020B0604020202020204" pitchFamily="34" charset="0"/>
                    <a:cs typeface="Arial" panose="020B0604020202020204" pitchFamily="34" charset="0"/>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extLst>
          </c:dLbls>
          <c:cat>
            <c:strRef>
              <c:f>Sheet1!$A$1:$E$1</c:f>
              <c:strCache>
                <c:ptCount val="5"/>
                <c:pt idx="0">
                  <c:v>White</c:v>
                </c:pt>
                <c:pt idx="1">
                  <c:v>Hispanic</c:v>
                </c:pt>
                <c:pt idx="2">
                  <c:v>Black or African American</c:v>
                </c:pt>
                <c:pt idx="3">
                  <c:v>Asian/Pacific Islander</c:v>
                </c:pt>
                <c:pt idx="4">
                  <c:v>Other/Multiple</c:v>
                </c:pt>
              </c:strCache>
            </c:strRef>
          </c:cat>
          <c:val>
            <c:numRef>
              <c:f>Sheet1!$A$2:$E$2</c:f>
              <c:numCache>
                <c:formatCode>0.0%</c:formatCode>
                <c:ptCount val="5"/>
                <c:pt idx="0">
                  <c:v>0.374</c:v>
                </c:pt>
                <c:pt idx="1">
                  <c:v>0.33500000000000002</c:v>
                </c:pt>
                <c:pt idx="2">
                  <c:v>0.17699999999999999</c:v>
                </c:pt>
                <c:pt idx="3">
                  <c:v>5.2999999999999999E-2</c:v>
                </c:pt>
                <c:pt idx="4">
                  <c:v>6.0999999999999999E-2</c:v>
                </c:pt>
              </c:numCache>
            </c:numRef>
          </c:val>
          <c:extLst>
            <c:ext xmlns:c16="http://schemas.microsoft.com/office/drawing/2014/chart" uri="{C3380CC4-5D6E-409C-BE32-E72D297353CC}">
              <c16:uniqueId val="{0000000A-9F13-4D03-AD84-B9477BBD14FE}"/>
            </c:ext>
          </c:extLst>
        </c:ser>
        <c:dLbls>
          <c:showLegendKey val="0"/>
          <c:showVal val="0"/>
          <c:showCatName val="0"/>
          <c:showSerName val="0"/>
          <c:showPercent val="0"/>
          <c:showBubbleSize val="0"/>
          <c:showLeaderLines val="0"/>
        </c:dLbls>
        <c:firstSliceAng val="225"/>
      </c:pieChart>
      <c:spPr>
        <a:noFill/>
        <a:ln w="25380">
          <a:noFill/>
        </a:ln>
      </c:spPr>
    </c:plotArea>
    <c:plotVisOnly val="1"/>
    <c:dispBlanksAs val="zero"/>
    <c:showDLblsOverMax val="0"/>
  </c:chart>
  <c:spPr>
    <a:noFill/>
    <a:ln>
      <a:noFill/>
    </a:ln>
  </c:spPr>
  <c:txPr>
    <a:bodyPr/>
    <a:lstStyle/>
    <a:p>
      <a:pPr>
        <a:defRPr sz="1805" b="1" i="0" u="none" strike="noStrike" baseline="0">
          <a:solidFill>
            <a:schemeClr val="tx1"/>
          </a:solidFill>
          <a:latin typeface="+mj-lt"/>
          <a:ea typeface="Times New Roman"/>
          <a:cs typeface="Times New Roman"/>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688900080972969E-2"/>
          <c:y val="0.11499887528670778"/>
          <c:w val="0.9657370165182162"/>
          <c:h val="0.76292055571189643"/>
        </c:manualLayout>
      </c:layout>
      <c:barChart>
        <c:barDir val="col"/>
        <c:grouping val="clustered"/>
        <c:varyColors val="0"/>
        <c:ser>
          <c:idx val="0"/>
          <c:order val="0"/>
          <c:tx>
            <c:strRef>
              <c:f>Sheet1!$B$1</c:f>
              <c:strCache>
                <c:ptCount val="1"/>
                <c:pt idx="0">
                  <c:v>Insured nonelderly adults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Regular provider</c:v>
                </c:pt>
                <c:pt idx="1">
                  <c:v>Routine checkup</c:v>
                </c:pt>
                <c:pt idx="2">
                  <c:v>Flu shot</c:v>
                </c:pt>
                <c:pt idx="3">
                  <c:v>Had a dental visit</c:v>
                </c:pt>
                <c:pt idx="4">
                  <c:v>Unmet needs due to cost</c:v>
                </c:pt>
                <c:pt idx="5">
                  <c:v>Lost any permanent teeth</c:v>
                </c:pt>
              </c:strCache>
            </c:strRef>
          </c:cat>
          <c:val>
            <c:numRef>
              <c:f>Sheet1!$B$2:$B$7</c:f>
              <c:numCache>
                <c:formatCode>0.0%</c:formatCode>
                <c:ptCount val="6"/>
                <c:pt idx="0">
                  <c:v>0.86871220622123424</c:v>
                </c:pt>
                <c:pt idx="1">
                  <c:v>0.80031339138402791</c:v>
                </c:pt>
                <c:pt idx="2">
                  <c:v>0.45047125821819822</c:v>
                </c:pt>
                <c:pt idx="3">
                  <c:v>0.72322100327619432</c:v>
                </c:pt>
                <c:pt idx="4">
                  <c:v>7.6816026784104652E-2</c:v>
                </c:pt>
                <c:pt idx="5">
                  <c:v>0.33635164332245487</c:v>
                </c:pt>
              </c:numCache>
            </c:numRef>
          </c:val>
          <c:extLst>
            <c:ext xmlns:c16="http://schemas.microsoft.com/office/drawing/2014/chart" uri="{C3380CC4-5D6E-409C-BE32-E72D297353CC}">
              <c16:uniqueId val="{00000000-5491-4B54-8ABB-0A8F300E5829}"/>
            </c:ext>
          </c:extLst>
        </c:ser>
        <c:ser>
          <c:idx val="1"/>
          <c:order val="1"/>
          <c:tx>
            <c:strRef>
              <c:f>Sheet1!$C$1</c:f>
              <c:strCache>
                <c:ptCount val="1"/>
                <c:pt idx="0">
                  <c:v>Uninsured nonelderly adults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Regular provider</c:v>
                </c:pt>
                <c:pt idx="1">
                  <c:v>Routine checkup</c:v>
                </c:pt>
                <c:pt idx="2">
                  <c:v>Flu shot</c:v>
                </c:pt>
                <c:pt idx="3">
                  <c:v>Had a dental visit</c:v>
                </c:pt>
                <c:pt idx="4">
                  <c:v>Unmet needs due to cost</c:v>
                </c:pt>
                <c:pt idx="5">
                  <c:v>Lost any permanent teeth</c:v>
                </c:pt>
              </c:strCache>
            </c:strRef>
          </c:cat>
          <c:val>
            <c:numRef>
              <c:f>Sheet1!$C$2:$C$7</c:f>
              <c:numCache>
                <c:formatCode>0.0%</c:formatCode>
                <c:ptCount val="6"/>
                <c:pt idx="0">
                  <c:v>0.27299368148086312</c:v>
                </c:pt>
                <c:pt idx="1">
                  <c:v>0.47242846124827315</c:v>
                </c:pt>
                <c:pt idx="2">
                  <c:v>0.17245241101838132</c:v>
                </c:pt>
                <c:pt idx="3">
                  <c:v>0.38709226661594343</c:v>
                </c:pt>
                <c:pt idx="4">
                  <c:v>0.42777598466522082</c:v>
                </c:pt>
                <c:pt idx="5">
                  <c:v>0.35354657578084858</c:v>
                </c:pt>
              </c:numCache>
            </c:numRef>
          </c:val>
          <c:extLst>
            <c:ext xmlns:c16="http://schemas.microsoft.com/office/drawing/2014/chart" uri="{C3380CC4-5D6E-409C-BE32-E72D297353CC}">
              <c16:uniqueId val="{00000001-5491-4B54-8ABB-0A8F300E5829}"/>
            </c:ext>
          </c:extLst>
        </c:ser>
        <c:dLbls>
          <c:showLegendKey val="0"/>
          <c:showVal val="0"/>
          <c:showCatName val="0"/>
          <c:showSerName val="0"/>
          <c:showPercent val="0"/>
          <c:showBubbleSize val="0"/>
        </c:dLbls>
        <c:gapWidth val="219"/>
        <c:overlap val="-27"/>
        <c:axId val="1459137840"/>
        <c:axId val="1459115280"/>
      </c:barChart>
      <c:catAx>
        <c:axId val="1459137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59115280"/>
        <c:crosses val="autoZero"/>
        <c:auto val="1"/>
        <c:lblAlgn val="ctr"/>
        <c:lblOffset val="100"/>
        <c:noMultiLvlLbl val="0"/>
      </c:catAx>
      <c:valAx>
        <c:axId val="1459115280"/>
        <c:scaling>
          <c:orientation val="minMax"/>
        </c:scaling>
        <c:delete val="1"/>
        <c:axPos val="l"/>
        <c:numFmt formatCode="0.0%" sourceLinked="1"/>
        <c:majorTickMark val="none"/>
        <c:minorTickMark val="none"/>
        <c:tickLblPos val="nextTo"/>
        <c:crossAx val="1459137840"/>
        <c:crosses val="autoZero"/>
        <c:crossBetween val="between"/>
      </c:valAx>
      <c:spPr>
        <a:noFill/>
        <a:ln>
          <a:noFill/>
        </a:ln>
        <a:effectLst/>
      </c:spPr>
    </c:plotArea>
    <c:legend>
      <c:legendPos val="t"/>
      <c:layout>
        <c:manualLayout>
          <c:xMode val="edge"/>
          <c:yMode val="edge"/>
          <c:x val="0.16381949122290032"/>
          <c:y val="4.7812079703113339E-2"/>
          <c:w val="0.66924607824345927"/>
          <c:h val="6.419854060214985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090909090909103"/>
          <c:y val="0.121875"/>
          <c:w val="0.45636363636363603"/>
          <c:h val="0.78437500000000004"/>
        </c:manualLayout>
      </c:layout>
      <c:pieChart>
        <c:varyColors val="1"/>
        <c:ser>
          <c:idx val="1"/>
          <c:order val="1"/>
          <c:tx>
            <c:strRef>
              <c:f>Sheet1!$A$3</c:f>
              <c:strCache>
                <c:ptCount val="1"/>
              </c:strCache>
            </c:strRef>
          </c:tx>
          <c:spPr>
            <a:solidFill>
              <a:srgbClr val="DD2D32"/>
            </a:solidFill>
            <a:ln w="12688">
              <a:solidFill>
                <a:srgbClr val="000000"/>
              </a:solidFill>
              <a:prstDash val="solid"/>
            </a:ln>
          </c:spPr>
          <c:dPt>
            <c:idx val="0"/>
            <c:bubble3D val="0"/>
            <c:spPr>
              <a:solidFill>
                <a:srgbClr val="63AAFE"/>
              </a:solidFill>
              <a:ln w="12688">
                <a:solidFill>
                  <a:srgbClr val="000000"/>
                </a:solidFill>
                <a:prstDash val="solid"/>
              </a:ln>
            </c:spPr>
            <c:extLst>
              <c:ext xmlns:c16="http://schemas.microsoft.com/office/drawing/2014/chart" uri="{C3380CC4-5D6E-409C-BE32-E72D297353CC}">
                <c16:uniqueId val="{00000001-B443-4147-A36D-F72BA8B56501}"/>
              </c:ext>
            </c:extLst>
          </c:dPt>
          <c:dPt>
            <c:idx val="1"/>
            <c:bubble3D val="0"/>
            <c:extLst>
              <c:ext xmlns:c16="http://schemas.microsoft.com/office/drawing/2014/chart" uri="{C3380CC4-5D6E-409C-BE32-E72D297353CC}">
                <c16:uniqueId val="{00000002-B443-4147-A36D-F72BA8B56501}"/>
              </c:ext>
            </c:extLst>
          </c:dPt>
          <c:cat>
            <c:strRef>
              <c:f>Sheet1!$B$1:$C$1</c:f>
              <c:strCache>
                <c:ptCount val="2"/>
                <c:pt idx="0">
                  <c:v>Adults</c:v>
                </c:pt>
                <c:pt idx="1">
                  <c:v>Children</c:v>
                </c:pt>
              </c:strCache>
            </c:strRef>
          </c:cat>
          <c:val>
            <c:numRef>
              <c:f>Sheet1!$B$3:$C$3</c:f>
              <c:numCache>
                <c:formatCode>General</c:formatCode>
                <c:ptCount val="2"/>
              </c:numCache>
            </c:numRef>
          </c:val>
          <c:extLst>
            <c:ext xmlns:c16="http://schemas.microsoft.com/office/drawing/2014/chart" uri="{C3380CC4-5D6E-409C-BE32-E72D297353CC}">
              <c16:uniqueId val="{00000003-B443-4147-A36D-F72BA8B56501}"/>
            </c:ext>
          </c:extLst>
        </c:ser>
        <c:dLbls>
          <c:showLegendKey val="0"/>
          <c:showVal val="0"/>
          <c:showCatName val="0"/>
          <c:showSerName val="0"/>
          <c:showPercent val="0"/>
          <c:showBubbleSize val="0"/>
          <c:showLeaderLines val="1"/>
        </c:dLbls>
        <c:firstSliceAng val="175"/>
      </c:pieChart>
      <c:pieChart>
        <c:varyColors val="1"/>
        <c:ser>
          <c:idx val="0"/>
          <c:order val="0"/>
          <c:tx>
            <c:strRef>
              <c:f>Sheet1!$A$2</c:f>
              <c:strCache>
                <c:ptCount val="1"/>
                <c:pt idx="0">
                  <c:v>% of Uninsured</c:v>
                </c:pt>
              </c:strCache>
            </c:strRef>
          </c:tx>
          <c:spPr>
            <a:solidFill>
              <a:srgbClr val="99CCFF"/>
            </a:solidFill>
            <a:ln w="25375">
              <a:solidFill>
                <a:srgbClr val="FFFFFF"/>
              </a:solidFill>
              <a:prstDash val="solid"/>
            </a:ln>
          </c:spPr>
          <c:dPt>
            <c:idx val="0"/>
            <c:bubble3D val="0"/>
            <c:spPr>
              <a:solidFill>
                <a:srgbClr val="78A933"/>
              </a:solidFill>
              <a:ln w="25375">
                <a:solidFill>
                  <a:srgbClr val="FFFFFF"/>
                </a:solidFill>
                <a:prstDash val="solid"/>
              </a:ln>
            </c:spPr>
            <c:extLst>
              <c:ext xmlns:c16="http://schemas.microsoft.com/office/drawing/2014/chart" uri="{C3380CC4-5D6E-409C-BE32-E72D297353CC}">
                <c16:uniqueId val="{00000005-B443-4147-A36D-F72BA8B56501}"/>
              </c:ext>
            </c:extLst>
          </c:dPt>
          <c:dPt>
            <c:idx val="1"/>
            <c:bubble3D val="0"/>
            <c:spPr>
              <a:solidFill>
                <a:srgbClr val="3344C5"/>
              </a:solidFill>
              <a:ln w="25375">
                <a:solidFill>
                  <a:srgbClr val="FFFFFF"/>
                </a:solidFill>
                <a:prstDash val="solid"/>
              </a:ln>
            </c:spPr>
            <c:extLst>
              <c:ext xmlns:c16="http://schemas.microsoft.com/office/drawing/2014/chart" uri="{C3380CC4-5D6E-409C-BE32-E72D297353CC}">
                <c16:uniqueId val="{00000007-B443-4147-A36D-F72BA8B56501}"/>
              </c:ext>
            </c:extLst>
          </c:dPt>
          <c:dLbls>
            <c:dLbl>
              <c:idx val="0"/>
              <c:layout>
                <c:manualLayout>
                  <c:x val="0.13193914558054501"/>
                  <c:y val="-0.4989541598968070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443-4147-A36D-F72BA8B56501}"/>
                </c:ext>
              </c:extLst>
            </c:dLbl>
            <c:dLbl>
              <c:idx val="1"/>
              <c:layout>
                <c:manualLayout>
                  <c:x val="-3.2048621120774598E-2"/>
                  <c:y val="3.3901365310651001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443-4147-A36D-F72BA8B56501}"/>
                </c:ext>
              </c:extLst>
            </c:dLbl>
            <c:dLbl>
              <c:idx val="2"/>
              <c:layout>
                <c:manualLayout>
                  <c:xMode val="edge"/>
                  <c:yMode val="edge"/>
                  <c:x val="0.25090909090909103"/>
                  <c:y val="0.64375000000000104"/>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443-4147-A36D-F72BA8B56501}"/>
                </c:ext>
              </c:extLst>
            </c:dLbl>
            <c:dLbl>
              <c:idx val="3"/>
              <c:layout>
                <c:manualLayout>
                  <c:xMode val="edge"/>
                  <c:yMode val="edge"/>
                  <c:x val="0.27272727272727298"/>
                  <c:y val="0.65312500000000095"/>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443-4147-A36D-F72BA8B56501}"/>
                </c:ext>
              </c:extLst>
            </c:dLbl>
            <c:numFmt formatCode="0.0&quot;%&quot;" sourceLinked="0"/>
            <c:spPr>
              <a:noFill/>
              <a:ln w="25375">
                <a:noFill/>
              </a:ln>
            </c:spPr>
            <c:txPr>
              <a:bodyPr/>
              <a:lstStyle/>
              <a:p>
                <a:pPr>
                  <a:defRPr sz="1330">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Sheet1!$B$1:$C$1</c:f>
              <c:strCache>
                <c:ptCount val="2"/>
                <c:pt idx="0">
                  <c:v>Adults</c:v>
                </c:pt>
                <c:pt idx="1">
                  <c:v>Children</c:v>
                </c:pt>
              </c:strCache>
            </c:strRef>
          </c:cat>
          <c:val>
            <c:numRef>
              <c:f>Sheet1!$B$2:$C$2</c:f>
              <c:numCache>
                <c:formatCode>General</c:formatCode>
                <c:ptCount val="2"/>
                <c:pt idx="0">
                  <c:v>82.7</c:v>
                </c:pt>
                <c:pt idx="1">
                  <c:v>17.3</c:v>
                </c:pt>
              </c:numCache>
            </c:numRef>
          </c:val>
          <c:extLst>
            <c:ext xmlns:c16="http://schemas.microsoft.com/office/drawing/2014/chart" uri="{C3380CC4-5D6E-409C-BE32-E72D297353CC}">
              <c16:uniqueId val="{0000000A-B443-4147-A36D-F72BA8B56501}"/>
            </c:ext>
          </c:extLst>
        </c:ser>
        <c:dLbls>
          <c:showLegendKey val="0"/>
          <c:showVal val="0"/>
          <c:showCatName val="0"/>
          <c:showSerName val="0"/>
          <c:showPercent val="0"/>
          <c:showBubbleSize val="0"/>
          <c:showLeaderLines val="0"/>
        </c:dLbls>
        <c:firstSliceAng val="0"/>
      </c:pieChart>
      <c:spPr>
        <a:noFill/>
        <a:ln w="25375">
          <a:noFill/>
        </a:ln>
      </c:spPr>
    </c:plotArea>
    <c:plotVisOnly val="1"/>
    <c:dispBlanksAs val="gap"/>
    <c:showDLblsOverMax val="0"/>
  </c:chart>
  <c:spPr>
    <a:noFill/>
    <a:ln>
      <a:noFill/>
    </a:ln>
  </c:spPr>
  <c:txPr>
    <a:bodyPr/>
    <a:lstStyle/>
    <a:p>
      <a:pPr>
        <a:defRPr sz="1659" b="1" i="0" u="none" strike="noStrike" baseline="0">
          <a:solidFill>
            <a:schemeClr val="tx1"/>
          </a:solidFill>
          <a:latin typeface="+mn-lt"/>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65A76B"/>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Children</c:v>
                </c:pt>
                <c:pt idx="1">
                  <c:v>Adults</c:v>
                </c:pt>
                <c:pt idx="2">
                  <c:v>All Nonelderly</c:v>
                </c:pt>
              </c:strCache>
            </c:strRef>
          </c:cat>
          <c:val>
            <c:numRef>
              <c:f>Sheet1!$B$2:$B$4</c:f>
              <c:numCache>
                <c:formatCode>0.0%</c:formatCode>
                <c:ptCount val="3"/>
                <c:pt idx="0">
                  <c:v>4.5999999999999999E-2</c:v>
                </c:pt>
                <c:pt idx="1">
                  <c:v>8.6999999999999994E-2</c:v>
                </c:pt>
                <c:pt idx="2">
                  <c:v>7.5999999999999998E-2</c:v>
                </c:pt>
              </c:numCache>
            </c:numRef>
          </c:val>
          <c:extLst>
            <c:ext xmlns:c16="http://schemas.microsoft.com/office/drawing/2014/chart" uri="{C3380CC4-5D6E-409C-BE32-E72D297353CC}">
              <c16:uniqueId val="{00000000-3258-4FCF-8417-30344A76F755}"/>
            </c:ext>
          </c:extLst>
        </c:ser>
        <c:dLbls>
          <c:showLegendKey val="0"/>
          <c:showVal val="0"/>
          <c:showCatName val="0"/>
          <c:showSerName val="0"/>
          <c:showPercent val="0"/>
          <c:showBubbleSize val="0"/>
        </c:dLbls>
        <c:gapWidth val="150"/>
        <c:axId val="758642544"/>
        <c:axId val="758643088"/>
      </c:barChart>
      <c:catAx>
        <c:axId val="758642544"/>
        <c:scaling>
          <c:orientation val="minMax"/>
        </c:scaling>
        <c:delete val="0"/>
        <c:axPos val="b"/>
        <c:numFmt formatCode="General" sourceLinked="0"/>
        <c:majorTickMark val="out"/>
        <c:minorTickMark val="none"/>
        <c:tickLblPos val="nextTo"/>
        <c:crossAx val="758643088"/>
        <c:crosses val="autoZero"/>
        <c:auto val="1"/>
        <c:lblAlgn val="ctr"/>
        <c:lblOffset val="100"/>
        <c:noMultiLvlLbl val="0"/>
      </c:catAx>
      <c:valAx>
        <c:axId val="758643088"/>
        <c:scaling>
          <c:orientation val="minMax"/>
          <c:max val="0.15000000000000002"/>
        </c:scaling>
        <c:delete val="0"/>
        <c:axPos val="l"/>
        <c:title>
          <c:tx>
            <c:rich>
              <a:bodyPr/>
              <a:lstStyle/>
              <a:p>
                <a:pPr>
                  <a:defRPr/>
                </a:pPr>
                <a:r>
                  <a:rPr lang="en-US" dirty="0"/>
                  <a:t>Uninsurance Rate</a:t>
                </a:r>
              </a:p>
            </c:rich>
          </c:tx>
          <c:overlay val="0"/>
        </c:title>
        <c:numFmt formatCode="0%" sourceLinked="0"/>
        <c:majorTickMark val="out"/>
        <c:minorTickMark val="none"/>
        <c:tickLblPos val="nextTo"/>
        <c:crossAx val="758642544"/>
        <c:crosses val="autoZero"/>
        <c:crossBetween val="between"/>
        <c:majorUnit val="5.000000000000001E-2"/>
      </c:valAx>
    </c:plotArea>
    <c:plotVisOnly val="1"/>
    <c:dispBlanksAs val="gap"/>
    <c:showDLblsOverMax val="0"/>
  </c:chart>
  <c:txPr>
    <a:bodyPr/>
    <a:lstStyle/>
    <a:p>
      <a:pPr>
        <a:defRPr sz="1400" b="1">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u="sng" dirty="0">
                <a:solidFill>
                  <a:schemeClr val="tx1"/>
                </a:solidFill>
                <a:latin typeface="Arial" panose="020B0604020202020204" pitchFamily="34" charset="0"/>
                <a:cs typeface="Arial" panose="020B0604020202020204" pitchFamily="34" charset="0"/>
              </a:rPr>
              <a:t>Adults, 19-64</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0089574198120394"/>
          <c:y val="0.19464778881811431"/>
          <c:w val="0.58277642102254767"/>
          <c:h val="0.60503132879822252"/>
        </c:manualLayout>
      </c:layout>
      <c:pieChart>
        <c:varyColors val="1"/>
        <c:ser>
          <c:idx val="0"/>
          <c:order val="0"/>
          <c:tx>
            <c:strRef>
              <c:f>Sheet1!$B$1</c:f>
              <c:strCache>
                <c:ptCount val="1"/>
                <c:pt idx="0">
                  <c:v>Adults, 19-64</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3F4-4DC2-99FC-AA2DACB601F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3F4-4DC2-99FC-AA2DACB601F9}"/>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03F4-4DC2-99FC-AA2DACB601F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3F4-4DC2-99FC-AA2DACB601F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3F4-4DC2-99FC-AA2DACB601F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3F4-4DC2-99FC-AA2DACB601F9}"/>
              </c:ext>
            </c:extLst>
          </c:dPt>
          <c:dLbls>
            <c:dLbl>
              <c:idx val="0"/>
              <c:layout>
                <c:manualLayout>
                  <c:x val="0"/>
                  <c:y val="-4.0053529176378361E-2"/>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fld id="{6F6E5B88-356D-46F9-BD8E-B2D4C1DE88DD}" type="VALUE">
                      <a:rPr lang="en-US" sz="1200" b="1" i="0" u="none" strike="noStrike" kern="1200" baseline="0" smtClean="0">
                        <a:solidFill>
                          <a:prstClr val="black">
                            <a:lumMod val="75000"/>
                            <a:lumOff val="25000"/>
                          </a:prstClr>
                        </a:solidFill>
                        <a:latin typeface="Arial" panose="020B0604020202020204" pitchFamily="34" charset="0"/>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t>[VALUE]</a:t>
                    </a:fld>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fld id="{6323ADEC-DC32-424A-8CB8-D59E9483730D}" type="CATEGORYNAME">
                      <a:rPr lang="en-US" smtClean="0"/>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t>[CATEGORY NAME]</a:t>
                    </a:fld>
                    <a:endParaRPr lang="en-US"/>
                  </a:p>
                </c:rich>
              </c:tx>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4680907707994709"/>
                      <c:h val="0.33715458719508223"/>
                    </c:manualLayout>
                  </c15:layout>
                  <c15:dlblFieldTable/>
                  <c15:showDataLabelsRange val="0"/>
                </c:ext>
                <c:ext xmlns:c16="http://schemas.microsoft.com/office/drawing/2014/chart" uri="{C3380CC4-5D6E-409C-BE32-E72D297353CC}">
                  <c16:uniqueId val="{00000001-03F4-4DC2-99FC-AA2DACB601F9}"/>
                </c:ext>
              </c:extLst>
            </c:dLbl>
            <c:dLbl>
              <c:idx val="1"/>
              <c:layout>
                <c:manualLayout>
                  <c:x val="-1.4017786915952219E-3"/>
                  <c:y val="0.12656902604450773"/>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fld id="{B57F0284-1612-4F4B-817C-49387757E576}" type="VALUE">
                      <a:rPr lang="en-US" sz="1200" b="1" i="0" u="none" strike="noStrike" kern="1200" baseline="0" smtClean="0">
                        <a:solidFill>
                          <a:prstClr val="black">
                            <a:lumMod val="75000"/>
                            <a:lumOff val="25000"/>
                          </a:prstClr>
                        </a:solidFill>
                        <a:latin typeface="Arial" panose="020B0604020202020204" pitchFamily="34" charset="0"/>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t>[VALUE]</a:t>
                    </a:fld>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fld id="{0FB03360-D026-412A-87F5-53FEA5CD2DE3}" type="CATEGORYNAME">
                      <a:rPr lang="en-US" smtClean="0"/>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t>[CATEGORY NAME]</a:t>
                    </a:fld>
                    <a:endParaRPr lang="en-US"/>
                  </a:p>
                </c:rich>
              </c:tx>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5982862096544362"/>
                      <c:h val="0.47689333978563092"/>
                    </c:manualLayout>
                  </c15:layout>
                  <c15:dlblFieldTable/>
                  <c15:showDataLabelsRange val="0"/>
                </c:ext>
                <c:ext xmlns:c16="http://schemas.microsoft.com/office/drawing/2014/chart" uri="{C3380CC4-5D6E-409C-BE32-E72D297353CC}">
                  <c16:uniqueId val="{00000003-03F4-4DC2-99FC-AA2DACB601F9}"/>
                </c:ext>
              </c:extLst>
            </c:dLbl>
            <c:dLbl>
              <c:idx val="2"/>
              <c:layout>
                <c:manualLayout>
                  <c:x val="5.6096203078217707E-2"/>
                  <c:y val="-2.5634258672882132E-2"/>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fld id="{3EA8BA30-F066-43F5-AB29-768A6FB8A264}" type="VALUE">
                      <a:rPr lang="en-US" sz="1200" b="1" i="0" u="none" strike="noStrike" kern="1200" baseline="0" smtClean="0">
                        <a:solidFill>
                          <a:prstClr val="black">
                            <a:lumMod val="75000"/>
                            <a:lumOff val="25000"/>
                          </a:prstClr>
                        </a:solidFill>
                        <a:latin typeface="Arial" panose="020B0604020202020204" pitchFamily="34" charset="0"/>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t>[VALUE]</a:t>
                    </a:fld>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fld id="{44DB7755-B9E6-45AC-9752-A1E2E4FE2594}" type="CATEGORYNAME">
                      <a:rPr lang="en-US" smtClean="0"/>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t>[CATEGORY NAME]</a:t>
                    </a:fld>
                    <a:endParaRPr lang="en-US"/>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377468558017751"/>
                      <c:h val="0.18655331749189974"/>
                    </c:manualLayout>
                  </c15:layout>
                  <c15:dlblFieldTable/>
                  <c15:showDataLabelsRange val="0"/>
                </c:ext>
                <c:ext xmlns:c16="http://schemas.microsoft.com/office/drawing/2014/chart" uri="{C3380CC4-5D6E-409C-BE32-E72D297353CC}">
                  <c16:uniqueId val="{00000005-03F4-4DC2-99FC-AA2DACB601F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extLst>
          </c:dLbls>
          <c:cat>
            <c:strRef>
              <c:f>Sheet1!$A$2:$A$4</c:f>
              <c:strCache>
                <c:ptCount val="3"/>
                <c:pt idx="0">
                  <c:v>Potentially Eligible for Medicaid\CHIP (≤138% FPL)</c:v>
                </c:pt>
                <c:pt idx="1">
                  <c:v>Potentially Eligible for Marketplace Financial Assistance (139-400% FPL)</c:v>
                </c:pt>
                <c:pt idx="2">
                  <c:v>401+% FPL</c:v>
                </c:pt>
              </c:strCache>
            </c:strRef>
          </c:cat>
          <c:val>
            <c:numRef>
              <c:f>Sheet1!$B$2:$B$4</c:f>
              <c:numCache>
                <c:formatCode>0.0%</c:formatCode>
                <c:ptCount val="3"/>
                <c:pt idx="0">
                  <c:v>0.371</c:v>
                </c:pt>
                <c:pt idx="1">
                  <c:v>0.47599999999999998</c:v>
                </c:pt>
                <c:pt idx="2">
                  <c:v>0.153</c:v>
                </c:pt>
              </c:numCache>
            </c:numRef>
          </c:val>
          <c:extLst>
            <c:ext xmlns:c16="http://schemas.microsoft.com/office/drawing/2014/chart" uri="{C3380CC4-5D6E-409C-BE32-E72D297353CC}">
              <c16:uniqueId val="{0000000C-03F4-4DC2-99FC-AA2DACB601F9}"/>
            </c:ext>
          </c:extLst>
        </c:ser>
        <c:dLbls>
          <c:showLegendKey val="0"/>
          <c:showVal val="0"/>
          <c:showCatName val="0"/>
          <c:showSerName val="0"/>
          <c:showPercent val="0"/>
          <c:showBubbleSize val="0"/>
          <c:showLeaderLines val="0"/>
        </c:dLbls>
        <c:firstSliceAng val="21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Arial" panose="020B0604020202020204" pitchFamily="34" charset="0"/>
                <a:ea typeface="+mn-ea"/>
                <a:cs typeface="Arial" panose="020B0604020202020204" pitchFamily="34" charset="0"/>
              </a:defRPr>
            </a:pPr>
            <a:r>
              <a:rPr lang="en-US" sz="1800" b="1" u="sng" dirty="0">
                <a:solidFill>
                  <a:schemeClr val="tx1"/>
                </a:solidFill>
                <a:latin typeface="Arial" panose="020B0604020202020204" pitchFamily="34" charset="0"/>
                <a:cs typeface="Arial" panose="020B0604020202020204" pitchFamily="34" charset="0"/>
              </a:rPr>
              <a:t>Children, 0-18</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20484300526428115"/>
          <c:y val="0.18055777724737515"/>
          <c:w val="0.5649040513623107"/>
          <c:h val="0.64112744313912706"/>
        </c:manualLayout>
      </c:layout>
      <c:pieChart>
        <c:varyColors val="1"/>
        <c:ser>
          <c:idx val="0"/>
          <c:order val="0"/>
          <c:tx>
            <c:strRef>
              <c:f>Sheet1!$B$1</c:f>
              <c:strCache>
                <c:ptCount val="1"/>
                <c:pt idx="0">
                  <c:v>Children, 0-18</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618-4409-B4DC-DF8F9908D2F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618-4409-B4DC-DF8F9908D2F2}"/>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F618-4409-B4DC-DF8F9908D2F2}"/>
              </c:ext>
            </c:extLst>
          </c:dPt>
          <c:dLbls>
            <c:dLbl>
              <c:idx val="0"/>
              <c:layout>
                <c:manualLayout>
                  <c:x val="-0.29475320793234178"/>
                  <c:y val="4.1655796496281268E-2"/>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fld id="{8BCF19E5-DBC9-494E-B6F8-F31160F0F0F1}" type="VALUE">
                      <a:rPr lang="en-US" sz="1200" b="1" i="0" u="none" strike="noStrike" kern="1200" baseline="0" smtClean="0">
                        <a:solidFill>
                          <a:prstClr val="black">
                            <a:lumMod val="75000"/>
                            <a:lumOff val="25000"/>
                          </a:prstClr>
                        </a:solidFill>
                        <a:latin typeface="Arial" panose="020B0604020202020204" pitchFamily="34" charset="0"/>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t>[VALUE]</a:t>
                    </a:fld>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fld id="{DD3D4AF5-45DD-4476-9F36-F90BC0906130}" type="CATEGORYNAME">
                      <a:rPr lang="en-US" smtClean="0"/>
                      <a:pPr marL="0" marR="0" lvl="0" indent="0" algn="ctr" defTabSz="914400" rtl="0" eaLnBrk="1" fontAlgn="auto" latinLnBrk="0" hangingPunct="1">
                        <a:lnSpc>
                          <a:spcPct val="100000"/>
                        </a:lnSpc>
                        <a:spcBef>
                          <a:spcPts val="0"/>
                        </a:spcBef>
                        <a:spcAft>
                          <a:spcPts val="0"/>
                        </a:spcAft>
                        <a:buClrTx/>
                        <a:buSzTx/>
                        <a:buFontTx/>
                        <a:buNone/>
                        <a:tabLst/>
                        <a:defRPr sz="1200">
                          <a:solidFill>
                            <a:prstClr val="black">
                              <a:lumMod val="75000"/>
                              <a:lumOff val="25000"/>
                            </a:prstClr>
                          </a:solidFill>
                          <a:latin typeface="Arial" panose="020B0604020202020204" pitchFamily="34" charset="0"/>
                          <a:cs typeface="Arial" panose="020B0604020202020204" pitchFamily="34" charset="0"/>
                        </a:defRPr>
                      </a:pPr>
                      <a:t>[CATEGORY NAME]</a:t>
                    </a:fld>
                    <a:endParaRPr lang="en-US"/>
                  </a:p>
                </c:rich>
              </c:tx>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5004641780888498"/>
                      <c:h val="0.3550344826194175"/>
                    </c:manualLayout>
                  </c15:layout>
                  <c15:dlblFieldTable/>
                  <c15:showDataLabelsRange val="0"/>
                </c:ext>
                <c:ext xmlns:c16="http://schemas.microsoft.com/office/drawing/2014/chart" uri="{C3380CC4-5D6E-409C-BE32-E72D297353CC}">
                  <c16:uniqueId val="{00000001-F618-4409-B4DC-DF8F9908D2F2}"/>
                </c:ext>
              </c:extLst>
            </c:dLbl>
            <c:dLbl>
              <c:idx val="1"/>
              <c:layout>
                <c:manualLayout>
                  <c:x val="0"/>
                  <c:y val="0.1105477405268042"/>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fld id="{AE9B09BA-D042-48BF-B65C-72C5D46D3F68}" type="VALUE">
                      <a:rPr lang="en-US" sz="1200" b="1" i="0" u="none" strike="noStrike" kern="1200" baseline="0" smtClean="0">
                        <a:solidFill>
                          <a:prstClr val="black">
                            <a:lumMod val="75000"/>
                            <a:lumOff val="25000"/>
                          </a:prstClr>
                        </a:solidFill>
                        <a:latin typeface="Arial" panose="020B0604020202020204" pitchFamily="34" charset="0"/>
                        <a:cs typeface="Arial" panose="020B0604020202020204" pitchFamily="34" charset="0"/>
                      </a:rPr>
                      <a:pPr>
                        <a:defRPr sz="1200">
                          <a:latin typeface="Arial" panose="020B0604020202020204" pitchFamily="34" charset="0"/>
                          <a:cs typeface="Arial" panose="020B0604020202020204" pitchFamily="34" charset="0"/>
                        </a:defRPr>
                      </a:pPr>
                      <a:t>[VALUE]</a:t>
                    </a:fld>
                    <a:endParaRPr lang="en-US" sz="1200" dirty="0"/>
                  </a:p>
                  <a:p>
                    <a:pPr>
                      <a:defRPr sz="1200">
                        <a:latin typeface="Arial" panose="020B0604020202020204" pitchFamily="34" charset="0"/>
                        <a:cs typeface="Arial" panose="020B0604020202020204" pitchFamily="34" charset="0"/>
                      </a:defRPr>
                    </a:pPr>
                    <a:fld id="{24D3434D-2EEC-4CC2-B574-8B8D45E07FE5}" type="CATEGORYNAME">
                      <a:rPr lang="en-US" smtClean="0"/>
                      <a:pPr>
                        <a:defRPr sz="1200">
                          <a:latin typeface="Arial" panose="020B0604020202020204" pitchFamily="34" charset="0"/>
                          <a:cs typeface="Arial" panose="020B0604020202020204" pitchFamily="34" charset="0"/>
                        </a:defRPr>
                      </a:pPr>
                      <a:t>[CATEGORY NAME]</a:t>
                    </a:fld>
                    <a:endParaRPr lang="en-US" baseline="0" dirty="0"/>
                  </a:p>
                  <a:p>
                    <a:pPr>
                      <a:defRPr sz="1200">
                        <a:latin typeface="Arial" panose="020B0604020202020204" pitchFamily="34" charset="0"/>
                        <a:cs typeface="Arial" panose="020B0604020202020204" pitchFamily="34" charset="0"/>
                      </a:defRPr>
                    </a:pPr>
                    <a:r>
                      <a:rPr lang="en-US" b="1" baseline="0" dirty="0"/>
                      <a:t> </a:t>
                    </a:r>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5155195878292991"/>
                      <c:h val="0.41415349168375198"/>
                    </c:manualLayout>
                  </c15:layout>
                  <c15:dlblFieldTable/>
                  <c15:showDataLabelsRange val="0"/>
                </c:ext>
                <c:ext xmlns:c16="http://schemas.microsoft.com/office/drawing/2014/chart" uri="{C3380CC4-5D6E-409C-BE32-E72D297353CC}">
                  <c16:uniqueId val="{00000003-F618-4409-B4DC-DF8F9908D2F2}"/>
                </c:ext>
              </c:extLst>
            </c:dLbl>
            <c:dLbl>
              <c:idx val="2"/>
              <c:layout>
                <c:manualLayout>
                  <c:x val="4.3209876543209874E-2"/>
                  <c:y val="-1.602128551770365E-2"/>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fld id="{F587D2AB-FEC5-4E1E-9C7D-51C7525977CD}" type="VALUE">
                      <a:rPr lang="en-US" sz="1200" b="1" i="0" u="none" strike="noStrike" kern="1200" baseline="0" smtClean="0">
                        <a:solidFill>
                          <a:prstClr val="black">
                            <a:lumMod val="75000"/>
                            <a:lumOff val="25000"/>
                          </a:prstClr>
                        </a:solidFill>
                        <a:latin typeface="Arial" panose="020B0604020202020204" pitchFamily="34" charset="0"/>
                        <a:cs typeface="Arial" panose="020B0604020202020204" pitchFamily="34" charset="0"/>
                      </a:rPr>
                      <a:pPr>
                        <a:defRPr sz="1200">
                          <a:latin typeface="Arial" panose="020B0604020202020204" pitchFamily="34" charset="0"/>
                          <a:cs typeface="Arial" panose="020B0604020202020204" pitchFamily="34" charset="0"/>
                        </a:defRPr>
                      </a:pPr>
                      <a:t>[VALUE]</a:t>
                    </a:fld>
                    <a:endParaRPr lang="en-US" sz="1200" dirty="0"/>
                  </a:p>
                  <a:p>
                    <a:pPr>
                      <a:defRPr sz="1200">
                        <a:latin typeface="Arial" panose="020B0604020202020204" pitchFamily="34" charset="0"/>
                        <a:cs typeface="Arial" panose="020B0604020202020204" pitchFamily="34" charset="0"/>
                      </a:defRPr>
                    </a:pPr>
                    <a:fld id="{555EA3D5-F1EB-40A9-B765-25439EF7F992}" type="CATEGORYNAME">
                      <a:rPr lang="en-US" smtClean="0"/>
                      <a:pPr>
                        <a:defRPr sz="1200">
                          <a:latin typeface="Arial" panose="020B0604020202020204" pitchFamily="34" charset="0"/>
                          <a:cs typeface="Arial" panose="020B0604020202020204" pitchFamily="34" charset="0"/>
                        </a:defRPr>
                      </a:pPr>
                      <a:t>[CATEGORY NAME]</a:t>
                    </a:fld>
                    <a:endParaRPr lang="en-US"/>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8476070640961798"/>
                      <c:h val="0.11471330756114753"/>
                    </c:manualLayout>
                  </c15:layout>
                  <c15:dlblFieldTable/>
                  <c15:showDataLabelsRange val="0"/>
                </c:ext>
                <c:ext xmlns:c16="http://schemas.microsoft.com/office/drawing/2014/chart" uri="{C3380CC4-5D6E-409C-BE32-E72D297353CC}">
                  <c16:uniqueId val="{00000005-F618-4409-B4DC-DF8F9908D2F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Sheet1!$A$2:$A$4</c:f>
              <c:strCache>
                <c:ptCount val="3"/>
                <c:pt idx="0">
                  <c:v>Potentially Eligible for Medicaid/ CHIP (≤205%FPL)</c:v>
                </c:pt>
                <c:pt idx="1">
                  <c:v>Potentially Eligible for Marketplace Financial Assistance      (206-400% FPL)</c:v>
                </c:pt>
                <c:pt idx="2">
                  <c:v>401+% FPL</c:v>
                </c:pt>
              </c:strCache>
            </c:strRef>
          </c:cat>
          <c:val>
            <c:numRef>
              <c:f>Sheet1!$B$2:$B$4</c:f>
              <c:numCache>
                <c:formatCode>0.0%</c:formatCode>
                <c:ptCount val="3"/>
                <c:pt idx="0">
                  <c:v>0.497</c:v>
                </c:pt>
                <c:pt idx="1">
                  <c:v>0.3</c:v>
                </c:pt>
                <c:pt idx="2">
                  <c:v>0.20300000000000001</c:v>
                </c:pt>
              </c:numCache>
            </c:numRef>
          </c:val>
          <c:extLst>
            <c:ext xmlns:c16="http://schemas.microsoft.com/office/drawing/2014/chart" uri="{C3380CC4-5D6E-409C-BE32-E72D297353CC}">
              <c16:uniqueId val="{00000006-F618-4409-B4DC-DF8F9908D2F2}"/>
            </c:ext>
          </c:extLst>
        </c:ser>
        <c:dLbls>
          <c:showLegendKey val="0"/>
          <c:showVal val="0"/>
          <c:showCatName val="0"/>
          <c:showSerName val="0"/>
          <c:showPercent val="0"/>
          <c:showBubbleSize val="0"/>
          <c:showLeaderLines val="0"/>
        </c:dLbls>
        <c:firstSliceAng val="22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289953339165941E-2"/>
          <c:y val="4.1206700098962365E-2"/>
          <c:w val="0.90473473801885873"/>
          <c:h val="0.81695431447406885"/>
        </c:manualLayout>
      </c:layout>
      <c:barChart>
        <c:barDir val="col"/>
        <c:grouping val="clustered"/>
        <c:varyColors val="0"/>
        <c:ser>
          <c:idx val="0"/>
          <c:order val="0"/>
          <c:tx>
            <c:strRef>
              <c:f>Sheet1!$B$1</c:f>
              <c:strCache>
                <c:ptCount val="1"/>
                <c:pt idx="0">
                  <c:v>2013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19-24 years</c:v>
                </c:pt>
                <c:pt idx="1">
                  <c:v>25-34 years</c:v>
                </c:pt>
                <c:pt idx="2">
                  <c:v>35-54 years</c:v>
                </c:pt>
                <c:pt idx="3">
                  <c:v>55-64 years</c:v>
                </c:pt>
              </c:strCache>
            </c:strRef>
          </c:cat>
          <c:val>
            <c:numRef>
              <c:f>Sheet1!$B$2:$B$5</c:f>
              <c:numCache>
                <c:formatCode>0.0%</c:formatCode>
                <c:ptCount val="4"/>
                <c:pt idx="0">
                  <c:v>0.2152054139121172</c:v>
                </c:pt>
                <c:pt idx="1">
                  <c:v>0.2319113559133324</c:v>
                </c:pt>
                <c:pt idx="2">
                  <c:v>0.1656668614698325</c:v>
                </c:pt>
                <c:pt idx="3">
                  <c:v>0.12144106165208159</c:v>
                </c:pt>
              </c:numCache>
            </c:numRef>
          </c:val>
          <c:extLst>
            <c:ext xmlns:c16="http://schemas.microsoft.com/office/drawing/2014/chart" uri="{C3380CC4-5D6E-409C-BE32-E72D297353CC}">
              <c16:uniqueId val="{00000000-9AB2-4AAD-AD11-F9435D6176AC}"/>
            </c:ext>
          </c:extLst>
        </c:ser>
        <c:ser>
          <c:idx val="1"/>
          <c:order val="1"/>
          <c:tx>
            <c:strRef>
              <c:f>Sheet1!$C$1</c:f>
              <c:strCache>
                <c:ptCount val="1"/>
                <c:pt idx="0">
                  <c:v>2023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19-24 years</c:v>
                </c:pt>
                <c:pt idx="1">
                  <c:v>25-34 years</c:v>
                </c:pt>
                <c:pt idx="2">
                  <c:v>35-54 years</c:v>
                </c:pt>
                <c:pt idx="3">
                  <c:v>55-64 years</c:v>
                </c:pt>
              </c:strCache>
            </c:strRef>
          </c:cat>
          <c:val>
            <c:numRef>
              <c:f>Sheet1!$C$2:$C$5</c:f>
              <c:numCache>
                <c:formatCode>0.0%</c:formatCode>
                <c:ptCount val="4"/>
                <c:pt idx="0">
                  <c:v>0.10199999999999999</c:v>
                </c:pt>
                <c:pt idx="1">
                  <c:v>0.115</c:v>
                </c:pt>
                <c:pt idx="2">
                  <c:v>8.5999999999999993E-2</c:v>
                </c:pt>
                <c:pt idx="3">
                  <c:v>5.2999999999999999E-2</c:v>
                </c:pt>
              </c:numCache>
            </c:numRef>
          </c:val>
          <c:extLst>
            <c:ext xmlns:c16="http://schemas.microsoft.com/office/drawing/2014/chart" uri="{C3380CC4-5D6E-409C-BE32-E72D297353CC}">
              <c16:uniqueId val="{00000001-9AB2-4AAD-AD11-F9435D6176AC}"/>
            </c:ext>
          </c:extLst>
        </c:ser>
        <c:dLbls>
          <c:showLegendKey val="0"/>
          <c:showVal val="0"/>
          <c:showCatName val="0"/>
          <c:showSerName val="0"/>
          <c:showPercent val="0"/>
          <c:showBubbleSize val="0"/>
        </c:dLbls>
        <c:gapWidth val="219"/>
        <c:overlap val="-27"/>
        <c:axId val="1991938736"/>
        <c:axId val="535103008"/>
      </c:barChart>
      <c:catAx>
        <c:axId val="1991938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5103008"/>
        <c:crosses val="autoZero"/>
        <c:auto val="1"/>
        <c:lblAlgn val="ctr"/>
        <c:lblOffset val="100"/>
        <c:noMultiLvlLbl val="0"/>
      </c:catAx>
      <c:valAx>
        <c:axId val="535103008"/>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991938736"/>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1271224449491"/>
          <c:y val="5.9546998031495997E-2"/>
          <c:w val="0.85511343082114721"/>
          <c:h val="0.8108486712598425"/>
        </c:manualLayout>
      </c:layout>
      <c:barChart>
        <c:barDir val="col"/>
        <c:grouping val="clustered"/>
        <c:varyColors val="0"/>
        <c:ser>
          <c:idx val="2"/>
          <c:order val="0"/>
          <c:tx>
            <c:strRef>
              <c:f>Sheet1!$B$1</c:f>
              <c:strCache>
                <c:ptCount val="1"/>
                <c:pt idx="0">
                  <c:v>Virginia</c:v>
                </c:pt>
              </c:strCache>
            </c:strRef>
          </c:tx>
          <c:spPr>
            <a:ln>
              <a:solidFill>
                <a:srgbClr val="000080"/>
              </a:solidFill>
            </a:ln>
            <a:effectLst/>
          </c:spPr>
          <c:invertIfNegative val="0"/>
          <c:dLbls>
            <c:dLbl>
              <c:idx val="4"/>
              <c:tx>
                <c:rich>
                  <a:bodyPr/>
                  <a:lstStyle/>
                  <a:p>
                    <a:fld id="{EFD31F68-0AE3-4C92-AA70-E91580281238}"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AC1B-4272-A0DD-744CC7C1F421}"/>
                </c:ext>
              </c:extLst>
            </c:dLbl>
            <c:dLbl>
              <c:idx val="5"/>
              <c:tx>
                <c:rich>
                  <a:bodyPr/>
                  <a:lstStyle/>
                  <a:p>
                    <a:fld id="{7F36AC8A-866D-4AB8-AB88-AAFF59183813}"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AC1B-4272-A0DD-744CC7C1F421}"/>
                </c:ext>
              </c:extLst>
            </c:dLbl>
            <c:dLbl>
              <c:idx val="6"/>
              <c:layout>
                <c:manualLayout>
                  <c:x val="-5.0331428571428569E-2"/>
                  <c:y val="-6.1171751968503996E-2"/>
                </c:manualLayout>
              </c:layout>
              <c:tx>
                <c:rich>
                  <a:bodyPr/>
                  <a:lstStyle/>
                  <a:p>
                    <a:fld id="{D34A7EF7-890A-46D2-A5A6-0535F90B800D}"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921-45EA-90E5-B5036FDCC0A2}"/>
                </c:ext>
              </c:extLst>
            </c:dLbl>
            <c:dLbl>
              <c:idx val="7"/>
              <c:layout>
                <c:manualLayout>
                  <c:x val="-4.7283809523809527E-2"/>
                  <c:y val="-6.1171751968503996E-2"/>
                </c:manualLayout>
              </c:layout>
              <c:tx>
                <c:rich>
                  <a:bodyPr/>
                  <a:lstStyle/>
                  <a:p>
                    <a:fld id="{A5E643C8-9334-4B21-8786-69DB7DC4B0D0}"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AE8-41A0-9191-AFC418316F67}"/>
                </c:ext>
              </c:extLst>
            </c:dLbl>
            <c:dLbl>
              <c:idx val="8"/>
              <c:tx>
                <c:rich>
                  <a:bodyPr/>
                  <a:lstStyle/>
                  <a:p>
                    <a:fld id="{1F6D06EB-29E5-45B9-A4D0-A998346E30EF}"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C1B-4272-A0DD-744CC7C1F421}"/>
                </c:ext>
              </c:extLst>
            </c:dLbl>
            <c:dLbl>
              <c:idx val="9"/>
              <c:tx>
                <c:rich>
                  <a:bodyPr/>
                  <a:lstStyle/>
                  <a:p>
                    <a:fld id="{A6DF5EB8-1A33-40D5-A5A1-9A3DFC377C84}"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AC1B-4272-A0DD-744CC7C1F421}"/>
                </c:ext>
              </c:extLst>
            </c:dLbl>
            <c:spPr>
              <a:noFill/>
              <a:ln>
                <a:noFill/>
              </a:ln>
              <a:effectLst/>
            </c:spPr>
            <c:txPr>
              <a:bodyPr wrap="square" lIns="38100" tIns="19050" rIns="38100" bIns="19050" anchor="ctr">
                <a:spAutoFit/>
              </a:bodyPr>
              <a:lstStyle/>
              <a:p>
                <a:pPr>
                  <a:defRPr sz="1200">
                    <a:ln>
                      <a:noFill/>
                    </a:ln>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2013</c:v>
                </c:pt>
                <c:pt idx="1">
                  <c:v>2019</c:v>
                </c:pt>
                <c:pt idx="2">
                  <c:v>2021</c:v>
                </c:pt>
                <c:pt idx="3">
                  <c:v>2022</c:v>
                </c:pt>
                <c:pt idx="4">
                  <c:v>2023</c:v>
                </c:pt>
              </c:numCache>
            </c:numRef>
          </c:cat>
          <c:val>
            <c:numRef>
              <c:f>Sheet1!$B$2:$B$6</c:f>
              <c:numCache>
                <c:formatCode>0.0%</c:formatCode>
                <c:ptCount val="5"/>
                <c:pt idx="0">
                  <c:v>0.14299999999999999</c:v>
                </c:pt>
                <c:pt idx="1">
                  <c:v>9.4E-2</c:v>
                </c:pt>
                <c:pt idx="2">
                  <c:v>0.08</c:v>
                </c:pt>
                <c:pt idx="3">
                  <c:v>7.6999999999999999E-2</c:v>
                </c:pt>
                <c:pt idx="4">
                  <c:v>7.5999999999999998E-2</c:v>
                </c:pt>
              </c:numCache>
            </c:numRef>
          </c:val>
          <c:extLst>
            <c:ext xmlns:c16="http://schemas.microsoft.com/office/drawing/2014/chart" uri="{C3380CC4-5D6E-409C-BE32-E72D297353CC}">
              <c16:uniqueId val="{00000002-5921-45EA-90E5-B5036FDCC0A2}"/>
            </c:ext>
          </c:extLst>
        </c:ser>
        <c:ser>
          <c:idx val="0"/>
          <c:order val="1"/>
          <c:tx>
            <c:strRef>
              <c:f>Sheet1!$C$1</c:f>
              <c:strCache>
                <c:ptCount val="1"/>
                <c:pt idx="0">
                  <c:v>United States</c:v>
                </c:pt>
              </c:strCache>
            </c:strRef>
          </c:tx>
          <c:spPr>
            <a:solidFill>
              <a:schemeClr val="accent1"/>
            </a:solidFill>
          </c:spPr>
          <c:invertIfNegative val="0"/>
          <c:dLbls>
            <c:dLbl>
              <c:idx val="1"/>
              <c:tx>
                <c:rich>
                  <a:bodyPr/>
                  <a:lstStyle/>
                  <a:p>
                    <a:fld id="{45654122-A555-44BD-ACE3-23E9B194F04B}"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AC1B-4272-A0DD-744CC7C1F421}"/>
                </c:ext>
              </c:extLst>
            </c:dLbl>
            <c:dLbl>
              <c:idx val="2"/>
              <c:tx>
                <c:rich>
                  <a:bodyPr/>
                  <a:lstStyle/>
                  <a:p>
                    <a:fld id="{D69790D6-539E-4698-985D-608DE87847CA}"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C1B-4272-A0DD-744CC7C1F421}"/>
                </c:ext>
              </c:extLst>
            </c:dLbl>
            <c:dLbl>
              <c:idx val="3"/>
              <c:tx>
                <c:rich>
                  <a:bodyPr/>
                  <a:lstStyle/>
                  <a:p>
                    <a:fld id="{5344CEF7-2D82-4132-8D2D-B945C81C8DB6}"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AC1B-4272-A0DD-744CC7C1F421}"/>
                </c:ext>
              </c:extLst>
            </c:dLbl>
            <c:dLbl>
              <c:idx val="4"/>
              <c:layout>
                <c:manualLayout>
                  <c:x val="-1.1050618672665916E-4"/>
                  <c:y val="6.427514172843941E-3"/>
                </c:manualLayout>
              </c:layout>
              <c:tx>
                <c:rich>
                  <a:bodyPr/>
                  <a:lstStyle/>
                  <a:p>
                    <a:fld id="{CC4FB295-7A7D-4B9E-BC1B-94F94B58F106}"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C1B-4272-A0DD-744CC7C1F421}"/>
                </c:ext>
              </c:extLst>
            </c:dLbl>
            <c:dLbl>
              <c:idx val="5"/>
              <c:layout>
                <c:manualLayout>
                  <c:x val="-5.192002999625047E-2"/>
                  <c:y val="-9.2457319255524376E-2"/>
                </c:manualLayout>
              </c:layout>
              <c:tx>
                <c:rich>
                  <a:bodyPr/>
                  <a:lstStyle/>
                  <a:p>
                    <a:fld id="{93932B25-0359-4077-BBD1-DE15BC20D67B}"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AC1B-4272-A0DD-744CC7C1F421}"/>
                </c:ext>
              </c:extLst>
            </c:dLbl>
            <c:dLbl>
              <c:idx val="6"/>
              <c:layout>
                <c:manualLayout>
                  <c:x val="-4.1958155230596289E-2"/>
                  <c:y val="5.1796998031496004E-2"/>
                </c:manualLayout>
              </c:layout>
              <c:tx>
                <c:rich>
                  <a:bodyPr/>
                  <a:lstStyle/>
                  <a:p>
                    <a:fld id="{57B72D61-73D5-47A9-AA4E-EEC9878262BB}"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921-45EA-90E5-B5036FDCC0A2}"/>
                </c:ext>
              </c:extLst>
            </c:dLbl>
            <c:dLbl>
              <c:idx val="7"/>
              <c:layout>
                <c:manualLayout>
                  <c:x val="-4.5760000000000113E-2"/>
                  <c:y val="6.4296998031496008E-2"/>
                </c:manualLayout>
              </c:layout>
              <c:tx>
                <c:rich>
                  <a:bodyPr/>
                  <a:lstStyle/>
                  <a:p>
                    <a:fld id="{B3BAC51D-7A88-455D-A71C-C61E582308B8}"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0AE8-41A0-9191-AFC418316F67}"/>
                </c:ext>
              </c:extLst>
            </c:dLbl>
            <c:dLbl>
              <c:idx val="8"/>
              <c:tx>
                <c:rich>
                  <a:bodyPr/>
                  <a:lstStyle/>
                  <a:p>
                    <a:fld id="{8F1D22D1-2F46-4114-94BB-9CF2F3B27FB2}"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C1B-4272-A0DD-744CC7C1F421}"/>
                </c:ext>
              </c:extLst>
            </c:dLbl>
            <c:dLbl>
              <c:idx val="9"/>
              <c:tx>
                <c:rich>
                  <a:bodyPr/>
                  <a:lstStyle/>
                  <a:p>
                    <a:fld id="{64FF20F3-9C1F-4CD5-8B32-916F42810C9D}"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AC1B-4272-A0DD-744CC7C1F421}"/>
                </c:ext>
              </c:extLst>
            </c:dLbl>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2013</c:v>
                </c:pt>
                <c:pt idx="1">
                  <c:v>2019</c:v>
                </c:pt>
                <c:pt idx="2">
                  <c:v>2021</c:v>
                </c:pt>
                <c:pt idx="3">
                  <c:v>2022</c:v>
                </c:pt>
                <c:pt idx="4">
                  <c:v>2023</c:v>
                </c:pt>
              </c:numCache>
            </c:numRef>
          </c:cat>
          <c:val>
            <c:numRef>
              <c:f>Sheet1!$C$2:$C$6</c:f>
              <c:numCache>
                <c:formatCode>0.0%</c:formatCode>
                <c:ptCount val="5"/>
                <c:pt idx="0">
                  <c:v>0.16900000000000001</c:v>
                </c:pt>
                <c:pt idx="1">
                  <c:v>0.108</c:v>
                </c:pt>
                <c:pt idx="2">
                  <c:v>0.10199999999999999</c:v>
                </c:pt>
                <c:pt idx="3">
                  <c:v>9.5000000000000001E-2</c:v>
                </c:pt>
                <c:pt idx="4">
                  <c:v>9.4E-2</c:v>
                </c:pt>
              </c:numCache>
            </c:numRef>
          </c:val>
          <c:extLst>
            <c:ext xmlns:c16="http://schemas.microsoft.com/office/drawing/2014/chart" uri="{C3380CC4-5D6E-409C-BE32-E72D297353CC}">
              <c16:uniqueId val="{00000004-5921-45EA-90E5-B5036FDCC0A2}"/>
            </c:ext>
          </c:extLst>
        </c:ser>
        <c:dLbls>
          <c:showLegendKey val="0"/>
          <c:showVal val="1"/>
          <c:showCatName val="0"/>
          <c:showSerName val="0"/>
          <c:showPercent val="0"/>
          <c:showBubbleSize val="0"/>
        </c:dLbls>
        <c:gapWidth val="150"/>
        <c:axId val="758646352"/>
        <c:axId val="516881936"/>
      </c:barChart>
      <c:catAx>
        <c:axId val="758646352"/>
        <c:scaling>
          <c:orientation val="minMax"/>
        </c:scaling>
        <c:delete val="0"/>
        <c:axPos val="b"/>
        <c:numFmt formatCode="General" sourceLinked="1"/>
        <c:majorTickMark val="out"/>
        <c:minorTickMark val="none"/>
        <c:tickLblPos val="nextTo"/>
        <c:spPr>
          <a:ln w="3172">
            <a:solidFill>
              <a:srgbClr val="808080"/>
            </a:solidFill>
            <a:prstDash val="solid"/>
          </a:ln>
        </c:spPr>
        <c:crossAx val="516881936"/>
        <c:crosses val="autoZero"/>
        <c:auto val="1"/>
        <c:lblAlgn val="ctr"/>
        <c:lblOffset val="100"/>
        <c:noMultiLvlLbl val="0"/>
      </c:catAx>
      <c:valAx>
        <c:axId val="516881936"/>
        <c:scaling>
          <c:orientation val="minMax"/>
          <c:max val="0.2"/>
          <c:min val="0"/>
        </c:scaling>
        <c:delete val="0"/>
        <c:axPos val="l"/>
        <c:numFmt formatCode="0%" sourceLinked="0"/>
        <c:majorTickMark val="out"/>
        <c:minorTickMark val="none"/>
        <c:tickLblPos val="nextTo"/>
        <c:spPr>
          <a:ln w="3172">
            <a:solidFill>
              <a:srgbClr val="808080"/>
            </a:solidFill>
            <a:prstDash val="solid"/>
          </a:ln>
        </c:spPr>
        <c:crossAx val="758646352"/>
        <c:crosses val="autoZero"/>
        <c:crossBetween val="between"/>
        <c:majorUnit val="5.000000000000001E-2"/>
      </c:valAx>
      <c:spPr>
        <a:noFill/>
        <a:ln w="25373">
          <a:noFill/>
        </a:ln>
      </c:spPr>
    </c:plotArea>
    <c:legend>
      <c:legendPos val="l"/>
      <c:layout>
        <c:manualLayout>
          <c:xMode val="edge"/>
          <c:yMode val="edge"/>
          <c:x val="0.34807577052868394"/>
          <c:y val="1.8086321528318305E-2"/>
          <c:w val="0.35370858642669667"/>
          <c:h val="0.14162695917198356"/>
        </c:manualLayout>
      </c:layout>
      <c:overlay val="0"/>
    </c:legend>
    <c:plotVisOnly val="1"/>
    <c:dispBlanksAs val="zero"/>
    <c:showDLblsOverMax val="0"/>
  </c:chart>
  <c:spPr>
    <a:noFill/>
    <a:ln>
      <a:noFill/>
    </a:ln>
  </c:spPr>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0060454443194601"/>
          <c:y val="0.13901422586939854"/>
          <c:w val="0.87339914510686156"/>
          <c:h val="0.70476495250323035"/>
        </c:manualLayout>
      </c:layout>
      <c:barChart>
        <c:barDir val="col"/>
        <c:grouping val="clustered"/>
        <c:varyColors val="0"/>
        <c:ser>
          <c:idx val="0"/>
          <c:order val="0"/>
          <c:tx>
            <c:strRef>
              <c:f>Sheet1!$B$1</c:f>
              <c:strCache>
                <c:ptCount val="1"/>
                <c:pt idx="0">
                  <c:v>2013</c:v>
                </c:pt>
              </c:strCache>
            </c:strRef>
          </c:tx>
          <c:spPr>
            <a:solidFill>
              <a:srgbClr val="1696D2"/>
            </a:solidFill>
            <a:ln w="6350">
              <a:solidFill>
                <a:srgbClr val="1696D2"/>
              </a:solidFill>
              <a:prstDash val="solid"/>
            </a:ln>
            <a:effectLst/>
          </c:spPr>
          <c:invertIfNegative val="0"/>
          <c:dLbls>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Total Nonelderly</c:v>
                </c:pt>
                <c:pt idx="1">
                  <c:v>Children (0-18)</c:v>
                </c:pt>
                <c:pt idx="2">
                  <c:v>Young Adults (19-25)</c:v>
                </c:pt>
                <c:pt idx="3">
                  <c:v>All Adults (19-64)</c:v>
                </c:pt>
              </c:strCache>
            </c:strRef>
          </c:cat>
          <c:val>
            <c:numRef>
              <c:f>Sheet1!$B$2:$B$5</c:f>
              <c:numCache>
                <c:formatCode>0.0%</c:formatCode>
                <c:ptCount val="4"/>
                <c:pt idx="0">
                  <c:v>0.14299999999999999</c:v>
                </c:pt>
                <c:pt idx="1">
                  <c:v>5.5E-2</c:v>
                </c:pt>
                <c:pt idx="2">
                  <c:v>0.22</c:v>
                </c:pt>
                <c:pt idx="3">
                  <c:v>0.17799999999999999</c:v>
                </c:pt>
              </c:numCache>
            </c:numRef>
          </c:val>
          <c:extLst>
            <c:ext xmlns:c16="http://schemas.microsoft.com/office/drawing/2014/chart" uri="{C3380CC4-5D6E-409C-BE32-E72D297353CC}">
              <c16:uniqueId val="{00000002-2977-43D9-87F2-B53DAFB7279F}"/>
            </c:ext>
          </c:extLst>
        </c:ser>
        <c:ser>
          <c:idx val="1"/>
          <c:order val="1"/>
          <c:tx>
            <c:strRef>
              <c:f>Sheet1!$C$1</c:f>
              <c:strCache>
                <c:ptCount val="1"/>
                <c:pt idx="0">
                  <c:v>2019</c:v>
                </c:pt>
              </c:strCache>
            </c:strRef>
          </c:tx>
          <c:spPr>
            <a:solidFill>
              <a:srgbClr val="A3E448"/>
            </a:solidFill>
            <a:ln w="6350">
              <a:solidFill>
                <a:srgbClr val="A3E448"/>
              </a:solidFill>
              <a:prstDash val="solid"/>
            </a:ln>
            <a:effectLst/>
          </c:spPr>
          <c:invertIfNegative val="0"/>
          <c:dLbls>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Total Nonelderly</c:v>
                </c:pt>
                <c:pt idx="1">
                  <c:v>Children (0-18)</c:v>
                </c:pt>
                <c:pt idx="2">
                  <c:v>Young Adults (19-25)</c:v>
                </c:pt>
                <c:pt idx="3">
                  <c:v>All Adults (19-64)</c:v>
                </c:pt>
              </c:strCache>
            </c:strRef>
          </c:cat>
          <c:val>
            <c:numRef>
              <c:f>Sheet1!$C$2:$C$5</c:f>
              <c:numCache>
                <c:formatCode>0.0%</c:formatCode>
                <c:ptCount val="4"/>
                <c:pt idx="0">
                  <c:v>9.4E-2</c:v>
                </c:pt>
                <c:pt idx="1">
                  <c:v>4.9000000000000002E-2</c:v>
                </c:pt>
                <c:pt idx="2">
                  <c:v>0.112</c:v>
                </c:pt>
                <c:pt idx="3">
                  <c:v>0.111</c:v>
                </c:pt>
              </c:numCache>
            </c:numRef>
          </c:val>
          <c:extLst>
            <c:ext xmlns:c16="http://schemas.microsoft.com/office/drawing/2014/chart" uri="{C3380CC4-5D6E-409C-BE32-E72D297353CC}">
              <c16:uniqueId val="{00000005-2977-43D9-87F2-B53DAFB7279F}"/>
            </c:ext>
          </c:extLst>
        </c:ser>
        <c:ser>
          <c:idx val="2"/>
          <c:order val="2"/>
          <c:tx>
            <c:strRef>
              <c:f>Sheet1!$D$1</c:f>
              <c:strCache>
                <c:ptCount val="1"/>
                <c:pt idx="0">
                  <c:v>2022</c:v>
                </c:pt>
              </c:strCache>
            </c:strRef>
          </c:tx>
          <c:spPr>
            <a:solidFill>
              <a:schemeClr val="tx1">
                <a:lumMod val="95000"/>
                <a:lumOff val="5000"/>
              </a:schemeClr>
            </a:solidFill>
            <a:ln w="6350">
              <a:solidFill>
                <a:schemeClr val="tx1">
                  <a:lumMod val="95000"/>
                  <a:lumOff val="5000"/>
                </a:schemeClr>
              </a:solidFill>
              <a:prstDash val="solid"/>
            </a:ln>
            <a:effectLst/>
          </c:spPr>
          <c:invertIfNegative val="0"/>
          <c:dLbls>
            <c:dLbl>
              <c:idx val="2"/>
              <c:layout>
                <c:manualLayout>
                  <c:x val="-1.1174474086124977E-16"/>
                  <c:y val="-4.11371625908176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DD2-493A-9092-ACE90ED45F62}"/>
                </c:ext>
              </c:extLst>
            </c:dLbl>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Total Nonelderly</c:v>
                </c:pt>
                <c:pt idx="1">
                  <c:v>Children (0-18)</c:v>
                </c:pt>
                <c:pt idx="2">
                  <c:v>Young Adults (19-25)</c:v>
                </c:pt>
                <c:pt idx="3">
                  <c:v>All Adults (19-64)</c:v>
                </c:pt>
              </c:strCache>
            </c:strRef>
          </c:cat>
          <c:val>
            <c:numRef>
              <c:f>Sheet1!$D$2:$D$5</c:f>
              <c:numCache>
                <c:formatCode>0.0%</c:formatCode>
                <c:ptCount val="4"/>
                <c:pt idx="0">
                  <c:v>7.6999999999999999E-2</c:v>
                </c:pt>
                <c:pt idx="1">
                  <c:v>4.4999999999999998E-2</c:v>
                </c:pt>
                <c:pt idx="2">
                  <c:v>0.11</c:v>
                </c:pt>
                <c:pt idx="3">
                  <c:v>0.09</c:v>
                </c:pt>
              </c:numCache>
            </c:numRef>
          </c:val>
          <c:extLst>
            <c:ext xmlns:c16="http://schemas.microsoft.com/office/drawing/2014/chart" uri="{C3380CC4-5D6E-409C-BE32-E72D297353CC}">
              <c16:uniqueId val="{00000008-2977-43D9-87F2-B53DAFB7279F}"/>
            </c:ext>
          </c:extLst>
        </c:ser>
        <c:ser>
          <c:idx val="3"/>
          <c:order val="3"/>
          <c:tx>
            <c:strRef>
              <c:f>Sheet1!$E$1</c:f>
              <c:strCache>
                <c:ptCount val="1"/>
                <c:pt idx="0">
                  <c:v>2023</c:v>
                </c:pt>
              </c:strCache>
            </c:strRef>
          </c:tx>
          <c:invertIfNegative val="0"/>
          <c:dLbls>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Total Nonelderly</c:v>
                </c:pt>
                <c:pt idx="1">
                  <c:v>Children (0-18)</c:v>
                </c:pt>
                <c:pt idx="2">
                  <c:v>Young Adults (19-25)</c:v>
                </c:pt>
                <c:pt idx="3">
                  <c:v>All Adults (19-64)</c:v>
                </c:pt>
              </c:strCache>
            </c:strRef>
          </c:cat>
          <c:val>
            <c:numRef>
              <c:f>Sheet1!$E$2:$E$5</c:f>
              <c:numCache>
                <c:formatCode>0.0%</c:formatCode>
                <c:ptCount val="4"/>
                <c:pt idx="0">
                  <c:v>7.5999999999999998E-2</c:v>
                </c:pt>
                <c:pt idx="1">
                  <c:v>4.5999999999999999E-2</c:v>
                </c:pt>
                <c:pt idx="2">
                  <c:v>0.11</c:v>
                </c:pt>
                <c:pt idx="3">
                  <c:v>8.6999999999999994E-2</c:v>
                </c:pt>
              </c:numCache>
            </c:numRef>
          </c:val>
          <c:extLst>
            <c:ext xmlns:c16="http://schemas.microsoft.com/office/drawing/2014/chart" uri="{C3380CC4-5D6E-409C-BE32-E72D297353CC}">
              <c16:uniqueId val="{00000000-DC43-41D4-A16E-2A65F1D0E88C}"/>
            </c:ext>
          </c:extLst>
        </c:ser>
        <c:dLbls>
          <c:showLegendKey val="0"/>
          <c:showVal val="1"/>
          <c:showCatName val="0"/>
          <c:showSerName val="0"/>
          <c:showPercent val="0"/>
          <c:showBubbleSize val="0"/>
        </c:dLbls>
        <c:gapWidth val="150"/>
        <c:axId val="875906528"/>
        <c:axId val="875907072"/>
      </c:barChart>
      <c:catAx>
        <c:axId val="875906528"/>
        <c:scaling>
          <c:orientation val="minMax"/>
        </c:scaling>
        <c:delete val="0"/>
        <c:axPos val="b"/>
        <c:numFmt formatCode="General" sourceLinked="1"/>
        <c:majorTickMark val="out"/>
        <c:minorTickMark val="none"/>
        <c:tickLblPos val="nextTo"/>
        <c:spPr>
          <a:ln w="3172">
            <a:solidFill>
              <a:srgbClr val="808080"/>
            </a:solidFill>
            <a:prstDash val="solid"/>
          </a:ln>
        </c:spPr>
        <c:crossAx val="875907072"/>
        <c:crosses val="autoZero"/>
        <c:auto val="1"/>
        <c:lblAlgn val="ctr"/>
        <c:lblOffset val="100"/>
        <c:noMultiLvlLbl val="0"/>
      </c:catAx>
      <c:valAx>
        <c:axId val="875907072"/>
        <c:scaling>
          <c:orientation val="minMax"/>
          <c:max val="0.25"/>
          <c:min val="0"/>
        </c:scaling>
        <c:delete val="0"/>
        <c:axPos val="l"/>
        <c:numFmt formatCode="0%" sourceLinked="0"/>
        <c:majorTickMark val="out"/>
        <c:minorTickMark val="none"/>
        <c:tickLblPos val="nextTo"/>
        <c:spPr>
          <a:ln w="3172">
            <a:solidFill>
              <a:srgbClr val="808080"/>
            </a:solidFill>
            <a:prstDash val="solid"/>
          </a:ln>
        </c:spPr>
        <c:crossAx val="875906528"/>
        <c:crosses val="autoZero"/>
        <c:crossBetween val="between"/>
        <c:majorUnit val="5.000000000000001E-2"/>
      </c:valAx>
      <c:spPr>
        <a:noFill/>
        <a:ln w="25373">
          <a:noFill/>
        </a:ln>
      </c:spPr>
    </c:plotArea>
    <c:legend>
      <c:legendPos val="t"/>
      <c:overlay val="0"/>
    </c:legend>
    <c:plotVisOnly val="1"/>
    <c:dispBlanksAs val="zero"/>
    <c:showDLblsOverMax val="0"/>
  </c:chart>
  <c:spPr>
    <a:noFill/>
    <a:ln>
      <a:noFill/>
    </a:ln>
  </c:spPr>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Sheet1!$A$2</c:f>
              <c:strCache>
                <c:ptCount val="1"/>
                <c:pt idx="0">
                  <c:v>≤100% FPL</c:v>
                </c:pt>
              </c:strCache>
            </c:strRef>
          </c:tx>
          <c:spPr>
            <a:solidFill>
              <a:srgbClr val="0084BA"/>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Sheet1!$B$2:$D$2</c:f>
              <c:numCache>
                <c:formatCode>0.0%</c:formatCode>
                <c:ptCount val="3"/>
                <c:pt idx="0">
                  <c:v>0.26321256612410032</c:v>
                </c:pt>
                <c:pt idx="1">
                  <c:v>0.2098987063572369</c:v>
                </c:pt>
                <c:pt idx="2">
                  <c:v>0.27438653139686819</c:v>
                </c:pt>
              </c:numCache>
            </c:numRef>
          </c:val>
          <c:extLst>
            <c:ext xmlns:c16="http://schemas.microsoft.com/office/drawing/2014/chart" uri="{C3380CC4-5D6E-409C-BE32-E72D297353CC}">
              <c16:uniqueId val="{00000000-0A0A-41BA-A4C0-69CD6DE7327E}"/>
            </c:ext>
          </c:extLst>
        </c:ser>
        <c:ser>
          <c:idx val="1"/>
          <c:order val="1"/>
          <c:tx>
            <c:strRef>
              <c:f>Sheet1!$A$3</c:f>
              <c:strCache>
                <c:ptCount val="1"/>
                <c:pt idx="0">
                  <c:v>101-138% FPL </c:v>
                </c:pt>
              </c:strCache>
            </c:strRef>
          </c:tx>
          <c:spPr>
            <a:solidFill>
              <a:srgbClr val="8CB0C4"/>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Sheet1!$B$3:$D$3</c:f>
              <c:numCache>
                <c:formatCode>0.0%</c:formatCode>
                <c:ptCount val="3"/>
                <c:pt idx="0">
                  <c:v>9.8781770674267869E-2</c:v>
                </c:pt>
                <c:pt idx="1">
                  <c:v>0.1075714549945056</c:v>
                </c:pt>
                <c:pt idx="2">
                  <c:v>9.693955501435475E-2</c:v>
                </c:pt>
              </c:numCache>
            </c:numRef>
          </c:val>
          <c:extLst>
            <c:ext xmlns:c16="http://schemas.microsoft.com/office/drawing/2014/chart" uri="{C3380CC4-5D6E-409C-BE32-E72D297353CC}">
              <c16:uniqueId val="{00000001-0A0A-41BA-A4C0-69CD6DE7327E}"/>
            </c:ext>
          </c:extLst>
        </c:ser>
        <c:ser>
          <c:idx val="2"/>
          <c:order val="2"/>
          <c:tx>
            <c:strRef>
              <c:f>Sheet1!$A$4</c:f>
              <c:strCache>
                <c:ptCount val="1"/>
                <c:pt idx="0">
                  <c:v>139-200% FPL </c:v>
                </c:pt>
              </c:strCache>
            </c:strRef>
          </c:tx>
          <c:spPr>
            <a:solidFill>
              <a:srgbClr val="113559"/>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Sheet1!$B$4:$D$4</c:f>
              <c:numCache>
                <c:formatCode>0.0%</c:formatCode>
                <c:ptCount val="3"/>
                <c:pt idx="0">
                  <c:v>0.15127195810286509</c:v>
                </c:pt>
                <c:pt idx="1">
                  <c:v>0.17960853434300569</c:v>
                </c:pt>
                <c:pt idx="2">
                  <c:v>0.14772729864023296</c:v>
                </c:pt>
              </c:numCache>
            </c:numRef>
          </c:val>
          <c:extLst>
            <c:ext xmlns:c16="http://schemas.microsoft.com/office/drawing/2014/chart" uri="{C3380CC4-5D6E-409C-BE32-E72D297353CC}">
              <c16:uniqueId val="{00000002-0A0A-41BA-A4C0-69CD6DE7327E}"/>
            </c:ext>
          </c:extLst>
        </c:ser>
        <c:ser>
          <c:idx val="3"/>
          <c:order val="3"/>
          <c:tx>
            <c:strRef>
              <c:f>Sheet1!$A$5</c:f>
              <c:strCache>
                <c:ptCount val="1"/>
                <c:pt idx="0">
                  <c:v>201-250% FPL </c:v>
                </c:pt>
              </c:strCache>
            </c:strRef>
          </c:tx>
          <c:spPr>
            <a:solidFill>
              <a:srgbClr val="727372"/>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Sheet1!$B$5:$D$5</c:f>
              <c:numCache>
                <c:formatCode>0.0%</c:formatCode>
                <c:ptCount val="3"/>
                <c:pt idx="0">
                  <c:v>0.12365536665648651</c:v>
                </c:pt>
                <c:pt idx="1">
                  <c:v>0.12248805910065171</c:v>
                </c:pt>
                <c:pt idx="2">
                  <c:v>0.12342342958650586</c:v>
                </c:pt>
              </c:numCache>
            </c:numRef>
          </c:val>
          <c:extLst>
            <c:ext xmlns:c16="http://schemas.microsoft.com/office/drawing/2014/chart" uri="{C3380CC4-5D6E-409C-BE32-E72D297353CC}">
              <c16:uniqueId val="{00000003-0A0A-41BA-A4C0-69CD6DE7327E}"/>
            </c:ext>
          </c:extLst>
        </c:ser>
        <c:ser>
          <c:idx val="4"/>
          <c:order val="4"/>
          <c:tx>
            <c:strRef>
              <c:f>Sheet1!$A$6</c:f>
              <c:strCache>
                <c:ptCount val="1"/>
                <c:pt idx="0">
                  <c:v>251-300% FPL </c:v>
                </c:pt>
              </c:strCache>
            </c:strRef>
          </c:tx>
          <c:spPr>
            <a:solidFill>
              <a:srgbClr val="92D050"/>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Sheet1!$B$6:$D$6</c:f>
              <c:numCache>
                <c:formatCode>0.0%</c:formatCode>
                <c:ptCount val="3"/>
                <c:pt idx="0">
                  <c:v>8.9250097088842892E-2</c:v>
                </c:pt>
                <c:pt idx="1">
                  <c:v>8.6235597480171039E-2</c:v>
                </c:pt>
                <c:pt idx="2">
                  <c:v>8.7964134804609018E-2</c:v>
                </c:pt>
              </c:numCache>
            </c:numRef>
          </c:val>
          <c:extLst>
            <c:ext xmlns:c16="http://schemas.microsoft.com/office/drawing/2014/chart" uri="{C3380CC4-5D6E-409C-BE32-E72D297353CC}">
              <c16:uniqueId val="{00000004-0A0A-41BA-A4C0-69CD6DE7327E}"/>
            </c:ext>
          </c:extLst>
        </c:ser>
        <c:ser>
          <c:idx val="5"/>
          <c:order val="5"/>
          <c:tx>
            <c:strRef>
              <c:f>Sheet1!$A$7</c:f>
              <c:strCache>
                <c:ptCount val="1"/>
                <c:pt idx="0">
                  <c:v>301-400% FPL </c:v>
                </c:pt>
              </c:strCache>
            </c:strRef>
          </c:tx>
          <c:spPr>
            <a:solidFill>
              <a:srgbClr val="00641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Sheet1!$B$7:$D$7</c:f>
              <c:numCache>
                <c:formatCode>0.0%</c:formatCode>
                <c:ptCount val="3"/>
                <c:pt idx="0">
                  <c:v>0.1124628140305632</c:v>
                </c:pt>
                <c:pt idx="1">
                  <c:v>9.1577721926646427E-2</c:v>
                </c:pt>
                <c:pt idx="2">
                  <c:v>0.1168400865617254</c:v>
                </c:pt>
              </c:numCache>
            </c:numRef>
          </c:val>
          <c:extLst>
            <c:ext xmlns:c16="http://schemas.microsoft.com/office/drawing/2014/chart" uri="{C3380CC4-5D6E-409C-BE32-E72D297353CC}">
              <c16:uniqueId val="{00000005-0A0A-41BA-A4C0-69CD6DE7327E}"/>
            </c:ext>
          </c:extLst>
        </c:ser>
        <c:ser>
          <c:idx val="6"/>
          <c:order val="6"/>
          <c:tx>
            <c:strRef>
              <c:f>Sheet1!$A$8</c:f>
              <c:strCache>
                <c:ptCount val="1"/>
                <c:pt idx="0">
                  <c:v>401+% FPL </c:v>
                </c:pt>
              </c:strCache>
            </c:strRef>
          </c:tx>
          <c:spPr>
            <a:solidFill>
              <a:srgbClr val="84B5DD"/>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hade val="95000"/>
                          <a:satMod val="105000"/>
                        </a:schemeClr>
                      </a:solidFill>
                      <a:prstDash val="solid"/>
                      <a:round/>
                    </a:ln>
                    <a:effectLst/>
                  </c:spPr>
                </c15:leaderLines>
              </c:ext>
            </c:extLst>
          </c:dLbls>
          <c:cat>
            <c:strRef>
              <c:f>Sheet1!$B$1:$D$1</c:f>
              <c:strCache>
                <c:ptCount val="3"/>
                <c:pt idx="0">
                  <c:v>Total Nonelderly 
(0-64)</c:v>
                </c:pt>
                <c:pt idx="1">
                  <c:v>Children 
(0-18)*</c:v>
                </c:pt>
                <c:pt idx="2">
                  <c:v>Adults 
(19-64)</c:v>
                </c:pt>
              </c:strCache>
            </c:strRef>
          </c:cat>
          <c:val>
            <c:numRef>
              <c:f>Sheet1!$B$8:$D$8</c:f>
              <c:numCache>
                <c:formatCode>0.0%</c:formatCode>
                <c:ptCount val="3"/>
                <c:pt idx="0">
                  <c:v>0.16136542732287409</c:v>
                </c:pt>
                <c:pt idx="1">
                  <c:v>0.2026199257977826</c:v>
                </c:pt>
                <c:pt idx="2">
                  <c:v>0.15271896399570384</c:v>
                </c:pt>
              </c:numCache>
            </c:numRef>
          </c:val>
          <c:extLst>
            <c:ext xmlns:c16="http://schemas.microsoft.com/office/drawing/2014/chart" uri="{C3380CC4-5D6E-409C-BE32-E72D297353CC}">
              <c16:uniqueId val="{00000000-F805-45C2-9897-5C37FA616BE3}"/>
            </c:ext>
          </c:extLst>
        </c:ser>
        <c:dLbls>
          <c:showLegendKey val="0"/>
          <c:showVal val="0"/>
          <c:showCatName val="0"/>
          <c:showSerName val="0"/>
          <c:showPercent val="0"/>
          <c:showBubbleSize val="0"/>
        </c:dLbls>
        <c:gapWidth val="150"/>
        <c:overlap val="100"/>
        <c:axId val="875907616"/>
        <c:axId val="875908704"/>
      </c:barChart>
      <c:catAx>
        <c:axId val="875907616"/>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75908704"/>
        <c:crosses val="autoZero"/>
        <c:auto val="1"/>
        <c:lblAlgn val="ctr"/>
        <c:lblOffset val="100"/>
        <c:noMultiLvlLbl val="0"/>
      </c:catAx>
      <c:valAx>
        <c:axId val="875908704"/>
        <c:scaling>
          <c:orientation val="minMax"/>
          <c:max val="1"/>
          <c:min val="0"/>
        </c:scaling>
        <c:delete val="1"/>
        <c:axPos val="l"/>
        <c:numFmt formatCode="0%" sourceLinked="0"/>
        <c:majorTickMark val="out"/>
        <c:minorTickMark val="none"/>
        <c:tickLblPos val="nextTo"/>
        <c:crossAx val="875907616"/>
        <c:crosses val="autoZero"/>
        <c:crossBetween val="between"/>
        <c:majorUnit val="0.25"/>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noFill/>
      <a:prstDash val="solid"/>
    </a:ln>
    <a:effectLst/>
  </c:spPr>
  <c:txPr>
    <a:bodyPr/>
    <a:lstStyle/>
    <a:p>
      <a:pPr>
        <a:defRPr sz="14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0.73714</cdr:x>
      <cdr:y>0.55494</cdr:y>
    </cdr:from>
    <cdr:to>
      <cdr:x>0.76939</cdr:x>
      <cdr:y>0.62147</cdr:y>
    </cdr:to>
    <cdr:sp macro="" textlink="">
      <cdr:nvSpPr>
        <cdr:cNvPr id="3" name="TextBox 1"/>
        <cdr:cNvSpPr txBox="1"/>
      </cdr:nvSpPr>
      <cdr:spPr>
        <a:xfrm xmlns:a="http://schemas.openxmlformats.org/drawingml/2006/main">
          <a:off x="6137339" y="2228855"/>
          <a:ext cx="266700" cy="2632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1100" dirty="0"/>
        </a:p>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80" name="Rectangle 4"/>
          <p:cNvSpPr>
            <a:spLocks noGrp="1" noChangeArrowheads="1"/>
          </p:cNvSpPr>
          <p:nvPr>
            <p:ph type="ftr" sz="quarter" idx="2"/>
          </p:nvPr>
        </p:nvSpPr>
        <p:spPr bwMode="auto">
          <a:xfrm>
            <a:off x="0"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defTabSz="967091">
              <a:defRPr sz="1200">
                <a:ea typeface="+mn-ea"/>
                <a:cs typeface="+mn-cs"/>
              </a:defRPr>
            </a:lvl1pPr>
          </a:lstStyle>
          <a:p>
            <a:pPr>
              <a:defRPr/>
            </a:pPr>
            <a:endParaRPr lang="en-US" dirty="0"/>
          </a:p>
        </p:txBody>
      </p:sp>
      <p:sp>
        <p:nvSpPr>
          <p:cNvPr id="24581" name="Rectangle 5"/>
          <p:cNvSpPr>
            <a:spLocks noGrp="1" noChangeArrowheads="1"/>
          </p:cNvSpPr>
          <p:nvPr>
            <p:ph type="sldNum" sz="quarter" idx="3"/>
          </p:nvPr>
        </p:nvSpPr>
        <p:spPr bwMode="auto">
          <a:xfrm>
            <a:off x="4144617"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algn="r" defTabSz="966621">
              <a:defRPr sz="1200" smtClean="0">
                <a:cs typeface="+mn-cs"/>
              </a:defRPr>
            </a:lvl1pPr>
          </a:lstStyle>
          <a:p>
            <a:pPr>
              <a:defRPr/>
            </a:pPr>
            <a:fld id="{3A1B619F-22BF-0D4E-AAE6-AAC95F0C7668}" type="slidenum">
              <a:rPr lang="en-US"/>
              <a:pPr>
                <a:defRPr/>
              </a:pPr>
              <a:t>‹#›</a:t>
            </a:fld>
            <a:endParaRPr lang="en-US" dirty="0"/>
          </a:p>
        </p:txBody>
      </p:sp>
    </p:spTree>
    <p:extLst>
      <p:ext uri="{BB962C8B-B14F-4D97-AF65-F5344CB8AC3E}">
        <p14:creationId xmlns:p14="http://schemas.microsoft.com/office/powerpoint/2010/main" val="484040047"/>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168927" cy="480388"/>
          </a:xfrm>
          <a:prstGeom prst="rect">
            <a:avLst/>
          </a:prstGeom>
          <a:noFill/>
          <a:ln>
            <a:noFill/>
          </a:ln>
          <a:effectLst/>
        </p:spPr>
        <p:txBody>
          <a:bodyPr vert="horz" wrap="square" lIns="96635" tIns="48317" rIns="96635" bIns="48317" numCol="1" anchor="t" anchorCtr="0" compatLnSpc="1">
            <a:prstTxWarp prst="textNoShape">
              <a:avLst/>
            </a:prstTxWarp>
          </a:bodyPr>
          <a:lstStyle>
            <a:lvl1pPr defTabSz="967091">
              <a:defRPr sz="1200">
                <a:ea typeface="+mn-ea"/>
                <a:cs typeface="+mn-cs"/>
              </a:defRPr>
            </a:lvl1pPr>
          </a:lstStyle>
          <a:p>
            <a:pPr>
              <a:defRPr/>
            </a:pPr>
            <a:r>
              <a:rPr lang="en-US" dirty="0"/>
              <a:t>DRAFT--NOT FOR QUOTATION OR DISTRIBUTION</a:t>
            </a:r>
          </a:p>
        </p:txBody>
      </p:sp>
      <p:sp>
        <p:nvSpPr>
          <p:cNvPr id="4099" name="Rectangle 3"/>
          <p:cNvSpPr>
            <a:spLocks noGrp="1" noChangeArrowheads="1"/>
          </p:cNvSpPr>
          <p:nvPr>
            <p:ph type="dt" idx="1"/>
          </p:nvPr>
        </p:nvSpPr>
        <p:spPr bwMode="auto">
          <a:xfrm>
            <a:off x="4144617" y="1"/>
            <a:ext cx="3168927" cy="480388"/>
          </a:xfrm>
          <a:prstGeom prst="rect">
            <a:avLst/>
          </a:prstGeom>
          <a:noFill/>
          <a:ln>
            <a:noFill/>
          </a:ln>
          <a:effectLst/>
        </p:spPr>
        <p:txBody>
          <a:bodyPr vert="horz" wrap="square" lIns="96635" tIns="48317" rIns="96635" bIns="48317" numCol="1" anchor="t" anchorCtr="0" compatLnSpc="1">
            <a:prstTxWarp prst="textNoShape">
              <a:avLst/>
            </a:prstTxWarp>
          </a:bodyPr>
          <a:lstStyle>
            <a:lvl1pPr algn="r" defTabSz="967091">
              <a:defRPr sz="1200">
                <a:ea typeface="+mn-ea"/>
                <a:cs typeface="+mn-cs"/>
              </a:defRPr>
            </a:lvl1pPr>
          </a:lstStyle>
          <a:p>
            <a:pPr>
              <a:defRPr/>
            </a:pPr>
            <a:r>
              <a:rPr lang="en-US" dirty="0"/>
              <a:t>March 5, 2012</a:t>
            </a:r>
          </a:p>
        </p:txBody>
      </p:sp>
      <p:sp>
        <p:nvSpPr>
          <p:cNvPr id="16388" name="Rectangle 4"/>
          <p:cNvSpPr>
            <a:spLocks noGrp="1" noRot="1" noChangeAspect="1" noChangeArrowheads="1" noTextEdit="1"/>
          </p:cNvSpPr>
          <p:nvPr>
            <p:ph type="sldImg" idx="2"/>
          </p:nvPr>
        </p:nvSpPr>
        <p:spPr bwMode="auto">
          <a:xfrm>
            <a:off x="1255713" y="719138"/>
            <a:ext cx="4803775" cy="3602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101" name="Rectangle 5"/>
          <p:cNvSpPr>
            <a:spLocks noGrp="1" noChangeArrowheads="1"/>
          </p:cNvSpPr>
          <p:nvPr>
            <p:ph type="body" sz="quarter" idx="3"/>
          </p:nvPr>
        </p:nvSpPr>
        <p:spPr bwMode="auto">
          <a:xfrm>
            <a:off x="732184" y="4561228"/>
            <a:ext cx="5850835" cy="4320213"/>
          </a:xfrm>
          <a:prstGeom prst="rect">
            <a:avLst/>
          </a:prstGeom>
          <a:noFill/>
          <a:ln>
            <a:noFill/>
          </a:ln>
          <a:effectLst/>
        </p:spPr>
        <p:txBody>
          <a:bodyPr vert="horz" wrap="square" lIns="96635" tIns="48317" rIns="96635" bIns="483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defTabSz="967091">
              <a:defRPr sz="1200">
                <a:ea typeface="+mn-ea"/>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4144617"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algn="r" defTabSz="966621">
              <a:defRPr sz="1200" smtClean="0">
                <a:cs typeface="+mn-cs"/>
              </a:defRPr>
            </a:lvl1pPr>
          </a:lstStyle>
          <a:p>
            <a:pPr>
              <a:defRPr/>
            </a:pPr>
            <a:fld id="{9FBBB4D2-B1DF-204C-9590-AC2857C1E164}" type="slidenum">
              <a:rPr lang="en-US"/>
              <a:pPr>
                <a:defRPr/>
              </a:pPr>
              <a:t>‹#›</a:t>
            </a:fld>
            <a:endParaRPr lang="en-US" dirty="0"/>
          </a:p>
        </p:txBody>
      </p:sp>
    </p:spTree>
    <p:extLst>
      <p:ext uri="{BB962C8B-B14F-4D97-AF65-F5344CB8AC3E}">
        <p14:creationId xmlns:p14="http://schemas.microsoft.com/office/powerpoint/2010/main" val="3931266918"/>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t>March 5, 2012</a:t>
            </a:r>
          </a:p>
        </p:txBody>
      </p:sp>
    </p:spTree>
    <p:extLst>
      <p:ext uri="{BB962C8B-B14F-4D97-AF65-F5344CB8AC3E}">
        <p14:creationId xmlns:p14="http://schemas.microsoft.com/office/powerpoint/2010/main" val="637711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257300" y="719138"/>
            <a:ext cx="4803775" cy="3602037"/>
          </a:xfrm>
          <a:ln/>
        </p:spPr>
      </p:sp>
      <p:sp>
        <p:nvSpPr>
          <p:cNvPr id="25603"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
        <p:nvSpPr>
          <p:cNvPr id="25604"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1547441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296988" y="708025"/>
            <a:ext cx="4802187" cy="3602038"/>
          </a:xfrm>
          <a:ln/>
        </p:spPr>
      </p:sp>
      <p:sp>
        <p:nvSpPr>
          <p:cNvPr id="29699"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p>
        </p:txBody>
      </p:sp>
      <p:sp>
        <p:nvSpPr>
          <p:cNvPr id="29700"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1199989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257300" y="717550"/>
            <a:ext cx="4800600" cy="3600450"/>
          </a:xfrm>
          <a:ln/>
        </p:spPr>
      </p:sp>
      <p:sp>
        <p:nvSpPr>
          <p:cNvPr id="31747"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
        <p:nvSpPr>
          <p:cNvPr id="31748"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758551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257300" y="717550"/>
            <a:ext cx="4800600" cy="3600450"/>
          </a:xfrm>
          <a:ln/>
        </p:spPr>
      </p:sp>
      <p:sp>
        <p:nvSpPr>
          <p:cNvPr id="35843"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
        <p:nvSpPr>
          <p:cNvPr id="35844"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1897749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t>March 5, 2012</a:t>
            </a:r>
          </a:p>
        </p:txBody>
      </p:sp>
      <p:sp>
        <p:nvSpPr>
          <p:cNvPr id="5" name="Slide Number Placeholder 4"/>
          <p:cNvSpPr>
            <a:spLocks noGrp="1"/>
          </p:cNvSpPr>
          <p:nvPr>
            <p:ph type="sldNum" sz="quarter" idx="11"/>
          </p:nvPr>
        </p:nvSpPr>
        <p:spPr/>
        <p:txBody>
          <a:bodyPr/>
          <a:lstStyle/>
          <a:p>
            <a:pPr>
              <a:defRPr/>
            </a:pPr>
            <a:fld id="{9FBBB4D2-B1DF-204C-9590-AC2857C1E164}" type="slidenum">
              <a:rPr lang="en-US" smtClean="0"/>
              <a:pPr>
                <a:defRPr/>
              </a:pPr>
              <a:t>18</a:t>
            </a:fld>
            <a:endParaRPr lang="en-US" dirty="0"/>
          </a:p>
        </p:txBody>
      </p:sp>
    </p:spTree>
    <p:extLst>
      <p:ext uri="{BB962C8B-B14F-4D97-AF65-F5344CB8AC3E}">
        <p14:creationId xmlns:p14="http://schemas.microsoft.com/office/powerpoint/2010/main" val="498253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2995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74319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9EDA01-3381-2B00-F372-6347EA99D9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C86A18-03D2-8227-7426-6E57A52452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5E1403-0B7B-9D8C-100A-71475CA2B951}"/>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4F381731-69D9-F4EE-D2DA-599052BB5AD8}"/>
              </a:ext>
            </a:extLst>
          </p:cNvPr>
          <p:cNvSpPr>
            <a:spLocks noGrp="1"/>
          </p:cNvSpPr>
          <p:nvPr>
            <p:ph type="dt" idx="10"/>
          </p:nvPr>
        </p:nvSpPr>
        <p:spPr/>
        <p:txBody>
          <a:bodyPr/>
          <a:lstStyle/>
          <a:p>
            <a:pPr>
              <a:defRPr/>
            </a:pPr>
            <a:r>
              <a:rPr lang="en-US" dirty="0"/>
              <a:t>March 5, 2012</a:t>
            </a:r>
          </a:p>
        </p:txBody>
      </p:sp>
    </p:spTree>
    <p:extLst>
      <p:ext uri="{BB962C8B-B14F-4D97-AF65-F5344CB8AC3E}">
        <p14:creationId xmlns:p14="http://schemas.microsoft.com/office/powerpoint/2010/main" val="428249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t>March 5, 2012</a:t>
            </a:r>
          </a:p>
        </p:txBody>
      </p:sp>
    </p:spTree>
    <p:extLst>
      <p:ext uri="{BB962C8B-B14F-4D97-AF65-F5344CB8AC3E}">
        <p14:creationId xmlns:p14="http://schemas.microsoft.com/office/powerpoint/2010/main" val="1953575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t>March 5, 2012</a:t>
            </a:r>
          </a:p>
        </p:txBody>
      </p:sp>
    </p:spTree>
    <p:extLst>
      <p:ext uri="{BB962C8B-B14F-4D97-AF65-F5344CB8AC3E}">
        <p14:creationId xmlns:p14="http://schemas.microsoft.com/office/powerpoint/2010/main" val="3439583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255713" y="717550"/>
            <a:ext cx="4800600" cy="3600450"/>
          </a:xfrm>
          <a:ln/>
        </p:spPr>
      </p:sp>
      <p:sp>
        <p:nvSpPr>
          <p:cNvPr id="20483"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
        <p:nvSpPr>
          <p:cNvPr id="20484"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3562902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296988" y="708025"/>
            <a:ext cx="4802187" cy="3602038"/>
          </a:xfrm>
          <a:ln/>
        </p:spPr>
      </p:sp>
      <p:sp>
        <p:nvSpPr>
          <p:cNvPr id="67587"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
        <p:nvSpPr>
          <p:cNvPr id="67588"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2305573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1"/>
          </p:nvPr>
        </p:nvSpPr>
        <p:spPr/>
        <p:txBody>
          <a:bodyPr/>
          <a:lstStyle/>
          <a:p>
            <a:pPr>
              <a:defRPr/>
            </a:pPr>
            <a:r>
              <a:rPr lang="en-US" dirty="0"/>
              <a:t>March 5, 2012</a:t>
            </a:r>
          </a:p>
        </p:txBody>
      </p:sp>
    </p:spTree>
    <p:extLst>
      <p:ext uri="{BB962C8B-B14F-4D97-AF65-F5344CB8AC3E}">
        <p14:creationId xmlns:p14="http://schemas.microsoft.com/office/powerpoint/2010/main" val="522049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
        <p:nvSpPr>
          <p:cNvPr id="23556"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2400">
                <a:solidFill>
                  <a:schemeClr val="tx1"/>
                </a:solidFill>
                <a:latin typeface="Arial" charset="0"/>
                <a:ea typeface="ＭＳ Ｐゴシック" charset="0"/>
                <a:cs typeface="ＭＳ Ｐゴシック" charset="0"/>
              </a:defRPr>
            </a:lvl1pPr>
            <a:lvl2pPr marL="742950" indent="-285750" defTabSz="930275" eaLnBrk="0" hangingPunct="0">
              <a:defRPr sz="2400">
                <a:solidFill>
                  <a:schemeClr val="tx1"/>
                </a:solidFill>
                <a:latin typeface="Arial" charset="0"/>
                <a:ea typeface="ＭＳ Ｐゴシック" charset="0"/>
              </a:defRPr>
            </a:lvl2pPr>
            <a:lvl3pPr marL="1143000" indent="-228600" defTabSz="930275" eaLnBrk="0" hangingPunct="0">
              <a:defRPr sz="2400">
                <a:solidFill>
                  <a:schemeClr val="tx1"/>
                </a:solidFill>
                <a:latin typeface="Arial" charset="0"/>
                <a:ea typeface="ＭＳ Ｐゴシック" charset="0"/>
              </a:defRPr>
            </a:lvl3pPr>
            <a:lvl4pPr marL="1600200" indent="-228600" defTabSz="930275" eaLnBrk="0" hangingPunct="0">
              <a:defRPr sz="2400">
                <a:solidFill>
                  <a:schemeClr val="tx1"/>
                </a:solidFill>
                <a:latin typeface="Arial" charset="0"/>
                <a:ea typeface="ＭＳ Ｐゴシック" charset="0"/>
              </a:defRPr>
            </a:lvl4pPr>
            <a:lvl5pPr marL="2057400" indent="-228600" defTabSz="930275" eaLnBrk="0" hangingPunct="0">
              <a:defRPr sz="2400">
                <a:solidFill>
                  <a:schemeClr val="tx1"/>
                </a:solidFill>
                <a:latin typeface="Arial" charset="0"/>
                <a:ea typeface="ＭＳ Ｐゴシック" charset="0"/>
              </a:defRPr>
            </a:lvl5pPr>
            <a:lvl6pPr marL="2514600" indent="-228600" defTabSz="93027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3027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3027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3027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1962046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dirty="0"/>
              <a:t>Click icon to add picture</a:t>
            </a:r>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33944031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5053736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974567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721362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6801079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19527259"/>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9909660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0110162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43458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9153631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73393473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159091182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278756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016436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sz="half" idx="1"/>
          </p:nvPr>
        </p:nvSpPr>
        <p:spPr>
          <a:xfrm>
            <a:off x="457200" y="1600200"/>
            <a:ext cx="4038600" cy="4525963"/>
          </a:xfrm>
        </p:spPr>
        <p:txBody>
          <a:bodyPr/>
          <a:lstStyle/>
          <a:p>
            <a:pPr lvl="0"/>
            <a:endParaRPr lang="en-US" noProof="0" dirty="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89C74665-4F40-D84E-A9BB-CE338222C502}" type="slidenum">
              <a:rPr lang="en-US"/>
              <a:pPr>
                <a:defRPr/>
              </a:pPr>
              <a:t>‹#›</a:t>
            </a:fld>
            <a:endParaRPr lang="en-US" dirty="0"/>
          </a:p>
        </p:txBody>
      </p:sp>
    </p:spTree>
    <p:extLst>
      <p:ext uri="{BB962C8B-B14F-4D97-AF65-F5344CB8AC3E}">
        <p14:creationId xmlns:p14="http://schemas.microsoft.com/office/powerpoint/2010/main" val="33649778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C6B3C74-5EE0-CE47-A1A2-CE9BD0B27E66}" type="slidenum">
              <a:rPr lang="en-US"/>
              <a:pPr>
                <a:defRPr/>
              </a:pPr>
              <a:t>‹#›</a:t>
            </a:fld>
            <a:endParaRPr lang="en-US" dirty="0"/>
          </a:p>
        </p:txBody>
      </p:sp>
    </p:spTree>
    <p:extLst>
      <p:ext uri="{BB962C8B-B14F-4D97-AF65-F5344CB8AC3E}">
        <p14:creationId xmlns:p14="http://schemas.microsoft.com/office/powerpoint/2010/main" val="1030230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dirty="0"/>
              <a:t>Click icon to add picture</a:t>
            </a:r>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1271604565"/>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1108789890"/>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80254164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47231056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421646591"/>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4528448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46348119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503364751"/>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751759418"/>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60343572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3351795245"/>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1259521"/>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8880947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1910217"/>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31125584"/>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9570362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781021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718814384"/>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93503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329478291"/>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06189720"/>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176295"/>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3683037"/>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sz="half" idx="1"/>
          </p:nvPr>
        </p:nvSpPr>
        <p:spPr>
          <a:xfrm>
            <a:off x="457200" y="1600200"/>
            <a:ext cx="4038600" cy="4525963"/>
          </a:xfrm>
        </p:spPr>
        <p:txBody>
          <a:bodyPr/>
          <a:lstStyle/>
          <a:p>
            <a:pPr lvl="0"/>
            <a:endParaRPr lang="en-US" noProof="0" dirty="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89C74665-4F40-D84E-A9BB-CE338222C502}" type="slidenum">
              <a:rPr lang="en-US"/>
              <a:pPr>
                <a:defRPr/>
              </a:pPr>
              <a:t>‹#›</a:t>
            </a:fld>
            <a:endParaRPr lang="en-US" dirty="0"/>
          </a:p>
        </p:txBody>
      </p:sp>
    </p:spTree>
    <p:extLst>
      <p:ext uri="{BB962C8B-B14F-4D97-AF65-F5344CB8AC3E}">
        <p14:creationId xmlns:p14="http://schemas.microsoft.com/office/powerpoint/2010/main" val="2359987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C6B3C74-5EE0-CE47-A1A2-CE9BD0B27E66}" type="slidenum">
              <a:rPr lang="en-US"/>
              <a:pPr>
                <a:defRPr/>
              </a:pPr>
              <a:t>‹#›</a:t>
            </a:fld>
            <a:endParaRPr lang="en-US" dirty="0"/>
          </a:p>
        </p:txBody>
      </p:sp>
    </p:spTree>
    <p:extLst>
      <p:ext uri="{BB962C8B-B14F-4D97-AF65-F5344CB8AC3E}">
        <p14:creationId xmlns:p14="http://schemas.microsoft.com/office/powerpoint/2010/main" val="4488310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dirty="0"/>
              <a:t>Click icon to add picture</a:t>
            </a:r>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665809162"/>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1893184921"/>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67233595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4197242528"/>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612944272"/>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421933383"/>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253236881"/>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236247007"/>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06941801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849993975"/>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997335714"/>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82488325"/>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Box 4"/>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1278587430"/>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569122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714857453"/>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98715798"/>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04958832"/>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35530869"/>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1996827300"/>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05099836"/>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046999205"/>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8199226"/>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0289640"/>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sz="half" idx="1"/>
          </p:nvPr>
        </p:nvSpPr>
        <p:spPr>
          <a:xfrm>
            <a:off x="457200" y="1600200"/>
            <a:ext cx="4038600" cy="4525963"/>
          </a:xfrm>
        </p:spPr>
        <p:txBody>
          <a:bodyPr/>
          <a:lstStyle/>
          <a:p>
            <a:pPr lvl="0"/>
            <a:endParaRPr lang="en-US" noProof="0" dirty="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8" name="TextBox 7"/>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41732396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7" name="TextBox 6"/>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564003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90024334"/>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dirty="0"/>
              <a:t>Click icon to add picture</a:t>
            </a:r>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3545741685"/>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2820470441"/>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075338614"/>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283021004"/>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994445491"/>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696952750"/>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658848225"/>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254495371"/>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7997412"/>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99125137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42887735"/>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58652539"/>
      </p:ext>
    </p:extLst>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001554"/>
      </p:ext>
    </p:extLst>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7247052"/>
      </p:ext>
    </p:extLst>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08815114"/>
      </p:ext>
    </p:extLst>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38561290"/>
      </p:ext>
    </p:extLst>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637177"/>
      </p:ext>
    </p:extLst>
  </p:cSld>
  <p:clrMapOvr>
    <a:masterClrMapping/>
  </p:clrMapOv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442760"/>
      </p:ext>
    </p:extLst>
  </p:cSld>
  <p:clrMapOvr>
    <a:masterClrMapping/>
  </p:clrMapOv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59836855"/>
      </p:ext>
    </p:extLst>
  </p:cSld>
  <p:clrMapOvr>
    <a:masterClrMapping/>
  </p:clrMapOv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19408506"/>
      </p:ext>
    </p:extLst>
  </p:cSld>
  <p:clrMapOvr>
    <a:masterClrMapping/>
  </p:clrMapOv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859851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460233285"/>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666140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slideLayout" Target="../slideLayouts/slideLayout44.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5" Type="http://schemas.openxmlformats.org/officeDocument/2006/relationships/image" Target="../media/image1.png"/><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theme" Target="../theme/theme2.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slideLayout" Target="../slideLayouts/slideLayout46.xml"/><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slideLayout" Target="../slideLayouts/slideLayout4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18" Type="http://schemas.openxmlformats.org/officeDocument/2006/relationships/slideLayout" Target="../slideLayouts/slideLayout64.xml"/><Relationship Id="rId3" Type="http://schemas.openxmlformats.org/officeDocument/2006/relationships/slideLayout" Target="../slideLayouts/slideLayout49.xml"/><Relationship Id="rId21" Type="http://schemas.openxmlformats.org/officeDocument/2006/relationships/slideLayout" Target="../slideLayouts/slideLayout67.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5" Type="http://schemas.openxmlformats.org/officeDocument/2006/relationships/image" Target="../media/image1.png"/><Relationship Id="rId2" Type="http://schemas.openxmlformats.org/officeDocument/2006/relationships/slideLayout" Target="../slideLayouts/slideLayout48.xml"/><Relationship Id="rId16" Type="http://schemas.openxmlformats.org/officeDocument/2006/relationships/slideLayout" Target="../slideLayouts/slideLayout62.xml"/><Relationship Id="rId20" Type="http://schemas.openxmlformats.org/officeDocument/2006/relationships/slideLayout" Target="../slideLayouts/slideLayout66.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24" Type="http://schemas.openxmlformats.org/officeDocument/2006/relationships/theme" Target="../theme/theme3.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23" Type="http://schemas.openxmlformats.org/officeDocument/2006/relationships/slideLayout" Target="../slideLayouts/slideLayout69.xml"/><Relationship Id="rId10" Type="http://schemas.openxmlformats.org/officeDocument/2006/relationships/slideLayout" Target="../slideLayouts/slideLayout56.xml"/><Relationship Id="rId19" Type="http://schemas.openxmlformats.org/officeDocument/2006/relationships/slideLayout" Target="../slideLayouts/slideLayout65.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 Id="rId22" Type="http://schemas.openxmlformats.org/officeDocument/2006/relationships/slideLayout" Target="../slideLayouts/slideLayout6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slideLayout" Target="../slideLayouts/slideLayout82.xml"/><Relationship Id="rId18" Type="http://schemas.openxmlformats.org/officeDocument/2006/relationships/slideLayout" Target="../slideLayouts/slideLayout87.xml"/><Relationship Id="rId3" Type="http://schemas.openxmlformats.org/officeDocument/2006/relationships/slideLayout" Target="../slideLayouts/slideLayout72.xml"/><Relationship Id="rId21" Type="http://schemas.openxmlformats.org/officeDocument/2006/relationships/slideLayout" Target="../slideLayouts/slideLayout90.xml"/><Relationship Id="rId7" Type="http://schemas.openxmlformats.org/officeDocument/2006/relationships/slideLayout" Target="../slideLayouts/slideLayout76.xml"/><Relationship Id="rId12" Type="http://schemas.openxmlformats.org/officeDocument/2006/relationships/slideLayout" Target="../slideLayouts/slideLayout81.xml"/><Relationship Id="rId17" Type="http://schemas.openxmlformats.org/officeDocument/2006/relationships/slideLayout" Target="../slideLayouts/slideLayout86.xml"/><Relationship Id="rId2" Type="http://schemas.openxmlformats.org/officeDocument/2006/relationships/slideLayout" Target="../slideLayouts/slideLayout71.xml"/><Relationship Id="rId16" Type="http://schemas.openxmlformats.org/officeDocument/2006/relationships/slideLayout" Target="../slideLayouts/slideLayout85.xml"/><Relationship Id="rId20" Type="http://schemas.openxmlformats.org/officeDocument/2006/relationships/slideLayout" Target="../slideLayouts/slideLayout89.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5" Type="http://schemas.openxmlformats.org/officeDocument/2006/relationships/slideLayout" Target="../slideLayouts/slideLayout84.xml"/><Relationship Id="rId23" Type="http://schemas.openxmlformats.org/officeDocument/2006/relationships/image" Target="../media/image1.png"/><Relationship Id="rId10" Type="http://schemas.openxmlformats.org/officeDocument/2006/relationships/slideLayout" Target="../slideLayouts/slideLayout79.xml"/><Relationship Id="rId19" Type="http://schemas.openxmlformats.org/officeDocument/2006/relationships/slideLayout" Target="../slideLayouts/slideLayout88.xml"/><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slideLayout" Target="../slideLayouts/slideLayout83.xml"/><Relationship Id="rId22"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5"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 id="2147483681" r:id="rId19"/>
    <p:sldLayoutId id="2147483682" r:id="rId20"/>
    <p:sldLayoutId id="2147483683" r:id="rId21"/>
    <p:sldLayoutId id="2147483684" r:id="rId22"/>
    <p:sldLayoutId id="2147483685" r:id="rId23"/>
  </p:sldLayoutIdLst>
  <p:transition/>
  <p:hf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5"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545445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 id="2147483706" r:id="rId20"/>
    <p:sldLayoutId id="2147483707" r:id="rId21"/>
    <p:sldLayoutId id="2147483708" r:id="rId22"/>
    <p:sldLayoutId id="2147483709" r:id="rId23"/>
  </p:sldLayoutIdLst>
  <p:transition/>
  <p:hf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5"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46441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 id="2147483730" r:id="rId20"/>
    <p:sldLayoutId id="2147483731" r:id="rId21"/>
    <p:sldLayoutId id="2147483732" r:id="rId22"/>
    <p:sldLayoutId id="2147483733" r:id="rId23"/>
  </p:sldLayoutIdLst>
  <p:transition/>
  <p:hf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3"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2555986"/>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 id="2147483752" r:id="rId18"/>
    <p:sldLayoutId id="2147483753" r:id="rId19"/>
    <p:sldLayoutId id="2147483754" r:id="rId20"/>
    <p:sldLayoutId id="2147483755" r:id="rId21"/>
  </p:sldLayoutIdLst>
  <p:transition/>
  <p:hf sldNum="0"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9.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68.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69.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69.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58.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63.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63.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6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5.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3.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3.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3.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3.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3.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3.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4.xml.rels><?xml version="1.0" encoding="UTF-8" standalone="yes"?>
<Relationships xmlns="http://schemas.openxmlformats.org/package/2006/relationships"><Relationship Id="rId8" Type="http://schemas.openxmlformats.org/officeDocument/2006/relationships/hyperlink" Target="https://www.cms.gov/newsroom/fact-sheets/marketplace-2023-open-enrollment-period-report-final-national-snapshot" TargetMode="External"/><Relationship Id="rId3" Type="http://schemas.openxmlformats.org/officeDocument/2006/relationships/hyperlink" Target="https://doi.org/10.1377/hlthaff.2023.01069" TargetMode="External"/><Relationship Id="rId7" Type="http://schemas.openxmlformats.org/officeDocument/2006/relationships/hyperlink" Target="https://www.medicaid.gov/medicaid/program-information/medicaid-and-chip-enrollment-data/report-highlights/index.html" TargetMode="External"/><Relationship Id="rId2" Type="http://schemas.openxmlformats.org/officeDocument/2006/relationships/notesSlide" Target="../notesSlides/notesSlide3.xml"/><Relationship Id="rId1" Type="http://schemas.openxmlformats.org/officeDocument/2006/relationships/slideLayout" Target="../slideLayouts/slideLayout55.xml"/><Relationship Id="rId6" Type="http://schemas.openxmlformats.org/officeDocument/2006/relationships/hyperlink" Target="https://www.medicaid.gov/resources-for-states/downloads/medicaid-chip-unwinding-oper-snap-april2023-07072023.pdf" TargetMode="External"/><Relationship Id="rId5" Type="http://schemas.openxmlformats.org/officeDocument/2006/relationships/hyperlink" Target="https://www.shadac.org/news/american-community-survey-data-2023-health-insurance-coverage-estimates" TargetMode="External"/><Relationship Id="rId4" Type="http://schemas.openxmlformats.org/officeDocument/2006/relationships/hyperlink" Target="https://www.medicaid.gov/resources-for-states/downloads/sst-cmpltng-unwndng-rnwls-prlmnry-anlys-05312024.pdf" TargetMode="External"/><Relationship Id="rId9" Type="http://schemas.openxmlformats.org/officeDocument/2006/relationships/hyperlink" Target="https://www.cms.gov/newsroom/fact-sheets/marketplace-2025-open-enrollment-period-report-national-snapshot-1"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5.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8.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69.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805352"/>
            <a:ext cx="7543800" cy="2133600"/>
          </a:xfrm>
        </p:spPr>
        <p:txBody>
          <a:bodyPr/>
          <a:lstStyle/>
          <a:p>
            <a:r>
              <a:rPr lang="en-US" b="1" dirty="0"/>
              <a:t>A Profile of Virginia’s Uninsured, 2025</a:t>
            </a:r>
          </a:p>
        </p:txBody>
      </p:sp>
      <p:sp>
        <p:nvSpPr>
          <p:cNvPr id="3" name="Subtitle 2"/>
          <p:cNvSpPr>
            <a:spLocks noGrp="1"/>
          </p:cNvSpPr>
          <p:nvPr>
            <p:ph type="subTitle" idx="1"/>
          </p:nvPr>
        </p:nvSpPr>
        <p:spPr>
          <a:xfrm>
            <a:off x="762001" y="4044462"/>
            <a:ext cx="7620000" cy="1535720"/>
          </a:xfrm>
        </p:spPr>
        <p:txBody>
          <a:bodyPr/>
          <a:lstStyle/>
          <a:p>
            <a:r>
              <a:rPr lang="en-US" dirty="0"/>
              <a:t> </a:t>
            </a:r>
          </a:p>
          <a:p>
            <a:r>
              <a:rPr lang="en-US" dirty="0"/>
              <a:t>March 2025</a:t>
            </a:r>
          </a:p>
          <a:p>
            <a:endParaRPr lang="en-US" dirty="0"/>
          </a:p>
          <a:p>
            <a:r>
              <a:rPr lang="en-US" dirty="0"/>
              <a:t>Urban Institute</a:t>
            </a:r>
          </a:p>
          <a:p>
            <a:endParaRPr lang="en-US" dirty="0"/>
          </a:p>
        </p:txBody>
      </p:sp>
    </p:spTree>
    <p:extLst>
      <p:ext uri="{BB962C8B-B14F-4D97-AF65-F5344CB8AC3E}">
        <p14:creationId xmlns:p14="http://schemas.microsoft.com/office/powerpoint/2010/main" val="317144519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09BC7-5A8C-B524-A7B8-D8757E96C2E1}"/>
              </a:ext>
            </a:extLst>
          </p:cNvPr>
          <p:cNvSpPr>
            <a:spLocks noGrp="1"/>
          </p:cNvSpPr>
          <p:nvPr>
            <p:ph type="title"/>
          </p:nvPr>
        </p:nvSpPr>
        <p:spPr>
          <a:xfrm>
            <a:off x="457200" y="466245"/>
            <a:ext cx="8229601" cy="1066764"/>
          </a:xfrm>
        </p:spPr>
        <p:txBody>
          <a:bodyPr/>
          <a:lstStyle/>
          <a:p>
            <a:pPr algn="ctr"/>
            <a:r>
              <a:rPr lang="en-US" sz="2200" b="1" dirty="0">
                <a:latin typeface="Arial" panose="020B0604020202020204" pitchFamily="34" charset="0"/>
                <a:cs typeface="Arial" panose="020B0604020202020204" pitchFamily="34" charset="0"/>
              </a:rPr>
              <a:t>The rate of uninsurance for nonelderly adult Virginians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decreased significantly for every age group</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between 2013 and 2023</a:t>
            </a:r>
          </a:p>
        </p:txBody>
      </p:sp>
      <p:graphicFrame>
        <p:nvGraphicFramePr>
          <p:cNvPr id="6" name="Chart Placeholder 5">
            <a:extLst>
              <a:ext uri="{FF2B5EF4-FFF2-40B4-BE49-F238E27FC236}">
                <a16:creationId xmlns:a16="http://schemas.microsoft.com/office/drawing/2014/main" id="{A4F73DAF-5290-4615-B25F-9BE0F2F40709}"/>
              </a:ext>
            </a:extLst>
          </p:cNvPr>
          <p:cNvGraphicFramePr>
            <a:graphicFrameLocks noGrp="1"/>
          </p:cNvGraphicFramePr>
          <p:nvPr>
            <p:ph type="chart" idx="1"/>
            <p:extLst>
              <p:ext uri="{D42A27DB-BD31-4B8C-83A1-F6EECF244321}">
                <p14:modId xmlns:p14="http://schemas.microsoft.com/office/powerpoint/2010/main" val="3636744376"/>
              </p:ext>
            </p:extLst>
          </p:nvPr>
        </p:nvGraphicFramePr>
        <p:xfrm>
          <a:off x="457200" y="1483957"/>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Box 24">
            <a:extLst>
              <a:ext uri="{FF2B5EF4-FFF2-40B4-BE49-F238E27FC236}">
                <a16:creationId xmlns:a16="http://schemas.microsoft.com/office/drawing/2014/main" id="{A7C0BE5E-EE22-4BC6-94AD-54D551E2BBB9}"/>
              </a:ext>
            </a:extLst>
          </p:cNvPr>
          <p:cNvSpPr txBox="1">
            <a:spLocks noChangeArrowheads="1"/>
          </p:cNvSpPr>
          <p:nvPr/>
        </p:nvSpPr>
        <p:spPr bwMode="auto">
          <a:xfrm>
            <a:off x="0" y="6076239"/>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2025. Based on the 2023 American Community Survey (ACS) data from the Integrated Public Use Microdata Series (IPUMS). All differences between 2013 and 2023 are significant at the .10 level. </a:t>
            </a:r>
          </a:p>
        </p:txBody>
      </p:sp>
    </p:spTree>
    <p:extLst>
      <p:ext uri="{BB962C8B-B14F-4D97-AF65-F5344CB8AC3E}">
        <p14:creationId xmlns:p14="http://schemas.microsoft.com/office/powerpoint/2010/main" val="454840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3"/>
          <p:cNvGraphicFramePr>
            <a:graphicFrameLocks/>
          </p:cNvGraphicFramePr>
          <p:nvPr>
            <p:extLst>
              <p:ext uri="{D42A27DB-BD31-4B8C-83A1-F6EECF244321}">
                <p14:modId xmlns:p14="http://schemas.microsoft.com/office/powerpoint/2010/main" val="2199280604"/>
              </p:ext>
            </p:extLst>
          </p:nvPr>
        </p:nvGraphicFramePr>
        <p:xfrm>
          <a:off x="419100" y="1608495"/>
          <a:ext cx="8334375" cy="3852967"/>
        </p:xfrm>
        <a:graphic>
          <a:graphicData uri="http://schemas.openxmlformats.org/drawingml/2006/chart">
            <c:chart xmlns:c="http://schemas.openxmlformats.org/drawingml/2006/chart" xmlns:r="http://schemas.openxmlformats.org/officeDocument/2006/relationships" r:id="rId3"/>
          </a:graphicData>
        </a:graphic>
      </p:graphicFrame>
      <p:sp>
        <p:nvSpPr>
          <p:cNvPr id="21505" name="Title 1"/>
          <p:cNvSpPr>
            <a:spLocks noGrp="1"/>
          </p:cNvSpPr>
          <p:nvPr>
            <p:ph type="title"/>
          </p:nvPr>
        </p:nvSpPr>
        <p:spPr>
          <a:xfrm>
            <a:off x="821871" y="578957"/>
            <a:ext cx="7722689" cy="817581"/>
          </a:xfrm>
        </p:spPr>
        <p:txBody>
          <a:bodyPr>
            <a:normAutofit/>
          </a:bodyPr>
          <a:lstStyle/>
          <a:p>
            <a:pPr algn="ctr"/>
            <a:r>
              <a:rPr lang="en-US" sz="2400" b="1" dirty="0">
                <a:latin typeface="Arial" charset="0"/>
              </a:rPr>
              <a:t>Virginia’s uninsured rate remained below the US overall from 2013 through 2023, but the gap narrowed </a:t>
            </a:r>
          </a:p>
        </p:txBody>
      </p:sp>
      <p:sp>
        <p:nvSpPr>
          <p:cNvPr id="6" name="Text Box 21"/>
          <p:cNvSpPr txBox="1">
            <a:spLocks noChangeArrowheads="1"/>
          </p:cNvSpPr>
          <p:nvPr/>
        </p:nvSpPr>
        <p:spPr bwMode="auto">
          <a:xfrm>
            <a:off x="14287" y="5553593"/>
            <a:ext cx="91440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t>Source: Urban Institute, March 2025. Based on the 2013, 2019, 2021, 2022, and 2023 American Community Survey (ACS) data from the Integrated Public Use Microdata Series (IPUMS).</a:t>
            </a:r>
            <a:r>
              <a:rPr lang="en-US" sz="1100" i="1" dirty="0">
                <a:cs typeface="Arial" charset="0"/>
              </a:rPr>
              <a:t>                                                                                                                                                   </a:t>
            </a:r>
          </a:p>
          <a:p>
            <a:pPr>
              <a:spcBef>
                <a:spcPct val="50000"/>
              </a:spcBef>
            </a:pPr>
            <a:r>
              <a:rPr lang="en-US" sz="1100" i="1" dirty="0"/>
              <a:t>Note: Implementation of primary elements of the Affordable Care Act began in 2014, to include the Health Insurance Marketplace and Marketplace-related financial assistance. Virginia’s Medicaid eligibility requirements expanded to include nonelderly adults ≤138% FPL in 2019.</a:t>
            </a:r>
          </a:p>
        </p:txBody>
      </p:sp>
      <p:sp>
        <p:nvSpPr>
          <p:cNvPr id="7"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1562030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3"/>
          <p:cNvGraphicFramePr>
            <a:graphicFrameLocks/>
          </p:cNvGraphicFramePr>
          <p:nvPr>
            <p:extLst>
              <p:ext uri="{D42A27DB-BD31-4B8C-83A1-F6EECF244321}">
                <p14:modId xmlns:p14="http://schemas.microsoft.com/office/powerpoint/2010/main" val="1081542283"/>
              </p:ext>
            </p:extLst>
          </p:nvPr>
        </p:nvGraphicFramePr>
        <p:xfrm>
          <a:off x="419100" y="1222744"/>
          <a:ext cx="8334375" cy="4322126"/>
        </p:xfrm>
        <a:graphic>
          <a:graphicData uri="http://schemas.openxmlformats.org/drawingml/2006/chart">
            <c:chart xmlns:c="http://schemas.openxmlformats.org/drawingml/2006/chart" xmlns:r="http://schemas.openxmlformats.org/officeDocument/2006/relationships" r:id="rId3"/>
          </a:graphicData>
        </a:graphic>
      </p:graphicFrame>
      <p:sp>
        <p:nvSpPr>
          <p:cNvPr id="22529" name="Rectangle 14"/>
          <p:cNvSpPr>
            <a:spLocks noGrp="1" noChangeArrowheads="1"/>
          </p:cNvSpPr>
          <p:nvPr>
            <p:ph type="title"/>
          </p:nvPr>
        </p:nvSpPr>
        <p:spPr>
          <a:xfrm>
            <a:off x="457200" y="365760"/>
            <a:ext cx="8231476" cy="1295400"/>
          </a:xfrm>
        </p:spPr>
        <p:txBody>
          <a:bodyPr/>
          <a:lstStyle/>
          <a:p>
            <a:pPr algn="ctr" eaLnBrk="1" hangingPunct="1">
              <a:spcBef>
                <a:spcPct val="25000"/>
              </a:spcBef>
            </a:pPr>
            <a:r>
              <a:rPr lang="en-US" sz="2400" b="1" dirty="0">
                <a:latin typeface="Arial" charset="0"/>
              </a:rPr>
              <a:t>Uninsurance in Virginia decreased among nonelderly adults and children between 2013 and 2023</a:t>
            </a:r>
            <a:endParaRPr lang="en-US" sz="2400" b="1" dirty="0">
              <a:solidFill>
                <a:srgbClr val="FF0000"/>
              </a:solidFill>
              <a:latin typeface="Arial" charset="0"/>
            </a:endParaRPr>
          </a:p>
        </p:txBody>
      </p:sp>
      <p:sp>
        <p:nvSpPr>
          <p:cNvPr id="22530" name="TextBox 1"/>
          <p:cNvSpPr txBox="1">
            <a:spLocks noChangeArrowheads="1"/>
          </p:cNvSpPr>
          <p:nvPr/>
        </p:nvSpPr>
        <p:spPr bwMode="auto">
          <a:xfrm>
            <a:off x="5335030" y="2264119"/>
            <a:ext cx="4572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22531" name="TextBox 1"/>
          <p:cNvSpPr txBox="1">
            <a:spLocks noChangeArrowheads="1"/>
          </p:cNvSpPr>
          <p:nvPr/>
        </p:nvSpPr>
        <p:spPr bwMode="auto">
          <a:xfrm>
            <a:off x="4300538" y="2863850"/>
            <a:ext cx="28733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22532" name="TextBox 1"/>
          <p:cNvSpPr txBox="1">
            <a:spLocks noChangeArrowheads="1"/>
          </p:cNvSpPr>
          <p:nvPr/>
        </p:nvSpPr>
        <p:spPr bwMode="auto">
          <a:xfrm>
            <a:off x="5935663" y="1452563"/>
            <a:ext cx="45720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22533" name="TextBox 1"/>
          <p:cNvSpPr txBox="1">
            <a:spLocks noChangeArrowheads="1"/>
          </p:cNvSpPr>
          <p:nvPr/>
        </p:nvSpPr>
        <p:spPr bwMode="auto">
          <a:xfrm>
            <a:off x="2132013" y="3025775"/>
            <a:ext cx="45720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22534" name="TextBox 1"/>
          <p:cNvSpPr txBox="1">
            <a:spLocks noChangeArrowheads="1"/>
          </p:cNvSpPr>
          <p:nvPr/>
        </p:nvSpPr>
        <p:spPr bwMode="auto">
          <a:xfrm>
            <a:off x="2408238" y="1455738"/>
            <a:ext cx="4572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15"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
        <p:nvSpPr>
          <p:cNvPr id="12" name="Text Box 21"/>
          <p:cNvSpPr txBox="1">
            <a:spLocks noChangeArrowheads="1"/>
          </p:cNvSpPr>
          <p:nvPr/>
        </p:nvSpPr>
        <p:spPr bwMode="auto">
          <a:xfrm>
            <a:off x="14287" y="5458801"/>
            <a:ext cx="91440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t>Source: Urban Institute, March 2025. Based on the 2013, 2019, 2022, and 2023 American Community Survey (ACS) data from the Integrated Public Use Microdata Series (IPUMS).</a:t>
            </a:r>
            <a:r>
              <a:rPr lang="en-US" sz="1100" i="1" dirty="0">
                <a:cs typeface="Arial" charset="0"/>
              </a:rPr>
              <a:t> </a:t>
            </a:r>
          </a:p>
          <a:p>
            <a:pPr>
              <a:spcBef>
                <a:spcPct val="50000"/>
              </a:spcBef>
            </a:pPr>
            <a:r>
              <a:rPr lang="en-US" sz="1100" i="1" dirty="0"/>
              <a:t>Note: Implementation of primary elements of the Affordable Care Act began in 2014, to include the Health Insurance Marketplace and Marketplace-related financial assistance. Virginia’s Medicaid eligibility requirements expanded to include adults ≤138% FPL in 2019.</a:t>
            </a:r>
          </a:p>
        </p:txBody>
      </p:sp>
    </p:spTree>
    <p:extLst>
      <p:ext uri="{BB962C8B-B14F-4D97-AF65-F5344CB8AC3E}">
        <p14:creationId xmlns:p14="http://schemas.microsoft.com/office/powerpoint/2010/main" val="194820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4"/>
          <p:cNvSpPr txBox="1">
            <a:spLocks noChangeArrowheads="1"/>
          </p:cNvSpPr>
          <p:nvPr/>
        </p:nvSpPr>
        <p:spPr bwMode="auto">
          <a:xfrm>
            <a:off x="0" y="546431"/>
            <a:ext cx="897518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ts val="0"/>
              </a:spcBef>
            </a:pPr>
            <a:r>
              <a:rPr lang="en-US" b="1" dirty="0"/>
              <a:t>Over one-in-three nonelderly uninsured Virginians (0-64) </a:t>
            </a:r>
          </a:p>
          <a:p>
            <a:pPr algn="ctr">
              <a:spcBef>
                <a:spcPts val="0"/>
              </a:spcBef>
            </a:pPr>
            <a:r>
              <a:rPr lang="en-US" b="1" dirty="0"/>
              <a:t>had family income ≤138% FPL in 2023</a:t>
            </a:r>
          </a:p>
        </p:txBody>
      </p:sp>
      <p:sp>
        <p:nvSpPr>
          <p:cNvPr id="24579" name="Text Box 19"/>
          <p:cNvSpPr txBox="1">
            <a:spLocks noChangeArrowheads="1"/>
          </p:cNvSpPr>
          <p:nvPr/>
        </p:nvSpPr>
        <p:spPr bwMode="auto">
          <a:xfrm>
            <a:off x="111760" y="5183253"/>
            <a:ext cx="9144000"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ts val="0"/>
              </a:spcBef>
              <a:spcAft>
                <a:spcPts val="600"/>
              </a:spcAft>
            </a:pPr>
            <a:r>
              <a:rPr lang="en-US" sz="1100" i="1" dirty="0">
                <a:cs typeface="Arial" charset="0"/>
              </a:rPr>
              <a:t>Source: Urban Institute, March 2025. Based on the 2023 American Community Survey (ACS) data from the Integrated Public Use Microdata Series (IPUMS). </a:t>
            </a:r>
          </a:p>
          <a:p>
            <a:pPr>
              <a:spcBef>
                <a:spcPts val="0"/>
              </a:spcBef>
              <a:spcAft>
                <a:spcPts val="600"/>
              </a:spcAft>
            </a:pPr>
            <a:r>
              <a:rPr lang="en-US" sz="1100" i="1" dirty="0">
                <a:cs typeface="Arial" charset="0"/>
              </a:rPr>
              <a:t>Note: Family poverty level estimates are based on tax unit Modified Adjusted Gross Income and use the 2023 FPLs defined by the US Department of Health and Human Services. </a:t>
            </a:r>
          </a:p>
          <a:p>
            <a:pPr>
              <a:spcBef>
                <a:spcPts val="0"/>
              </a:spcBef>
              <a:spcAft>
                <a:spcPts val="600"/>
              </a:spcAft>
            </a:pPr>
            <a:r>
              <a:rPr lang="en-US" sz="1100" i="1" dirty="0">
                <a:cs typeface="Arial" charset="0"/>
              </a:rPr>
              <a:t>* Income breaks are slightly different for children, as follows: 139-200% is instead 139-205%, 201-250% is instead 206-256%, and 251-300% is instead 256-300%. </a:t>
            </a:r>
          </a:p>
        </p:txBody>
      </p:sp>
      <p:graphicFrame>
        <p:nvGraphicFramePr>
          <p:cNvPr id="6" name="Chart 5"/>
          <p:cNvGraphicFramePr>
            <a:graphicFrameLocks/>
          </p:cNvGraphicFramePr>
          <p:nvPr>
            <p:extLst>
              <p:ext uri="{D42A27DB-BD31-4B8C-83A1-F6EECF244321}">
                <p14:modId xmlns:p14="http://schemas.microsoft.com/office/powerpoint/2010/main" val="2452434371"/>
              </p:ext>
            </p:extLst>
          </p:nvPr>
        </p:nvGraphicFramePr>
        <p:xfrm>
          <a:off x="708660" y="1654427"/>
          <a:ext cx="7726680" cy="3528826"/>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ChangeArrowheads="1"/>
          </p:cNvSpPr>
          <p:nvPr/>
        </p:nvSpPr>
        <p:spPr bwMode="auto">
          <a:xfrm>
            <a:off x="140677" y="365760"/>
            <a:ext cx="8546123"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0" hangingPunct="0">
              <a:spcBef>
                <a:spcPts val="0"/>
              </a:spcBef>
            </a:pPr>
            <a:r>
              <a:rPr lang="en-US" sz="2200" b="1" dirty="0"/>
              <a:t>Adult Virginians (19-64) with incomes </a:t>
            </a:r>
            <a:r>
              <a:rPr lang="en-US" sz="2400" b="0" i="0" dirty="0">
                <a:effectLst/>
                <a:latin typeface="Arial" panose="020B0604020202020204" pitchFamily="34" charset="0"/>
                <a:cs typeface="Arial" panose="020B0604020202020204" pitchFamily="34" charset="0"/>
              </a:rPr>
              <a:t>≤</a:t>
            </a:r>
            <a:r>
              <a:rPr lang="en-US" sz="2200" b="1" dirty="0">
                <a:latin typeface="Arial" panose="020B0604020202020204" pitchFamily="34" charset="0"/>
                <a:cs typeface="Arial" panose="020B0604020202020204" pitchFamily="34" charset="0"/>
              </a:rPr>
              <a:t>138</a:t>
            </a:r>
            <a:r>
              <a:rPr lang="en-US" sz="2200" b="1" dirty="0"/>
              <a:t>% FPL </a:t>
            </a:r>
            <a:br>
              <a:rPr lang="en-US" sz="2200" b="1" dirty="0"/>
            </a:br>
            <a:r>
              <a:rPr lang="en-US" sz="2200" b="1" dirty="0"/>
              <a:t>were more than 5 times as likely to be uninsured </a:t>
            </a:r>
            <a:br>
              <a:rPr lang="en-US" sz="2200" b="1" dirty="0"/>
            </a:br>
            <a:r>
              <a:rPr lang="en-US" sz="2200" b="1" dirty="0"/>
              <a:t>as those with incomes 401+% FPL in 2023</a:t>
            </a:r>
          </a:p>
        </p:txBody>
      </p:sp>
      <p:sp>
        <p:nvSpPr>
          <p:cNvPr id="28675" name="Text Box 19"/>
          <p:cNvSpPr txBox="1">
            <a:spLocks noChangeArrowheads="1"/>
          </p:cNvSpPr>
          <p:nvPr/>
        </p:nvSpPr>
        <p:spPr bwMode="auto">
          <a:xfrm>
            <a:off x="140677" y="5384244"/>
            <a:ext cx="9144000"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ts val="0"/>
              </a:spcBef>
              <a:spcAft>
                <a:spcPts val="600"/>
              </a:spcAft>
            </a:pPr>
            <a:r>
              <a:rPr lang="en-US" sz="1100" i="1" dirty="0">
                <a:cs typeface="Arial" charset="0"/>
              </a:rPr>
              <a:t>Source: Urban Institute, March 2025. Based on the 2023 American Community Survey (ACS) data from the Integrated Public Use Microdata Series (IPUMS). </a:t>
            </a:r>
          </a:p>
          <a:p>
            <a:pPr>
              <a:spcBef>
                <a:spcPts val="0"/>
              </a:spcBef>
            </a:pPr>
            <a:r>
              <a:rPr lang="en-US" sz="1100" i="1" dirty="0">
                <a:cs typeface="Arial" charset="0"/>
              </a:rPr>
              <a:t>Notes: Family poverty level estimates are based on tax unit Modified Adjusted Gross Income and use the 2023 FPLs defined by the US Department of Health and Human Services. </a:t>
            </a:r>
          </a:p>
        </p:txBody>
      </p:sp>
      <p:sp>
        <p:nvSpPr>
          <p:cNvPr id="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graphicFrame>
        <p:nvGraphicFramePr>
          <p:cNvPr id="4" name="Chart 3">
            <a:extLst>
              <a:ext uri="{FF2B5EF4-FFF2-40B4-BE49-F238E27FC236}">
                <a16:creationId xmlns:a16="http://schemas.microsoft.com/office/drawing/2014/main" id="{0C8B85A1-FA27-44FE-975B-CB9D1773DC58}"/>
              </a:ext>
            </a:extLst>
          </p:cNvPr>
          <p:cNvGraphicFramePr/>
          <p:nvPr>
            <p:extLst>
              <p:ext uri="{D42A27DB-BD31-4B8C-83A1-F6EECF244321}">
                <p14:modId xmlns:p14="http://schemas.microsoft.com/office/powerpoint/2010/main" val="498113300"/>
              </p:ext>
            </p:extLst>
          </p:nvPr>
        </p:nvGraphicFramePr>
        <p:xfrm>
          <a:off x="600739" y="1978154"/>
          <a:ext cx="7942521" cy="329488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E83735E7-E4A3-4B64-A2DE-BA30A05B0646}"/>
              </a:ext>
            </a:extLst>
          </p:cNvPr>
          <p:cNvSpPr txBox="1"/>
          <p:nvPr/>
        </p:nvSpPr>
        <p:spPr>
          <a:xfrm>
            <a:off x="955600" y="1433670"/>
            <a:ext cx="7232798" cy="584775"/>
          </a:xfrm>
          <a:prstGeom prst="rect">
            <a:avLst/>
          </a:prstGeom>
          <a:noFill/>
        </p:spPr>
        <p:txBody>
          <a:bodyPr wrap="square" rtlCol="0">
            <a:spAutoFit/>
          </a:bodyPr>
          <a:lstStyle/>
          <a:p>
            <a:pPr algn="ctr"/>
            <a:r>
              <a:rPr lang="en-US" sz="1600" i="1" dirty="0"/>
              <a:t>Children with family incomes </a:t>
            </a:r>
            <a:r>
              <a:rPr lang="en-US" sz="1600" i="1" dirty="0">
                <a:effectLst/>
                <a:latin typeface="Arial" panose="020B0604020202020204" pitchFamily="34" charset="0"/>
                <a:cs typeface="Arial" panose="020B0604020202020204" pitchFamily="34" charset="0"/>
              </a:rPr>
              <a:t>≤</a:t>
            </a:r>
            <a:r>
              <a:rPr lang="en-US" sz="1600" i="1" dirty="0">
                <a:latin typeface="Arial" panose="020B0604020202020204" pitchFamily="34" charset="0"/>
                <a:cs typeface="Arial" panose="020B0604020202020204" pitchFamily="34" charset="0"/>
              </a:rPr>
              <a:t>138</a:t>
            </a:r>
            <a:r>
              <a:rPr lang="en-US" sz="1600" i="1" dirty="0"/>
              <a:t>%</a:t>
            </a:r>
            <a:r>
              <a:rPr lang="en-US" sz="1600" b="1" dirty="0"/>
              <a:t> </a:t>
            </a:r>
            <a:r>
              <a:rPr lang="en-US" sz="1600" i="1" dirty="0"/>
              <a:t>FPL were more than twice as likely to be uninsured as those in families with incomes 401%+ FPL.</a:t>
            </a:r>
          </a:p>
        </p:txBody>
      </p:sp>
    </p:spTree>
    <p:extLst>
      <p:ext uri="{BB962C8B-B14F-4D97-AF65-F5344CB8AC3E}">
        <p14:creationId xmlns:p14="http://schemas.microsoft.com/office/powerpoint/2010/main" val="268937796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2">
            <a:extLst>
              <a:ext uri="{FF2B5EF4-FFF2-40B4-BE49-F238E27FC236}">
                <a16:creationId xmlns:a16="http://schemas.microsoft.com/office/drawing/2014/main" id="{30BAFE6B-8C35-47E5-ADB0-3F1CC485C6AD}"/>
              </a:ext>
            </a:extLst>
          </p:cNvPr>
          <p:cNvGraphicFramePr>
            <a:graphicFrameLocks noChangeAspect="1"/>
          </p:cNvGraphicFramePr>
          <p:nvPr>
            <p:extLst>
              <p:ext uri="{D42A27DB-BD31-4B8C-83A1-F6EECF244321}">
                <p14:modId xmlns:p14="http://schemas.microsoft.com/office/powerpoint/2010/main" val="3951709044"/>
              </p:ext>
            </p:extLst>
          </p:nvPr>
        </p:nvGraphicFramePr>
        <p:xfrm>
          <a:off x="1624012" y="1876190"/>
          <a:ext cx="5895975" cy="3738563"/>
        </p:xfrm>
        <a:graphic>
          <a:graphicData uri="http://schemas.openxmlformats.org/drawingml/2006/chart">
            <c:chart xmlns:c="http://schemas.openxmlformats.org/drawingml/2006/chart" xmlns:r="http://schemas.openxmlformats.org/officeDocument/2006/relationships" r:id="rId3"/>
          </a:graphicData>
        </a:graphic>
      </p:graphicFrame>
      <p:sp>
        <p:nvSpPr>
          <p:cNvPr id="30722" name="Rectangle 3"/>
          <p:cNvSpPr>
            <a:spLocks noChangeArrowheads="1"/>
          </p:cNvSpPr>
          <p:nvPr/>
        </p:nvSpPr>
        <p:spPr bwMode="auto">
          <a:xfrm>
            <a:off x="0" y="803275"/>
            <a:ext cx="91440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15000"/>
              </a:lnSpc>
            </a:pPr>
            <a:endParaRPr lang="en-US" sz="2200" b="1" dirty="0">
              <a:solidFill>
                <a:schemeClr val="tx2"/>
              </a:solidFill>
            </a:endParaRPr>
          </a:p>
        </p:txBody>
      </p:sp>
      <p:sp>
        <p:nvSpPr>
          <p:cNvPr id="30723" name="Text Box 9"/>
          <p:cNvSpPr txBox="1">
            <a:spLocks noChangeArrowheads="1"/>
          </p:cNvSpPr>
          <p:nvPr/>
        </p:nvSpPr>
        <p:spPr bwMode="auto">
          <a:xfrm>
            <a:off x="365760" y="483645"/>
            <a:ext cx="841248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25000"/>
              </a:spcBef>
            </a:pPr>
            <a:r>
              <a:rPr lang="en-US" b="1" dirty="0"/>
              <a:t>Most uninsured Virginians (73.6%) lived in families with at least one full-time worker in 2023</a:t>
            </a:r>
          </a:p>
        </p:txBody>
      </p:sp>
      <p:sp>
        <p:nvSpPr>
          <p:cNvPr id="30724" name="Text Box 14"/>
          <p:cNvSpPr txBox="1">
            <a:spLocks noChangeArrowheads="1"/>
          </p:cNvSpPr>
          <p:nvPr/>
        </p:nvSpPr>
        <p:spPr bwMode="auto">
          <a:xfrm>
            <a:off x="2825262" y="1459634"/>
            <a:ext cx="35638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b="1" u="sng" dirty="0"/>
              <a:t>Share of Nonelderly Uninsured</a:t>
            </a:r>
            <a:endParaRPr lang="en-US" sz="1800" b="1" dirty="0"/>
          </a:p>
        </p:txBody>
      </p:sp>
      <p:sp>
        <p:nvSpPr>
          <p:cNvPr id="30725" name="Text Box 21"/>
          <p:cNvSpPr txBox="1">
            <a:spLocks noChangeArrowheads="1"/>
          </p:cNvSpPr>
          <p:nvPr/>
        </p:nvSpPr>
        <p:spPr bwMode="auto">
          <a:xfrm>
            <a:off x="0" y="5661978"/>
            <a:ext cx="914400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2025. Based on the 2023 American Community Survey (ACS) data from the Integrated Public Use Microdata Series (IPUMS). </a:t>
            </a:r>
          </a:p>
          <a:p>
            <a:pPr>
              <a:spcBef>
                <a:spcPct val="50000"/>
              </a:spcBef>
            </a:pPr>
            <a:r>
              <a:rPr lang="en-US" sz="1100" i="1" dirty="0"/>
              <a:t>Notes: Family work status is based on the work status of adults in the tax unit. Estimates may not sum to 100% due to rounding. </a:t>
            </a:r>
          </a:p>
        </p:txBody>
      </p:sp>
      <p:sp>
        <p:nvSpPr>
          <p:cNvPr id="7"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252532383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6"/>
          <p:cNvGraphicFramePr>
            <a:graphicFrameLocks noChangeAspect="1"/>
          </p:cNvGraphicFramePr>
          <p:nvPr>
            <p:extLst>
              <p:ext uri="{D42A27DB-BD31-4B8C-83A1-F6EECF244321}">
                <p14:modId xmlns:p14="http://schemas.microsoft.com/office/powerpoint/2010/main" val="3173411518"/>
              </p:ext>
            </p:extLst>
          </p:nvPr>
        </p:nvGraphicFramePr>
        <p:xfrm>
          <a:off x="2274207" y="1816634"/>
          <a:ext cx="4445956" cy="3468784"/>
        </p:xfrm>
        <a:graphic>
          <a:graphicData uri="http://schemas.openxmlformats.org/drawingml/2006/chart">
            <c:chart xmlns:c="http://schemas.openxmlformats.org/drawingml/2006/chart" xmlns:r="http://schemas.openxmlformats.org/officeDocument/2006/relationships" r:id="rId3"/>
          </a:graphicData>
        </a:graphic>
      </p:graphicFrame>
      <p:sp>
        <p:nvSpPr>
          <p:cNvPr id="34818" name="Rectangle 2"/>
          <p:cNvSpPr>
            <a:spLocks noChangeArrowheads="1"/>
          </p:cNvSpPr>
          <p:nvPr/>
        </p:nvSpPr>
        <p:spPr bwMode="auto">
          <a:xfrm>
            <a:off x="0" y="803275"/>
            <a:ext cx="91440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15000"/>
              </a:lnSpc>
            </a:pPr>
            <a:endParaRPr lang="en-US" sz="2200" b="1" dirty="0">
              <a:solidFill>
                <a:schemeClr val="tx2"/>
              </a:solidFill>
            </a:endParaRPr>
          </a:p>
        </p:txBody>
      </p:sp>
      <p:sp>
        <p:nvSpPr>
          <p:cNvPr id="34819" name="Text Box 3"/>
          <p:cNvSpPr txBox="1">
            <a:spLocks noChangeArrowheads="1"/>
          </p:cNvSpPr>
          <p:nvPr/>
        </p:nvSpPr>
        <p:spPr bwMode="auto">
          <a:xfrm>
            <a:off x="175076" y="415276"/>
            <a:ext cx="866453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ts val="0"/>
              </a:spcBef>
            </a:pPr>
            <a:r>
              <a:rPr lang="en-US" b="1" dirty="0"/>
              <a:t>Uninsured nonelderly Virginians were </a:t>
            </a:r>
            <a:br>
              <a:rPr lang="en-US" b="1" dirty="0"/>
            </a:br>
            <a:r>
              <a:rPr lang="en-US" b="1" dirty="0"/>
              <a:t>diverse with respect to race and ethnicity in 2023</a:t>
            </a:r>
          </a:p>
        </p:txBody>
      </p:sp>
      <p:sp>
        <p:nvSpPr>
          <p:cNvPr id="34821" name="Text Box 21"/>
          <p:cNvSpPr txBox="1">
            <a:spLocks noChangeArrowheads="1"/>
          </p:cNvSpPr>
          <p:nvPr/>
        </p:nvSpPr>
        <p:spPr bwMode="auto">
          <a:xfrm>
            <a:off x="-11793" y="5588644"/>
            <a:ext cx="914400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2025. Based on the 2023 American Community Survey (ACS) data from the Integrated Public Use Microdata Series (IPUMS).</a:t>
            </a:r>
          </a:p>
          <a:p>
            <a:pPr>
              <a:spcBef>
                <a:spcPct val="50000"/>
              </a:spcBef>
            </a:pPr>
            <a:r>
              <a:rPr lang="en-US" sz="1100" i="1" dirty="0">
                <a:cs typeface="Arial" charset="0"/>
              </a:rPr>
              <a:t>Notes: Estimates may not sum to 100% due to rounding. </a:t>
            </a:r>
          </a:p>
        </p:txBody>
      </p:sp>
      <p:sp>
        <p:nvSpPr>
          <p:cNvPr id="7"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
        <p:nvSpPr>
          <p:cNvPr id="4" name="TextBox 3">
            <a:extLst>
              <a:ext uri="{FF2B5EF4-FFF2-40B4-BE49-F238E27FC236}">
                <a16:creationId xmlns:a16="http://schemas.microsoft.com/office/drawing/2014/main" id="{AAF25F70-2FA4-17BB-BC4F-B4CE170B5019}"/>
              </a:ext>
            </a:extLst>
          </p:cNvPr>
          <p:cNvSpPr txBox="1"/>
          <p:nvPr/>
        </p:nvSpPr>
        <p:spPr>
          <a:xfrm>
            <a:off x="2274207" y="1415534"/>
            <a:ext cx="4572000" cy="369332"/>
          </a:xfrm>
          <a:prstGeom prst="rect">
            <a:avLst/>
          </a:prstGeom>
          <a:noFill/>
        </p:spPr>
        <p:txBody>
          <a:bodyPr wrap="square">
            <a:spAutoFit/>
          </a:bodyPr>
          <a:lstStyle/>
          <a:p>
            <a:pPr algn="ctr"/>
            <a:r>
              <a:rPr lang="en-US" sz="1800" b="1" u="sng" dirty="0"/>
              <a:t>Share of Nonelderly Uninsured</a:t>
            </a:r>
            <a:endParaRPr lang="en-US" sz="1800" b="1" dirty="0"/>
          </a:p>
        </p:txBody>
      </p:sp>
    </p:spTree>
    <p:extLst>
      <p:ext uri="{BB962C8B-B14F-4D97-AF65-F5344CB8AC3E}">
        <p14:creationId xmlns:p14="http://schemas.microsoft.com/office/powerpoint/2010/main" val="388241788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D211051-6187-7D0D-C7AD-5FE5F7BF14E2}"/>
              </a:ext>
            </a:extLst>
          </p:cNvPr>
          <p:cNvGraphicFramePr/>
          <p:nvPr>
            <p:extLst>
              <p:ext uri="{D42A27DB-BD31-4B8C-83A1-F6EECF244321}">
                <p14:modId xmlns:p14="http://schemas.microsoft.com/office/powerpoint/2010/main" val="60465036"/>
              </p:ext>
            </p:extLst>
          </p:nvPr>
        </p:nvGraphicFramePr>
        <p:xfrm>
          <a:off x="511124" y="1459146"/>
          <a:ext cx="8154573" cy="424997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AAD1CBF3-6945-3A45-643E-1C7DC9C88D0A}"/>
              </a:ext>
            </a:extLst>
          </p:cNvPr>
          <p:cNvSpPr txBox="1"/>
          <p:nvPr/>
        </p:nvSpPr>
        <p:spPr>
          <a:xfrm>
            <a:off x="511124" y="388271"/>
            <a:ext cx="8154572" cy="830997"/>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Uninsured nonelderly adults in Virginia reported less access to care than insured nonelderly adults in 2023</a:t>
            </a:r>
            <a:endParaRPr lang="en-US" b="1" dirty="0">
              <a:highlight>
                <a:srgbClr val="FFFF00"/>
              </a:highlight>
            </a:endParaRPr>
          </a:p>
        </p:txBody>
      </p:sp>
      <p:sp>
        <p:nvSpPr>
          <p:cNvPr id="6" name="TextBox 4">
            <a:extLst>
              <a:ext uri="{FF2B5EF4-FFF2-40B4-BE49-F238E27FC236}">
                <a16:creationId xmlns:a16="http://schemas.microsoft.com/office/drawing/2014/main" id="{EEA247C5-D1E4-DB81-2C75-7BBDFECEFB5B}"/>
              </a:ext>
            </a:extLst>
          </p:cNvPr>
          <p:cNvSpPr txBox="1">
            <a:spLocks noChangeArrowheads="1"/>
          </p:cNvSpPr>
          <p:nvPr/>
        </p:nvSpPr>
        <p:spPr bwMode="auto">
          <a:xfrm>
            <a:off x="152398" y="5754148"/>
            <a:ext cx="868680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t>Source: Urban Institute, March 2025. Based on the 2023 Behavioral Risk Factor Surveillance System</a:t>
            </a:r>
            <a:r>
              <a:rPr lang="en-US" sz="1300" i="1" dirty="0"/>
              <a:t>.</a:t>
            </a:r>
          </a:p>
        </p:txBody>
      </p:sp>
    </p:spTree>
    <p:extLst>
      <p:ext uri="{BB962C8B-B14F-4D97-AF65-F5344CB8AC3E}">
        <p14:creationId xmlns:p14="http://schemas.microsoft.com/office/powerpoint/2010/main" val="268085701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805352"/>
            <a:ext cx="7543800" cy="2133600"/>
          </a:xfrm>
        </p:spPr>
        <p:txBody>
          <a:bodyPr/>
          <a:lstStyle/>
          <a:p>
            <a:r>
              <a:rPr lang="en-US" b="1" dirty="0"/>
              <a:t>A Profile of Virginia’s Uninsured, 2025: Maps</a:t>
            </a:r>
          </a:p>
        </p:txBody>
      </p:sp>
    </p:spTree>
    <p:extLst>
      <p:ext uri="{BB962C8B-B14F-4D97-AF65-F5344CB8AC3E}">
        <p14:creationId xmlns:p14="http://schemas.microsoft.com/office/powerpoint/2010/main" val="247655084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6425" cy="568325"/>
          </a:xfrm>
        </p:spPr>
        <p:txBody>
          <a:bodyPr/>
          <a:lstStyle/>
          <a:p>
            <a:r>
              <a:rPr lang="en-US" b="1" dirty="0">
                <a:latin typeface="Arial" panose="020B0604020202020204" pitchFamily="34" charset="0"/>
                <a:cs typeface="Arial" panose="020B0604020202020204" pitchFamily="34" charset="0"/>
              </a:rPr>
              <a:t>Table of Contents</a:t>
            </a:r>
          </a:p>
        </p:txBody>
      </p:sp>
      <p:sp>
        <p:nvSpPr>
          <p:cNvPr id="5"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
        <p:nvSpPr>
          <p:cNvPr id="7" name="Content Placeholder 2">
            <a:extLst>
              <a:ext uri="{FF2B5EF4-FFF2-40B4-BE49-F238E27FC236}">
                <a16:creationId xmlns:a16="http://schemas.microsoft.com/office/drawing/2014/main" id="{A420DA1D-FA50-47A4-8D7E-A1315B7C3463}"/>
              </a:ext>
            </a:extLst>
          </p:cNvPr>
          <p:cNvSpPr>
            <a:spLocks noGrp="1"/>
          </p:cNvSpPr>
          <p:nvPr>
            <p:ph idx="1"/>
          </p:nvPr>
        </p:nvSpPr>
        <p:spPr>
          <a:xfrm>
            <a:off x="132055" y="1147445"/>
            <a:ext cx="8876713" cy="4284060"/>
          </a:xfrm>
        </p:spPr>
        <p:txBody>
          <a:bodyPr/>
          <a:lstStyle/>
          <a:p>
            <a:pPr marL="0" lvl="0" indent="0">
              <a:lnSpc>
                <a:spcPct val="100000"/>
              </a:lnSpc>
              <a:spcBef>
                <a:spcPts val="800"/>
              </a:spcBef>
              <a:spcAft>
                <a:spcPts val="0"/>
              </a:spcAft>
            </a:pPr>
            <a:r>
              <a:rPr lang="en-US" sz="1400" dirty="0">
                <a:latin typeface="Arial" panose="020B0604020202020204" pitchFamily="34" charset="0"/>
                <a:cs typeface="Arial" panose="020B0604020202020204" pitchFamily="34" charset="0"/>
              </a:rPr>
              <a:t>Guide to Regions of Virginia</a:t>
            </a:r>
          </a:p>
          <a:p>
            <a:pPr marL="0" lvl="0" indent="0">
              <a:lnSpc>
                <a:spcPct val="100000"/>
              </a:lnSpc>
              <a:spcBef>
                <a:spcPts val="800"/>
              </a:spcBef>
              <a:spcAft>
                <a:spcPts val="0"/>
              </a:spcAft>
            </a:pPr>
            <a:r>
              <a:rPr lang="en-US" sz="1400" dirty="0">
                <a:latin typeface="Arial" panose="020B0604020202020204" pitchFamily="34" charset="0"/>
                <a:cs typeface="Arial" panose="020B0604020202020204" pitchFamily="34" charset="0"/>
              </a:rPr>
              <a:t>Map 1: Uninsured rate for all nonelderly (0-64) Virginians in 2023, by region</a:t>
            </a:r>
          </a:p>
          <a:p>
            <a:pPr marL="0" indent="0">
              <a:lnSpc>
                <a:spcPct val="100000"/>
              </a:lnSpc>
              <a:spcBef>
                <a:spcPts val="800"/>
              </a:spcBef>
              <a:spcAft>
                <a:spcPts val="0"/>
              </a:spcAft>
            </a:pPr>
            <a:r>
              <a:rPr lang="en-US" sz="1400" dirty="0">
                <a:latin typeface="Arial" panose="020B0604020202020204" pitchFamily="34" charset="0"/>
                <a:cs typeface="Arial" panose="020B0604020202020204" pitchFamily="34" charset="0"/>
              </a:rPr>
              <a:t>Map 2: Uninsured rate for all children (0-18) in Virginia in 2023, by region</a:t>
            </a:r>
          </a:p>
          <a:p>
            <a:pPr marL="0" lvl="0" indent="0">
              <a:lnSpc>
                <a:spcPct val="100000"/>
              </a:lnSpc>
              <a:spcBef>
                <a:spcPts val="800"/>
              </a:spcBef>
              <a:spcAft>
                <a:spcPts val="0"/>
              </a:spcAft>
            </a:pPr>
            <a:r>
              <a:rPr lang="en-US" sz="1400" dirty="0">
                <a:latin typeface="Arial" panose="020B0604020202020204" pitchFamily="34" charset="0"/>
                <a:cs typeface="Arial" panose="020B0604020202020204" pitchFamily="34" charset="0"/>
              </a:rPr>
              <a:t>Map 3: Uninsured rate for all nonelderly adults (19-64) Virginians in 2023, by region</a:t>
            </a:r>
          </a:p>
          <a:p>
            <a:pPr marL="0" indent="0">
              <a:lnSpc>
                <a:spcPct val="100000"/>
              </a:lnSpc>
              <a:spcBef>
                <a:spcPts val="800"/>
              </a:spcBef>
              <a:spcAft>
                <a:spcPts val="0"/>
              </a:spcAft>
            </a:pPr>
            <a:r>
              <a:rPr lang="en-US" sz="1400" dirty="0">
                <a:latin typeface="Arial" panose="020B0604020202020204" pitchFamily="34" charset="0"/>
                <a:cs typeface="Arial" panose="020B0604020202020204" pitchFamily="34" charset="0"/>
              </a:rPr>
              <a:t>Map 4: Uninsured rate for all nonelderly adults (19-64) in Virginia with family income ≤138% FPL in 2023, by              </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region</a:t>
            </a:r>
          </a:p>
          <a:p>
            <a:pPr marL="0" indent="0">
              <a:lnSpc>
                <a:spcPct val="100000"/>
              </a:lnSpc>
              <a:spcBef>
                <a:spcPts val="800"/>
              </a:spcBef>
              <a:spcAft>
                <a:spcPts val="0"/>
              </a:spcAft>
            </a:pPr>
            <a:r>
              <a:rPr lang="en-US" sz="1400" dirty="0">
                <a:latin typeface="Arial" panose="020B0604020202020204" pitchFamily="34" charset="0"/>
                <a:cs typeface="Arial" panose="020B0604020202020204" pitchFamily="34" charset="0"/>
              </a:rPr>
              <a:t>Map 5: Share of uninsured nonelderly adults (19-64) in Virginia with family income ≤138% FPL in 2023, by region</a:t>
            </a:r>
          </a:p>
          <a:p>
            <a:pPr marL="0" indent="0">
              <a:lnSpc>
                <a:spcPct val="100000"/>
              </a:lnSpc>
              <a:spcBef>
                <a:spcPts val="800"/>
              </a:spcBef>
              <a:spcAft>
                <a:spcPts val="0"/>
              </a:spcAft>
            </a:pPr>
            <a:r>
              <a:rPr lang="en-US" sz="1400" dirty="0">
                <a:latin typeface="Arial" panose="020B0604020202020204" pitchFamily="34" charset="0"/>
                <a:cs typeface="Arial" panose="020B0604020202020204" pitchFamily="34" charset="0"/>
              </a:rPr>
              <a:t>Map 6: Uninsured rate for all children (0-18) in Virginia with family income ≤205% FPL in 2023, by region</a:t>
            </a:r>
          </a:p>
          <a:p>
            <a:pPr marL="0" indent="0">
              <a:lnSpc>
                <a:spcPct val="100000"/>
              </a:lnSpc>
              <a:spcBef>
                <a:spcPts val="800"/>
              </a:spcBef>
              <a:spcAft>
                <a:spcPts val="0"/>
              </a:spcAft>
            </a:pPr>
            <a:r>
              <a:rPr lang="en-US" sz="1400" dirty="0">
                <a:latin typeface="Arial" panose="020B0604020202020204" pitchFamily="34" charset="0"/>
                <a:cs typeface="Arial" panose="020B0604020202020204" pitchFamily="34" charset="0"/>
              </a:rPr>
              <a:t>Map 7: Share of uninsured children (0-18) in Virginia with family income ≤205% FPL in 2023, by region</a:t>
            </a:r>
          </a:p>
          <a:p>
            <a:pPr marL="0" indent="0">
              <a:lnSpc>
                <a:spcPct val="100000"/>
              </a:lnSpc>
              <a:spcBef>
                <a:spcPts val="800"/>
              </a:spcBef>
              <a:spcAft>
                <a:spcPts val="0"/>
              </a:spcAft>
            </a:pPr>
            <a:endParaRPr lang="en-US" sz="1400" dirty="0">
              <a:latin typeface="Arial" panose="020B0604020202020204" pitchFamily="34" charset="0"/>
              <a:cs typeface="Arial" panose="020B0604020202020204" pitchFamily="34" charset="0"/>
            </a:endParaRPr>
          </a:p>
          <a:p>
            <a:pPr marL="0" indent="0">
              <a:lnSpc>
                <a:spcPct val="100000"/>
              </a:lnSpc>
              <a:spcBef>
                <a:spcPts val="800"/>
              </a:spcBef>
              <a:spcAft>
                <a:spcPts val="0"/>
              </a:spcAft>
            </a:pPr>
            <a:endParaRPr lang="en-US" sz="1400" dirty="0">
              <a:latin typeface="Arial" panose="020B0604020202020204" pitchFamily="34" charset="0"/>
              <a:cs typeface="Arial" panose="020B0604020202020204" pitchFamily="34" charset="0"/>
            </a:endParaRPr>
          </a:p>
          <a:p>
            <a:pPr marL="0" lvl="0" indent="0">
              <a:lnSpc>
                <a:spcPct val="100000"/>
              </a:lnSpc>
              <a:spcBef>
                <a:spcPts val="800"/>
              </a:spcBef>
              <a:spcAft>
                <a:spcPts val="0"/>
              </a:spcAft>
            </a:pPr>
            <a:r>
              <a:rPr lang="en-US" sz="1400" b="1" dirty="0">
                <a:latin typeface="Arial" panose="020B0604020202020204" pitchFamily="34" charset="0"/>
                <a:cs typeface="Arial" panose="020B0604020202020204" pitchFamily="34" charset="0"/>
              </a:rPr>
              <a:t>Notes: “Uninsured rate” refers to the percentage of Virginians in the specified group who are uninsured.  “Share of uninsured” refers to the percentage of the uninsured who are in the specified group. Maps showing rates use a blue color scheme. Maps showing share use a green color scheme.</a:t>
            </a:r>
          </a:p>
          <a:p>
            <a:pPr marL="0" lvl="0" indent="0">
              <a:lnSpc>
                <a:spcPct val="100000"/>
              </a:lnSpc>
              <a:spcBef>
                <a:spcPts val="800"/>
              </a:spcBef>
              <a:spcAft>
                <a:spcPts val="0"/>
              </a:spcAft>
            </a:pPr>
            <a:endParaRPr lang="en-US" sz="1400" b="1" dirty="0">
              <a:latin typeface="Arial" panose="020B0604020202020204" pitchFamily="34" charset="0"/>
              <a:cs typeface="Arial" panose="020B0604020202020204" pitchFamily="34" charset="0"/>
            </a:endParaRPr>
          </a:p>
          <a:p>
            <a:pPr marL="0" indent="0">
              <a:lnSpc>
                <a:spcPct val="100000"/>
              </a:lnSpc>
              <a:spcBef>
                <a:spcPts val="800"/>
              </a:spcBef>
              <a:spcAft>
                <a:spcPts val="0"/>
              </a:spcAft>
            </a:pPr>
            <a:r>
              <a:rPr kumimoji="0" lang="en-US" sz="1400" b="1"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In 2022, the Census Bureau changed the Public Use Microdata Areas based on the 2020 Census. Regional estimates for 2023 are not comparable to estimates prior to 2022</a:t>
            </a:r>
            <a:r>
              <a:rPr lang="en-US" sz="1400" b="1" dirty="0">
                <a:solidFill>
                  <a:prstClr val="black"/>
                </a:solidFill>
                <a:latin typeface="Arial" panose="020B0604020202020204" pitchFamily="34" charset="0"/>
                <a:cs typeface="Arial" panose="020B0604020202020204" pitchFamily="34" charset="0"/>
              </a:rPr>
              <a:t> as a result.</a:t>
            </a:r>
            <a:endParaRPr kumimoji="0" lang="en-US" sz="1400" b="1"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a:p>
            <a:pPr marL="0" lvl="0" indent="0">
              <a:lnSpc>
                <a:spcPct val="100000"/>
              </a:lnSpc>
              <a:spcBef>
                <a:spcPts val="800"/>
              </a:spcBef>
              <a:spcAft>
                <a:spcPts val="0"/>
              </a:spcAft>
            </a:pPr>
            <a:endParaRPr lang="en-US" sz="1400" b="1" dirty="0"/>
          </a:p>
          <a:p>
            <a:pPr marL="0" lvl="0" indent="0">
              <a:lnSpc>
                <a:spcPct val="100000"/>
              </a:lnSpc>
              <a:spcBef>
                <a:spcPts val="800"/>
              </a:spcBef>
              <a:spcAft>
                <a:spcPts val="0"/>
              </a:spcAft>
            </a:pPr>
            <a:endParaRPr lang="en-US" sz="1400" b="1" dirty="0"/>
          </a:p>
          <a:p>
            <a:pPr marL="0" lvl="0" indent="0">
              <a:lnSpc>
                <a:spcPct val="100000"/>
              </a:lnSpc>
              <a:spcBef>
                <a:spcPts val="800"/>
              </a:spcBef>
              <a:spcAft>
                <a:spcPts val="0"/>
              </a:spcAft>
            </a:pPr>
            <a:endParaRPr lang="en-US" sz="1400" b="1" dirty="0"/>
          </a:p>
        </p:txBody>
      </p:sp>
    </p:spTree>
    <p:extLst>
      <p:ext uri="{BB962C8B-B14F-4D97-AF65-F5344CB8AC3E}">
        <p14:creationId xmlns:p14="http://schemas.microsoft.com/office/powerpoint/2010/main" val="1885600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6425" cy="568325"/>
          </a:xfrm>
        </p:spPr>
        <p:txBody>
          <a:bodyPr/>
          <a:lstStyle/>
          <a:p>
            <a:r>
              <a:rPr lang="en-US" dirty="0"/>
              <a:t>Methods and Limitations</a:t>
            </a:r>
          </a:p>
        </p:txBody>
      </p:sp>
      <p:sp>
        <p:nvSpPr>
          <p:cNvPr id="3" name="Content Placeholder 2"/>
          <p:cNvSpPr>
            <a:spLocks noGrp="1"/>
          </p:cNvSpPr>
          <p:nvPr>
            <p:ph idx="1"/>
          </p:nvPr>
        </p:nvSpPr>
        <p:spPr>
          <a:xfrm>
            <a:off x="164387" y="979987"/>
            <a:ext cx="8846049" cy="5502397"/>
          </a:xfrm>
        </p:spPr>
        <p:txBody>
          <a:bodyPr/>
          <a:lstStyle/>
          <a:p>
            <a:pPr marL="365760" lvl="0" indent="-365760">
              <a:lnSpc>
                <a:spcPct val="100000"/>
              </a:lnSpc>
              <a:spcBef>
                <a:spcPts val="300"/>
              </a:spcBef>
              <a:spcAft>
                <a:spcPts val="500"/>
              </a:spcAft>
              <a:buFont typeface="Arial" panose="020B0604020202020204" pitchFamily="34" charset="0"/>
              <a:buChar char="•"/>
            </a:pPr>
            <a:r>
              <a:rPr lang="en-US" sz="2000" dirty="0"/>
              <a:t>All data used in the 2025 Profile of Virginia’s Uninsured are from the American Community Survey (ACS) and the Behavioral Risk Factor Surveillance System (BRFSS), which are conducted by the US Census Bureau and the Centers for Disease Control and Prevention, respectively.</a:t>
            </a:r>
          </a:p>
          <a:p>
            <a:pPr marL="365760" indent="-365760">
              <a:lnSpc>
                <a:spcPct val="100000"/>
              </a:lnSpc>
              <a:spcBef>
                <a:spcPts val="300"/>
              </a:spcBef>
              <a:spcAft>
                <a:spcPts val="500"/>
              </a:spcAft>
              <a:buFont typeface="Arial" panose="020B0604020202020204" pitchFamily="34" charset="0"/>
              <a:buChar char="•"/>
            </a:pPr>
            <a:r>
              <a:rPr lang="en-US" sz="2000" dirty="0"/>
              <a:t>This report provides more in-depth information than the tables produced by the US Census Bureau.</a:t>
            </a:r>
          </a:p>
          <a:p>
            <a:pPr marL="365760" lvl="0" indent="-365760">
              <a:lnSpc>
                <a:spcPct val="100000"/>
              </a:lnSpc>
              <a:spcBef>
                <a:spcPts val="300"/>
              </a:spcBef>
              <a:spcAft>
                <a:spcPts val="500"/>
              </a:spcAft>
              <a:buFont typeface="Arial" panose="020B0604020202020204" pitchFamily="34" charset="0"/>
              <a:buChar char="•"/>
            </a:pPr>
            <a:r>
              <a:rPr lang="en-US" sz="2000" dirty="0"/>
              <a:t>The family structures and corresponding income and employment estimates presented in the ACS analyses are based on tax units, or groups of individuals whose income would likely be counted together for the purposes of eligibility for Medicaid/Children’s Health Insurance Programs (CHIP, also known as FAMIS) (Medicaid/FAMIS are known collectively in Virginia as Cardinal Care), or the Marketplace. </a:t>
            </a:r>
          </a:p>
          <a:p>
            <a:pPr marL="487998" lvl="1" indent="-365760">
              <a:lnSpc>
                <a:spcPct val="100000"/>
              </a:lnSpc>
              <a:spcBef>
                <a:spcPts val="300"/>
              </a:spcBef>
              <a:spcAft>
                <a:spcPts val="500"/>
              </a:spcAft>
              <a:buFont typeface="Arial" panose="020B0604020202020204" pitchFamily="34" charset="0"/>
              <a:buChar char="•"/>
            </a:pPr>
            <a:r>
              <a:rPr lang="en-US" sz="1800" dirty="0">
                <a:solidFill>
                  <a:schemeClr val="tx1"/>
                </a:solidFill>
              </a:rPr>
              <a:t>Tax units are generally smaller than Census-reported families, and their income is generally lower than the Census estimates of family-based income. </a:t>
            </a:r>
            <a:r>
              <a:rPr lang="en-US" sz="1800" i="1" dirty="0">
                <a:solidFill>
                  <a:schemeClr val="tx1"/>
                </a:solidFill>
              </a:rPr>
              <a:t>As a result, the ACS estimates of the number of uninsured by income may not match those from other sources that use other family and income units. </a:t>
            </a:r>
          </a:p>
          <a:p>
            <a:pPr marL="0" lvl="0" indent="0">
              <a:lnSpc>
                <a:spcPct val="100000"/>
              </a:lnSpc>
              <a:spcBef>
                <a:spcPts val="300"/>
              </a:spcBef>
              <a:spcAft>
                <a:spcPts val="500"/>
              </a:spcAft>
            </a:pPr>
            <a:endParaRPr lang="en-US" sz="1550" b="1" i="1" dirty="0"/>
          </a:p>
        </p:txBody>
      </p:sp>
      <p:sp>
        <p:nvSpPr>
          <p:cNvPr id="5"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277080255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2"/>
          <a:stretch>
            <a:fillRect/>
          </a:stretch>
        </p:blipFill>
        <p:spPr>
          <a:xfrm>
            <a:off x="989548" y="3111156"/>
            <a:ext cx="7400852" cy="3253563"/>
          </a:xfrm>
          <a:prstGeom prst="rect">
            <a:avLst/>
          </a:prstGeom>
        </p:spPr>
      </p:pic>
      <p:sp>
        <p:nvSpPr>
          <p:cNvPr id="2" name="object 2"/>
          <p:cNvSpPr txBox="1"/>
          <p:nvPr/>
        </p:nvSpPr>
        <p:spPr>
          <a:xfrm>
            <a:off x="4238045" y="4810933"/>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9</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3" name="object 3"/>
          <p:cNvSpPr txBox="1"/>
          <p:nvPr/>
        </p:nvSpPr>
        <p:spPr>
          <a:xfrm>
            <a:off x="5443223" y="5549861"/>
            <a:ext cx="293034"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0</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4" name="object 4"/>
          <p:cNvSpPr txBox="1"/>
          <p:nvPr/>
        </p:nvSpPr>
        <p:spPr>
          <a:xfrm>
            <a:off x="5612328" y="4423639"/>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7</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5" name="object 5"/>
          <p:cNvSpPr txBox="1"/>
          <p:nvPr/>
        </p:nvSpPr>
        <p:spPr>
          <a:xfrm>
            <a:off x="7481461" y="4523152"/>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5</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6" name="object 6"/>
          <p:cNvSpPr txBox="1"/>
          <p:nvPr/>
        </p:nvSpPr>
        <p:spPr>
          <a:xfrm>
            <a:off x="6463494" y="5033959"/>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8</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7" name="object 7"/>
          <p:cNvSpPr txBox="1"/>
          <p:nvPr/>
        </p:nvSpPr>
        <p:spPr>
          <a:xfrm>
            <a:off x="2929588" y="5635522"/>
            <a:ext cx="279587"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110"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1</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8" name="object 8"/>
          <p:cNvSpPr txBox="1"/>
          <p:nvPr/>
        </p:nvSpPr>
        <p:spPr>
          <a:xfrm>
            <a:off x="4415437" y="2175722"/>
            <a:ext cx="1059516" cy="1949824"/>
          </a:xfrm>
          <a:prstGeom prst="rect">
            <a:avLst/>
          </a:prstGeom>
        </p:spPr>
        <p:txBody>
          <a:bodyPr vert="horz" wrap="square" lIns="0" tIns="0" rIns="0" bIns="0" rtlCol="0">
            <a:noAutofit/>
          </a:bodyPr>
          <a:lstStyle/>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Cumberland</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Danville</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Dinwiddie</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Emporia</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Greensville</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Halifax</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Henry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Hopewell</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Lunenburg</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Lynchburg</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Martinsville</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Mecklenburg</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Nottoway</a:t>
            </a:r>
          </a:p>
          <a:p>
            <a:pPr marL="0" marR="48188" lvl="0" indent="0" algn="r" defTabSz="914400" rtl="0" eaLnBrk="1" fontAlgn="base" latinLnBrk="0" hangingPunct="1">
              <a:lnSpc>
                <a:spcPts val="2087"/>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4</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9" name="object 9"/>
          <p:cNvSpPr txBox="1"/>
          <p:nvPr/>
        </p:nvSpPr>
        <p:spPr>
          <a:xfrm>
            <a:off x="7099416" y="5881386"/>
            <a:ext cx="293034"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2</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0" name="object 10"/>
          <p:cNvSpPr txBox="1"/>
          <p:nvPr/>
        </p:nvSpPr>
        <p:spPr>
          <a:xfrm>
            <a:off x="6151104" y="3423725"/>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6</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1" name="object 11"/>
          <p:cNvSpPr txBox="1"/>
          <p:nvPr/>
        </p:nvSpPr>
        <p:spPr>
          <a:xfrm>
            <a:off x="6354602" y="3679134"/>
            <a:ext cx="252693" cy="613522"/>
          </a:xfrm>
          <a:prstGeom prst="rect">
            <a:avLst/>
          </a:prstGeom>
        </p:spPr>
        <p:txBody>
          <a:bodyPr vert="horz" wrap="square" lIns="0" tIns="0" rIns="0" bIns="0" rtlCol="0">
            <a:noAutofit/>
          </a:bodyPr>
          <a:lstStyle/>
          <a:p>
            <a:pPr marL="105341"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2</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ct val="100000"/>
              </a:lnSpc>
              <a:spcBef>
                <a:spcPts val="199"/>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3</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2" name="object 12"/>
          <p:cNvSpPr txBox="1"/>
          <p:nvPr/>
        </p:nvSpPr>
        <p:spPr>
          <a:xfrm>
            <a:off x="7426327" y="5560431"/>
            <a:ext cx="293034"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3</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3" name="object 13"/>
          <p:cNvSpPr txBox="1"/>
          <p:nvPr/>
        </p:nvSpPr>
        <p:spPr>
          <a:xfrm>
            <a:off x="6768770" y="3692082"/>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1</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4" name="object 14"/>
          <p:cNvSpPr txBox="1"/>
          <p:nvPr/>
        </p:nvSpPr>
        <p:spPr>
          <a:xfrm>
            <a:off x="2828278" y="323091"/>
            <a:ext cx="3329827"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Gu</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d</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e</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R</a:t>
            </a:r>
            <a:r>
              <a:rPr kumimoji="0" sz="1897"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g</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on</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s</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o</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f</a:t>
            </a:r>
            <a:r>
              <a:rPr kumimoji="0" sz="1897" b="1" i="0" u="none" strike="noStrike" kern="1200" cap="none" spc="13"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V</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r</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gin</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a</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5" name="object 15"/>
          <p:cNvSpPr txBox="1"/>
          <p:nvPr/>
        </p:nvSpPr>
        <p:spPr>
          <a:xfrm>
            <a:off x="445992" y="649399"/>
            <a:ext cx="874059" cy="1088651"/>
          </a:xfrm>
          <a:prstGeom prst="rect">
            <a:avLst/>
          </a:prstGeom>
        </p:spPr>
        <p:txBody>
          <a:bodyPr vert="horz" wrap="square" lIns="0" tIns="0" rIns="0" bIns="0" rtlCol="0">
            <a:noAutofit/>
          </a:bodyPr>
          <a:lstStyle/>
          <a:p>
            <a:pPr marL="11206" marR="110384" lvl="0" indent="0" algn="l" defTabSz="914400" rtl="0" eaLnBrk="1" fontAlgn="base" latinLnBrk="0" hangingPunct="1">
              <a:lnSpc>
                <a:spcPts val="997"/>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1</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x</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and</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0384" lvl="0" indent="0" algn="l" defTabSz="914400" rtl="0" eaLnBrk="1" fontAlgn="base" latinLnBrk="0" hangingPunct="1">
              <a:lnSpc>
                <a:spcPts val="997"/>
              </a:lnSpc>
              <a:spcBef>
                <a:spcPct val="0"/>
              </a:spcBef>
              <a:spcAft>
                <a:spcPct val="0"/>
              </a:spcAft>
              <a:buClrTx/>
              <a:buSzTx/>
              <a:buFontTx/>
              <a:buNone/>
              <a:tabLst/>
              <a:defRPr/>
            </a:pP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ngton</a:t>
            </a:r>
            <a:endParaRPr kumimoji="0" sz="574" b="0" i="0" u="none" strike="noStrike" kern="1200" cap="none" spc="0" normalizeH="0" baseline="0" noProof="0" dirty="0">
              <a:ln>
                <a:noFill/>
              </a:ln>
              <a:solidFill>
                <a:prstClr val="black"/>
              </a:solidFill>
              <a:effectLst/>
              <a:uLnTx/>
              <a:uFillTx/>
              <a:latin typeface="Arial" charset="0"/>
              <a:ea typeface="ＭＳ Ｐゴシック" charset="0"/>
            </a:endParaRPr>
          </a:p>
          <a:p>
            <a:pPr marL="0" marR="0" lvl="0" indent="0" algn="l" defTabSz="914400" rtl="0" eaLnBrk="1" fontAlgn="base" latinLnBrk="0" hangingPunct="1">
              <a:lnSpc>
                <a:spcPts val="882"/>
              </a:lnSpc>
              <a:spcBef>
                <a:spcPct val="0"/>
              </a:spcBef>
              <a:spcAft>
                <a:spcPct val="0"/>
              </a:spcAft>
              <a:buClrTx/>
              <a:buSzTx/>
              <a:buFontTx/>
              <a:buNone/>
              <a:tabLst/>
              <a:defRPr/>
            </a:pPr>
            <a:endParaRPr kumimoji="0" sz="882" b="0" i="0" u="none" strike="noStrike" kern="1200" cap="none" spc="0" normalizeH="0" baseline="0" noProof="0" dirty="0">
              <a:ln>
                <a:noFill/>
              </a:ln>
              <a:solidFill>
                <a:prstClr val="black"/>
              </a:solidFill>
              <a:effectLst/>
              <a:uLnTx/>
              <a:uFillTx/>
              <a:latin typeface="Arial" charset="0"/>
              <a:ea typeface="ＭＳ Ｐゴシック" charset="0"/>
            </a:endParaRPr>
          </a:p>
          <a:p>
            <a:pPr marL="11206" marR="298653" lvl="0" indent="0" algn="l" defTabSz="914400" rtl="0" eaLnBrk="1" fontAlgn="base" latinLnBrk="0" hangingPunct="1">
              <a:lnSpc>
                <a:spcPct val="990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2</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fax</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fax</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44"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ct val="100000"/>
              </a:lnSpc>
              <a:spcBef>
                <a:spcPts val="9"/>
              </a:spcBef>
              <a:spcAft>
                <a:spcPct val="0"/>
              </a:spcAft>
              <a:buClrTx/>
              <a:buSzTx/>
              <a:buFontTx/>
              <a:buNone/>
              <a:tabLst/>
              <a:defRPr/>
            </a:pP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u</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6" name="object 16"/>
          <p:cNvSpPr txBox="1"/>
          <p:nvPr/>
        </p:nvSpPr>
        <p:spPr>
          <a:xfrm>
            <a:off x="445991" y="1870538"/>
            <a:ext cx="1371594" cy="782171"/>
          </a:xfrm>
          <a:prstGeom prst="rect">
            <a:avLst/>
          </a:prstGeom>
        </p:spPr>
        <p:txBody>
          <a:bodyPr vert="horz" wrap="square" lIns="0" tIns="0" rIns="0" bIns="0" rtlCol="0">
            <a:noAutofit/>
          </a:bodyPr>
          <a:lstStyle/>
          <a:p>
            <a:pPr marL="11206" marR="271757" lvl="0" indent="0" algn="l" defTabSz="914400" rtl="0" eaLnBrk="1" fontAlgn="base" latinLnBrk="0" hangingPunct="1">
              <a:lnSpc>
                <a:spcPct val="1004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3</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ede</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cks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bu</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271757" lvl="0" indent="0" algn="l" defTabSz="914400" rtl="0" eaLnBrk="1" fontAlgn="base" latinLnBrk="0" hangingPunct="1">
              <a:lnSpc>
                <a:spcPct val="100400"/>
              </a:lnSpc>
              <a:spcBef>
                <a:spcPct val="0"/>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Ma</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1099"/>
              </a:lnSpc>
              <a:spcBef>
                <a:spcPct val="0"/>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Ma</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6" normalizeH="0" baseline="0" noProof="0" dirty="0">
                <a:ln>
                  <a:noFill/>
                </a:ln>
                <a:solidFill>
                  <a:prstClr val="black"/>
                </a:solidFill>
                <a:effectLst/>
                <a:uLnTx/>
                <a:uFillTx/>
                <a:latin typeface="Arial"/>
                <a:ea typeface="ＭＳ Ｐゴシック" charset="0"/>
                <a:cs typeface="Arial"/>
              </a:rPr>
              <a:t>P</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rk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P</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9" normalizeH="0" baseline="0" noProof="0" dirty="0">
                <a:ln>
                  <a:noFill/>
                </a:ln>
                <a:solidFill>
                  <a:prstClr val="black"/>
                </a:solidFill>
                <a:effectLst/>
                <a:uLnTx/>
                <a:uFillTx/>
                <a:latin typeface="Arial"/>
                <a:ea typeface="ＭＳ Ｐゴシック" charset="0"/>
                <a:cs typeface="Arial"/>
              </a:rPr>
              <a:t>W</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ill</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am</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ff</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d</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7" name="object 17"/>
          <p:cNvSpPr txBox="1"/>
          <p:nvPr/>
        </p:nvSpPr>
        <p:spPr>
          <a:xfrm>
            <a:off x="445993" y="2834548"/>
            <a:ext cx="892549" cy="1167093"/>
          </a:xfrm>
          <a:prstGeom prst="rect">
            <a:avLst/>
          </a:prstGeom>
        </p:spPr>
        <p:txBody>
          <a:bodyPr vert="horz" wrap="square" lIns="0" tIns="0" rIns="0" bIns="0" rtlCol="0">
            <a:noAutofit/>
          </a:bodyPr>
          <a:lstStyle/>
          <a:p>
            <a:pPr marL="11206" marR="11206" lvl="0" indent="0" algn="l" defTabSz="914400" rtl="0" eaLnBrk="1" fontAlgn="base" latinLnBrk="0" hangingPunct="1">
              <a:lnSpc>
                <a:spcPct val="100499"/>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4</a:t>
            </a:r>
            <a:endParaRPr kumimoji="0" lang="en-US" sz="838" b="1"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4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499"/>
              </a:lnSpc>
              <a:spcBef>
                <a:spcPct val="0"/>
              </a:spcBef>
              <a:spcAft>
                <a:spcPct val="0"/>
              </a:spcAft>
              <a:buClrTx/>
              <a:buSzTx/>
              <a:buFontTx/>
              <a:buNone/>
              <a:tabLst/>
              <a:defRPr/>
            </a:pP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ede</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k</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onbu</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g</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P</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ngham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nand</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o</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ah</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en</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6"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he</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er</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9" name="object 19"/>
          <p:cNvSpPr txBox="1"/>
          <p:nvPr/>
        </p:nvSpPr>
        <p:spPr>
          <a:xfrm>
            <a:off x="1815056" y="2174516"/>
            <a:ext cx="1013222" cy="1040466"/>
          </a:xfrm>
          <a:prstGeom prst="rect">
            <a:avLst/>
          </a:prstGeom>
        </p:spPr>
        <p:txBody>
          <a:bodyPr vert="horz" wrap="square" lIns="0" tIns="0" rIns="0" bIns="0" rtlCol="0">
            <a:noAutofit/>
          </a:bodyPr>
          <a:lstStyle/>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Northampton</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Northumberland</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Poquoson</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Richmond</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Spotsylvania</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Westmoreland</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Williamsburg</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York</a:t>
            </a:r>
          </a:p>
        </p:txBody>
      </p:sp>
      <p:sp>
        <p:nvSpPr>
          <p:cNvPr id="20" name="object 20"/>
          <p:cNvSpPr txBox="1"/>
          <p:nvPr/>
        </p:nvSpPr>
        <p:spPr>
          <a:xfrm>
            <a:off x="1796565" y="3316119"/>
            <a:ext cx="493059" cy="262778"/>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6</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ts val="975"/>
              </a:lnSpc>
              <a:spcBef>
                <a:spcPct val="0"/>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Loudo</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u</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21" name="object 21"/>
          <p:cNvSpPr txBox="1"/>
          <p:nvPr/>
        </p:nvSpPr>
        <p:spPr>
          <a:xfrm>
            <a:off x="1796564" y="3730046"/>
            <a:ext cx="1412611" cy="1554255"/>
          </a:xfrm>
          <a:prstGeom prst="rect">
            <a:avLst/>
          </a:prstGeom>
        </p:spPr>
        <p:txBody>
          <a:bodyPr vert="horz" wrap="square" lIns="0" tIns="0" rIns="0" bIns="0" rtlCol="0">
            <a:noAutofit/>
          </a:bodyPr>
          <a:lstStyle/>
          <a:p>
            <a:pPr marL="11206" marR="435372" lvl="0" indent="0" algn="l" defTabSz="914400" rtl="0" eaLnBrk="1" fontAlgn="base" latinLnBrk="0" hangingPunct="1">
              <a:lnSpc>
                <a:spcPct val="1004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7</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be</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m</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ha</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ot</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pe</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p</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er</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auq</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er</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na</a:t>
            </a: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eene</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477956" lvl="0" indent="0" algn="l" defTabSz="914400" rtl="0" eaLnBrk="1" fontAlgn="base" latinLnBrk="0" hangingPunct="1">
              <a:lnSpc>
                <a:spcPts val="1015"/>
              </a:lnSpc>
              <a:spcBef>
                <a:spcPts val="4"/>
              </a:spcBef>
              <a:spcAft>
                <a:spcPct val="0"/>
              </a:spcAft>
              <a:buClrTx/>
              <a:buSzTx/>
              <a:buFontTx/>
              <a:buNone/>
              <a:tabLst/>
              <a:defRPr/>
            </a:pP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Lou</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477956" lvl="0" indent="0" algn="l" defTabSz="914400" rtl="0" eaLnBrk="1" fontAlgn="base" latinLnBrk="0" hangingPunct="1">
              <a:lnSpc>
                <a:spcPts val="1015"/>
              </a:lnSpc>
              <a:spcBef>
                <a:spcPts val="4"/>
              </a:spcBef>
              <a:spcAft>
                <a:spcPct val="0"/>
              </a:spcAft>
              <a:buClrTx/>
              <a:buSzTx/>
              <a:buFontTx/>
              <a:buNone/>
              <a:tabLst/>
              <a:defRPr/>
            </a:pP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Ma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d</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on</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on</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ange</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ts val="979"/>
              </a:lnSpc>
              <a:spcBef>
                <a:spcPct val="0"/>
              </a:spcBef>
              <a:spcAft>
                <a:spcPct val="0"/>
              </a:spcAft>
              <a:buClrTx/>
              <a:buSzTx/>
              <a:buFontTx/>
              <a:buNone/>
              <a:tabLst/>
              <a:defRPr/>
            </a:pP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appah</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nno</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k</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22" name="object 22"/>
          <p:cNvSpPr txBox="1"/>
          <p:nvPr/>
        </p:nvSpPr>
        <p:spPr>
          <a:xfrm>
            <a:off x="3230196" y="2141257"/>
            <a:ext cx="1128866" cy="2196913"/>
          </a:xfrm>
          <a:prstGeom prst="rect">
            <a:avLst/>
          </a:prstGeom>
        </p:spPr>
        <p:txBody>
          <a:bodyPr vert="horz" wrap="square" lIns="0" tIns="0" rIns="0" bIns="0" rtlCol="0">
            <a:noAutofit/>
          </a:bodyPr>
          <a:lstStyle/>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9</a:t>
            </a:r>
            <a:endParaRPr kumimoji="0" lang="en-US" sz="838" b="1"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egha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ath</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otetou</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 </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ngton</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an</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H</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gh</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nd </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Le</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x</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ngton</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oano</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endPar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oano</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dge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em</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taunton</a:t>
            </a:r>
            <a:endParaRPr lang="en-US" sz="838" dirty="0">
              <a:solidFill>
                <a:prstClr val="black"/>
              </a:solidFill>
              <a:latin typeface="Arial"/>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bo</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 </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23" name="object 23"/>
          <p:cNvSpPr txBox="1"/>
          <p:nvPr/>
        </p:nvSpPr>
        <p:spPr>
          <a:xfrm>
            <a:off x="6862559" y="2161778"/>
            <a:ext cx="797577" cy="1427629"/>
          </a:xfrm>
          <a:prstGeom prst="rect">
            <a:avLst/>
          </a:prstGeom>
        </p:spPr>
        <p:txBody>
          <a:bodyPr vert="horz" wrap="square" lIns="0" tIns="0" rIns="0" bIns="0" rtlCol="0">
            <a:noAutofit/>
          </a:bodyPr>
          <a:lstStyle/>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Montgomery</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Norton</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Pulaski</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Radford</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Russell</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Scott</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Smyth</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Tazewell</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Washington</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Wise</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Wythe</a:t>
            </a:r>
          </a:p>
        </p:txBody>
      </p:sp>
      <p:sp>
        <p:nvSpPr>
          <p:cNvPr id="24" name="object 24"/>
          <p:cNvSpPr txBox="1"/>
          <p:nvPr/>
        </p:nvSpPr>
        <p:spPr>
          <a:xfrm>
            <a:off x="7655776" y="2153320"/>
            <a:ext cx="973231" cy="390525"/>
          </a:xfrm>
          <a:prstGeom prst="rect">
            <a:avLst/>
          </a:prstGeom>
        </p:spPr>
        <p:txBody>
          <a:bodyPr vert="horz" wrap="square" lIns="0" tIns="0" rIns="0" bIns="0" rtlCol="0">
            <a:noAutofit/>
          </a:bodyPr>
          <a:lstStyle/>
          <a:p>
            <a:pPr marL="11206" marR="11206" lvl="0" indent="0" algn="l" defTabSz="914400" rtl="0" eaLnBrk="1" fontAlgn="base" latinLnBrk="0" hangingPunct="1">
              <a:lnSpc>
                <a:spcPct val="990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13</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H</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am</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p</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on</a:t>
            </a:r>
            <a:endParaRPr lang="en-US" sz="838" spc="22" dirty="0">
              <a:solidFill>
                <a:prstClr val="black"/>
              </a:solidFill>
              <a:latin typeface="Arial"/>
              <a:cs typeface="Arial"/>
            </a:endParaRPr>
          </a:p>
          <a:p>
            <a:pPr marL="11206" marR="11206" lvl="0" indent="0" algn="l" defTabSz="914400" rtl="0" eaLnBrk="1" fontAlgn="base" latinLnBrk="0" hangingPunct="1">
              <a:lnSpc>
                <a:spcPct val="99000"/>
              </a:lnSpc>
              <a:spcBef>
                <a:spcPct val="0"/>
              </a:spcBef>
              <a:spcAft>
                <a:spcPct val="0"/>
              </a:spcAft>
              <a:buClrTx/>
              <a:buSzTx/>
              <a:buFontTx/>
              <a:buNone/>
              <a:tabLst/>
              <a:defRPr/>
            </a:pP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po</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44"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graphicFrame>
        <p:nvGraphicFramePr>
          <p:cNvPr id="18" name="object 18"/>
          <p:cNvGraphicFramePr>
            <a:graphicFrameLocks noGrp="1"/>
          </p:cNvGraphicFramePr>
          <p:nvPr>
            <p:extLst>
              <p:ext uri="{D42A27DB-BD31-4B8C-83A1-F6EECF244321}">
                <p14:modId xmlns:p14="http://schemas.microsoft.com/office/powerpoint/2010/main" val="903254358"/>
              </p:ext>
            </p:extLst>
          </p:nvPr>
        </p:nvGraphicFramePr>
        <p:xfrm>
          <a:off x="1817585" y="676980"/>
          <a:ext cx="6793917" cy="1494917"/>
        </p:xfrm>
        <a:graphic>
          <a:graphicData uri="http://schemas.openxmlformats.org/drawingml/2006/table">
            <a:tbl>
              <a:tblPr firstRow="1" bandRow="1">
                <a:tableStyleId>{2D5ABB26-0587-4C30-8999-92F81FD0307C}</a:tableStyleId>
              </a:tblPr>
              <a:tblGrid>
                <a:gridCol w="1135173">
                  <a:extLst>
                    <a:ext uri="{9D8B030D-6E8A-4147-A177-3AD203B41FA5}">
                      <a16:colId xmlns:a16="http://schemas.microsoft.com/office/drawing/2014/main" val="20000"/>
                    </a:ext>
                  </a:extLst>
                </a:gridCol>
                <a:gridCol w="1156787">
                  <a:extLst>
                    <a:ext uri="{9D8B030D-6E8A-4147-A177-3AD203B41FA5}">
                      <a16:colId xmlns:a16="http://schemas.microsoft.com/office/drawing/2014/main" val="20001"/>
                    </a:ext>
                  </a:extLst>
                </a:gridCol>
                <a:gridCol w="1291907">
                  <a:extLst>
                    <a:ext uri="{9D8B030D-6E8A-4147-A177-3AD203B41FA5}">
                      <a16:colId xmlns:a16="http://schemas.microsoft.com/office/drawing/2014/main" val="20002"/>
                    </a:ext>
                  </a:extLst>
                </a:gridCol>
                <a:gridCol w="1220065">
                  <a:extLst>
                    <a:ext uri="{9D8B030D-6E8A-4147-A177-3AD203B41FA5}">
                      <a16:colId xmlns:a16="http://schemas.microsoft.com/office/drawing/2014/main" val="20003"/>
                    </a:ext>
                  </a:extLst>
                </a:gridCol>
                <a:gridCol w="818495">
                  <a:extLst>
                    <a:ext uri="{9D8B030D-6E8A-4147-A177-3AD203B41FA5}">
                      <a16:colId xmlns:a16="http://schemas.microsoft.com/office/drawing/2014/main" val="20004"/>
                    </a:ext>
                  </a:extLst>
                </a:gridCol>
                <a:gridCol w="1171490">
                  <a:extLst>
                    <a:ext uri="{9D8B030D-6E8A-4147-A177-3AD203B41FA5}">
                      <a16:colId xmlns:a16="http://schemas.microsoft.com/office/drawing/2014/main" val="20005"/>
                    </a:ext>
                  </a:extLst>
                </a:gridCol>
              </a:tblGrid>
              <a:tr h="251567">
                <a:tc>
                  <a:txBody>
                    <a:bodyPr/>
                    <a:lstStyle/>
                    <a:p>
                      <a:pPr marL="25400">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5</a:t>
                      </a:r>
                      <a:endParaRPr sz="840" dirty="0">
                        <a:latin typeface="Arial"/>
                        <a:cs typeface="Arial"/>
                      </a:endParaRPr>
                    </a:p>
                    <a:p>
                      <a:pPr marL="25400">
                        <a:lnSpc>
                          <a:spcPts val="1130"/>
                        </a:lnSpc>
                      </a:pPr>
                      <a:r>
                        <a:rPr lang="en-US" sz="840" spc="-10" dirty="0">
                          <a:latin typeface="Arial"/>
                          <a:cs typeface="Arial"/>
                        </a:rPr>
                        <a:t>Accomack</a:t>
                      </a:r>
                      <a:endParaRPr sz="840" dirty="0">
                        <a:latin typeface="Arial"/>
                        <a:cs typeface="Arial"/>
                      </a:endParaRPr>
                    </a:p>
                  </a:txBody>
                  <a:tcPr marL="0" marR="0" marT="0" marB="0"/>
                </a:tc>
                <a:tc>
                  <a:txBody>
                    <a:bodyPr/>
                    <a:lstStyle/>
                    <a:p>
                      <a:pPr marL="280670">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8</a:t>
                      </a:r>
                      <a:endParaRPr sz="840" dirty="0">
                        <a:latin typeface="Arial"/>
                        <a:cs typeface="Arial"/>
                      </a:endParaRPr>
                    </a:p>
                    <a:p>
                      <a:pPr marL="280670" marR="0" lvl="0" indent="0" algn="l" defTabSz="914400" rtl="0" eaLnBrk="1" fontAlgn="auto" latinLnBrk="0" hangingPunct="1">
                        <a:lnSpc>
                          <a:spcPts val="1130"/>
                        </a:lnSpc>
                        <a:spcBef>
                          <a:spcPts val="0"/>
                        </a:spcBef>
                        <a:spcAft>
                          <a:spcPts val="0"/>
                        </a:spcAft>
                        <a:buClrTx/>
                        <a:buSzTx/>
                        <a:buFontTx/>
                        <a:buNone/>
                        <a:tabLst/>
                        <a:defRPr/>
                      </a:pPr>
                      <a:r>
                        <a:rPr lang="en-US" sz="840" spc="5" dirty="0">
                          <a:latin typeface="Arial"/>
                          <a:cs typeface="Arial"/>
                        </a:rPr>
                        <a:t>C</a:t>
                      </a:r>
                      <a:r>
                        <a:rPr lang="en-US" sz="840" spc="0" dirty="0">
                          <a:latin typeface="Arial"/>
                          <a:cs typeface="Arial"/>
                        </a:rPr>
                        <a:t>ha</a:t>
                      </a:r>
                      <a:r>
                        <a:rPr lang="en-US" sz="840" spc="5" dirty="0">
                          <a:latin typeface="Arial"/>
                          <a:cs typeface="Arial"/>
                        </a:rPr>
                        <a:t>r</a:t>
                      </a:r>
                      <a:r>
                        <a:rPr lang="en-US" sz="840" spc="-5" dirty="0">
                          <a:latin typeface="Arial"/>
                          <a:cs typeface="Arial"/>
                        </a:rPr>
                        <a:t>l</a:t>
                      </a:r>
                      <a:r>
                        <a:rPr lang="en-US" sz="840" spc="0" dirty="0">
                          <a:latin typeface="Arial"/>
                          <a:cs typeface="Arial"/>
                        </a:rPr>
                        <a:t>es</a:t>
                      </a:r>
                      <a:endParaRPr lang="en-US" sz="840" dirty="0">
                        <a:latin typeface="Arial"/>
                        <a:cs typeface="Arial"/>
                      </a:endParaRPr>
                    </a:p>
                  </a:txBody>
                  <a:tcPr marL="0" marR="0" marT="0" marB="0"/>
                </a:tc>
                <a:tc>
                  <a:txBody>
                    <a:bodyPr/>
                    <a:lstStyle/>
                    <a:p>
                      <a:pPr marL="318770">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10</a:t>
                      </a:r>
                      <a:endParaRPr sz="840" dirty="0">
                        <a:latin typeface="Arial"/>
                        <a:cs typeface="Arial"/>
                      </a:endParaRPr>
                    </a:p>
                    <a:p>
                      <a:pPr marL="318770">
                        <a:lnSpc>
                          <a:spcPts val="1130"/>
                        </a:lnSpc>
                      </a:pPr>
                      <a:r>
                        <a:rPr lang="en-US" sz="840" spc="-45" dirty="0">
                          <a:latin typeface="Arial"/>
                          <a:cs typeface="Arial"/>
                        </a:rPr>
                        <a:t>Amelia</a:t>
                      </a:r>
                      <a:endParaRPr sz="840" dirty="0">
                        <a:latin typeface="Arial"/>
                        <a:cs typeface="Arial"/>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40" spc="5" dirty="0">
                          <a:latin typeface="Arial"/>
                          <a:cs typeface="Arial"/>
                        </a:rPr>
                        <a:t>Patrick</a:t>
                      </a:r>
                    </a:p>
                    <a:p>
                      <a:pPr marL="0" marR="0" lvl="0" indent="0" algn="l" defTabSz="914400" rtl="0" eaLnBrk="1" fontAlgn="b" latinLnBrk="0" hangingPunct="1">
                        <a:lnSpc>
                          <a:spcPct val="100000"/>
                        </a:lnSpc>
                        <a:spcBef>
                          <a:spcPts val="0"/>
                        </a:spcBef>
                        <a:spcAft>
                          <a:spcPts val="0"/>
                        </a:spcAft>
                        <a:buClrTx/>
                        <a:buSzTx/>
                        <a:buFontTx/>
                        <a:buNone/>
                        <a:tabLst/>
                        <a:defRPr/>
                      </a:pPr>
                      <a:r>
                        <a:rPr lang="en-US" sz="840" spc="5" dirty="0">
                          <a:latin typeface="Arial"/>
                          <a:cs typeface="Arial"/>
                        </a:rPr>
                        <a:t>Petersburg</a:t>
                      </a:r>
                      <a:endParaRPr lang="en-US" sz="840" dirty="0">
                        <a:latin typeface="Arial"/>
                        <a:cs typeface="Arial"/>
                      </a:endParaRPr>
                    </a:p>
                  </a:txBody>
                  <a:tcPr marL="164592" marR="0" marT="0" marB="0"/>
                </a:tc>
                <a:tc>
                  <a:txBody>
                    <a:bodyPr/>
                    <a:lstStyle/>
                    <a:p>
                      <a:pPr marL="245745">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45" dirty="0">
                          <a:latin typeface="Arial"/>
                          <a:cs typeface="Arial"/>
                        </a:rPr>
                        <a:t>1</a:t>
                      </a:r>
                      <a:r>
                        <a:rPr sz="840" b="1" spc="0" dirty="0">
                          <a:latin typeface="Arial"/>
                          <a:cs typeface="Arial"/>
                        </a:rPr>
                        <a:t>1</a:t>
                      </a:r>
                      <a:endParaRPr lang="en-US" sz="840" b="0" spc="0" dirty="0">
                        <a:latin typeface="Arial"/>
                        <a:cs typeface="Arial"/>
                      </a:endParaRPr>
                    </a:p>
                    <a:p>
                      <a:pPr marL="245745">
                        <a:lnSpc>
                          <a:spcPct val="100000"/>
                        </a:lnSpc>
                      </a:pPr>
                      <a:r>
                        <a:rPr lang="en-US" sz="840" spc="-5" dirty="0">
                          <a:latin typeface="Arial"/>
                          <a:cs typeface="Arial"/>
                        </a:rPr>
                        <a:t>Bland</a:t>
                      </a:r>
                      <a:endParaRPr sz="840" dirty="0">
                        <a:latin typeface="Arial"/>
                        <a:cs typeface="Arial"/>
                      </a:endParaRPr>
                    </a:p>
                  </a:txBody>
                  <a:tcPr marL="0" marR="0" marT="0" marB="0"/>
                </a:tc>
                <a:tc>
                  <a:txBody>
                    <a:bodyPr/>
                    <a:lstStyle/>
                    <a:p>
                      <a:pPr marL="233679">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12</a:t>
                      </a:r>
                      <a:endParaRPr sz="840" dirty="0">
                        <a:latin typeface="Arial"/>
                        <a:cs typeface="Arial"/>
                      </a:endParaRPr>
                    </a:p>
                    <a:p>
                      <a:pPr marL="233679">
                        <a:lnSpc>
                          <a:spcPts val="1130"/>
                        </a:lnSpc>
                      </a:pPr>
                      <a:r>
                        <a:rPr lang="en-US" sz="840" spc="5" dirty="0">
                          <a:latin typeface="Arial"/>
                          <a:cs typeface="Arial"/>
                        </a:rPr>
                        <a:t>C</a:t>
                      </a:r>
                      <a:r>
                        <a:rPr lang="en-US" sz="840" spc="0" dirty="0">
                          <a:latin typeface="Arial"/>
                          <a:cs typeface="Arial"/>
                        </a:rPr>
                        <a:t>he</a:t>
                      </a:r>
                      <a:r>
                        <a:rPr lang="en-US" sz="840" spc="10" dirty="0">
                          <a:latin typeface="Arial"/>
                          <a:cs typeface="Arial"/>
                        </a:rPr>
                        <a:t>s</a:t>
                      </a:r>
                      <a:r>
                        <a:rPr lang="en-US" sz="840" spc="0" dirty="0">
                          <a:latin typeface="Arial"/>
                          <a:cs typeface="Arial"/>
                        </a:rPr>
                        <a:t>apea</a:t>
                      </a:r>
                      <a:r>
                        <a:rPr lang="en-US" sz="840" spc="10" dirty="0">
                          <a:latin typeface="Arial"/>
                          <a:cs typeface="Arial"/>
                        </a:rPr>
                        <a:t>k</a:t>
                      </a:r>
                      <a:r>
                        <a:rPr lang="en-US" sz="840" spc="0" dirty="0">
                          <a:latin typeface="Arial"/>
                          <a:cs typeface="Arial"/>
                        </a:rPr>
                        <a:t>e</a:t>
                      </a:r>
                      <a:endParaRPr sz="840" dirty="0">
                        <a:latin typeface="Arial"/>
                        <a:cs typeface="Arial"/>
                      </a:endParaRPr>
                    </a:p>
                  </a:txBody>
                  <a:tcPr marL="0" marR="0" marT="0" marB="0"/>
                </a:tc>
                <a:extLst>
                  <a:ext uri="{0D108BD9-81ED-4DB2-BD59-A6C34878D82A}">
                    <a16:rowId xmlns:a16="http://schemas.microsoft.com/office/drawing/2014/main" val="10000"/>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Caroline</a:t>
                      </a:r>
                    </a:p>
                  </a:txBody>
                  <a:tcPr marL="9525" marR="9525" marT="9525" marB="0" anchor="ctr"/>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5" dirty="0">
                          <a:latin typeface="Arial"/>
                          <a:cs typeface="Arial"/>
                        </a:rPr>
                        <a:t>C</a:t>
                      </a:r>
                      <a:r>
                        <a:rPr lang="en-US" sz="840" spc="0" dirty="0">
                          <a:latin typeface="Arial"/>
                          <a:cs typeface="Arial"/>
                        </a:rPr>
                        <a:t>he</a:t>
                      </a:r>
                      <a:r>
                        <a:rPr lang="en-US" sz="840" spc="10" dirty="0">
                          <a:latin typeface="Arial"/>
                          <a:cs typeface="Arial"/>
                        </a:rPr>
                        <a:t>s</a:t>
                      </a:r>
                      <a:r>
                        <a:rPr lang="en-US" sz="840" spc="-10" dirty="0">
                          <a:latin typeface="Arial"/>
                          <a:cs typeface="Arial"/>
                        </a:rPr>
                        <a:t>t</a:t>
                      </a:r>
                      <a:r>
                        <a:rPr lang="en-US" sz="840" spc="25" dirty="0">
                          <a:latin typeface="Arial"/>
                          <a:cs typeface="Arial"/>
                        </a:rPr>
                        <a:t>e</a:t>
                      </a:r>
                      <a:r>
                        <a:rPr lang="en-US" sz="840" spc="-20" dirty="0">
                          <a:latin typeface="Arial"/>
                          <a:cs typeface="Arial"/>
                        </a:rPr>
                        <a:t>r</a:t>
                      </a:r>
                      <a:r>
                        <a:rPr lang="en-US" sz="840" spc="10" dirty="0">
                          <a:latin typeface="Arial"/>
                          <a:cs typeface="Arial"/>
                        </a:rPr>
                        <a:t>f</a:t>
                      </a:r>
                      <a:r>
                        <a:rPr lang="en-US" sz="840" spc="-5" dirty="0">
                          <a:latin typeface="Arial"/>
                          <a:cs typeface="Arial"/>
                        </a:rPr>
                        <a:t>i</a:t>
                      </a:r>
                      <a:r>
                        <a:rPr lang="en-US" sz="840" spc="0" dirty="0">
                          <a:latin typeface="Arial"/>
                          <a:cs typeface="Arial"/>
                        </a:rPr>
                        <a:t>e</a:t>
                      </a:r>
                      <a:r>
                        <a:rPr lang="en-US" sz="840" spc="20" dirty="0">
                          <a:latin typeface="Arial"/>
                          <a:cs typeface="Arial"/>
                        </a:rPr>
                        <a:t>l</a:t>
                      </a:r>
                      <a:r>
                        <a:rPr lang="en-US" sz="840" spc="0" dirty="0">
                          <a:latin typeface="Arial"/>
                          <a:cs typeface="Arial"/>
                        </a:rPr>
                        <a:t>d</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Amherst</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Pittsylvania</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Bristol</a:t>
                      </a:r>
                    </a:p>
                  </a:txBody>
                  <a:tcPr marL="256032" marR="9525" marT="9525" marB="0"/>
                </a:tc>
                <a:tc>
                  <a:txBody>
                    <a:bodyPr/>
                    <a:lstStyle/>
                    <a:p>
                      <a:pPr marL="233679">
                        <a:lnSpc>
                          <a:spcPct val="100000"/>
                        </a:lnSpc>
                      </a:pPr>
                      <a:r>
                        <a:rPr lang="en-US" sz="840" spc="-5" dirty="0">
                          <a:latin typeface="Arial"/>
                          <a:cs typeface="Arial"/>
                        </a:rPr>
                        <a:t>F</a:t>
                      </a:r>
                      <a:r>
                        <a:rPr lang="en-US" sz="840" spc="5" dirty="0">
                          <a:latin typeface="Arial"/>
                          <a:cs typeface="Arial"/>
                        </a:rPr>
                        <a:t>r</a:t>
                      </a:r>
                      <a:r>
                        <a:rPr lang="en-US" sz="840" spc="0" dirty="0">
                          <a:latin typeface="Arial"/>
                          <a:cs typeface="Arial"/>
                        </a:rPr>
                        <a:t>an</a:t>
                      </a:r>
                      <a:r>
                        <a:rPr lang="en-US" sz="840" spc="10" dirty="0">
                          <a:latin typeface="Arial"/>
                          <a:cs typeface="Arial"/>
                        </a:rPr>
                        <a:t>k</a:t>
                      </a:r>
                      <a:r>
                        <a:rPr lang="en-US" sz="840" spc="-5" dirty="0">
                          <a:latin typeface="Arial"/>
                          <a:cs typeface="Arial"/>
                        </a:rPr>
                        <a:t>l</a:t>
                      </a:r>
                      <a:r>
                        <a:rPr lang="en-US" sz="840" spc="20" dirty="0">
                          <a:latin typeface="Arial"/>
                          <a:cs typeface="Arial"/>
                        </a:rPr>
                        <a:t>i</a:t>
                      </a:r>
                      <a:r>
                        <a:rPr lang="en-US" sz="840" spc="0" dirty="0">
                          <a:latin typeface="Arial"/>
                          <a:cs typeface="Arial"/>
                        </a:rPr>
                        <a:t>n</a:t>
                      </a:r>
                      <a:endParaRPr sz="840" dirty="0">
                        <a:latin typeface="Arial"/>
                        <a:cs typeface="Arial"/>
                      </a:endParaRPr>
                    </a:p>
                  </a:txBody>
                  <a:tcPr marL="0" marR="0" marT="0" marB="0"/>
                </a:tc>
                <a:extLst>
                  <a:ext uri="{0D108BD9-81ED-4DB2-BD59-A6C34878D82A}">
                    <a16:rowId xmlns:a16="http://schemas.microsoft.com/office/drawing/2014/main" val="10001"/>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Essex</a:t>
                      </a:r>
                    </a:p>
                  </a:txBody>
                  <a:tcPr marL="9525" marR="9525" marT="9525" marB="0" anchor="b"/>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dirty="0">
                          <a:latin typeface="Arial"/>
                          <a:cs typeface="Arial"/>
                        </a:rPr>
                        <a:t>Goo</a:t>
                      </a:r>
                      <a:r>
                        <a:rPr lang="en-US" sz="840" spc="10" dirty="0">
                          <a:latin typeface="Arial"/>
                          <a:cs typeface="Arial"/>
                        </a:rPr>
                        <a:t>c</a:t>
                      </a:r>
                      <a:r>
                        <a:rPr lang="en-US" sz="840" spc="0" dirty="0">
                          <a:latin typeface="Arial"/>
                          <a:cs typeface="Arial"/>
                        </a:rPr>
                        <a:t>h</a:t>
                      </a:r>
                      <a:r>
                        <a:rPr lang="en-US" sz="840" spc="20" dirty="0">
                          <a:latin typeface="Arial"/>
                          <a:cs typeface="Arial"/>
                        </a:rPr>
                        <a:t>l</a:t>
                      </a:r>
                      <a:r>
                        <a:rPr lang="en-US" sz="840" spc="0" dirty="0">
                          <a:latin typeface="Arial"/>
                          <a:cs typeface="Arial"/>
                        </a:rPr>
                        <a:t>and</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Appomattox</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Prince Edward</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Buchanan</a:t>
                      </a:r>
                    </a:p>
                  </a:txBody>
                  <a:tcPr marL="256032" marR="9525" marT="9525" marB="0"/>
                </a:tc>
                <a:tc>
                  <a:txBody>
                    <a:bodyPr/>
                    <a:lstStyle/>
                    <a:p>
                      <a:pPr marL="233679">
                        <a:lnSpc>
                          <a:spcPct val="100000"/>
                        </a:lnSpc>
                      </a:pPr>
                      <a:r>
                        <a:rPr lang="en-US" sz="840" spc="-10" dirty="0">
                          <a:latin typeface="Arial"/>
                          <a:cs typeface="Arial"/>
                        </a:rPr>
                        <a:t>I</a:t>
                      </a:r>
                      <a:r>
                        <a:rPr lang="en-US" sz="840" spc="10" dirty="0">
                          <a:latin typeface="Arial"/>
                          <a:cs typeface="Arial"/>
                        </a:rPr>
                        <a:t>s</a:t>
                      </a:r>
                      <a:r>
                        <a:rPr lang="en-US" sz="840" spc="-5" dirty="0">
                          <a:latin typeface="Arial"/>
                          <a:cs typeface="Arial"/>
                        </a:rPr>
                        <a:t>l</a:t>
                      </a:r>
                      <a:r>
                        <a:rPr lang="en-US" sz="840" spc="0" dirty="0">
                          <a:latin typeface="Arial"/>
                          <a:cs typeface="Arial"/>
                        </a:rPr>
                        <a:t>e</a:t>
                      </a:r>
                      <a:r>
                        <a:rPr lang="en-US" sz="840" spc="25" dirty="0">
                          <a:latin typeface="Arial"/>
                          <a:cs typeface="Arial"/>
                        </a:rPr>
                        <a:t> </a:t>
                      </a:r>
                      <a:r>
                        <a:rPr lang="en-US" sz="840" spc="0" dirty="0">
                          <a:latin typeface="Arial"/>
                          <a:cs typeface="Arial"/>
                        </a:rPr>
                        <a:t>of</a:t>
                      </a:r>
                      <a:r>
                        <a:rPr lang="en-US" sz="840" spc="10" dirty="0">
                          <a:latin typeface="Arial"/>
                          <a:cs typeface="Arial"/>
                        </a:rPr>
                        <a:t> </a:t>
                      </a:r>
                      <a:r>
                        <a:rPr lang="en-US" sz="840" spc="30" dirty="0">
                          <a:latin typeface="Arial"/>
                          <a:cs typeface="Arial"/>
                        </a:rPr>
                        <a:t>W</a:t>
                      </a:r>
                      <a:r>
                        <a:rPr lang="en-US" sz="840" spc="-5" dirty="0">
                          <a:latin typeface="Arial"/>
                          <a:cs typeface="Arial"/>
                        </a:rPr>
                        <a:t>i</a:t>
                      </a:r>
                      <a:r>
                        <a:rPr lang="en-US" sz="840" spc="0" dirty="0">
                          <a:latin typeface="Arial"/>
                          <a:cs typeface="Arial"/>
                        </a:rPr>
                        <a:t>ght</a:t>
                      </a:r>
                      <a:endParaRPr sz="840" dirty="0">
                        <a:latin typeface="Arial"/>
                        <a:cs typeface="Arial"/>
                      </a:endParaRPr>
                    </a:p>
                  </a:txBody>
                  <a:tcPr marL="0" marR="0" marT="0" marB="0"/>
                </a:tc>
                <a:extLst>
                  <a:ext uri="{0D108BD9-81ED-4DB2-BD59-A6C34878D82A}">
                    <a16:rowId xmlns:a16="http://schemas.microsoft.com/office/drawing/2014/main" val="10002"/>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Gloucester</a:t>
                      </a:r>
                    </a:p>
                  </a:txBody>
                  <a:tcPr marL="9525" marR="9525" marT="9525" marB="0" anchor="ctr"/>
                </a:tc>
                <a:tc>
                  <a:txBody>
                    <a:bodyPr/>
                    <a:lstStyle/>
                    <a:p>
                      <a:pPr marL="280670">
                        <a:lnSpc>
                          <a:spcPct val="100000"/>
                        </a:lnSpc>
                      </a:pPr>
                      <a:r>
                        <a:rPr sz="840" spc="5" dirty="0">
                          <a:latin typeface="Arial"/>
                          <a:cs typeface="Arial"/>
                        </a:rPr>
                        <a:t>H</a:t>
                      </a:r>
                      <a:r>
                        <a:rPr sz="840" spc="0" dirty="0">
                          <a:latin typeface="Arial"/>
                          <a:cs typeface="Arial"/>
                        </a:rPr>
                        <a:t>ano</a:t>
                      </a:r>
                      <a:r>
                        <a:rPr sz="840" spc="10" dirty="0">
                          <a:latin typeface="Arial"/>
                          <a:cs typeface="Arial"/>
                        </a:rPr>
                        <a:t>v</a:t>
                      </a:r>
                      <a:r>
                        <a:rPr sz="840" spc="0" dirty="0">
                          <a:latin typeface="Arial"/>
                          <a:cs typeface="Arial"/>
                        </a:rPr>
                        <a:t>er</a:t>
                      </a:r>
                      <a:endParaRPr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Bedford</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Prince George</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Carroll</a:t>
                      </a:r>
                    </a:p>
                  </a:txBody>
                  <a:tcPr marL="256032" marR="9525" marT="9525" marB="0"/>
                </a:tc>
                <a:tc>
                  <a:txBody>
                    <a:bodyPr/>
                    <a:lstStyle/>
                    <a:p>
                      <a:pPr marL="233679">
                        <a:lnSpc>
                          <a:spcPct val="100000"/>
                        </a:lnSpc>
                      </a:pPr>
                      <a:r>
                        <a:rPr lang="en-US" sz="840" spc="5" dirty="0">
                          <a:latin typeface="Arial"/>
                          <a:cs typeface="Arial"/>
                        </a:rPr>
                        <a:t>N</a:t>
                      </a:r>
                      <a:r>
                        <a:rPr lang="en-US" sz="840" spc="0" dirty="0">
                          <a:latin typeface="Arial"/>
                          <a:cs typeface="Arial"/>
                        </a:rPr>
                        <a:t>o</a:t>
                      </a:r>
                      <a:r>
                        <a:rPr lang="en-US" sz="840" spc="5" dirty="0">
                          <a:latin typeface="Arial"/>
                          <a:cs typeface="Arial"/>
                        </a:rPr>
                        <a:t>r</a:t>
                      </a:r>
                      <a:r>
                        <a:rPr lang="en-US" sz="840" spc="-10" dirty="0">
                          <a:latin typeface="Arial"/>
                          <a:cs typeface="Arial"/>
                        </a:rPr>
                        <a:t>f</a:t>
                      </a:r>
                      <a:r>
                        <a:rPr lang="en-US" sz="840" spc="0" dirty="0">
                          <a:latin typeface="Arial"/>
                          <a:cs typeface="Arial"/>
                        </a:rPr>
                        <a:t>o</a:t>
                      </a:r>
                      <a:r>
                        <a:rPr lang="en-US" sz="840" spc="20" dirty="0">
                          <a:latin typeface="Arial"/>
                          <a:cs typeface="Arial"/>
                        </a:rPr>
                        <a:t>l</a:t>
                      </a:r>
                      <a:r>
                        <a:rPr lang="en-US" sz="840" spc="0" dirty="0">
                          <a:latin typeface="Arial"/>
                          <a:cs typeface="Arial"/>
                        </a:rPr>
                        <a:t>k</a:t>
                      </a:r>
                      <a:r>
                        <a:rPr lang="en-US" sz="840" spc="10"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3"/>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James</a:t>
                      </a:r>
                    </a:p>
                  </a:txBody>
                  <a:tcPr marL="9525" marR="9525" marT="9525" marB="0" anchor="ctr"/>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5" dirty="0">
                          <a:latin typeface="Arial"/>
                          <a:cs typeface="Arial"/>
                        </a:rPr>
                        <a:t>H</a:t>
                      </a:r>
                      <a:r>
                        <a:rPr lang="en-US" sz="840" spc="0" dirty="0">
                          <a:latin typeface="Arial"/>
                          <a:cs typeface="Arial"/>
                        </a:rPr>
                        <a:t>en</a:t>
                      </a:r>
                      <a:r>
                        <a:rPr lang="en-US" sz="840" spc="5" dirty="0">
                          <a:latin typeface="Arial"/>
                          <a:cs typeface="Arial"/>
                        </a:rPr>
                        <a:t>r</a:t>
                      </a:r>
                      <a:r>
                        <a:rPr lang="en-US" sz="840" spc="-5" dirty="0">
                          <a:latin typeface="Arial"/>
                          <a:cs typeface="Arial"/>
                        </a:rPr>
                        <a:t>i</a:t>
                      </a:r>
                      <a:r>
                        <a:rPr lang="en-US" sz="840" spc="10" dirty="0">
                          <a:latin typeface="Arial"/>
                          <a:cs typeface="Arial"/>
                        </a:rPr>
                        <a:t>c</a:t>
                      </a:r>
                      <a:r>
                        <a:rPr lang="en-US" sz="840" spc="0" dirty="0">
                          <a:latin typeface="Arial"/>
                          <a:cs typeface="Arial"/>
                        </a:rPr>
                        <a:t>o</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Bedford City</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Surrey</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Dickenson</a:t>
                      </a:r>
                    </a:p>
                  </a:txBody>
                  <a:tcPr marL="256032" marR="9525" marT="9525" marB="0"/>
                </a:tc>
                <a:tc>
                  <a:txBody>
                    <a:bodyPr/>
                    <a:lstStyle/>
                    <a:p>
                      <a:pPr marL="233679">
                        <a:lnSpc>
                          <a:spcPct val="100000"/>
                        </a:lnSpc>
                      </a:pPr>
                      <a:r>
                        <a:rPr lang="en-US" sz="840" spc="-10" dirty="0">
                          <a:latin typeface="Arial"/>
                          <a:cs typeface="Arial"/>
                        </a:rPr>
                        <a:t>P</a:t>
                      </a:r>
                      <a:r>
                        <a:rPr lang="en-US" sz="840" spc="0" dirty="0">
                          <a:latin typeface="Arial"/>
                          <a:cs typeface="Arial"/>
                        </a:rPr>
                        <a:t>o</a:t>
                      </a:r>
                      <a:r>
                        <a:rPr lang="en-US" sz="840" spc="5" dirty="0">
                          <a:latin typeface="Arial"/>
                          <a:cs typeface="Arial"/>
                        </a:rPr>
                        <a:t>r</a:t>
                      </a:r>
                      <a:r>
                        <a:rPr lang="en-US" sz="840" spc="10" dirty="0">
                          <a:latin typeface="Arial"/>
                          <a:cs typeface="Arial"/>
                        </a:rPr>
                        <a:t>ts</a:t>
                      </a:r>
                      <a:r>
                        <a:rPr lang="en-US" sz="840" spc="-5" dirty="0">
                          <a:latin typeface="Arial"/>
                          <a:cs typeface="Arial"/>
                        </a:rPr>
                        <a:t>m</a:t>
                      </a:r>
                      <a:r>
                        <a:rPr lang="en-US" sz="840" spc="25" dirty="0">
                          <a:latin typeface="Arial"/>
                          <a:cs typeface="Arial"/>
                        </a:rPr>
                        <a:t>o</a:t>
                      </a:r>
                      <a:r>
                        <a:rPr lang="en-US" sz="840" spc="0" dirty="0">
                          <a:latin typeface="Arial"/>
                          <a:cs typeface="Arial"/>
                        </a:rPr>
                        <a:t>u</a:t>
                      </a:r>
                      <a:r>
                        <a:rPr lang="en-US" sz="840" spc="-10" dirty="0">
                          <a:latin typeface="Arial"/>
                          <a:cs typeface="Arial"/>
                        </a:rPr>
                        <a:t>t</a:t>
                      </a:r>
                      <a:r>
                        <a:rPr lang="en-US" sz="840" spc="0" dirty="0">
                          <a:latin typeface="Arial"/>
                          <a:cs typeface="Arial"/>
                        </a:rPr>
                        <a:t>h</a:t>
                      </a:r>
                      <a:endParaRPr sz="840" dirty="0">
                        <a:latin typeface="Arial"/>
                        <a:cs typeface="Arial"/>
                      </a:endParaRPr>
                    </a:p>
                  </a:txBody>
                  <a:tcPr marL="0" marR="0" marT="0" marB="0"/>
                </a:tc>
                <a:extLst>
                  <a:ext uri="{0D108BD9-81ED-4DB2-BD59-A6C34878D82A}">
                    <a16:rowId xmlns:a16="http://schemas.microsoft.com/office/drawing/2014/main" val="10004"/>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King and Queen</a:t>
                      </a:r>
                    </a:p>
                  </a:txBody>
                  <a:tcPr marL="9525" marR="9525" marT="9525" marB="0" anchor="ctr"/>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10" dirty="0">
                          <a:latin typeface="Arial"/>
                          <a:cs typeface="Arial"/>
                        </a:rPr>
                        <a:t>K</a:t>
                      </a:r>
                      <a:r>
                        <a:rPr lang="en-US" sz="840" spc="20" dirty="0">
                          <a:latin typeface="Arial"/>
                          <a:cs typeface="Arial"/>
                        </a:rPr>
                        <a:t>i</a:t>
                      </a:r>
                      <a:r>
                        <a:rPr lang="en-US" sz="840" spc="0" dirty="0">
                          <a:latin typeface="Arial"/>
                          <a:cs typeface="Arial"/>
                        </a:rPr>
                        <a:t>ng </a:t>
                      </a:r>
                      <a:r>
                        <a:rPr lang="en-US" sz="840" spc="30" dirty="0">
                          <a:latin typeface="Arial"/>
                          <a:cs typeface="Arial"/>
                        </a:rPr>
                        <a:t>W</a:t>
                      </a:r>
                      <a:r>
                        <a:rPr lang="en-US" sz="840" spc="-5" dirty="0">
                          <a:latin typeface="Arial"/>
                          <a:cs typeface="Arial"/>
                        </a:rPr>
                        <a:t>il</a:t>
                      </a:r>
                      <a:r>
                        <a:rPr lang="en-US" sz="840" spc="20" dirty="0">
                          <a:latin typeface="Arial"/>
                          <a:cs typeface="Arial"/>
                        </a:rPr>
                        <a:t>l</a:t>
                      </a:r>
                      <a:r>
                        <a:rPr lang="en-US" sz="840" spc="-5" dirty="0">
                          <a:latin typeface="Arial"/>
                          <a:cs typeface="Arial"/>
                        </a:rPr>
                        <a:t>i</a:t>
                      </a:r>
                      <a:r>
                        <a:rPr lang="en-US" sz="840" spc="0" dirty="0">
                          <a:latin typeface="Arial"/>
                          <a:cs typeface="Arial"/>
                        </a:rPr>
                        <a:t>am</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Brunswick</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Sussex</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Floyd</a:t>
                      </a:r>
                    </a:p>
                  </a:txBody>
                  <a:tcPr marL="256032" marR="9525" marT="9525" marB="0"/>
                </a:tc>
                <a:tc>
                  <a:txBody>
                    <a:bodyPr/>
                    <a:lstStyle/>
                    <a:p>
                      <a:pPr marL="233679">
                        <a:lnSpc>
                          <a:spcPct val="100000"/>
                        </a:lnSpc>
                      </a:pPr>
                      <a:r>
                        <a:rPr lang="en-US" sz="840" spc="-10" dirty="0">
                          <a:latin typeface="Arial"/>
                          <a:cs typeface="Arial"/>
                        </a:rPr>
                        <a:t>S</a:t>
                      </a:r>
                      <a:r>
                        <a:rPr lang="en-US" sz="840" spc="0" dirty="0">
                          <a:latin typeface="Arial"/>
                          <a:cs typeface="Arial"/>
                        </a:rPr>
                        <a:t>o</a:t>
                      </a:r>
                      <a:r>
                        <a:rPr lang="en-US" sz="840" spc="25" dirty="0">
                          <a:latin typeface="Arial"/>
                          <a:cs typeface="Arial"/>
                        </a:rPr>
                        <a:t>u</a:t>
                      </a:r>
                      <a:r>
                        <a:rPr lang="en-US" sz="840" spc="-10" dirty="0">
                          <a:latin typeface="Arial"/>
                          <a:cs typeface="Arial"/>
                        </a:rPr>
                        <a:t>t</a:t>
                      </a:r>
                      <a:r>
                        <a:rPr lang="en-US" sz="840" spc="0" dirty="0">
                          <a:latin typeface="Arial"/>
                          <a:cs typeface="Arial"/>
                        </a:rPr>
                        <a:t>h</a:t>
                      </a:r>
                      <a:r>
                        <a:rPr lang="en-US" sz="840" spc="25" dirty="0">
                          <a:latin typeface="Arial"/>
                          <a:cs typeface="Arial"/>
                        </a:rPr>
                        <a:t>a</a:t>
                      </a:r>
                      <a:r>
                        <a:rPr lang="en-US" sz="840" spc="-5" dirty="0">
                          <a:latin typeface="Arial"/>
                          <a:cs typeface="Arial"/>
                        </a:rPr>
                        <a:t>m</a:t>
                      </a:r>
                      <a:r>
                        <a:rPr lang="en-US" sz="840" spc="0" dirty="0">
                          <a:latin typeface="Arial"/>
                          <a:cs typeface="Arial"/>
                        </a:rPr>
                        <a:t>p</a:t>
                      </a:r>
                      <a:r>
                        <a:rPr lang="en-US" sz="840" spc="10" dirty="0">
                          <a:latin typeface="Arial"/>
                          <a:cs typeface="Arial"/>
                        </a:rPr>
                        <a:t>t</a:t>
                      </a:r>
                      <a:r>
                        <a:rPr lang="en-US" sz="840" spc="0" dirty="0">
                          <a:latin typeface="Arial"/>
                          <a:cs typeface="Arial"/>
                        </a:rPr>
                        <a:t>on</a:t>
                      </a:r>
                      <a:endParaRPr sz="840" dirty="0">
                        <a:latin typeface="Arial"/>
                        <a:cs typeface="Arial"/>
                      </a:endParaRPr>
                    </a:p>
                  </a:txBody>
                  <a:tcPr marL="0" marR="0" marT="0" marB="0"/>
                </a:tc>
                <a:extLst>
                  <a:ext uri="{0D108BD9-81ED-4DB2-BD59-A6C34878D82A}">
                    <a16:rowId xmlns:a16="http://schemas.microsoft.com/office/drawing/2014/main" val="10005"/>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King George</a:t>
                      </a:r>
                    </a:p>
                  </a:txBody>
                  <a:tcPr marL="9525" marR="9525" marT="9525" marB="0" anchor="ctr"/>
                </a:tc>
                <a:tc>
                  <a:txBody>
                    <a:bodyPr/>
                    <a:lstStyle/>
                    <a:p>
                      <a:pPr marL="280670">
                        <a:lnSpc>
                          <a:spcPct val="100000"/>
                        </a:lnSpc>
                      </a:pPr>
                      <a:r>
                        <a:rPr sz="840" spc="5" dirty="0">
                          <a:latin typeface="Arial"/>
                          <a:cs typeface="Arial"/>
                        </a:rPr>
                        <a:t>N</a:t>
                      </a:r>
                      <a:r>
                        <a:rPr sz="840" spc="0" dirty="0">
                          <a:latin typeface="Arial"/>
                          <a:cs typeface="Arial"/>
                        </a:rPr>
                        <a:t>ew</a:t>
                      </a:r>
                      <a:r>
                        <a:rPr sz="840" spc="5" dirty="0">
                          <a:latin typeface="Arial"/>
                          <a:cs typeface="Arial"/>
                        </a:rPr>
                        <a:t> </a:t>
                      </a:r>
                      <a:r>
                        <a:rPr sz="840" spc="15" dirty="0">
                          <a:latin typeface="Arial"/>
                          <a:cs typeface="Arial"/>
                        </a:rPr>
                        <a:t>K</a:t>
                      </a:r>
                      <a:r>
                        <a:rPr sz="840" spc="0" dirty="0">
                          <a:latin typeface="Arial"/>
                          <a:cs typeface="Arial"/>
                        </a:rPr>
                        <a:t>e</a:t>
                      </a:r>
                      <a:r>
                        <a:rPr sz="840" spc="25" dirty="0">
                          <a:latin typeface="Arial"/>
                          <a:cs typeface="Arial"/>
                        </a:rPr>
                        <a:t>n</a:t>
                      </a:r>
                      <a:r>
                        <a:rPr sz="840" spc="0" dirty="0">
                          <a:latin typeface="Arial"/>
                          <a:cs typeface="Arial"/>
                        </a:rPr>
                        <a:t>t</a:t>
                      </a:r>
                      <a:endParaRPr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Buckingham</a:t>
                      </a:r>
                    </a:p>
                  </a:txBody>
                  <a:tcPr marL="320040" marR="9525" marT="9525" marB="0" anchor="b"/>
                </a:tc>
                <a:tc>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Galax</a:t>
                      </a:r>
                    </a:p>
                  </a:txBody>
                  <a:tcPr marL="256032" marR="9525" marT="9525" marB="0"/>
                </a:tc>
                <a:tc>
                  <a:txBody>
                    <a:bodyPr/>
                    <a:lstStyle/>
                    <a:p>
                      <a:pPr marL="233679">
                        <a:lnSpc>
                          <a:spcPct val="100000"/>
                        </a:lnSpc>
                      </a:pPr>
                      <a:r>
                        <a:rPr lang="en-US" sz="840" spc="-10" dirty="0">
                          <a:latin typeface="Arial"/>
                          <a:cs typeface="Arial"/>
                        </a:rPr>
                        <a:t>S</a:t>
                      </a:r>
                      <a:r>
                        <a:rPr lang="en-US" sz="840" spc="0" dirty="0">
                          <a:latin typeface="Arial"/>
                          <a:cs typeface="Arial"/>
                        </a:rPr>
                        <a:t>u</a:t>
                      </a:r>
                      <a:r>
                        <a:rPr lang="en-US" sz="840" spc="-10" dirty="0">
                          <a:latin typeface="Arial"/>
                          <a:cs typeface="Arial"/>
                        </a:rPr>
                        <a:t>f</a:t>
                      </a:r>
                      <a:r>
                        <a:rPr lang="en-US" sz="840" spc="10" dirty="0">
                          <a:latin typeface="Arial"/>
                          <a:cs typeface="Arial"/>
                        </a:rPr>
                        <a:t>f</a:t>
                      </a:r>
                      <a:r>
                        <a:rPr lang="en-US" sz="840" spc="0" dirty="0">
                          <a:latin typeface="Arial"/>
                          <a:cs typeface="Arial"/>
                        </a:rPr>
                        <a:t>o</a:t>
                      </a:r>
                      <a:r>
                        <a:rPr lang="en-US" sz="840" spc="-5" dirty="0">
                          <a:latin typeface="Arial"/>
                          <a:cs typeface="Arial"/>
                        </a:rPr>
                        <a:t>l</a:t>
                      </a:r>
                      <a:r>
                        <a:rPr lang="en-US" sz="840" spc="0" dirty="0">
                          <a:latin typeface="Arial"/>
                          <a:cs typeface="Arial"/>
                        </a:rPr>
                        <a:t>k</a:t>
                      </a:r>
                      <a:endParaRPr sz="840" dirty="0">
                        <a:latin typeface="Arial"/>
                        <a:cs typeface="Arial"/>
                      </a:endParaRPr>
                    </a:p>
                  </a:txBody>
                  <a:tcPr marL="0" marR="0" marT="0" marB="0"/>
                </a:tc>
                <a:extLst>
                  <a:ext uri="{0D108BD9-81ED-4DB2-BD59-A6C34878D82A}">
                    <a16:rowId xmlns:a16="http://schemas.microsoft.com/office/drawing/2014/main" val="10006"/>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Lancaster</a:t>
                      </a:r>
                    </a:p>
                  </a:txBody>
                  <a:tcPr marL="9525" marR="9525" marT="9525" marB="0" anchor="b"/>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10" dirty="0">
                          <a:latin typeface="Arial"/>
                          <a:cs typeface="Arial"/>
                        </a:rPr>
                        <a:t>P</a:t>
                      </a:r>
                      <a:r>
                        <a:rPr lang="en-US" sz="840" spc="0" dirty="0">
                          <a:latin typeface="Arial"/>
                          <a:cs typeface="Arial"/>
                        </a:rPr>
                        <a:t>o</a:t>
                      </a:r>
                      <a:r>
                        <a:rPr lang="en-US" sz="840" spc="30" dirty="0">
                          <a:latin typeface="Arial"/>
                          <a:cs typeface="Arial"/>
                        </a:rPr>
                        <a:t>w</a:t>
                      </a:r>
                      <a:r>
                        <a:rPr lang="en-US" sz="840" spc="0" dirty="0">
                          <a:latin typeface="Arial"/>
                          <a:cs typeface="Arial"/>
                        </a:rPr>
                        <a:t>ha</a:t>
                      </a:r>
                      <a:r>
                        <a:rPr lang="en-US" sz="840" spc="-10" dirty="0">
                          <a:latin typeface="Arial"/>
                          <a:cs typeface="Arial"/>
                        </a:rPr>
                        <a:t>t</a:t>
                      </a:r>
                      <a:r>
                        <a:rPr lang="en-US" sz="840" spc="25" dirty="0">
                          <a:latin typeface="Arial"/>
                          <a:cs typeface="Arial"/>
                        </a:rPr>
                        <a:t>a</a:t>
                      </a:r>
                      <a:r>
                        <a:rPr lang="en-US" sz="840" spc="0" dirty="0">
                          <a:latin typeface="Arial"/>
                          <a:cs typeface="Arial"/>
                        </a:rPr>
                        <a:t>n</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Campbell</a:t>
                      </a:r>
                    </a:p>
                  </a:txBody>
                  <a:tcPr marL="320040" marR="9525" marT="9525" marB="0" anchor="b"/>
                </a:tc>
                <a:tc>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Giles</a:t>
                      </a:r>
                    </a:p>
                  </a:txBody>
                  <a:tcPr marL="256032" marR="9525" marT="9525" marB="0"/>
                </a:tc>
                <a:tc>
                  <a:txBody>
                    <a:bodyPr/>
                    <a:lstStyle/>
                    <a:p>
                      <a:pPr marL="233679">
                        <a:lnSpc>
                          <a:spcPct val="100000"/>
                        </a:lnSpc>
                      </a:pPr>
                      <a:r>
                        <a:rPr lang="en-US" sz="840" spc="-10" dirty="0">
                          <a:latin typeface="Arial"/>
                          <a:cs typeface="Arial"/>
                        </a:rPr>
                        <a:t>V</a:t>
                      </a:r>
                      <a:r>
                        <a:rPr lang="en-US" sz="840" spc="-5" dirty="0">
                          <a:latin typeface="Arial"/>
                          <a:cs typeface="Arial"/>
                        </a:rPr>
                        <a:t>i</a:t>
                      </a:r>
                      <a:r>
                        <a:rPr lang="en-US" sz="840" spc="5" dirty="0">
                          <a:latin typeface="Arial"/>
                          <a:cs typeface="Arial"/>
                        </a:rPr>
                        <a:t>r</a:t>
                      </a:r>
                      <a:r>
                        <a:rPr lang="en-US" sz="840" spc="0" dirty="0">
                          <a:latin typeface="Arial"/>
                          <a:cs typeface="Arial"/>
                        </a:rPr>
                        <a:t>g</a:t>
                      </a:r>
                      <a:r>
                        <a:rPr lang="en-US" sz="840" spc="-5" dirty="0">
                          <a:latin typeface="Arial"/>
                          <a:cs typeface="Arial"/>
                        </a:rPr>
                        <a:t>i</a:t>
                      </a:r>
                      <a:r>
                        <a:rPr lang="en-US" sz="840" spc="0" dirty="0">
                          <a:latin typeface="Arial"/>
                          <a:cs typeface="Arial"/>
                        </a:rPr>
                        <a:t>n</a:t>
                      </a:r>
                      <a:r>
                        <a:rPr lang="en-US" sz="840" spc="20" dirty="0">
                          <a:latin typeface="Arial"/>
                          <a:cs typeface="Arial"/>
                        </a:rPr>
                        <a:t>i</a:t>
                      </a:r>
                      <a:r>
                        <a:rPr lang="en-US" sz="840" spc="0" dirty="0">
                          <a:latin typeface="Arial"/>
                          <a:cs typeface="Arial"/>
                        </a:rPr>
                        <a:t>a </a:t>
                      </a:r>
                      <a:r>
                        <a:rPr lang="en-US" sz="840" spc="15" dirty="0">
                          <a:latin typeface="Arial"/>
                          <a:cs typeface="Arial"/>
                        </a:rPr>
                        <a:t>B</a:t>
                      </a:r>
                      <a:r>
                        <a:rPr lang="en-US" sz="840" spc="0" dirty="0">
                          <a:latin typeface="Arial"/>
                          <a:cs typeface="Arial"/>
                        </a:rPr>
                        <a:t>ea</a:t>
                      </a:r>
                      <a:r>
                        <a:rPr lang="en-US" sz="840" spc="10" dirty="0">
                          <a:latin typeface="Arial"/>
                          <a:cs typeface="Arial"/>
                        </a:rPr>
                        <a:t>c</a:t>
                      </a:r>
                      <a:r>
                        <a:rPr lang="en-US" sz="840" spc="0" dirty="0">
                          <a:latin typeface="Arial"/>
                          <a:cs typeface="Arial"/>
                        </a:rPr>
                        <a:t>h</a:t>
                      </a:r>
                      <a:endParaRPr sz="840" dirty="0">
                        <a:latin typeface="Arial"/>
                        <a:cs typeface="Arial"/>
                      </a:endParaRPr>
                    </a:p>
                  </a:txBody>
                  <a:tcPr marL="0" marR="0" marT="0" marB="0"/>
                </a:tc>
                <a:extLst>
                  <a:ext uri="{0D108BD9-81ED-4DB2-BD59-A6C34878D82A}">
                    <a16:rowId xmlns:a16="http://schemas.microsoft.com/office/drawing/2014/main" val="10007"/>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Mathews</a:t>
                      </a:r>
                    </a:p>
                  </a:txBody>
                  <a:tcPr marL="9525" marR="9525" marT="9525" marB="0" anchor="b"/>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5" dirty="0">
                          <a:latin typeface="Arial"/>
                          <a:cs typeface="Arial"/>
                        </a:rPr>
                        <a:t>R</a:t>
                      </a:r>
                      <a:r>
                        <a:rPr lang="en-US" sz="840" spc="-5" dirty="0">
                          <a:latin typeface="Arial"/>
                          <a:cs typeface="Arial"/>
                        </a:rPr>
                        <a:t>i</a:t>
                      </a:r>
                      <a:r>
                        <a:rPr lang="en-US" sz="840" spc="10" dirty="0">
                          <a:latin typeface="Arial"/>
                          <a:cs typeface="Arial"/>
                        </a:rPr>
                        <a:t>c</a:t>
                      </a:r>
                      <a:r>
                        <a:rPr lang="en-US" sz="840" spc="0" dirty="0">
                          <a:latin typeface="Arial"/>
                          <a:cs typeface="Arial"/>
                        </a:rPr>
                        <a:t>h</a:t>
                      </a:r>
                      <a:r>
                        <a:rPr lang="en-US" sz="840" spc="20" dirty="0">
                          <a:latin typeface="Arial"/>
                          <a:cs typeface="Arial"/>
                        </a:rPr>
                        <a:t>m</a:t>
                      </a:r>
                      <a:r>
                        <a:rPr lang="en-US" sz="840" spc="0" dirty="0">
                          <a:latin typeface="Arial"/>
                          <a:cs typeface="Arial"/>
                        </a:rPr>
                        <a:t>ond</a:t>
                      </a:r>
                      <a:r>
                        <a:rPr lang="en-US" sz="840" spc="2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Charlotte </a:t>
                      </a:r>
                    </a:p>
                  </a:txBody>
                  <a:tcPr marL="320040" marR="9525" marT="9525" marB="0" anchor="b"/>
                </a:tc>
                <a:tc>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Grayson</a:t>
                      </a:r>
                    </a:p>
                  </a:txBody>
                  <a:tcPr marL="256032" marR="9525" marT="9525" marB="0"/>
                </a:tc>
                <a:tc>
                  <a:txBody>
                    <a:bodyPr/>
                    <a:lstStyle/>
                    <a:p>
                      <a:endParaRPr sz="840" dirty="0">
                        <a:latin typeface="Arial"/>
                        <a:cs typeface="Arial"/>
                      </a:endParaRPr>
                    </a:p>
                  </a:txBody>
                  <a:tcPr marL="0" marR="0" marT="0" marB="0"/>
                </a:tc>
                <a:extLst>
                  <a:ext uri="{0D108BD9-81ED-4DB2-BD59-A6C34878D82A}">
                    <a16:rowId xmlns:a16="http://schemas.microsoft.com/office/drawing/2014/main" val="10008"/>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Middlesex</a:t>
                      </a:r>
                    </a:p>
                  </a:txBody>
                  <a:tcPr marL="9525" marR="9525" marT="9525" marB="0" anchor="b"/>
                </a:tc>
                <a:tc>
                  <a:txBody>
                    <a:bodyPr/>
                    <a:lstStyle/>
                    <a:p>
                      <a:endParaRPr sz="840" dirty="0">
                        <a:latin typeface="Arial"/>
                        <a:cs typeface="Arial"/>
                      </a:endParaRPr>
                    </a:p>
                  </a:txBody>
                  <a:tcPr marL="0" marR="0" marT="0" marB="0"/>
                </a:tc>
                <a:tc gridSpan="2">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Colonial Heights</a:t>
                      </a:r>
                    </a:p>
                  </a:txBody>
                  <a:tcPr marL="320040" marR="9525" marT="9525" marB="0" anchor="b"/>
                </a:tc>
                <a:tc hMerge="1">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Lee</a:t>
                      </a:r>
                    </a:p>
                  </a:txBody>
                  <a:tcPr marL="256032" marR="9525" marT="9525" marB="0"/>
                </a:tc>
                <a:tc>
                  <a:txBody>
                    <a:bodyPr/>
                    <a:lstStyle/>
                    <a:p>
                      <a:endParaRPr sz="840" dirty="0">
                        <a:latin typeface="Arial"/>
                        <a:cs typeface="Arial"/>
                      </a:endParaRPr>
                    </a:p>
                  </a:txBody>
                  <a:tcPr marL="0" marR="0" marT="0" marB="0"/>
                </a:tc>
                <a:extLst>
                  <a:ext uri="{0D108BD9-81ED-4DB2-BD59-A6C34878D82A}">
                    <a16:rowId xmlns:a16="http://schemas.microsoft.com/office/drawing/2014/main" val="10009"/>
                  </a:ext>
                </a:extLst>
              </a:tr>
            </a:tbl>
          </a:graphicData>
        </a:graphic>
      </p:graphicFrame>
      <p:sp>
        <p:nvSpPr>
          <p:cNvPr id="2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Gill Sans MT" panose="020B0502020104020203" pitchFamily="34" charset="0"/>
                <a:ea typeface="ＭＳ Ｐゴシック" charset="0"/>
              </a:rPr>
              <a:t>for the Virginia Health Care Foundation</a:t>
            </a:r>
          </a:p>
        </p:txBody>
      </p:sp>
      <p:sp>
        <p:nvSpPr>
          <p:cNvPr id="27" name="TextBox 26">
            <a:extLst>
              <a:ext uri="{FF2B5EF4-FFF2-40B4-BE49-F238E27FC236}">
                <a16:creationId xmlns:a16="http://schemas.microsoft.com/office/drawing/2014/main" id="{A037CC41-4E71-AFD1-02F9-CA61CF2C89CD}"/>
              </a:ext>
            </a:extLst>
          </p:cNvPr>
          <p:cNvSpPr txBox="1"/>
          <p:nvPr/>
        </p:nvSpPr>
        <p:spPr>
          <a:xfrm>
            <a:off x="167132" y="6285381"/>
            <a:ext cx="5721438" cy="261610"/>
          </a:xfrm>
          <a:prstGeom prst="rect">
            <a:avLst/>
          </a:prstGeom>
          <a:noFill/>
        </p:spPr>
        <p:txBody>
          <a:bodyPr wrap="none" rtlCol="0">
            <a:spAutoFit/>
          </a:bodyPr>
          <a:lstStyle/>
          <a:p>
            <a:r>
              <a:rPr lang="en-US" sz="1100" b="1" dirty="0"/>
              <a:t>Note: Localities are grouped to ensure sufficient sample sizes at the regional level.</a:t>
            </a:r>
          </a:p>
        </p:txBody>
      </p:sp>
    </p:spTree>
    <p:extLst>
      <p:ext uri="{BB962C8B-B14F-4D97-AF65-F5344CB8AC3E}">
        <p14:creationId xmlns:p14="http://schemas.microsoft.com/office/powerpoint/2010/main" val="429109184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A map of virginia state&#10;&#10;AI-generated content may be incorrect.">
            <a:extLst>
              <a:ext uri="{FF2B5EF4-FFF2-40B4-BE49-F238E27FC236}">
                <a16:creationId xmlns:a16="http://schemas.microsoft.com/office/drawing/2014/main" id="{429F86C0-F827-DEA7-FA57-7B7B8CA524E2}"/>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83912" y="1955796"/>
            <a:ext cx="7315215" cy="3657607"/>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6.8</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7.3%</a:t>
            </a:r>
          </a:p>
        </p:txBody>
      </p:sp>
      <p:sp>
        <p:nvSpPr>
          <p:cNvPr id="7" name="TextBox 6"/>
          <p:cNvSpPr txBox="1"/>
          <p:nvPr/>
        </p:nvSpPr>
        <p:spPr>
          <a:xfrm>
            <a:off x="6477755" y="472641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918969"/>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7.7%</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9.1%</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7.5%</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7.9%</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schemeClr val="bg1"/>
                </a:solidFill>
                <a:latin typeface="Arial" panose="020B0604020202020204" pitchFamily="34" charset="0"/>
                <a:cs typeface="Arial" panose="020B0604020202020204" pitchFamily="34" charset="0"/>
              </a:rPr>
              <a:t>9.5</a:t>
            </a: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5.0</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6.3</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6.8%</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8.9</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5" name="TextBox 24"/>
          <p:cNvSpPr txBox="1"/>
          <p:nvPr/>
        </p:nvSpPr>
        <p:spPr>
          <a:xfrm>
            <a:off x="6091614" y="342533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021019" y="3625113"/>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6.5%</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10.6%</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4138" y="4677080"/>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7" name="Text Box 24"/>
          <p:cNvSpPr txBox="1">
            <a:spLocks noChangeArrowheads="1"/>
          </p:cNvSpPr>
          <p:nvPr/>
        </p:nvSpPr>
        <p:spPr bwMode="auto">
          <a:xfrm>
            <a:off x="467599" y="5883561"/>
            <a:ext cx="8229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2025. Based on the 2023 American Community Survey (ACS) data from the Integrated Public Use Microdata Series (IPUMS). For area definitions, see “Guide to Regions of Virginia”.</a:t>
            </a:r>
          </a:p>
        </p:txBody>
      </p:sp>
      <p:sp>
        <p:nvSpPr>
          <p:cNvPr id="38" name="TextBox 37"/>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1: Uninsured rate for all nonelderly (0-64) in each</a:t>
            </a:r>
            <a:r>
              <a:rPr lang="en-US" sz="2400" b="1" dirty="0">
                <a:solidFill>
                  <a:prstClr val="black"/>
                </a:solidFill>
                <a:latin typeface="Arial" panose="020B0604020202020204" pitchFamily="34" charset="0"/>
                <a:cs typeface="Arial" panose="020B0604020202020204" pitchFamily="34" charset="0"/>
              </a:rPr>
              <a:t> r</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egion of</a:t>
            </a:r>
            <a:r>
              <a:rPr lang="en-US" sz="2400" b="1" dirty="0">
                <a:solidFill>
                  <a:prstClr val="black"/>
                </a:solidFill>
                <a:latin typeface="Arial" panose="020B0604020202020204" pitchFamily="34" charset="0"/>
                <a:cs typeface="Arial" panose="020B0604020202020204" pitchFamily="34" charset="0"/>
              </a:rPr>
              <a:t>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Virginia in 2023</a:t>
            </a:r>
          </a:p>
        </p:txBody>
      </p:sp>
      <p:sp>
        <p:nvSpPr>
          <p:cNvPr id="39" name="TextBox 38"/>
          <p:cNvSpPr txBox="1"/>
          <p:nvPr/>
        </p:nvSpPr>
        <p:spPr>
          <a:xfrm>
            <a:off x="1993174" y="2369692"/>
            <a:ext cx="2707592"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all </a:t>
            </a:r>
            <a:r>
              <a:rPr lang="en-US" sz="1400" b="1" dirty="0">
                <a:solidFill>
                  <a:prstClr val="black"/>
                </a:solidFill>
                <a:latin typeface="Arial" panose="020B0604020202020204" pitchFamily="34" charset="0"/>
                <a:cs typeface="Arial" panose="020B0604020202020204" pitchFamily="34" charset="0"/>
              </a:rPr>
              <a:t>n</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onelderly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(VA Rate: </a:t>
            </a:r>
            <a:r>
              <a:rPr lang="en-US" sz="1400" b="1" dirty="0">
                <a:solidFill>
                  <a:prstClr val="black"/>
                </a:solidFill>
                <a:latin typeface="Arial" panose="020B0604020202020204" pitchFamily="34" charset="0"/>
                <a:cs typeface="Arial" panose="020B0604020202020204" pitchFamily="34" charset="0"/>
              </a:rPr>
              <a:t>7.6%</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Tree>
    <p:extLst>
      <p:ext uri="{BB962C8B-B14F-4D97-AF65-F5344CB8AC3E}">
        <p14:creationId xmlns:p14="http://schemas.microsoft.com/office/powerpoint/2010/main" val="267397730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A map of virginia state&#10;&#10;AI-generated content may be incorrect.">
            <a:extLst>
              <a:ext uri="{FF2B5EF4-FFF2-40B4-BE49-F238E27FC236}">
                <a16:creationId xmlns:a16="http://schemas.microsoft.com/office/drawing/2014/main" id="{71AFB256-D3E8-D8C0-D124-224DAA8D589B}"/>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94072" y="1976116"/>
            <a:ext cx="7315215" cy="3657607"/>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3</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.0%</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4.0</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7" name="TextBox 6"/>
          <p:cNvSpPr txBox="1"/>
          <p:nvPr/>
        </p:nvSpPr>
        <p:spPr>
          <a:xfrm>
            <a:off x="6477755" y="47339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94145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4.8</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7.8%</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5.6</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4.9</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schemeClr val="bg1"/>
                </a:solidFill>
                <a:latin typeface="Arial" panose="020B0604020202020204" pitchFamily="34" charset="0"/>
                <a:cs typeface="Arial" panose="020B0604020202020204" pitchFamily="34" charset="0"/>
              </a:rPr>
              <a:t>7</a:t>
            </a: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.1%</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2.6%</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1.6</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3.9</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5.0%</a:t>
            </a:r>
          </a:p>
        </p:txBody>
      </p:sp>
      <p:sp>
        <p:nvSpPr>
          <p:cNvPr id="25" name="TextBox 24"/>
          <p:cNvSpPr txBox="1"/>
          <p:nvPr/>
        </p:nvSpPr>
        <p:spPr>
          <a:xfrm>
            <a:off x="6103004" y="3470222"/>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021019" y="368783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2.4</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7.3%</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70181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p:cNvSpPr txBox="1"/>
          <p:nvPr/>
        </p:nvSpPr>
        <p:spPr>
          <a:xfrm>
            <a:off x="1859155" y="2431523"/>
            <a:ext cx="2474824"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a:t>
            </a:r>
            <a:b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b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all </a:t>
            </a:r>
            <a:r>
              <a:rPr lang="en-US" sz="1400" b="1" dirty="0">
                <a:solidFill>
                  <a:prstClr val="black"/>
                </a:solidFill>
                <a:latin typeface="Arial" panose="020B0604020202020204" pitchFamily="34" charset="0"/>
                <a:cs typeface="Arial" panose="020B0604020202020204" pitchFamily="34" charset="0"/>
              </a:rPr>
              <a:t>c</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hildren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(VA Rate: 4.6%)</a:t>
            </a:r>
          </a:p>
        </p:txBody>
      </p:sp>
      <p:sp>
        <p:nvSpPr>
          <p:cNvPr id="40" name="TextBox 39">
            <a:extLst>
              <a:ext uri="{FF2B5EF4-FFF2-40B4-BE49-F238E27FC236}">
                <a16:creationId xmlns:a16="http://schemas.microsoft.com/office/drawing/2014/main" id="{E0BD4DAF-6413-45E3-8084-11B22EA9E4B9}"/>
              </a:ext>
            </a:extLst>
          </p:cNvPr>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2: Uninsured rate for all children (0-18) </a:t>
            </a:r>
            <a:b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br>
            <a:r>
              <a:rPr lang="en-US" sz="2400" b="1" dirty="0" err="1">
                <a:solidFill>
                  <a:prstClr val="black"/>
                </a:solidFill>
                <a:latin typeface="Arial" panose="020B0604020202020204" pitchFamily="34" charset="0"/>
                <a:cs typeface="Arial" panose="020B0604020202020204" pitchFamily="34" charset="0"/>
              </a:rPr>
              <a:t>i</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 each region of Virginia in 2023</a:t>
            </a:r>
          </a:p>
        </p:txBody>
      </p:sp>
      <p:sp>
        <p:nvSpPr>
          <p:cNvPr id="41" name="Text Box 24">
            <a:extLst>
              <a:ext uri="{FF2B5EF4-FFF2-40B4-BE49-F238E27FC236}">
                <a16:creationId xmlns:a16="http://schemas.microsoft.com/office/drawing/2014/main" id="{1042CC6F-651D-4FCB-AB2C-FD22577E5CF0}"/>
              </a:ext>
            </a:extLst>
          </p:cNvPr>
          <p:cNvSpPr txBox="1">
            <a:spLocks noChangeArrowheads="1"/>
          </p:cNvSpPr>
          <p:nvPr/>
        </p:nvSpPr>
        <p:spPr bwMode="auto">
          <a:xfrm>
            <a:off x="457199" y="5916085"/>
            <a:ext cx="8229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2025. Based on the 2023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316741442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A map of the state of virginia&#10;&#10;AI-generated content may be incorrect.">
            <a:extLst>
              <a:ext uri="{FF2B5EF4-FFF2-40B4-BE49-F238E27FC236}">
                <a16:creationId xmlns:a16="http://schemas.microsoft.com/office/drawing/2014/main" id="{E4CC5C1E-0303-0C3A-E506-5A04B30B3F3C}"/>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63592" y="1986276"/>
            <a:ext cx="7315215" cy="3657607"/>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8.1</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8.5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7" name="TextBox 6"/>
          <p:cNvSpPr txBox="1"/>
          <p:nvPr/>
        </p:nvSpPr>
        <p:spPr>
          <a:xfrm>
            <a:off x="6455270" y="4741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35548" y="4933959"/>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9.0</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9</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8.1%</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9.1</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10.4%</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6.2%</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7</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8.0%</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10.7%</a:t>
            </a:r>
          </a:p>
        </p:txBody>
      </p:sp>
      <p:sp>
        <p:nvSpPr>
          <p:cNvPr id="25" name="TextBox 24"/>
          <p:cNvSpPr txBox="1"/>
          <p:nvPr/>
        </p:nvSpPr>
        <p:spPr>
          <a:xfrm>
            <a:off x="6115549" y="347176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002896" y="366509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8.2%</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12.1%</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709313"/>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p:cNvSpPr txBox="1"/>
          <p:nvPr/>
        </p:nvSpPr>
        <p:spPr>
          <a:xfrm>
            <a:off x="1701028" y="2320857"/>
            <a:ext cx="3353392"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 </a:t>
            </a:r>
            <a:b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b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all </a:t>
            </a:r>
            <a:r>
              <a:rPr lang="en-US" sz="1400" b="1" dirty="0">
                <a:solidFill>
                  <a:prstClr val="black"/>
                </a:solidFill>
                <a:latin typeface="Arial" panose="020B0604020202020204" pitchFamily="34" charset="0"/>
                <a:cs typeface="Arial" panose="020B0604020202020204" pitchFamily="34" charset="0"/>
              </a:rPr>
              <a:t>n</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onelderly adults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(VA Rate: </a:t>
            </a:r>
            <a:r>
              <a:rPr lang="en-US" sz="1400" b="1" dirty="0">
                <a:solidFill>
                  <a:prstClr val="black"/>
                </a:solidFill>
                <a:latin typeface="Arial" panose="020B0604020202020204" pitchFamily="34" charset="0"/>
                <a:cs typeface="Arial" panose="020B0604020202020204" pitchFamily="34" charset="0"/>
              </a:rPr>
              <a:t>8.7</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38" name="TextBox 37">
            <a:extLst>
              <a:ext uri="{FF2B5EF4-FFF2-40B4-BE49-F238E27FC236}">
                <a16:creationId xmlns:a16="http://schemas.microsoft.com/office/drawing/2014/main" id="{3B7E428B-070E-4BDA-9844-DCCB13608636}"/>
              </a:ext>
            </a:extLst>
          </p:cNvPr>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3: Uninsured rate for all nonelderly adults (19-64) in each region of Virginia in 2023</a:t>
            </a:r>
          </a:p>
        </p:txBody>
      </p:sp>
      <p:sp>
        <p:nvSpPr>
          <p:cNvPr id="41" name="Text Box 24">
            <a:extLst>
              <a:ext uri="{FF2B5EF4-FFF2-40B4-BE49-F238E27FC236}">
                <a16:creationId xmlns:a16="http://schemas.microsoft.com/office/drawing/2014/main" id="{4F1E4DF5-850C-410A-B1F2-D3D47CE4B36F}"/>
              </a:ext>
            </a:extLst>
          </p:cNvPr>
          <p:cNvSpPr txBox="1">
            <a:spLocks noChangeArrowheads="1"/>
          </p:cNvSpPr>
          <p:nvPr/>
        </p:nvSpPr>
        <p:spPr bwMode="auto">
          <a:xfrm>
            <a:off x="406399" y="6038760"/>
            <a:ext cx="8229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2025. Based on the 2023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251196158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descr="A map of the state of virginia&#10;&#10;AI-generated content may be incorrect.">
            <a:extLst>
              <a:ext uri="{FF2B5EF4-FFF2-40B4-BE49-F238E27FC236}">
                <a16:creationId xmlns:a16="http://schemas.microsoft.com/office/drawing/2014/main" id="{87A4B141-2791-22E3-54BD-3622C6AE4A97}"/>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04232" y="1976116"/>
            <a:ext cx="7315215" cy="3657607"/>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10.4%</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10.8%</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14.0%</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15.5%</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15.2%</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16.2</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latin typeface="Arial" panose="020B0604020202020204" pitchFamily="34" charset="0"/>
                <a:cs typeface="Arial" panose="020B0604020202020204" pitchFamily="34" charset="0"/>
              </a:rPr>
              <a:t>13.2</a:t>
            </a: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15.7%</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18.7%</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21.9</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20.4%</a:t>
            </a:r>
          </a:p>
        </p:txBody>
      </p:sp>
      <p:sp>
        <p:nvSpPr>
          <p:cNvPr id="25" name="TextBox 24"/>
          <p:cNvSpPr txBox="1"/>
          <p:nvPr/>
        </p:nvSpPr>
        <p:spPr>
          <a:xfrm>
            <a:off x="6057072" y="343339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5942472" y="361257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16.2%</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19.0</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7183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a:extLst>
              <a:ext uri="{FF2B5EF4-FFF2-40B4-BE49-F238E27FC236}">
                <a16:creationId xmlns:a16="http://schemas.microsoft.com/office/drawing/2014/main" id="{F208526A-B32D-4F00-BCC6-E2ECC8E1CCF5}"/>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4: Uninsured rate for nonelderly adults (19-64) in each region of Virginia with family income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≤138% FPL in 2023</a:t>
            </a:r>
          </a:p>
        </p:txBody>
      </p:sp>
      <p:sp>
        <p:nvSpPr>
          <p:cNvPr id="41" name="TextBox 40">
            <a:extLst>
              <a:ext uri="{FF2B5EF4-FFF2-40B4-BE49-F238E27FC236}">
                <a16:creationId xmlns:a16="http://schemas.microsoft.com/office/drawing/2014/main" id="{257FADDA-2B7B-4519-8F28-D1383D98974D}"/>
              </a:ext>
            </a:extLst>
          </p:cNvPr>
          <p:cNvSpPr txBox="1"/>
          <p:nvPr/>
        </p:nvSpPr>
        <p:spPr>
          <a:xfrm>
            <a:off x="2054273" y="2304642"/>
            <a:ext cx="24111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a:t>
            </a:r>
            <a:r>
              <a:rPr lang="en-US" sz="1400" b="1" dirty="0">
                <a:solidFill>
                  <a:prstClr val="black"/>
                </a:solidFill>
                <a:latin typeface="Arial" panose="020B0604020202020204" pitchFamily="34" charset="0"/>
                <a:cs typeface="Arial" panose="020B0604020202020204" pitchFamily="34" charset="0"/>
              </a:rPr>
              <a:t> a</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dults ≤138%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Rate: 15.3%)</a:t>
            </a:r>
          </a:p>
        </p:txBody>
      </p:sp>
      <p:sp>
        <p:nvSpPr>
          <p:cNvPr id="42" name="Text Box 24">
            <a:extLst>
              <a:ext uri="{FF2B5EF4-FFF2-40B4-BE49-F238E27FC236}">
                <a16:creationId xmlns:a16="http://schemas.microsoft.com/office/drawing/2014/main" id="{23AA958D-C7F3-4A2F-B07D-10B451CB0E92}"/>
              </a:ext>
            </a:extLst>
          </p:cNvPr>
          <p:cNvSpPr txBox="1">
            <a:spLocks noChangeArrowheads="1"/>
          </p:cNvSpPr>
          <p:nvPr/>
        </p:nvSpPr>
        <p:spPr bwMode="auto">
          <a:xfrm>
            <a:off x="457199" y="5990877"/>
            <a:ext cx="8229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2025. Based on the 2023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320625817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1FCF2-51A2-1991-0493-47A1ED42E135}"/>
            </a:ext>
          </a:extLst>
        </p:cNvPr>
        <p:cNvGrpSpPr/>
        <p:nvPr/>
      </p:nvGrpSpPr>
      <p:grpSpPr>
        <a:xfrm>
          <a:off x="0" y="0"/>
          <a:ext cx="0" cy="0"/>
          <a:chOff x="0" y="0"/>
          <a:chExt cx="0" cy="0"/>
        </a:xfrm>
      </p:grpSpPr>
      <p:pic>
        <p:nvPicPr>
          <p:cNvPr id="33" name="Picture 32" descr="A map of the state of virginia&#10;&#10;AI-generated content may be incorrect.">
            <a:extLst>
              <a:ext uri="{FF2B5EF4-FFF2-40B4-BE49-F238E27FC236}">
                <a16:creationId xmlns:a16="http://schemas.microsoft.com/office/drawing/2014/main" id="{F9BD422B-4218-A9E3-488A-51F4D089B35B}"/>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03241" y="1968180"/>
            <a:ext cx="7315215" cy="3657607"/>
          </a:xfrm>
          <a:prstGeom prst="rect">
            <a:avLst/>
          </a:prstGeom>
        </p:spPr>
      </p:pic>
      <p:sp>
        <p:nvSpPr>
          <p:cNvPr id="3" name="TextBox 2">
            <a:extLst>
              <a:ext uri="{FF2B5EF4-FFF2-40B4-BE49-F238E27FC236}">
                <a16:creationId xmlns:a16="http://schemas.microsoft.com/office/drawing/2014/main" id="{81D70117-8671-DD9F-F79E-8EEBA1FDA0E1}"/>
              </a:ext>
            </a:extLst>
          </p:cNvPr>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a:extLst>
              <a:ext uri="{FF2B5EF4-FFF2-40B4-BE49-F238E27FC236}">
                <a16:creationId xmlns:a16="http://schemas.microsoft.com/office/drawing/2014/main" id="{4B241ECD-5770-51E4-7389-4656F363A4DF}"/>
              </a:ext>
            </a:extLst>
          </p:cNvPr>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43.9%</a:t>
            </a:r>
          </a:p>
        </p:txBody>
      </p:sp>
      <p:sp>
        <p:nvSpPr>
          <p:cNvPr id="5" name="TextBox 4">
            <a:extLst>
              <a:ext uri="{FF2B5EF4-FFF2-40B4-BE49-F238E27FC236}">
                <a16:creationId xmlns:a16="http://schemas.microsoft.com/office/drawing/2014/main" id="{A9D5EC47-BAEF-5B6C-DAF6-5BDA0FF07C31}"/>
              </a:ext>
            </a:extLst>
          </p:cNvPr>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a:extLst>
              <a:ext uri="{FF2B5EF4-FFF2-40B4-BE49-F238E27FC236}">
                <a16:creationId xmlns:a16="http://schemas.microsoft.com/office/drawing/2014/main" id="{959A6830-BAF0-0F5C-54D9-08D020671F13}"/>
              </a:ext>
            </a:extLst>
          </p:cNvPr>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40.3%</a:t>
            </a:r>
          </a:p>
        </p:txBody>
      </p:sp>
      <p:sp>
        <p:nvSpPr>
          <p:cNvPr id="7" name="TextBox 6">
            <a:extLst>
              <a:ext uri="{FF2B5EF4-FFF2-40B4-BE49-F238E27FC236}">
                <a16:creationId xmlns:a16="http://schemas.microsoft.com/office/drawing/2014/main" id="{A3417609-C543-279D-4D47-89EEA302DAEC}"/>
              </a:ext>
            </a:extLst>
          </p:cNvPr>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a:extLst>
              <a:ext uri="{FF2B5EF4-FFF2-40B4-BE49-F238E27FC236}">
                <a16:creationId xmlns:a16="http://schemas.microsoft.com/office/drawing/2014/main" id="{FF6FCB5E-2C55-6BAF-0F65-3BC932998678}"/>
              </a:ext>
            </a:extLst>
          </p:cNvPr>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latin typeface="Arial" panose="020B0604020202020204" pitchFamily="34" charset="0"/>
                <a:cs typeface="Arial" panose="020B0604020202020204" pitchFamily="34" charset="0"/>
              </a:rPr>
              <a:t>35.9</a:t>
            </a: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a:t>
            </a:r>
          </a:p>
        </p:txBody>
      </p:sp>
      <p:sp>
        <p:nvSpPr>
          <p:cNvPr id="9" name="TextBox 8">
            <a:extLst>
              <a:ext uri="{FF2B5EF4-FFF2-40B4-BE49-F238E27FC236}">
                <a16:creationId xmlns:a16="http://schemas.microsoft.com/office/drawing/2014/main" id="{67AD9B21-42C4-2C0C-93BD-7C58E186990C}"/>
              </a:ext>
            </a:extLst>
          </p:cNvPr>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a:extLst>
              <a:ext uri="{FF2B5EF4-FFF2-40B4-BE49-F238E27FC236}">
                <a16:creationId xmlns:a16="http://schemas.microsoft.com/office/drawing/2014/main" id="{8EF57FEB-A80B-6E9A-D031-0A1A4112C259}"/>
              </a:ext>
            </a:extLst>
          </p:cNvPr>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38.5%</a:t>
            </a:r>
          </a:p>
        </p:txBody>
      </p:sp>
      <p:sp>
        <p:nvSpPr>
          <p:cNvPr id="11" name="TextBox 10">
            <a:extLst>
              <a:ext uri="{FF2B5EF4-FFF2-40B4-BE49-F238E27FC236}">
                <a16:creationId xmlns:a16="http://schemas.microsoft.com/office/drawing/2014/main" id="{0B37DC5C-AC61-38FF-829E-DE4797DA94CC}"/>
              </a:ext>
            </a:extLst>
          </p:cNvPr>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a:extLst>
              <a:ext uri="{FF2B5EF4-FFF2-40B4-BE49-F238E27FC236}">
                <a16:creationId xmlns:a16="http://schemas.microsoft.com/office/drawing/2014/main" id="{26A5A665-BE49-1D04-D1AE-FFE69045E370}"/>
              </a:ext>
            </a:extLst>
          </p:cNvPr>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36.4%</a:t>
            </a:r>
          </a:p>
        </p:txBody>
      </p:sp>
      <p:sp>
        <p:nvSpPr>
          <p:cNvPr id="13" name="TextBox 12">
            <a:extLst>
              <a:ext uri="{FF2B5EF4-FFF2-40B4-BE49-F238E27FC236}">
                <a16:creationId xmlns:a16="http://schemas.microsoft.com/office/drawing/2014/main" id="{1E6BB84F-DA81-FD8C-C13C-37318F098D7F}"/>
              </a:ext>
            </a:extLst>
          </p:cNvPr>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a:extLst>
              <a:ext uri="{FF2B5EF4-FFF2-40B4-BE49-F238E27FC236}">
                <a16:creationId xmlns:a16="http://schemas.microsoft.com/office/drawing/2014/main" id="{A34272A9-CF22-2BD5-E642-7E3DC67E0251}"/>
              </a:ext>
            </a:extLst>
          </p:cNvPr>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39.3</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15" name="TextBox 14">
            <a:extLst>
              <a:ext uri="{FF2B5EF4-FFF2-40B4-BE49-F238E27FC236}">
                <a16:creationId xmlns:a16="http://schemas.microsoft.com/office/drawing/2014/main" id="{F03D417F-EAA5-EE6D-C506-DDDF606509E9}"/>
              </a:ext>
            </a:extLst>
          </p:cNvPr>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a:extLst>
              <a:ext uri="{FF2B5EF4-FFF2-40B4-BE49-F238E27FC236}">
                <a16:creationId xmlns:a16="http://schemas.microsoft.com/office/drawing/2014/main" id="{1E6C888F-9C5E-6C79-FF0F-50FBA10FFDA5}"/>
              </a:ext>
            </a:extLst>
          </p:cNvPr>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latin typeface="Arial" panose="020B0604020202020204" pitchFamily="34" charset="0"/>
                <a:cs typeface="Arial" panose="020B0604020202020204" pitchFamily="34" charset="0"/>
              </a:rPr>
              <a:t>29.7</a:t>
            </a: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a:t>
            </a:r>
          </a:p>
        </p:txBody>
      </p:sp>
      <p:sp>
        <p:nvSpPr>
          <p:cNvPr id="17" name="TextBox 16">
            <a:extLst>
              <a:ext uri="{FF2B5EF4-FFF2-40B4-BE49-F238E27FC236}">
                <a16:creationId xmlns:a16="http://schemas.microsoft.com/office/drawing/2014/main" id="{9404E468-E003-0D3B-28C5-159C44F7CD56}"/>
              </a:ext>
            </a:extLst>
          </p:cNvPr>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a:extLst>
              <a:ext uri="{FF2B5EF4-FFF2-40B4-BE49-F238E27FC236}">
                <a16:creationId xmlns:a16="http://schemas.microsoft.com/office/drawing/2014/main" id="{5A757A21-8C9E-5B74-C67C-8730A25DCDD2}"/>
              </a:ext>
            </a:extLst>
          </p:cNvPr>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28.3</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19" name="TextBox 18">
            <a:extLst>
              <a:ext uri="{FF2B5EF4-FFF2-40B4-BE49-F238E27FC236}">
                <a16:creationId xmlns:a16="http://schemas.microsoft.com/office/drawing/2014/main" id="{71249341-1488-E8F2-370C-B036474D4985}"/>
              </a:ext>
            </a:extLst>
          </p:cNvPr>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a:extLst>
              <a:ext uri="{FF2B5EF4-FFF2-40B4-BE49-F238E27FC236}">
                <a16:creationId xmlns:a16="http://schemas.microsoft.com/office/drawing/2014/main" id="{5020A923-44C9-84C0-240A-6128FC7087BE}"/>
              </a:ext>
            </a:extLst>
          </p:cNvPr>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25.6%</a:t>
            </a:r>
          </a:p>
        </p:txBody>
      </p:sp>
      <p:sp>
        <p:nvSpPr>
          <p:cNvPr id="21" name="TextBox 20">
            <a:extLst>
              <a:ext uri="{FF2B5EF4-FFF2-40B4-BE49-F238E27FC236}">
                <a16:creationId xmlns:a16="http://schemas.microsoft.com/office/drawing/2014/main" id="{04617CC7-C720-CB02-C6D4-DAA50F94A5F4}"/>
              </a:ext>
            </a:extLst>
          </p:cNvPr>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a:extLst>
              <a:ext uri="{FF2B5EF4-FFF2-40B4-BE49-F238E27FC236}">
                <a16:creationId xmlns:a16="http://schemas.microsoft.com/office/drawing/2014/main" id="{32B357AC-1C63-C319-7D15-AAB24BE9ADC4}"/>
              </a:ext>
            </a:extLst>
          </p:cNvPr>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43.6</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3" name="TextBox 22">
            <a:extLst>
              <a:ext uri="{FF2B5EF4-FFF2-40B4-BE49-F238E27FC236}">
                <a16:creationId xmlns:a16="http://schemas.microsoft.com/office/drawing/2014/main" id="{C38D5C72-F633-91C3-CFE3-8B9F13C0D729}"/>
              </a:ext>
            </a:extLst>
          </p:cNvPr>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a:extLst>
              <a:ext uri="{FF2B5EF4-FFF2-40B4-BE49-F238E27FC236}">
                <a16:creationId xmlns:a16="http://schemas.microsoft.com/office/drawing/2014/main" id="{25015A79-B6F8-93D1-6D07-179FE032C826}"/>
              </a:ext>
            </a:extLst>
          </p:cNvPr>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30.7%</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sp>
        <p:nvSpPr>
          <p:cNvPr id="25" name="TextBox 24">
            <a:extLst>
              <a:ext uri="{FF2B5EF4-FFF2-40B4-BE49-F238E27FC236}">
                <a16:creationId xmlns:a16="http://schemas.microsoft.com/office/drawing/2014/main" id="{D7748095-18CF-008F-7D1F-7A79B9C04C1D}"/>
              </a:ext>
            </a:extLst>
          </p:cNvPr>
          <p:cNvSpPr txBox="1"/>
          <p:nvPr/>
        </p:nvSpPr>
        <p:spPr>
          <a:xfrm>
            <a:off x="6057072" y="343339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a:extLst>
              <a:ext uri="{FF2B5EF4-FFF2-40B4-BE49-F238E27FC236}">
                <a16:creationId xmlns:a16="http://schemas.microsoft.com/office/drawing/2014/main" id="{6226AA81-ED2D-E2BA-079A-6AAC0ECF09FB}"/>
              </a:ext>
            </a:extLst>
          </p:cNvPr>
          <p:cNvSpPr/>
          <p:nvPr/>
        </p:nvSpPr>
        <p:spPr>
          <a:xfrm>
            <a:off x="5942472" y="361257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latin typeface="Arial" panose="020B0604020202020204" pitchFamily="34" charset="0"/>
                <a:cs typeface="Arial" panose="020B0604020202020204" pitchFamily="34" charset="0"/>
              </a:rPr>
              <a:t>41.4</a:t>
            </a: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a:t>
            </a:r>
          </a:p>
        </p:txBody>
      </p:sp>
      <p:sp>
        <p:nvSpPr>
          <p:cNvPr id="27" name="TextBox 26">
            <a:extLst>
              <a:ext uri="{FF2B5EF4-FFF2-40B4-BE49-F238E27FC236}">
                <a16:creationId xmlns:a16="http://schemas.microsoft.com/office/drawing/2014/main" id="{215FDD3C-4BE5-D27E-EDFE-BA83D3E572E0}"/>
              </a:ext>
            </a:extLst>
          </p:cNvPr>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a:extLst>
              <a:ext uri="{FF2B5EF4-FFF2-40B4-BE49-F238E27FC236}">
                <a16:creationId xmlns:a16="http://schemas.microsoft.com/office/drawing/2014/main" id="{A8855490-0795-57B6-EE22-932FFF5D8D8C}"/>
              </a:ext>
            </a:extLst>
          </p:cNvPr>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42.4</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cxnSp>
        <p:nvCxnSpPr>
          <p:cNvPr id="29" name="Straight Connector 28">
            <a:extLst>
              <a:ext uri="{FF2B5EF4-FFF2-40B4-BE49-F238E27FC236}">
                <a16:creationId xmlns:a16="http://schemas.microsoft.com/office/drawing/2014/main" id="{715BA0D1-56AC-A7CF-28BB-C5F0C1C7F497}"/>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4E6E902-D371-8650-1A56-2F2386CE1D0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5F96403-FB99-8050-7A4B-6EC85434DE87}"/>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9017451-3E4D-132B-77D9-4AA11C610902}"/>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79FDB59-B0E6-EAB0-8EAF-0FA2D14F3276}"/>
              </a:ext>
            </a:extLst>
          </p:cNvPr>
          <p:cNvCxnSpPr>
            <a:cxnSpLocks/>
          </p:cNvCxnSpPr>
          <p:nvPr/>
        </p:nvCxnSpPr>
        <p:spPr>
          <a:xfrm>
            <a:off x="6846720" y="467183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a:extLst>
              <a:ext uri="{FF2B5EF4-FFF2-40B4-BE49-F238E27FC236}">
                <a16:creationId xmlns:a16="http://schemas.microsoft.com/office/drawing/2014/main" id="{8A180EDB-C534-E159-56F4-E44EAB37ED12}"/>
              </a:ext>
            </a:extLst>
          </p:cNvPr>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a:extLst>
              <a:ext uri="{FF2B5EF4-FFF2-40B4-BE49-F238E27FC236}">
                <a16:creationId xmlns:a16="http://schemas.microsoft.com/office/drawing/2014/main" id="{537A12B5-76CD-4800-517B-0B505D691BB2}"/>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5: Share of uninsured nonelderly adults (19-64) in each region of Virginia with family income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≤138% FPL in 2023</a:t>
            </a:r>
          </a:p>
        </p:txBody>
      </p:sp>
      <p:sp>
        <p:nvSpPr>
          <p:cNvPr id="41" name="TextBox 40">
            <a:extLst>
              <a:ext uri="{FF2B5EF4-FFF2-40B4-BE49-F238E27FC236}">
                <a16:creationId xmlns:a16="http://schemas.microsoft.com/office/drawing/2014/main" id="{111F9814-5346-1B21-A2B8-A52A17171F5B}"/>
              </a:ext>
            </a:extLst>
          </p:cNvPr>
          <p:cNvSpPr txBox="1"/>
          <p:nvPr/>
        </p:nvSpPr>
        <p:spPr>
          <a:xfrm>
            <a:off x="2067465" y="2384724"/>
            <a:ext cx="2463254"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1" dirty="0">
                <a:solidFill>
                  <a:prstClr val="black"/>
                </a:solidFill>
                <a:latin typeface="Arial" panose="020B0604020202020204" pitchFamily="34" charset="0"/>
                <a:cs typeface="Arial" panose="020B0604020202020204" pitchFamily="34" charset="0"/>
              </a:rPr>
              <a:t>Share of uninsured a</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dults ≤138%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37.1%)</a:t>
            </a:r>
          </a:p>
        </p:txBody>
      </p:sp>
      <p:sp>
        <p:nvSpPr>
          <p:cNvPr id="42" name="Text Box 24">
            <a:extLst>
              <a:ext uri="{FF2B5EF4-FFF2-40B4-BE49-F238E27FC236}">
                <a16:creationId xmlns:a16="http://schemas.microsoft.com/office/drawing/2014/main" id="{E596AD2B-3EF7-2225-99DE-AD73597E3FE0}"/>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In 2022, the Census Bureau changed the Public Use Microdata Areas based on the 2020 Census. </a:t>
            </a:r>
            <a:r>
              <a:rPr kumimoji="0" lang="en-US" sz="1100" b="1"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Regional estimates for 2022 are therefore not comparable to prior years.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2025. Based on the 2023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76461108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descr="A map of the state of virginia&#10;&#10;AI-generated content may be incorrect.">
            <a:extLst>
              <a:ext uri="{FF2B5EF4-FFF2-40B4-BE49-F238E27FC236}">
                <a16:creationId xmlns:a16="http://schemas.microsoft.com/office/drawing/2014/main" id="{402A4055-8933-0756-D25D-EE677F7C5D5C}"/>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14392" y="1975730"/>
            <a:ext cx="7315215" cy="3657607"/>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3.3%</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2.4%</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5.0%</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9.3%</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6.3%</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4.4</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latin typeface="Arial" panose="020B0604020202020204" pitchFamily="34" charset="0"/>
                <a:cs typeface="Arial" panose="020B0604020202020204" pitchFamily="34" charset="0"/>
              </a:rPr>
              <a:t>5.1</a:t>
            </a: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5.5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1.1</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5.5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r>
              <a:rPr lang="en-US" sz="1100" dirty="0">
                <a:solidFill>
                  <a:prstClr val="black"/>
                </a:solidFill>
                <a:latin typeface="Arial" panose="020B0604020202020204" pitchFamily="34" charset="0"/>
                <a:cs typeface="Arial" panose="020B0604020202020204" pitchFamily="34" charset="0"/>
              </a:rPr>
              <a:t>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5" name="TextBox 24"/>
          <p:cNvSpPr txBox="1"/>
          <p:nvPr/>
        </p:nvSpPr>
        <p:spPr>
          <a:xfrm>
            <a:off x="6057072" y="343339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5942472" y="361257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2.0%</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7.4</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7183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a:extLst>
              <a:ext uri="{FF2B5EF4-FFF2-40B4-BE49-F238E27FC236}">
                <a16:creationId xmlns:a16="http://schemas.microsoft.com/office/drawing/2014/main" id="{F208526A-B32D-4F00-BCC6-E2ECC8E1CCF5}"/>
              </a:ext>
            </a:extLst>
          </p:cNvPr>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6: Uninsured rate for children (0-18) in each region of Virginia with family income ≤205% FPL in 2023</a:t>
            </a:r>
          </a:p>
        </p:txBody>
      </p:sp>
      <p:sp>
        <p:nvSpPr>
          <p:cNvPr id="41" name="TextBox 40">
            <a:extLst>
              <a:ext uri="{FF2B5EF4-FFF2-40B4-BE49-F238E27FC236}">
                <a16:creationId xmlns:a16="http://schemas.microsoft.com/office/drawing/2014/main" id="{257FADDA-2B7B-4519-8F28-D1383D98974D}"/>
              </a:ext>
            </a:extLst>
          </p:cNvPr>
          <p:cNvSpPr txBox="1"/>
          <p:nvPr/>
        </p:nvSpPr>
        <p:spPr>
          <a:xfrm>
            <a:off x="2076313" y="2312863"/>
            <a:ext cx="2391419"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a:t>
            </a:r>
            <a:r>
              <a:rPr lang="en-US" sz="1400" b="1" dirty="0">
                <a:solidFill>
                  <a:prstClr val="black"/>
                </a:solidFill>
                <a:latin typeface="Arial" panose="020B0604020202020204" pitchFamily="34" charset="0"/>
                <a:cs typeface="Arial" panose="020B0604020202020204" pitchFamily="34" charset="0"/>
              </a:rPr>
              <a:t> c</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hildren ≤205%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Rate 6.4%)</a:t>
            </a:r>
          </a:p>
        </p:txBody>
      </p:sp>
      <p:sp>
        <p:nvSpPr>
          <p:cNvPr id="42" name="Text Box 24">
            <a:extLst>
              <a:ext uri="{FF2B5EF4-FFF2-40B4-BE49-F238E27FC236}">
                <a16:creationId xmlns:a16="http://schemas.microsoft.com/office/drawing/2014/main" id="{23AA958D-C7F3-4A2F-B07D-10B451CB0E92}"/>
              </a:ext>
            </a:extLst>
          </p:cNvPr>
          <p:cNvSpPr txBox="1">
            <a:spLocks noChangeArrowheads="1"/>
          </p:cNvSpPr>
          <p:nvPr/>
        </p:nvSpPr>
        <p:spPr bwMode="auto">
          <a:xfrm>
            <a:off x="457199" y="5912921"/>
            <a:ext cx="8229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2025. Based on the 2023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91646196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CCC6B1-BCC9-E48D-02CF-7C31575D9F40}"/>
            </a:ext>
          </a:extLst>
        </p:cNvPr>
        <p:cNvGrpSpPr/>
        <p:nvPr/>
      </p:nvGrpSpPr>
      <p:grpSpPr>
        <a:xfrm>
          <a:off x="0" y="0"/>
          <a:ext cx="0" cy="0"/>
          <a:chOff x="0" y="0"/>
          <a:chExt cx="0" cy="0"/>
        </a:xfrm>
      </p:grpSpPr>
      <p:pic>
        <p:nvPicPr>
          <p:cNvPr id="40" name="Picture 39" descr="A map of the state of virginia&#10;&#10;AI-generated content may be incorrect.">
            <a:extLst>
              <a:ext uri="{FF2B5EF4-FFF2-40B4-BE49-F238E27FC236}">
                <a16:creationId xmlns:a16="http://schemas.microsoft.com/office/drawing/2014/main" id="{AF157CD5-2F18-F5BB-5151-BA9F669A8DF1}"/>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83603" y="1935321"/>
            <a:ext cx="7315834" cy="3657917"/>
          </a:xfrm>
          <a:prstGeom prst="rect">
            <a:avLst/>
          </a:prstGeom>
        </p:spPr>
      </p:pic>
      <p:sp>
        <p:nvSpPr>
          <p:cNvPr id="3" name="TextBox 2">
            <a:extLst>
              <a:ext uri="{FF2B5EF4-FFF2-40B4-BE49-F238E27FC236}">
                <a16:creationId xmlns:a16="http://schemas.microsoft.com/office/drawing/2014/main" id="{3537AA82-18CE-B4CC-C26F-88CA141294F0}"/>
              </a:ext>
            </a:extLst>
          </p:cNvPr>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5" name="TextBox 4">
            <a:extLst>
              <a:ext uri="{FF2B5EF4-FFF2-40B4-BE49-F238E27FC236}">
                <a16:creationId xmlns:a16="http://schemas.microsoft.com/office/drawing/2014/main" id="{97DEC91A-E9F1-4E39-A341-5848487FAD3B}"/>
              </a:ext>
            </a:extLst>
          </p:cNvPr>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a:extLst>
              <a:ext uri="{FF2B5EF4-FFF2-40B4-BE49-F238E27FC236}">
                <a16:creationId xmlns:a16="http://schemas.microsoft.com/office/drawing/2014/main" id="{491BF006-258D-8EBF-38B7-CFF99E52D7B0}"/>
              </a:ext>
            </a:extLst>
          </p:cNvPr>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33.7%</a:t>
            </a:r>
          </a:p>
        </p:txBody>
      </p:sp>
      <p:sp>
        <p:nvSpPr>
          <p:cNvPr id="7" name="TextBox 6">
            <a:extLst>
              <a:ext uri="{FF2B5EF4-FFF2-40B4-BE49-F238E27FC236}">
                <a16:creationId xmlns:a16="http://schemas.microsoft.com/office/drawing/2014/main" id="{43571C91-E6F3-C81E-9931-7B87BBB8FF8D}"/>
              </a:ext>
            </a:extLst>
          </p:cNvPr>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a:extLst>
              <a:ext uri="{FF2B5EF4-FFF2-40B4-BE49-F238E27FC236}">
                <a16:creationId xmlns:a16="http://schemas.microsoft.com/office/drawing/2014/main" id="{3CBDE23F-637C-C81B-336F-68E8E23CE3FA}"/>
              </a:ext>
            </a:extLst>
          </p:cNvPr>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43.4%</a:t>
            </a:r>
          </a:p>
        </p:txBody>
      </p:sp>
      <p:sp>
        <p:nvSpPr>
          <p:cNvPr id="9" name="TextBox 8">
            <a:extLst>
              <a:ext uri="{FF2B5EF4-FFF2-40B4-BE49-F238E27FC236}">
                <a16:creationId xmlns:a16="http://schemas.microsoft.com/office/drawing/2014/main" id="{206A2379-D827-B85C-6C0B-85D0A6D24C63}"/>
              </a:ext>
            </a:extLst>
          </p:cNvPr>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a:extLst>
              <a:ext uri="{FF2B5EF4-FFF2-40B4-BE49-F238E27FC236}">
                <a16:creationId xmlns:a16="http://schemas.microsoft.com/office/drawing/2014/main" id="{78376036-5B5B-C3F6-75F7-6782F7E5546B}"/>
              </a:ext>
            </a:extLst>
          </p:cNvPr>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52.3%</a:t>
            </a:r>
          </a:p>
        </p:txBody>
      </p:sp>
      <p:sp>
        <p:nvSpPr>
          <p:cNvPr id="11" name="TextBox 10">
            <a:extLst>
              <a:ext uri="{FF2B5EF4-FFF2-40B4-BE49-F238E27FC236}">
                <a16:creationId xmlns:a16="http://schemas.microsoft.com/office/drawing/2014/main" id="{EB4DE70B-9EBC-0AC4-E2C4-48472C4614F1}"/>
              </a:ext>
            </a:extLst>
          </p:cNvPr>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a:extLst>
              <a:ext uri="{FF2B5EF4-FFF2-40B4-BE49-F238E27FC236}">
                <a16:creationId xmlns:a16="http://schemas.microsoft.com/office/drawing/2014/main" id="{A6B43137-3057-9FE8-24AD-64503CFAE5E5}"/>
              </a:ext>
            </a:extLst>
          </p:cNvPr>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35.5%</a:t>
            </a:r>
          </a:p>
        </p:txBody>
      </p:sp>
      <p:sp>
        <p:nvSpPr>
          <p:cNvPr id="13" name="TextBox 12">
            <a:extLst>
              <a:ext uri="{FF2B5EF4-FFF2-40B4-BE49-F238E27FC236}">
                <a16:creationId xmlns:a16="http://schemas.microsoft.com/office/drawing/2014/main" id="{1C379DB7-D4D4-F2ED-18C5-34457F3E02B4}"/>
              </a:ext>
            </a:extLst>
          </p:cNvPr>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5" name="TextBox 14">
            <a:extLst>
              <a:ext uri="{FF2B5EF4-FFF2-40B4-BE49-F238E27FC236}">
                <a16:creationId xmlns:a16="http://schemas.microsoft.com/office/drawing/2014/main" id="{700FE9E5-5B45-C1C2-F9B4-2538497FEE53}"/>
              </a:ext>
            </a:extLst>
          </p:cNvPr>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a:extLst>
              <a:ext uri="{FF2B5EF4-FFF2-40B4-BE49-F238E27FC236}">
                <a16:creationId xmlns:a16="http://schemas.microsoft.com/office/drawing/2014/main" id="{DFC8890D-B398-D89C-1856-823B6EF26FB7}"/>
              </a:ext>
            </a:extLst>
          </p:cNvPr>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latin typeface="Arial" panose="020B0604020202020204" pitchFamily="34" charset="0"/>
                <a:cs typeface="Arial" panose="020B0604020202020204" pitchFamily="34" charset="0"/>
              </a:rPr>
              <a:t>28.7</a:t>
            </a:r>
            <a:r>
              <a:rPr kumimoji="0" lang="en-US" sz="11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a:t>
            </a:r>
          </a:p>
        </p:txBody>
      </p:sp>
      <p:sp>
        <p:nvSpPr>
          <p:cNvPr id="17" name="TextBox 16">
            <a:extLst>
              <a:ext uri="{FF2B5EF4-FFF2-40B4-BE49-F238E27FC236}">
                <a16:creationId xmlns:a16="http://schemas.microsoft.com/office/drawing/2014/main" id="{E654720D-F9DE-6B1B-1571-9300F2F07734}"/>
              </a:ext>
            </a:extLst>
          </p:cNvPr>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9" name="TextBox 18">
            <a:extLst>
              <a:ext uri="{FF2B5EF4-FFF2-40B4-BE49-F238E27FC236}">
                <a16:creationId xmlns:a16="http://schemas.microsoft.com/office/drawing/2014/main" id="{28F5533B-53A1-EC21-19EC-F512B0CB660F}"/>
              </a:ext>
            </a:extLst>
          </p:cNvPr>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1" name="TextBox 20">
            <a:extLst>
              <a:ext uri="{FF2B5EF4-FFF2-40B4-BE49-F238E27FC236}">
                <a16:creationId xmlns:a16="http://schemas.microsoft.com/office/drawing/2014/main" id="{83EAAA60-222D-B09B-4DE7-E568049B04AC}"/>
              </a:ext>
            </a:extLst>
          </p:cNvPr>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a:extLst>
              <a:ext uri="{FF2B5EF4-FFF2-40B4-BE49-F238E27FC236}">
                <a16:creationId xmlns:a16="http://schemas.microsoft.com/office/drawing/2014/main" id="{C6340D5B-AAD4-A96E-1F54-A6AF968D1DA7}"/>
              </a:ext>
            </a:extLst>
          </p:cNvPr>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28.6</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3" name="TextBox 22">
            <a:extLst>
              <a:ext uri="{FF2B5EF4-FFF2-40B4-BE49-F238E27FC236}">
                <a16:creationId xmlns:a16="http://schemas.microsoft.com/office/drawing/2014/main" id="{056F9A9D-A513-51E0-DBD5-B8A885D393DB}"/>
              </a:ext>
            </a:extLst>
          </p:cNvPr>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a:extLst>
              <a:ext uri="{FF2B5EF4-FFF2-40B4-BE49-F238E27FC236}">
                <a16:creationId xmlns:a16="http://schemas.microsoft.com/office/drawing/2014/main" id="{806D2E2B-53AF-C703-8F39-BDBFD363CEBF}"/>
              </a:ext>
            </a:extLst>
          </p:cNvPr>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40.8</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25" name="TextBox 24">
            <a:extLst>
              <a:ext uri="{FF2B5EF4-FFF2-40B4-BE49-F238E27FC236}">
                <a16:creationId xmlns:a16="http://schemas.microsoft.com/office/drawing/2014/main" id="{55A9BDA4-B66C-039A-BD6F-46DAD31D276D}"/>
              </a:ext>
            </a:extLst>
          </p:cNvPr>
          <p:cNvSpPr txBox="1"/>
          <p:nvPr/>
        </p:nvSpPr>
        <p:spPr>
          <a:xfrm>
            <a:off x="6057072" y="343339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effectLst/>
                <a:uLnTx/>
                <a:uFillTx/>
                <a:latin typeface="Arial" panose="020B0604020202020204" pitchFamily="34" charset="0"/>
                <a:ea typeface="ＭＳ Ｐゴシック" charset="0"/>
                <a:cs typeface="Arial" panose="020B0604020202020204" pitchFamily="34" charset="0"/>
              </a:rPr>
              <a:t>5</a:t>
            </a:r>
          </a:p>
        </p:txBody>
      </p:sp>
      <p:sp>
        <p:nvSpPr>
          <p:cNvPr id="27" name="TextBox 26">
            <a:extLst>
              <a:ext uri="{FF2B5EF4-FFF2-40B4-BE49-F238E27FC236}">
                <a16:creationId xmlns:a16="http://schemas.microsoft.com/office/drawing/2014/main" id="{37B157CC-1175-76EA-F9EC-F1FCB35C61AD}"/>
              </a:ext>
            </a:extLst>
          </p:cNvPr>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cxnSp>
        <p:nvCxnSpPr>
          <p:cNvPr id="29" name="Straight Connector 28">
            <a:extLst>
              <a:ext uri="{FF2B5EF4-FFF2-40B4-BE49-F238E27FC236}">
                <a16:creationId xmlns:a16="http://schemas.microsoft.com/office/drawing/2014/main" id="{EE95B72D-290E-FA64-189F-8E2C0E4A08E9}"/>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B014A8B-6EE6-2DC6-9A0A-3A2A012B2F41}"/>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70B15B6-4B8E-89D2-58D5-2E6ED25CBAA2}"/>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93B160D-DE1D-1422-9DD3-660266311596}"/>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A04E508-0F02-3AF7-6846-59645D2DF878}"/>
              </a:ext>
            </a:extLst>
          </p:cNvPr>
          <p:cNvCxnSpPr>
            <a:cxnSpLocks/>
          </p:cNvCxnSpPr>
          <p:nvPr/>
        </p:nvCxnSpPr>
        <p:spPr>
          <a:xfrm>
            <a:off x="6846720" y="467183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a:extLst>
              <a:ext uri="{FF2B5EF4-FFF2-40B4-BE49-F238E27FC236}">
                <a16:creationId xmlns:a16="http://schemas.microsoft.com/office/drawing/2014/main" id="{025573C6-E7F2-9927-B595-C05A73E2BAB7}"/>
              </a:ext>
            </a:extLst>
          </p:cNvPr>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a:extLst>
              <a:ext uri="{FF2B5EF4-FFF2-40B4-BE49-F238E27FC236}">
                <a16:creationId xmlns:a16="http://schemas.microsoft.com/office/drawing/2014/main" id="{48C9CCAC-0AD2-6F83-4028-9715BC559A5B}"/>
              </a:ext>
            </a:extLst>
          </p:cNvPr>
          <p:cNvSpPr txBox="1"/>
          <p:nvPr/>
        </p:nvSpPr>
        <p:spPr>
          <a:xfrm>
            <a:off x="457199" y="548640"/>
            <a:ext cx="8381999" cy="1738938"/>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7: Share of uninsured children (0-18) in each region of Virginia with family income ≤205% FPL in 2023</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a:p>
            <a:pPr algn="ctr">
              <a:defRPr/>
            </a:pPr>
            <a:r>
              <a:rPr kumimoji="0" lang="en-US" sz="1100" b="1"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a:t>
            </a:r>
            <a:r>
              <a:rPr lang="en-US" sz="1100" b="1" i="1" dirty="0">
                <a:solidFill>
                  <a:prstClr val="black"/>
                </a:solidFill>
                <a:latin typeface="Arial" panose="020B0604020202020204" pitchFamily="34" charset="0"/>
                <a:cs typeface="Arial" panose="020B0604020202020204" pitchFamily="34" charset="0"/>
              </a:rPr>
              <a:t>Regions in gray have a sample size below 50 and have been suppressed.</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sp>
        <p:nvSpPr>
          <p:cNvPr id="41" name="TextBox 40">
            <a:extLst>
              <a:ext uri="{FF2B5EF4-FFF2-40B4-BE49-F238E27FC236}">
                <a16:creationId xmlns:a16="http://schemas.microsoft.com/office/drawing/2014/main" id="{0F5F36EB-BD7A-0BD7-AE85-BA533BE15DE2}"/>
              </a:ext>
            </a:extLst>
          </p:cNvPr>
          <p:cNvSpPr txBox="1"/>
          <p:nvPr/>
        </p:nvSpPr>
        <p:spPr>
          <a:xfrm>
            <a:off x="2170887" y="2304642"/>
            <a:ext cx="2150572"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t>
            </a:r>
            <a:r>
              <a:rPr lang="en-US" sz="1400" b="1" dirty="0">
                <a:solidFill>
                  <a:prstClr val="black"/>
                </a:solidFill>
                <a:latin typeface="Arial" panose="020B0604020202020204" pitchFamily="34" charset="0"/>
                <a:cs typeface="Arial" panose="020B0604020202020204" pitchFamily="34" charset="0"/>
              </a:rPr>
              <a:t>c</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hildren ≤205%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Rate 49.7%)</a:t>
            </a:r>
          </a:p>
        </p:txBody>
      </p:sp>
      <p:sp>
        <p:nvSpPr>
          <p:cNvPr id="42" name="Text Box 24">
            <a:extLst>
              <a:ext uri="{FF2B5EF4-FFF2-40B4-BE49-F238E27FC236}">
                <a16:creationId xmlns:a16="http://schemas.microsoft.com/office/drawing/2014/main" id="{0ABC7EEF-8F3F-E6BB-3A38-14B61C465067}"/>
              </a:ext>
            </a:extLst>
          </p:cNvPr>
          <p:cNvSpPr txBox="1">
            <a:spLocks noChangeArrowheads="1"/>
          </p:cNvSpPr>
          <p:nvPr/>
        </p:nvSpPr>
        <p:spPr bwMode="auto">
          <a:xfrm>
            <a:off x="426720" y="5720762"/>
            <a:ext cx="8229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2025. Based on the 2023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424194773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D6631-9E16-3964-F16C-18AE0BECD551}"/>
              </a:ext>
            </a:extLst>
          </p:cNvPr>
          <p:cNvSpPr>
            <a:spLocks noGrp="1"/>
          </p:cNvSpPr>
          <p:nvPr>
            <p:ph type="title"/>
          </p:nvPr>
        </p:nvSpPr>
        <p:spPr/>
        <p:txBody>
          <a:bodyPr/>
          <a:lstStyle/>
          <a:p>
            <a:r>
              <a:rPr lang="en-US" dirty="0"/>
              <a:t>Policy Background</a:t>
            </a:r>
          </a:p>
        </p:txBody>
      </p:sp>
      <p:sp>
        <p:nvSpPr>
          <p:cNvPr id="3" name="Content Placeholder 2">
            <a:extLst>
              <a:ext uri="{FF2B5EF4-FFF2-40B4-BE49-F238E27FC236}">
                <a16:creationId xmlns:a16="http://schemas.microsoft.com/office/drawing/2014/main" id="{E60F8DDF-183D-AB3D-8402-9321BB4D1E3C}"/>
              </a:ext>
            </a:extLst>
          </p:cNvPr>
          <p:cNvSpPr>
            <a:spLocks noGrp="1"/>
          </p:cNvSpPr>
          <p:nvPr>
            <p:ph idx="1"/>
          </p:nvPr>
        </p:nvSpPr>
        <p:spPr/>
        <p:txBody>
          <a:bodyPr/>
          <a:lstStyle/>
          <a:p>
            <a:pPr marL="365760" indent="-365760">
              <a:lnSpc>
                <a:spcPct val="100000"/>
              </a:lnSpc>
              <a:spcBef>
                <a:spcPts val="300"/>
              </a:spcBef>
              <a:spcAft>
                <a:spcPts val="500"/>
              </a:spcAft>
              <a:buFont typeface="Arial" panose="020B0604020202020204" pitchFamily="34" charset="0"/>
              <a:buChar char="•"/>
            </a:pPr>
            <a:r>
              <a:rPr lang="en-US" sz="2000" dirty="0">
                <a:ea typeface="MS PGothic"/>
              </a:rPr>
              <a:t>A number of state and federal policy changes since 2010 have reduced the number of uninsured Virginians:</a:t>
            </a:r>
          </a:p>
          <a:p>
            <a:pPr marL="487998" lvl="1" indent="-365760">
              <a:lnSpc>
                <a:spcPct val="100000"/>
              </a:lnSpc>
              <a:spcBef>
                <a:spcPts val="300"/>
              </a:spcBef>
              <a:spcAft>
                <a:spcPts val="500"/>
              </a:spcAft>
              <a:buFont typeface="Arial" panose="020B0604020202020204" pitchFamily="34" charset="0"/>
              <a:buChar char="•"/>
            </a:pPr>
            <a:r>
              <a:rPr lang="en-US" sz="1700" dirty="0">
                <a:solidFill>
                  <a:schemeClr val="tx1"/>
                </a:solidFill>
                <a:ea typeface="MS PGothic"/>
              </a:rPr>
              <a:t>Allowing young adults to stay on their parents’ health insurance plan until age 26 beginning in 2010 under the Affordable Care Act.</a:t>
            </a:r>
          </a:p>
          <a:p>
            <a:pPr marL="487998" lvl="1" indent="-365760">
              <a:lnSpc>
                <a:spcPct val="100000"/>
              </a:lnSpc>
              <a:spcBef>
                <a:spcPts val="300"/>
              </a:spcBef>
              <a:spcAft>
                <a:spcPts val="500"/>
              </a:spcAft>
              <a:buFont typeface="Arial" panose="020B0604020202020204" pitchFamily="34" charset="0"/>
              <a:buChar char="•"/>
            </a:pPr>
            <a:r>
              <a:rPr lang="en-US" sz="1700" dirty="0">
                <a:solidFill>
                  <a:schemeClr val="tx1"/>
                </a:solidFill>
                <a:ea typeface="MS PGothic"/>
              </a:rPr>
              <a:t>Introduction of subsidized coverage available through new Marketplaces beginning in 2014 under the Affordable Care Act.</a:t>
            </a:r>
          </a:p>
          <a:p>
            <a:pPr marL="487998" lvl="1" indent="-365760">
              <a:lnSpc>
                <a:spcPct val="100000"/>
              </a:lnSpc>
              <a:spcBef>
                <a:spcPts val="300"/>
              </a:spcBef>
              <a:spcAft>
                <a:spcPts val="500"/>
              </a:spcAft>
              <a:buFont typeface="Arial" panose="020B0604020202020204" pitchFamily="34" charset="0"/>
              <a:buChar char="•"/>
            </a:pPr>
            <a:r>
              <a:rPr lang="en-US" sz="1700" dirty="0">
                <a:solidFill>
                  <a:schemeClr val="tx1"/>
                </a:solidFill>
                <a:ea typeface="MS PGothic"/>
              </a:rPr>
              <a:t>The state’s expansion of Medicaid to include low-income nonelderly adults in 2019.</a:t>
            </a:r>
          </a:p>
          <a:p>
            <a:pPr marL="487998" lvl="1" indent="-365760">
              <a:lnSpc>
                <a:spcPct val="100000"/>
              </a:lnSpc>
              <a:spcBef>
                <a:spcPts val="300"/>
              </a:spcBef>
              <a:spcAft>
                <a:spcPts val="500"/>
              </a:spcAft>
              <a:buFont typeface="Arial" panose="020B0604020202020204" pitchFamily="34" charset="0"/>
              <a:buChar char="•"/>
            </a:pPr>
            <a:r>
              <a:rPr lang="en-US" sz="1700" dirty="0">
                <a:solidFill>
                  <a:schemeClr val="tx1"/>
                </a:solidFill>
                <a:ea typeface="MS PGothic"/>
              </a:rPr>
              <a:t>The state’s extension of post-partum Medicaid coverage to 12 months in 2022.</a:t>
            </a:r>
          </a:p>
          <a:p>
            <a:pPr marL="487998" lvl="1" indent="-365760">
              <a:lnSpc>
                <a:spcPct val="100000"/>
              </a:lnSpc>
              <a:spcBef>
                <a:spcPts val="300"/>
              </a:spcBef>
              <a:spcAft>
                <a:spcPts val="500"/>
              </a:spcAft>
              <a:buFont typeface="Arial" panose="020B0604020202020204" pitchFamily="34" charset="0"/>
              <a:buChar char="•"/>
            </a:pPr>
            <a:r>
              <a:rPr lang="en-US" sz="1700" dirty="0">
                <a:solidFill>
                  <a:schemeClr val="tx1"/>
                </a:solidFill>
                <a:ea typeface="MS PGothic"/>
              </a:rPr>
              <a:t>The federal policy response to the COVID-19 pandemic, which included provisions to protect access to Medicaid/CHIP. As a result, very few people were disenrolled from Medicaid/CHIP from March 2020 through March 2023.</a:t>
            </a:r>
          </a:p>
          <a:p>
            <a:pPr marL="487998" lvl="1" indent="-365760">
              <a:lnSpc>
                <a:spcPct val="100000"/>
              </a:lnSpc>
              <a:spcBef>
                <a:spcPts val="300"/>
              </a:spcBef>
              <a:spcAft>
                <a:spcPts val="500"/>
              </a:spcAft>
              <a:buFont typeface="Arial" panose="020B0604020202020204" pitchFamily="34" charset="0"/>
              <a:buChar char="•"/>
            </a:pPr>
            <a:r>
              <a:rPr lang="en-US" sz="1700" dirty="0">
                <a:solidFill>
                  <a:schemeClr val="tx1"/>
                </a:solidFill>
                <a:ea typeface="MS PGothic"/>
              </a:rPr>
              <a:t>Expanded Marketplace subsidies under the American Rescue Plan Act and Inflation Reduction Act (2021-2025). </a:t>
            </a:r>
            <a:endParaRPr lang="en-US" dirty="0"/>
          </a:p>
        </p:txBody>
      </p:sp>
    </p:spTree>
    <p:extLst>
      <p:ext uri="{BB962C8B-B14F-4D97-AF65-F5344CB8AC3E}">
        <p14:creationId xmlns:p14="http://schemas.microsoft.com/office/powerpoint/2010/main" val="175281716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C9C8AE-6E24-A37D-09FE-01D04A4744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1CB5A1-019D-9EDA-9D6F-7623D52E5BB6}"/>
              </a:ext>
            </a:extLst>
          </p:cNvPr>
          <p:cNvSpPr>
            <a:spLocks noGrp="1"/>
          </p:cNvSpPr>
          <p:nvPr>
            <p:ph type="title"/>
          </p:nvPr>
        </p:nvSpPr>
        <p:spPr>
          <a:xfrm>
            <a:off x="458787" y="527638"/>
            <a:ext cx="8226425" cy="568325"/>
          </a:xfrm>
        </p:spPr>
        <p:txBody>
          <a:bodyPr/>
          <a:lstStyle/>
          <a:p>
            <a:r>
              <a:rPr lang="en-US" dirty="0"/>
              <a:t>The Medicaid Unwinding May Affect 2023 Estimates</a:t>
            </a:r>
          </a:p>
        </p:txBody>
      </p:sp>
      <p:sp>
        <p:nvSpPr>
          <p:cNvPr id="3" name="Content Placeholder 2">
            <a:extLst>
              <a:ext uri="{FF2B5EF4-FFF2-40B4-BE49-F238E27FC236}">
                <a16:creationId xmlns:a16="http://schemas.microsoft.com/office/drawing/2014/main" id="{34171FD3-FA71-414E-DD84-CA027FAAC59B}"/>
              </a:ext>
            </a:extLst>
          </p:cNvPr>
          <p:cNvSpPr>
            <a:spLocks noGrp="1"/>
          </p:cNvSpPr>
          <p:nvPr>
            <p:ph idx="1"/>
          </p:nvPr>
        </p:nvSpPr>
        <p:spPr>
          <a:xfrm>
            <a:off x="452620" y="1267884"/>
            <a:ext cx="7910512" cy="4208605"/>
          </a:xfrm>
        </p:spPr>
        <p:txBody>
          <a:bodyPr/>
          <a:lstStyle/>
          <a:p>
            <a:pPr marL="365760" indent="-365760">
              <a:lnSpc>
                <a:spcPct val="100000"/>
              </a:lnSpc>
              <a:spcBef>
                <a:spcPts val="300"/>
              </a:spcBef>
              <a:spcAft>
                <a:spcPts val="500"/>
              </a:spcAft>
              <a:buFont typeface="Arial" panose="020B0604020202020204" pitchFamily="34" charset="0"/>
              <a:buChar char="•"/>
            </a:pPr>
            <a:r>
              <a:rPr lang="en-US" sz="1600" dirty="0">
                <a:latin typeface="Lato" panose="020F0502020204030203" pitchFamily="34" charset="0"/>
                <a:ea typeface="MS PGothic"/>
              </a:rPr>
              <a:t>The federal continuous coverage provisions </a:t>
            </a:r>
            <a:r>
              <a:rPr lang="en-US" sz="1600" dirty="0">
                <a:latin typeface="Lato" panose="020F0502020204030203" pitchFamily="34" charset="0"/>
                <a:ea typeface="MS PGothic"/>
                <a:hlinkClick r:id="rId3"/>
              </a:rPr>
              <a:t>increased the potential misreporting of Medicaid/CHIP coverage</a:t>
            </a:r>
            <a:r>
              <a:rPr lang="en-US" sz="1600" dirty="0">
                <a:latin typeface="Lato" panose="020F0502020204030203" pitchFamily="34" charset="0"/>
                <a:ea typeface="MS PGothic"/>
              </a:rPr>
              <a:t>. The</a:t>
            </a:r>
            <a:r>
              <a:rPr lang="en-US" sz="1600" dirty="0">
                <a:latin typeface="Lato" panose="020F0502020204030203" pitchFamily="34" charset="0"/>
              </a:rPr>
              <a:t> ACS estimates in this analysis </a:t>
            </a:r>
            <a:r>
              <a:rPr lang="en-US" sz="1600" b="1" i="1" dirty="0">
                <a:latin typeface="Lato" panose="020F0502020204030203" pitchFamily="34" charset="0"/>
              </a:rPr>
              <a:t>do not </a:t>
            </a:r>
            <a:r>
              <a:rPr lang="en-US" sz="1600" dirty="0">
                <a:latin typeface="Lato" panose="020F0502020204030203" pitchFamily="34" charset="0"/>
              </a:rPr>
              <a:t>include additional Urban Institute adjustments for potential misreporting of Medicaid/CHIP coverage. Estimates</a:t>
            </a:r>
            <a:r>
              <a:rPr lang="en-US" sz="1600" dirty="0">
                <a:effectLst/>
                <a:latin typeface="Lato" panose="020F0502020204030203" pitchFamily="34" charset="0"/>
              </a:rPr>
              <a:t> of Virginia’s uninsured developed using US Census data collected during the COVID-19 pandemic and the pandemic-related </a:t>
            </a:r>
            <a:r>
              <a:rPr lang="en-US" sz="1600" dirty="0">
                <a:latin typeface="Lato" panose="020F0502020204030203" pitchFamily="34" charset="0"/>
              </a:rPr>
              <a:t>c</a:t>
            </a:r>
            <a:r>
              <a:rPr lang="en-US" sz="1600" dirty="0">
                <a:effectLst/>
                <a:latin typeface="Lato" panose="020F0502020204030203" pitchFamily="34" charset="0"/>
              </a:rPr>
              <a:t>ontinuous </a:t>
            </a:r>
            <a:r>
              <a:rPr lang="en-US" sz="1600" dirty="0">
                <a:latin typeface="Lato" panose="020F0502020204030203" pitchFamily="34" charset="0"/>
              </a:rPr>
              <a:t>c</a:t>
            </a:r>
            <a:r>
              <a:rPr lang="en-US" sz="1600" dirty="0">
                <a:effectLst/>
                <a:latin typeface="Lato" panose="020F0502020204030203" pitchFamily="34" charset="0"/>
              </a:rPr>
              <a:t>overage </a:t>
            </a:r>
            <a:r>
              <a:rPr lang="en-US" sz="1600" dirty="0">
                <a:latin typeface="Lato" panose="020F0502020204030203" pitchFamily="34" charset="0"/>
              </a:rPr>
              <a:t>p</a:t>
            </a:r>
            <a:r>
              <a:rPr lang="en-US" sz="1600" dirty="0">
                <a:effectLst/>
                <a:latin typeface="Lato" panose="020F0502020204030203" pitchFamily="34" charset="0"/>
              </a:rPr>
              <a:t>rovision period (2021-2025) cannot be compared to estimates in earlier </a:t>
            </a:r>
            <a:r>
              <a:rPr lang="en-US" sz="1600" i="1" dirty="0">
                <a:effectLst/>
                <a:latin typeface="Lato" panose="020F0502020204030203" pitchFamily="34" charset="0"/>
              </a:rPr>
              <a:t>Profiles of Virginia’s Uninsured</a:t>
            </a:r>
            <a:r>
              <a:rPr lang="en-US" sz="1600" i="1" dirty="0">
                <a:latin typeface="Lato" panose="020F0502020204030203" pitchFamily="34" charset="0"/>
              </a:rPr>
              <a:t>. </a:t>
            </a:r>
          </a:p>
          <a:p>
            <a:pPr marL="365760" indent="-365760">
              <a:lnSpc>
                <a:spcPct val="100000"/>
              </a:lnSpc>
              <a:spcBef>
                <a:spcPts val="300"/>
              </a:spcBef>
              <a:spcAft>
                <a:spcPts val="500"/>
              </a:spcAft>
              <a:buFont typeface="Arial" panose="020B0604020202020204" pitchFamily="34" charset="0"/>
              <a:buChar char="•"/>
            </a:pPr>
            <a:r>
              <a:rPr lang="en-US" sz="1600" dirty="0">
                <a:latin typeface="Lato" panose="020F0502020204030203" pitchFamily="34" charset="0"/>
                <a:ea typeface="Lato" panose="020F0502020204030203" pitchFamily="34" charset="0"/>
                <a:cs typeface="Lato" panose="020F0502020204030203" pitchFamily="34" charset="0"/>
              </a:rPr>
              <a:t>The unwinding of Medicaid continuous coverage provisions began on April 1, 2023 and it ended in </a:t>
            </a:r>
            <a:r>
              <a:rPr lang="en-US" sz="1600" dirty="0">
                <a:latin typeface="Lato" panose="020F0502020204030203" pitchFamily="34" charset="0"/>
                <a:ea typeface="Lato" panose="020F0502020204030203" pitchFamily="34" charset="0"/>
                <a:cs typeface="Lato" panose="020F0502020204030203" pitchFamily="34" charset="0"/>
                <a:hlinkClick r:id="rId4"/>
              </a:rPr>
              <a:t>May 2024 </a:t>
            </a:r>
            <a:r>
              <a:rPr lang="en-US" sz="1600" dirty="0">
                <a:latin typeface="Lato" panose="020F0502020204030203" pitchFamily="34" charset="0"/>
                <a:ea typeface="Lato" panose="020F0502020204030203" pitchFamily="34" charset="0"/>
                <a:cs typeface="Lato" panose="020F0502020204030203" pitchFamily="34" charset="0"/>
              </a:rPr>
              <a:t>in Virginia when eligibility redeterminations for most Medicaid/CHIP members were completed. Because the ACS is administered on a rolling basis and states proceeded with unwinding at different rates, the 2023 ACS estimates </a:t>
            </a:r>
            <a:r>
              <a:rPr lang="en-US" sz="1600" dirty="0">
                <a:latin typeface="Lato" panose="020F0502020204030203" pitchFamily="34" charset="0"/>
                <a:ea typeface="Lato" panose="020F0502020204030203" pitchFamily="34" charset="0"/>
                <a:cs typeface="Lato" panose="020F0502020204030203" pitchFamily="34" charset="0"/>
                <a:hlinkClick r:id="rId5"/>
              </a:rPr>
              <a:t>do not fully reflect coverage </a:t>
            </a:r>
            <a:r>
              <a:rPr lang="en-US" sz="1600" dirty="0">
                <a:latin typeface="Lato" panose="020F0502020204030203" pitchFamily="34" charset="0"/>
                <a:ea typeface="Lato" panose="020F0502020204030203" pitchFamily="34" charset="0"/>
                <a:cs typeface="Lato" panose="020F0502020204030203" pitchFamily="34" charset="0"/>
              </a:rPr>
              <a:t>before </a:t>
            </a:r>
            <a:r>
              <a:rPr lang="en-US" sz="1600" b="1" dirty="0">
                <a:latin typeface="Lato" panose="020F0502020204030203" pitchFamily="34" charset="0"/>
                <a:ea typeface="Lato" panose="020F0502020204030203" pitchFamily="34" charset="0"/>
                <a:cs typeface="Lato" panose="020F0502020204030203" pitchFamily="34" charset="0"/>
              </a:rPr>
              <a:t>or</a:t>
            </a:r>
            <a:r>
              <a:rPr lang="en-US" sz="1600" dirty="0">
                <a:latin typeface="Lato" panose="020F0502020204030203" pitchFamily="34" charset="0"/>
                <a:ea typeface="Lato" panose="020F0502020204030203" pitchFamily="34" charset="0"/>
                <a:cs typeface="Lato" panose="020F0502020204030203" pitchFamily="34" charset="0"/>
              </a:rPr>
              <a:t> after the unwinding. </a:t>
            </a:r>
          </a:p>
          <a:p>
            <a:pPr marL="365760" indent="-365760">
              <a:lnSpc>
                <a:spcPct val="100000"/>
              </a:lnSpc>
              <a:spcBef>
                <a:spcPts val="300"/>
              </a:spcBef>
              <a:spcAft>
                <a:spcPts val="500"/>
              </a:spcAft>
              <a:buFont typeface="Arial" panose="020B0604020202020204" pitchFamily="34" charset="0"/>
              <a:buChar char="•"/>
            </a:pPr>
            <a:r>
              <a:rPr lang="en-US" sz="1600" dirty="0">
                <a:latin typeface="Lato" panose="020F0502020204030203" pitchFamily="34" charset="0"/>
              </a:rPr>
              <a:t>Uninsured rates in 2023 and 2024 may be higher than in prior years in some states due to the unwinding of the continuous coverage requirement. Virginia Medicaid/CHIP enrollment fell from </a:t>
            </a:r>
            <a:r>
              <a:rPr lang="en-US" sz="1600" dirty="0">
                <a:latin typeface="Lato" panose="020F0502020204030203" pitchFamily="34" charset="0"/>
                <a:hlinkClick r:id="rId6"/>
              </a:rPr>
              <a:t>2.0 million </a:t>
            </a:r>
            <a:r>
              <a:rPr lang="en-US" sz="1600" dirty="0">
                <a:latin typeface="Lato" panose="020F0502020204030203" pitchFamily="34" charset="0"/>
              </a:rPr>
              <a:t>in March 2023 to </a:t>
            </a:r>
            <a:r>
              <a:rPr lang="en-US" sz="1600" dirty="0">
                <a:latin typeface="Lato" panose="020F0502020204030203" pitchFamily="34" charset="0"/>
                <a:hlinkClick r:id="rId7"/>
              </a:rPr>
              <a:t>1.8 million </a:t>
            </a:r>
            <a:r>
              <a:rPr lang="en-US" sz="1600" dirty="0">
                <a:latin typeface="Lato" panose="020F0502020204030203" pitchFamily="34" charset="0"/>
              </a:rPr>
              <a:t>in October 2024, though Marketplace enrollment increased somewhat over </a:t>
            </a:r>
            <a:r>
              <a:rPr lang="en-US" sz="1600" dirty="0">
                <a:latin typeface="Lato" panose="020F0502020204030203" pitchFamily="34" charset="0"/>
                <a:hlinkClick r:id="rId8"/>
              </a:rPr>
              <a:t>this</a:t>
            </a:r>
            <a:r>
              <a:rPr lang="en-US" sz="1600" dirty="0">
                <a:latin typeface="Lato" panose="020F0502020204030203" pitchFamily="34" charset="0"/>
              </a:rPr>
              <a:t> </a:t>
            </a:r>
            <a:r>
              <a:rPr lang="en-US" sz="1600" dirty="0">
                <a:latin typeface="Lato" panose="020F0502020204030203" pitchFamily="34" charset="0"/>
                <a:hlinkClick r:id="rId9"/>
              </a:rPr>
              <a:t>period</a:t>
            </a:r>
            <a:r>
              <a:rPr lang="en-US" sz="1600" dirty="0">
                <a:latin typeface="Lato" panose="020F0502020204030203" pitchFamily="34" charset="0"/>
              </a:rPr>
              <a:t>.</a:t>
            </a:r>
          </a:p>
        </p:txBody>
      </p:sp>
      <p:sp>
        <p:nvSpPr>
          <p:cNvPr id="4" name="Footer Placeholder 4">
            <a:extLst>
              <a:ext uri="{FF2B5EF4-FFF2-40B4-BE49-F238E27FC236}">
                <a16:creationId xmlns:a16="http://schemas.microsoft.com/office/drawing/2014/main" id="{40FE33D0-A888-9302-2365-CB4BCBAEAB7E}"/>
              </a:ext>
            </a:extLst>
          </p:cNvPr>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180196381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609122"/>
            <a:ext cx="8226425" cy="568325"/>
          </a:xfrm>
        </p:spPr>
        <p:txBody>
          <a:bodyPr/>
          <a:lstStyle/>
          <a:p>
            <a:r>
              <a:rPr lang="en-US" dirty="0"/>
              <a:t>Main Takeaways for 2023 (1)</a:t>
            </a:r>
          </a:p>
        </p:txBody>
      </p:sp>
      <p:sp>
        <p:nvSpPr>
          <p:cNvPr id="3" name="Content Placeholder 2"/>
          <p:cNvSpPr>
            <a:spLocks noGrp="1"/>
          </p:cNvSpPr>
          <p:nvPr>
            <p:ph idx="1"/>
          </p:nvPr>
        </p:nvSpPr>
        <p:spPr>
          <a:xfrm>
            <a:off x="455613" y="1177447"/>
            <a:ext cx="7910512" cy="4918553"/>
          </a:xfrm>
        </p:spPr>
        <p:txBody>
          <a:bodyPr>
            <a:normAutofit/>
          </a:bodyPr>
          <a:lstStyle/>
          <a:p>
            <a:pPr marL="365760" indent="-365760">
              <a:lnSpc>
                <a:spcPct val="110000"/>
              </a:lnSpc>
              <a:spcBef>
                <a:spcPts val="300"/>
              </a:spcBef>
              <a:spcAft>
                <a:spcPts val="500"/>
              </a:spcAft>
              <a:buFont typeface="Arial" panose="020B0604020202020204" pitchFamily="34" charset="0"/>
              <a:buChar char="•"/>
            </a:pPr>
            <a:r>
              <a:rPr lang="en-US" sz="1600" dirty="0"/>
              <a:t>There were about 530,000 nonelderly (ages 0-64) uninsured in Virginia in 2023, an uninsured rate of 7.6%.</a:t>
            </a:r>
          </a:p>
          <a:p>
            <a:pPr marL="908685" lvl="2" indent="-365760">
              <a:lnSpc>
                <a:spcPct val="110000"/>
              </a:lnSpc>
              <a:spcBef>
                <a:spcPts val="300"/>
              </a:spcBef>
              <a:spcAft>
                <a:spcPts val="500"/>
              </a:spcAft>
              <a:buFont typeface="Arial" panose="020B0604020202020204" pitchFamily="34" charset="0"/>
              <a:buChar char="•"/>
            </a:pPr>
            <a:r>
              <a:rPr lang="en-US" dirty="0">
                <a:solidFill>
                  <a:srgbClr val="000000"/>
                </a:solidFill>
              </a:rPr>
              <a:t>This represents a 6.7 percentage point reduction in the Virginia nonelderly uninsured rate since 2013, meaning </a:t>
            </a:r>
            <a:r>
              <a:rPr lang="en-US" b="1" dirty="0">
                <a:solidFill>
                  <a:srgbClr val="000000"/>
                </a:solidFill>
              </a:rPr>
              <a:t>466,000 fewer Virginians uninsured </a:t>
            </a:r>
            <a:r>
              <a:rPr lang="en-US" dirty="0">
                <a:solidFill>
                  <a:srgbClr val="000000"/>
                </a:solidFill>
              </a:rPr>
              <a:t>relative to 2013.</a:t>
            </a:r>
            <a:endParaRPr lang="en-US" sz="1600" dirty="0"/>
          </a:p>
          <a:p>
            <a:pPr marL="365760" indent="-365760">
              <a:lnSpc>
                <a:spcPct val="110000"/>
              </a:lnSpc>
              <a:spcBef>
                <a:spcPts val="300"/>
              </a:spcBef>
              <a:spcAft>
                <a:spcPts val="500"/>
              </a:spcAft>
              <a:buFont typeface="Arial" panose="020B0604020202020204" pitchFamily="34" charset="0"/>
              <a:buChar char="•"/>
            </a:pPr>
            <a:r>
              <a:rPr lang="en-US" sz="1600" dirty="0"/>
              <a:t>The reduction in uninsurance since 2013 coincides with the expansion of coverage under the Affordable Care Act through the Marketplaces and dependent coverage provisions, Virginia’s 2019 expansion of Medicaid to include low-income nonelderly adults, Virginia’s 2022 extension of postpartum Medicaid coverage to 12 months, the continuous coverage provisions during the COVID-19 pandemic (2020-2023), and expanded Marketplace subsidies under the American Rescue Plan Act and the Inflation Reduction Act (2021-2025). </a:t>
            </a:r>
          </a:p>
        </p:txBody>
      </p:sp>
      <p:sp>
        <p:nvSpPr>
          <p:cNvPr id="4" name="Footer Placeholder 4"/>
          <p:cNvSpPr txBox="1">
            <a:spLocks/>
          </p:cNvSpPr>
          <p:nvPr/>
        </p:nvSpPr>
        <p:spPr>
          <a:xfrm>
            <a:off x="4407876" y="6531828"/>
            <a:ext cx="3958249" cy="326171"/>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39650562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787" y="527638"/>
            <a:ext cx="8226425" cy="568325"/>
          </a:xfrm>
        </p:spPr>
        <p:txBody>
          <a:bodyPr/>
          <a:lstStyle/>
          <a:p>
            <a:r>
              <a:rPr lang="en-US" dirty="0"/>
              <a:t>Main Takeaways for 2023 (2)</a:t>
            </a:r>
          </a:p>
        </p:txBody>
      </p:sp>
      <p:sp>
        <p:nvSpPr>
          <p:cNvPr id="3" name="Content Placeholder 2"/>
          <p:cNvSpPr>
            <a:spLocks noGrp="1"/>
          </p:cNvSpPr>
          <p:nvPr>
            <p:ph idx="1"/>
          </p:nvPr>
        </p:nvSpPr>
        <p:spPr>
          <a:xfrm>
            <a:off x="452620" y="1267884"/>
            <a:ext cx="7910512" cy="4208605"/>
          </a:xfrm>
        </p:spPr>
        <p:txBody>
          <a:bodyPr/>
          <a:lstStyle/>
          <a:p>
            <a:pPr marL="365760" indent="-365760">
              <a:lnSpc>
                <a:spcPct val="110000"/>
              </a:lnSpc>
              <a:spcBef>
                <a:spcPts val="300"/>
              </a:spcBef>
              <a:spcAft>
                <a:spcPts val="500"/>
              </a:spcAft>
              <a:buFont typeface="Arial" panose="020B0604020202020204" pitchFamily="34" charset="0"/>
              <a:buChar char="•"/>
            </a:pPr>
            <a:r>
              <a:rPr lang="en-US" sz="1600" dirty="0"/>
              <a:t>Most (82.7%) nonelderly uninsured Virginians were adults (ages 19-64), and 83.9% were in families with at least one working adult. They represent a mix of races and ethnicities.</a:t>
            </a:r>
          </a:p>
          <a:p>
            <a:pPr marL="365760" indent="-365760">
              <a:lnSpc>
                <a:spcPct val="110000"/>
              </a:lnSpc>
              <a:spcBef>
                <a:spcPts val="300"/>
              </a:spcBef>
              <a:spcAft>
                <a:spcPts val="500"/>
              </a:spcAft>
              <a:buFont typeface="Arial" panose="020B0604020202020204" pitchFamily="34" charset="0"/>
              <a:buChar char="•"/>
            </a:pPr>
            <a:r>
              <a:rPr lang="en-US" sz="1600" dirty="0"/>
              <a:t>In 2023, 51.3% of uninsured nonelderly Virginians lived in families with income up to 205% of the Federal Poverty Level (FPL), about the same as in 2022 (51.0%). </a:t>
            </a:r>
          </a:p>
          <a:p>
            <a:pPr marL="365760" indent="-365760">
              <a:lnSpc>
                <a:spcPct val="110000"/>
              </a:lnSpc>
              <a:spcBef>
                <a:spcPts val="300"/>
              </a:spcBef>
              <a:spcAft>
                <a:spcPts val="500"/>
              </a:spcAft>
              <a:buFont typeface="Arial" panose="020B0604020202020204" pitchFamily="34" charset="0"/>
              <a:buChar char="•"/>
            </a:pPr>
            <a:r>
              <a:rPr lang="en-US" sz="1600" dirty="0"/>
              <a:t>Nonelderly uninsured rates were above 9 percent in three regions of the state: Newport News and Hampton (10.6%),  the upper Shenandoah Valley area (9.5%), and Roanoke County and the Western Mountain area (9.1%).</a:t>
            </a:r>
          </a:p>
          <a:p>
            <a:pPr marL="365760" indent="-365760">
              <a:lnSpc>
                <a:spcPct val="110000"/>
              </a:lnSpc>
              <a:spcBef>
                <a:spcPts val="300"/>
              </a:spcBef>
              <a:spcAft>
                <a:spcPts val="500"/>
              </a:spcAft>
              <a:buFont typeface="Arial" panose="020B0604020202020204" pitchFamily="34" charset="0"/>
              <a:buChar char="•"/>
            </a:pPr>
            <a:r>
              <a:rPr lang="en-US" sz="1600" dirty="0">
                <a:solidFill>
                  <a:schemeClr val="tx1"/>
                </a:solidFill>
              </a:rPr>
              <a:t>Uninsured adult Virginians were much more likely than insured Virginia adults to have unmet health needs due to cost and less likely to receive routine care.</a:t>
            </a:r>
          </a:p>
          <a:p>
            <a:pPr marL="365760" indent="-365760">
              <a:lnSpc>
                <a:spcPct val="110000"/>
              </a:lnSpc>
              <a:spcBef>
                <a:spcPts val="300"/>
              </a:spcBef>
              <a:spcAft>
                <a:spcPts val="500"/>
              </a:spcAft>
              <a:buFont typeface="Arial" panose="020B0604020202020204" pitchFamily="34" charset="0"/>
              <a:buChar char="•"/>
            </a:pPr>
            <a:r>
              <a:rPr lang="en-US" sz="1600" dirty="0"/>
              <a:t>Among uninsured children (ages 0-18) in Virginia, 49.7% lived in families with income at or below 205% FPL in 2023.</a:t>
            </a:r>
            <a:endParaRPr lang="en-US" sz="1600" dirty="0">
              <a:solidFill>
                <a:schemeClr val="tx1"/>
              </a:solidFill>
            </a:endParaRPr>
          </a:p>
          <a:p>
            <a:pPr marL="0" indent="0">
              <a:lnSpc>
                <a:spcPct val="110000"/>
              </a:lnSpc>
              <a:spcBef>
                <a:spcPts val="300"/>
              </a:spcBef>
              <a:spcAft>
                <a:spcPts val="500"/>
              </a:spcAft>
            </a:pPr>
            <a:endParaRPr lang="en-US" sz="1600" dirty="0"/>
          </a:p>
        </p:txBody>
      </p:sp>
      <p:sp>
        <p:nvSpPr>
          <p:cNvPr id="4"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123525890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760257124"/>
              </p:ext>
            </p:extLst>
          </p:nvPr>
        </p:nvGraphicFramePr>
        <p:xfrm>
          <a:off x="-711200" y="2146300"/>
          <a:ext cx="5724525" cy="3290888"/>
        </p:xfrm>
        <a:graphic>
          <a:graphicData uri="http://schemas.openxmlformats.org/drawingml/2006/chart">
            <c:chart xmlns:c="http://schemas.openxmlformats.org/drawingml/2006/chart" xmlns:r="http://schemas.openxmlformats.org/officeDocument/2006/relationships" r:id="rId3"/>
          </a:graphicData>
        </a:graphic>
      </p:graphicFrame>
      <p:sp>
        <p:nvSpPr>
          <p:cNvPr id="19458" name="Rectangle 4"/>
          <p:cNvSpPr>
            <a:spLocks noGrp="1" noChangeArrowheads="1"/>
          </p:cNvSpPr>
          <p:nvPr>
            <p:ph type="title"/>
          </p:nvPr>
        </p:nvSpPr>
        <p:spPr>
          <a:xfrm>
            <a:off x="457200" y="457200"/>
            <a:ext cx="8229600" cy="1143000"/>
          </a:xfrm>
        </p:spPr>
        <p:txBody>
          <a:bodyPr/>
          <a:lstStyle/>
          <a:p>
            <a:pPr algn="ctr" eaLnBrk="1" hangingPunct="1">
              <a:spcBef>
                <a:spcPct val="25000"/>
              </a:spcBef>
            </a:pPr>
            <a:r>
              <a:rPr lang="en-US" sz="2400" b="1" dirty="0">
                <a:latin typeface="Arial" charset="0"/>
              </a:rPr>
              <a:t>530,000 Virginians lacked health insurance coverage</a:t>
            </a:r>
            <a:br>
              <a:rPr lang="en-US" sz="2400" b="1" dirty="0">
                <a:latin typeface="Arial" charset="0"/>
              </a:rPr>
            </a:br>
            <a:r>
              <a:rPr lang="en-US" sz="2400" b="1" dirty="0">
                <a:latin typeface="Arial" charset="0"/>
              </a:rPr>
              <a:t>in 2023, 82.7% of whom were adults</a:t>
            </a:r>
            <a:endParaRPr lang="en-US" sz="2400" b="1" dirty="0">
              <a:solidFill>
                <a:schemeClr val="tx1"/>
              </a:solidFill>
              <a:latin typeface="Arial" charset="0"/>
            </a:endParaRPr>
          </a:p>
        </p:txBody>
      </p:sp>
      <p:sp>
        <p:nvSpPr>
          <p:cNvPr id="19459" name="Text Box 15"/>
          <p:cNvSpPr txBox="1">
            <a:spLocks noChangeArrowheads="1"/>
          </p:cNvSpPr>
          <p:nvPr/>
        </p:nvSpPr>
        <p:spPr bwMode="auto">
          <a:xfrm>
            <a:off x="991748" y="1572350"/>
            <a:ext cx="19757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b="1" u="sng" dirty="0"/>
              <a:t>Total Nonelderly</a:t>
            </a:r>
          </a:p>
          <a:p>
            <a:pPr algn="ctr"/>
            <a:r>
              <a:rPr lang="en-US" sz="1800" b="1" u="sng" dirty="0"/>
              <a:t>Virginians</a:t>
            </a:r>
          </a:p>
        </p:txBody>
      </p:sp>
      <p:sp>
        <p:nvSpPr>
          <p:cNvPr id="19460" name="Line 16"/>
          <p:cNvSpPr>
            <a:spLocks noChangeShapeType="1"/>
          </p:cNvSpPr>
          <p:nvPr/>
        </p:nvSpPr>
        <p:spPr bwMode="auto">
          <a:xfrm>
            <a:off x="914400" y="2871788"/>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9462" name="Text Box 24"/>
          <p:cNvSpPr txBox="1">
            <a:spLocks noChangeArrowheads="1"/>
          </p:cNvSpPr>
          <p:nvPr/>
        </p:nvSpPr>
        <p:spPr bwMode="auto">
          <a:xfrm>
            <a:off x="0" y="5884862"/>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2025. Based on the 2023 American Community Survey (ACS) data from the Integrated Public Use Microdata Series (IPUMS). </a:t>
            </a:r>
          </a:p>
        </p:txBody>
      </p:sp>
      <p:graphicFrame>
        <p:nvGraphicFramePr>
          <p:cNvPr id="3" name="Object 3"/>
          <p:cNvGraphicFramePr>
            <a:graphicFrameLocks noChangeAspect="1"/>
          </p:cNvGraphicFramePr>
          <p:nvPr>
            <p:extLst>
              <p:ext uri="{D42A27DB-BD31-4B8C-83A1-F6EECF244321}">
                <p14:modId xmlns:p14="http://schemas.microsoft.com/office/powerpoint/2010/main" val="966835853"/>
              </p:ext>
            </p:extLst>
          </p:nvPr>
        </p:nvGraphicFramePr>
        <p:xfrm>
          <a:off x="4305300" y="2133600"/>
          <a:ext cx="5724525" cy="3290888"/>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5205846" y="1572350"/>
            <a:ext cx="3726872" cy="646331"/>
          </a:xfrm>
          <a:prstGeom prst="rect">
            <a:avLst/>
          </a:prstGeom>
          <a:noFill/>
        </p:spPr>
        <p:txBody>
          <a:bodyPr wrap="square" rtlCol="0">
            <a:spAutoFit/>
          </a:bodyPr>
          <a:lstStyle/>
          <a:p>
            <a:pPr algn="ctr"/>
            <a:r>
              <a:rPr lang="en-US" b="1" u="sng" dirty="0"/>
              <a:t>Nonelderly Uninsured</a:t>
            </a:r>
          </a:p>
          <a:p>
            <a:pPr algn="ctr"/>
            <a:r>
              <a:rPr lang="en-US" b="1" u="sng" dirty="0"/>
              <a:t>Virginians</a:t>
            </a:r>
          </a:p>
        </p:txBody>
      </p:sp>
      <p:sp>
        <p:nvSpPr>
          <p:cNvPr id="12"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ChangeArrowheads="1"/>
          </p:cNvSpPr>
          <p:nvPr/>
        </p:nvSpPr>
        <p:spPr bwMode="auto">
          <a:xfrm>
            <a:off x="457200" y="457200"/>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spcBef>
                <a:spcPct val="25000"/>
              </a:spcBef>
            </a:pPr>
            <a:r>
              <a:rPr lang="en-US" sz="2400" b="1" dirty="0"/>
              <a:t>Nonelderly adults (19-64) were almost twice as likely to be uninsured as children in Virginia in 2023</a:t>
            </a:r>
          </a:p>
        </p:txBody>
      </p:sp>
      <p:graphicFrame>
        <p:nvGraphicFramePr>
          <p:cNvPr id="9" name="Chart 8"/>
          <p:cNvGraphicFramePr>
            <a:graphicFrameLocks/>
          </p:cNvGraphicFramePr>
          <p:nvPr>
            <p:extLst>
              <p:ext uri="{D42A27DB-BD31-4B8C-83A1-F6EECF244321}">
                <p14:modId xmlns:p14="http://schemas.microsoft.com/office/powerpoint/2010/main" val="1438939813"/>
              </p:ext>
            </p:extLst>
          </p:nvPr>
        </p:nvGraphicFramePr>
        <p:xfrm>
          <a:off x="640080" y="1520190"/>
          <a:ext cx="7760970" cy="420624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24"/>
          <p:cNvSpPr txBox="1">
            <a:spLocks noChangeArrowheads="1"/>
          </p:cNvSpPr>
          <p:nvPr/>
        </p:nvSpPr>
        <p:spPr bwMode="auto">
          <a:xfrm>
            <a:off x="0" y="5884862"/>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2025. Based on the 2023 American Community Survey (ACS) data from the Integrated Public Use Microdata Series (IPUMS). </a:t>
            </a:r>
          </a:p>
        </p:txBody>
      </p:sp>
      <p:sp>
        <p:nvSpPr>
          <p:cNvPr id="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53319-AA6A-2CC6-21FE-3470ADA3131E}"/>
              </a:ext>
            </a:extLst>
          </p:cNvPr>
          <p:cNvSpPr>
            <a:spLocks noGrp="1"/>
          </p:cNvSpPr>
          <p:nvPr>
            <p:ph type="title"/>
          </p:nvPr>
        </p:nvSpPr>
        <p:spPr>
          <a:xfrm>
            <a:off x="220717" y="520128"/>
            <a:ext cx="8749862" cy="1143000"/>
          </a:xfrm>
        </p:spPr>
        <p:txBody>
          <a:bodyPr/>
          <a:lstStyle/>
          <a:p>
            <a:pPr algn="ctr"/>
            <a:r>
              <a:rPr lang="en-US" sz="2400" b="1" dirty="0">
                <a:latin typeface="Arial" panose="020B0604020202020204" pitchFamily="34" charset="0"/>
                <a:cs typeface="Arial" panose="020B0604020202020204" pitchFamily="34" charset="0"/>
              </a:rPr>
              <a:t>Almost half of uninsured children (49.7%) and 37.1% of </a:t>
            </a:r>
            <a:br>
              <a:rPr lang="en-US"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uninsured adults in Virginia have family incomes that would </a:t>
            </a:r>
            <a:br>
              <a:rPr lang="en-US"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make them potentially eligible for Medicaid/CHIP</a:t>
            </a:r>
          </a:p>
        </p:txBody>
      </p:sp>
      <p:graphicFrame>
        <p:nvGraphicFramePr>
          <p:cNvPr id="7" name="Chart Placeholder 5">
            <a:extLst>
              <a:ext uri="{FF2B5EF4-FFF2-40B4-BE49-F238E27FC236}">
                <a16:creationId xmlns:a16="http://schemas.microsoft.com/office/drawing/2014/main" id="{9F8B6E92-D178-5C7C-1720-2BA7854307DE}"/>
              </a:ext>
            </a:extLst>
          </p:cNvPr>
          <p:cNvGraphicFramePr>
            <a:graphicFrameLocks/>
          </p:cNvGraphicFramePr>
          <p:nvPr>
            <p:extLst>
              <p:ext uri="{D42A27DB-BD31-4B8C-83A1-F6EECF244321}">
                <p14:modId xmlns:p14="http://schemas.microsoft.com/office/powerpoint/2010/main" val="325981795"/>
              </p:ext>
            </p:extLst>
          </p:nvPr>
        </p:nvGraphicFramePr>
        <p:xfrm>
          <a:off x="4393323" y="1663128"/>
          <a:ext cx="4529959" cy="396344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24">
            <a:extLst>
              <a:ext uri="{FF2B5EF4-FFF2-40B4-BE49-F238E27FC236}">
                <a16:creationId xmlns:a16="http://schemas.microsoft.com/office/drawing/2014/main" id="{467F2C76-A7DA-D5CC-BF3C-75EBE0FFE0E4}"/>
              </a:ext>
            </a:extLst>
          </p:cNvPr>
          <p:cNvSpPr txBox="1">
            <a:spLocks noChangeArrowheads="1"/>
          </p:cNvSpPr>
          <p:nvPr/>
        </p:nvSpPr>
        <p:spPr bwMode="auto">
          <a:xfrm>
            <a:off x="23648" y="5654988"/>
            <a:ext cx="9144000"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ts val="0"/>
              </a:spcBef>
              <a:spcAft>
                <a:spcPts val="600"/>
              </a:spcAft>
            </a:pPr>
            <a:r>
              <a:rPr lang="en-US" sz="1100" i="1" dirty="0">
                <a:cs typeface="Arial" charset="0"/>
              </a:rPr>
              <a:t>Source: Urban Institute, March 2025. Based on the 2023 American Community Survey (ACS) data from the Integrated Public Use Microdata Series (IPUMS).  </a:t>
            </a:r>
          </a:p>
          <a:p>
            <a:pPr>
              <a:spcBef>
                <a:spcPts val="0"/>
              </a:spcBef>
            </a:pPr>
            <a:r>
              <a:rPr lang="en-US" sz="1100" i="1" dirty="0">
                <a:cs typeface="Arial" charset="0"/>
              </a:rPr>
              <a:t>Note: Those with incomes above 400% FPL may be eligible for Marketplace financial assistance under the American Rescue Plan Act/Inflation Reduction Act, which is set to expire at the end of 2025. Marketplace eligibility is also conditional on offers of coverage from employers. </a:t>
            </a:r>
          </a:p>
        </p:txBody>
      </p:sp>
      <p:graphicFrame>
        <p:nvGraphicFramePr>
          <p:cNvPr id="10" name="Chart Placeholder 5">
            <a:extLst>
              <a:ext uri="{FF2B5EF4-FFF2-40B4-BE49-F238E27FC236}">
                <a16:creationId xmlns:a16="http://schemas.microsoft.com/office/drawing/2014/main" id="{FA404BEE-6060-4453-BDDD-2512F40FB326}"/>
              </a:ext>
            </a:extLst>
          </p:cNvPr>
          <p:cNvGraphicFramePr>
            <a:graphicFrameLocks/>
          </p:cNvGraphicFramePr>
          <p:nvPr>
            <p:extLst>
              <p:ext uri="{D42A27DB-BD31-4B8C-83A1-F6EECF244321}">
                <p14:modId xmlns:p14="http://schemas.microsoft.com/office/powerpoint/2010/main" val="850600088"/>
              </p:ext>
            </p:extLst>
          </p:nvPr>
        </p:nvGraphicFramePr>
        <p:xfrm>
          <a:off x="220717" y="1794122"/>
          <a:ext cx="4114800" cy="39634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88798160"/>
      </p:ext>
    </p:extLst>
  </p:cSld>
  <p:clrMapOvr>
    <a:masterClrMapping/>
  </p:clrMapOvr>
</p:sld>
</file>

<file path=ppt/theme/theme1.xml><?xml version="1.0" encoding="utf-8"?>
<a:theme xmlns:a="http://schemas.openxmlformats.org/drawingml/2006/main" name="UI New Brand Basic 1">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HCF">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HCF" id="{52781EE1-CE97-4D93-87AB-0C17F7494F37}" vid="{0E666EF2-F723-4F54-83DE-DBE47E81646B}"/>
    </a:ext>
  </a:extLst>
</a:theme>
</file>

<file path=ppt/theme/theme3.xml><?xml version="1.0" encoding="utf-8"?>
<a:theme xmlns:a="http://schemas.openxmlformats.org/drawingml/2006/main" name="VHCF_same">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HCF_same" id="{E13D732D-40C7-4016-9DA8-E07A37B5656A}" vid="{C2C92C88-EF41-47D1-8DAF-AECAB95BB727}"/>
    </a:ext>
  </a:extLst>
</a:theme>
</file>

<file path=ppt/theme/theme4.xml><?xml version="1.0" encoding="utf-8"?>
<a:theme xmlns:a="http://schemas.openxmlformats.org/drawingml/2006/main" name="1_UI New Brand Basic 1">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30335</TotalTime>
  <Words>3260</Words>
  <Application>Microsoft Office PowerPoint</Application>
  <PresentationFormat>On-screen Show (4:3)</PresentationFormat>
  <Paragraphs>509</Paragraphs>
  <Slides>27</Slides>
  <Notes>15</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27</vt:i4>
      </vt:variant>
    </vt:vector>
  </HeadingPairs>
  <TitlesOfParts>
    <vt:vector size="39" baseType="lpstr">
      <vt:lpstr>MS PGothic</vt:lpstr>
      <vt:lpstr>Arial</vt:lpstr>
      <vt:lpstr>Arial Black</vt:lpstr>
      <vt:lpstr>Gill Sans MT</vt:lpstr>
      <vt:lpstr>Lato</vt:lpstr>
      <vt:lpstr>Lato Black</vt:lpstr>
      <vt:lpstr>Lato Regular</vt:lpstr>
      <vt:lpstr>Wingdings</vt:lpstr>
      <vt:lpstr>UI New Brand Basic 1</vt:lpstr>
      <vt:lpstr>VHCF</vt:lpstr>
      <vt:lpstr>VHCF_same</vt:lpstr>
      <vt:lpstr>1_UI New Brand Basic 1</vt:lpstr>
      <vt:lpstr>A Profile of Virginia’s Uninsured, 2025</vt:lpstr>
      <vt:lpstr>Methods and Limitations</vt:lpstr>
      <vt:lpstr>Policy Background</vt:lpstr>
      <vt:lpstr>The Medicaid Unwinding May Affect 2023 Estimates</vt:lpstr>
      <vt:lpstr>Main Takeaways for 2023 (1)</vt:lpstr>
      <vt:lpstr>Main Takeaways for 2023 (2)</vt:lpstr>
      <vt:lpstr>530,000 Virginians lacked health insurance coverage in 2023, 82.7% of whom were adults</vt:lpstr>
      <vt:lpstr>PowerPoint Presentation</vt:lpstr>
      <vt:lpstr>Almost half of uninsured children (49.7%) and 37.1% of  uninsured adults in Virginia have family incomes that would  make them potentially eligible for Medicaid/CHIP</vt:lpstr>
      <vt:lpstr>The rate of uninsurance for nonelderly adult Virginians  decreased significantly for every age group between 2013 and 2023</vt:lpstr>
      <vt:lpstr>Virginia’s uninsured rate remained below the US overall from 2013 through 2023, but the gap narrowed </vt:lpstr>
      <vt:lpstr>Uninsurance in Virginia decreased among nonelderly adults and children between 2013 and 2023</vt:lpstr>
      <vt:lpstr>PowerPoint Presentation</vt:lpstr>
      <vt:lpstr>PowerPoint Presentation</vt:lpstr>
      <vt:lpstr>PowerPoint Presentation</vt:lpstr>
      <vt:lpstr>PowerPoint Presentation</vt:lpstr>
      <vt:lpstr>PowerPoint Presentation</vt:lpstr>
      <vt:lpstr>A Profile of Virginia’s Uninsured, 2025: Maps</vt:lpstr>
      <vt:lpstr>Table of 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Urban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16 Uninsured Workers by Income, New York State, 2004–2005</dc:title>
  <dc:creator>AFwillia</dc:creator>
  <cp:lastModifiedBy>Skopec, Laura</cp:lastModifiedBy>
  <cp:revision>1041</cp:revision>
  <cp:lastPrinted>2020-02-26T20:18:07Z</cp:lastPrinted>
  <dcterms:created xsi:type="dcterms:W3CDTF">2012-03-26T02:59:45Z</dcterms:created>
  <dcterms:modified xsi:type="dcterms:W3CDTF">2025-04-01T19:30:23Z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ce2010EditCount">
    <vt:lpwstr>1</vt:lpwstr>
  </property>
  <property fmtid="{D5CDD505-2E9C-101B-9397-08002B2CF9AE}" pid="3" name="Office2003EditCount">
    <vt:lpwstr>0</vt:lpwstr>
  </property>
  <property fmtid="{D5CDD505-2E9C-101B-9397-08002B2CF9AE}" pid="4" name="LastEditedOfficeVersion">
    <vt:lpwstr>Office2010</vt:lpwstr>
  </property>
  <property fmtid="{D5CDD505-2E9C-101B-9397-08002B2CF9AE}" pid="5" name="Office2010WasSaved">
    <vt:lpwstr>1</vt:lpwstr>
  </property>
</Properties>
</file>